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  <p:sldMasterId id="2147483696" r:id="rId2"/>
  </p:sldMasterIdLst>
  <p:notesMasterIdLst>
    <p:notesMasterId r:id="rId56"/>
  </p:notesMasterIdLst>
  <p:handoutMasterIdLst>
    <p:handoutMasterId r:id="rId57"/>
  </p:handoutMasterIdLst>
  <p:sldIdLst>
    <p:sldId id="320" r:id="rId3"/>
    <p:sldId id="271" r:id="rId4"/>
    <p:sldId id="339" r:id="rId5"/>
    <p:sldId id="340" r:id="rId6"/>
    <p:sldId id="260" r:id="rId7"/>
    <p:sldId id="265" r:id="rId8"/>
    <p:sldId id="257" r:id="rId9"/>
    <p:sldId id="259" r:id="rId10"/>
    <p:sldId id="276" r:id="rId11"/>
    <p:sldId id="341" r:id="rId12"/>
    <p:sldId id="261" r:id="rId13"/>
    <p:sldId id="262" r:id="rId14"/>
    <p:sldId id="278" r:id="rId15"/>
    <p:sldId id="301" r:id="rId16"/>
    <p:sldId id="303" r:id="rId17"/>
    <p:sldId id="279" r:id="rId18"/>
    <p:sldId id="342" r:id="rId19"/>
    <p:sldId id="305" r:id="rId20"/>
    <p:sldId id="263" r:id="rId21"/>
    <p:sldId id="306" r:id="rId22"/>
    <p:sldId id="307" r:id="rId23"/>
    <p:sldId id="283" r:id="rId24"/>
    <p:sldId id="295" r:id="rId25"/>
    <p:sldId id="343" r:id="rId26"/>
    <p:sldId id="318" r:id="rId27"/>
    <p:sldId id="287" r:id="rId28"/>
    <p:sldId id="309" r:id="rId29"/>
    <p:sldId id="331" r:id="rId30"/>
    <p:sldId id="332" r:id="rId31"/>
    <p:sldId id="313" r:id="rId32"/>
    <p:sldId id="293" r:id="rId33"/>
    <p:sldId id="294" r:id="rId34"/>
    <p:sldId id="310" r:id="rId35"/>
    <p:sldId id="311" r:id="rId36"/>
    <p:sldId id="314" r:id="rId37"/>
    <p:sldId id="321" r:id="rId38"/>
    <p:sldId id="288" r:id="rId39"/>
    <p:sldId id="312" r:id="rId40"/>
    <p:sldId id="325" r:id="rId41"/>
    <p:sldId id="333" r:id="rId42"/>
    <p:sldId id="326" r:id="rId43"/>
    <p:sldId id="334" r:id="rId44"/>
    <p:sldId id="327" r:id="rId45"/>
    <p:sldId id="315" r:id="rId46"/>
    <p:sldId id="328" r:id="rId47"/>
    <p:sldId id="329" r:id="rId48"/>
    <p:sldId id="337" r:id="rId49"/>
    <p:sldId id="289" r:id="rId50"/>
    <p:sldId id="292" r:id="rId51"/>
    <p:sldId id="316" r:id="rId52"/>
    <p:sldId id="291" r:id="rId53"/>
    <p:sldId id="338" r:id="rId54"/>
    <p:sldId id="290" r:id="rId55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20" autoAdjust="0"/>
  </p:normalViewPr>
  <p:slideViewPr>
    <p:cSldViewPr snapToGrid="0" snapToObjects="1">
      <p:cViewPr varScale="1">
        <p:scale>
          <a:sx n="101" d="100"/>
          <a:sy n="101" d="100"/>
        </p:scale>
        <p:origin x="1812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969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presProps" Target="presProps.xml"/><Relationship Id="rId5" Type="http://schemas.openxmlformats.org/officeDocument/2006/relationships/slide" Target="slides/slide3.xml"/><Relationship Id="rId61" Type="http://schemas.openxmlformats.org/officeDocument/2006/relationships/tableStyles" Target="tableStyle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019BD-5A9C-D247-A352-90D6F932FC39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8A5312-93A2-4C41-AFD8-B93FA8A91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51557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84F9F3-EF58-DB4F-B0ED-0B6B850DA2DF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ED926C-2523-DB4E-AA42-7803F6FA2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51068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3 Agile Software Development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73D278-956A-2946-9CE2-9D377385555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3 Agile Software Development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AA3012-213F-D34C-8A21-808A5790DE6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3 Agile Software Development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0F93C5-4D62-2844-B9B8-045E9E31D9C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3 Agile Software Development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73D278-956A-2946-9CE2-9D377385555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405811"/>
      </p:ext>
    </p:extLst>
  </p:cSld>
  <p:clrMapOvr>
    <a:masterClrMapping/>
  </p:clrMapOvr>
  <p:transition spd="med"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450"/>
              </a:spcBef>
              <a:spcAft>
                <a:spcPts val="450"/>
              </a:spcAft>
              <a:buFont typeface="Wingdings" charset="2"/>
              <a:buChar char="²"/>
              <a:defRPr sz="1800">
                <a:solidFill>
                  <a:srgbClr val="46424D"/>
                </a:solidFill>
                <a:latin typeface="Arial"/>
                <a:cs typeface="Arial"/>
              </a:defRPr>
            </a:lvl1pPr>
            <a:lvl2pPr>
              <a:spcBef>
                <a:spcPts val="225"/>
              </a:spcBef>
              <a:spcAft>
                <a:spcPts val="225"/>
              </a:spcAft>
              <a:buFont typeface="Wingdings" charset="2"/>
              <a:buChar char="§"/>
              <a:defRPr sz="1500">
                <a:solidFill>
                  <a:srgbClr val="46424D"/>
                </a:solidFill>
                <a:latin typeface="Arial"/>
                <a:cs typeface="Arial"/>
              </a:defRPr>
            </a:lvl2pPr>
            <a:lvl3pPr>
              <a:defRPr sz="1350">
                <a:solidFill>
                  <a:srgbClr val="46424D"/>
                </a:solidFill>
                <a:latin typeface="Arial"/>
                <a:cs typeface="Arial"/>
              </a:defRPr>
            </a:lvl3pPr>
            <a:lvl4pPr>
              <a:defRPr sz="1350">
                <a:solidFill>
                  <a:srgbClr val="46424D"/>
                </a:solidFill>
                <a:latin typeface="Arial"/>
                <a:cs typeface="Arial"/>
              </a:defRPr>
            </a:lvl4pPr>
            <a:lvl5pPr>
              <a:defRPr sz="1350">
                <a:solidFill>
                  <a:srgbClr val="46424D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3 Agile Software Development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00690"/>
      </p:ext>
    </p:extLst>
  </p:cSld>
  <p:clrMapOvr>
    <a:masterClrMapping/>
  </p:clrMapOvr>
  <p:transition spd="med">
    <p:wipe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3 Agile Software Development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6C4D99-7786-3A47-A0D2-BD20D34577F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284380"/>
      </p:ext>
    </p:extLst>
  </p:cSld>
  <p:clrMapOvr>
    <a:masterClrMapping/>
  </p:clrMapOvr>
  <p:transition spd="med">
    <p:wipe dir="r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3 Agile Software Development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FBBB66-3A15-F64E-87CC-B8CCF7F3E7A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803328"/>
      </p:ext>
    </p:extLst>
  </p:cSld>
  <p:clrMapOvr>
    <a:masterClrMapping/>
  </p:clrMapOvr>
  <p:transition spd="med">
    <p:wipe dir="r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3 Agile Software Development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97BCC1-1E15-814C-B2E6-5124192EA27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96641"/>
      </p:ext>
    </p:extLst>
  </p:cSld>
  <p:clrMapOvr>
    <a:masterClrMapping/>
  </p:clrMapOvr>
  <p:transition spd="med">
    <p:wipe dir="r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3 Agile Software Development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F6B7E-89C5-FC4F-92F9-AFC105C6981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041303"/>
      </p:ext>
    </p:extLst>
  </p:cSld>
  <p:clrMapOvr>
    <a:masterClrMapping/>
  </p:clrMapOvr>
  <p:transition spd="med">
    <p:wipe dir="r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3 Agile Software Development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D8CD3A-6A10-3249-A17B-90B73EF037C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328435"/>
      </p:ext>
    </p:extLst>
  </p:cSld>
  <p:clrMapOvr>
    <a:masterClrMapping/>
  </p:clrMapOvr>
  <p:transition spd="med">
    <p:wipe dir="r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3 Agile Software Development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50B603-B29B-9F4A-8449-859DA19F67E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753870"/>
      </p:ext>
    </p:extLst>
  </p:cSld>
  <p:clrMapOvr>
    <a:masterClrMapping/>
  </p:clrMapOvr>
  <p:transition spd="med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buFont typeface="Wingdings" charset="2"/>
              <a:buChar char="²"/>
              <a:defRPr sz="2400">
                <a:solidFill>
                  <a:srgbClr val="46424D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spcAft>
                <a:spcPts val="300"/>
              </a:spcAft>
              <a:buFont typeface="Wingdings" charset="2"/>
              <a:buChar char="§"/>
              <a:defRPr sz="2000">
                <a:solidFill>
                  <a:srgbClr val="46424D"/>
                </a:solidFill>
                <a:latin typeface="Arial"/>
                <a:cs typeface="Arial"/>
              </a:defRPr>
            </a:lvl2pPr>
            <a:lvl3pPr>
              <a:defRPr sz="1800">
                <a:solidFill>
                  <a:srgbClr val="46424D"/>
                </a:solidFill>
                <a:latin typeface="Arial"/>
                <a:cs typeface="Arial"/>
              </a:defRPr>
            </a:lvl3pPr>
            <a:lvl4pPr>
              <a:defRPr sz="1800">
                <a:solidFill>
                  <a:srgbClr val="46424D"/>
                </a:solidFill>
                <a:latin typeface="Arial"/>
                <a:cs typeface="Arial"/>
              </a:defRPr>
            </a:lvl4pPr>
            <a:lvl5pPr>
              <a:defRPr sz="1800">
                <a:solidFill>
                  <a:srgbClr val="46424D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3 Agile Software Development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GB" noProof="0"/>
              <a:t>Drag picture to placeholder or click icon to add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3 Agile Software Development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23E2BA-5D4B-814E-BBF4-D418023BB2F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358132"/>
      </p:ext>
    </p:extLst>
  </p:cSld>
  <p:clrMapOvr>
    <a:masterClrMapping/>
  </p:clrMapOvr>
  <p:transition spd="med">
    <p:wipe dir="r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3 Agile Software Development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AA3012-213F-D34C-8A21-808A5790DE6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934076"/>
      </p:ext>
    </p:extLst>
  </p:cSld>
  <p:clrMapOvr>
    <a:masterClrMapping/>
  </p:clrMapOvr>
  <p:transition spd="med">
    <p:wipe dir="r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3 Agile Software Development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0F93C5-4D62-2844-B9B8-045E9E31D9C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563353"/>
      </p:ext>
    </p:extLst>
  </p:cSld>
  <p:clrMapOvr>
    <a:masterClrMapping/>
  </p:clrMapOvr>
  <p:transition spd="med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3 Agile Software Development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6C4D99-7786-3A47-A0D2-BD20D34577F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3 Agile Software Development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FBBB66-3A15-F64E-87CC-B8CCF7F3E7A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3 Agile Software Development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97BCC1-1E15-814C-B2E6-5124192EA27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3 Agile Software Development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F6B7E-89C5-FC4F-92F9-AFC105C6981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3 Agile Software Development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D8CD3A-6A10-3249-A17B-90B73EF037C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3 Agile Software Development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50B603-B29B-9F4A-8449-859DA19F67E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GB" noProof="0"/>
              <a:t>Drag picture to placeholder or click icon to add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3 Agile Software Development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23E2BA-5D4B-814E-BBF4-D418023BB2F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29323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Chapter 3 Agile Software Development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3575804-F645-DB44-9DC0-C97E27A6600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457200" y="1419226"/>
            <a:ext cx="7305805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Sommerville Cover.jp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0432" y="213186"/>
            <a:ext cx="923794" cy="1219356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 flipV="1">
            <a:off x="457200" y="1417638"/>
            <a:ext cx="8217026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 spd="med">
    <p:wipe dir="r"/>
  </p:transition>
  <p:hf hd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400" b="1" u="none" kern="1200">
          <a:solidFill>
            <a:srgbClr val="46424D"/>
          </a:solidFill>
          <a:latin typeface="Arial"/>
          <a:ea typeface="ＭＳ Ｐゴシック" charset="-128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29323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Chapter 3 Agile Software Development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3575804-F645-DB44-9DC0-C97E27A6600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457201" y="1419226"/>
            <a:ext cx="7305805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Sommerville Cover.jp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0433" y="213186"/>
            <a:ext cx="923794" cy="1219356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 flipV="1">
            <a:off x="457201" y="1417638"/>
            <a:ext cx="8217026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6842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ransition spd="med">
    <p:wipe dir="r"/>
  </p:transition>
  <p:hf hdr="0"/>
  <p:txStyles>
    <p:titleStyle>
      <a:lvl1pPr algn="l" defTabSz="342900" rtl="0" eaLnBrk="1" fontAlgn="base" hangingPunct="1">
        <a:spcBef>
          <a:spcPct val="0"/>
        </a:spcBef>
        <a:spcAft>
          <a:spcPct val="0"/>
        </a:spcAft>
        <a:defRPr sz="1800" b="1" u="none" kern="1200">
          <a:solidFill>
            <a:srgbClr val="46424D"/>
          </a:solidFill>
          <a:latin typeface="Arial"/>
          <a:ea typeface="ＭＳ Ｐゴシック" charset="-128"/>
          <a:cs typeface="Arial"/>
        </a:defRPr>
      </a:lvl1pPr>
      <a:lvl2pPr algn="ctr" defTabSz="342900" rtl="0" eaLnBrk="1" fontAlgn="base" hangingPunct="1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342900" rtl="0" eaLnBrk="1" fontAlgn="base" hangingPunct="1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342900" rtl="0" eaLnBrk="1" fontAlgn="base" hangingPunct="1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342900" rtl="0" eaLnBrk="1" fontAlgn="base" hangingPunct="1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342900" algn="ctr" defTabSz="342900" rtl="0" eaLnBrk="1" fontAlgn="base" hangingPunct="1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685800" algn="ctr" defTabSz="342900" rtl="0" eaLnBrk="1" fontAlgn="base" hangingPunct="1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028700" algn="ctr" defTabSz="342900" rtl="0" eaLnBrk="1" fontAlgn="base" hangingPunct="1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371600" algn="ctr" defTabSz="342900" rtl="0" eaLnBrk="1" fontAlgn="base" hangingPunct="1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257175" indent="-257175" algn="l" defTabSz="3429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557213" indent="-214313" algn="l" defTabSz="342900" rtl="0" eaLnBrk="1" fontAlgn="base" hangingPunct="1">
        <a:spcBef>
          <a:spcPct val="20000"/>
        </a:spcBef>
        <a:spcAft>
          <a:spcPct val="0"/>
        </a:spcAft>
        <a:buFont typeface="Arial" charset="0"/>
        <a:defRPr sz="21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857250" indent="-171450" algn="l" defTabSz="3429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200150" indent="-171450" algn="l" defTabSz="3429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5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1543050" indent="-171450" algn="l" defTabSz="3429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5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54238"/>
            <a:ext cx="8229600" cy="1143000"/>
          </a:xfrm>
        </p:spPr>
        <p:txBody>
          <a:bodyPr/>
          <a:lstStyle/>
          <a:p>
            <a:pPr algn="ctr"/>
            <a:r>
              <a:rPr lang="en-US" dirty="0"/>
              <a:t>Agile development techniques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3 Agile Software Development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893865"/>
      </p:ext>
    </p:extLst>
  </p:cSld>
  <p:clrMapOvr>
    <a:masterClrMapping/>
  </p:clrMapOvr>
  <p:transition spd="med"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0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stories for requirements</a:t>
            </a:r>
          </a:p>
        </p:txBody>
      </p:sp>
      <p:sp>
        <p:nvSpPr>
          <p:cNvPr id="1170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This user stories idea is much helpful than working with traditional long requirement documents.  </a:t>
            </a:r>
          </a:p>
          <a:p>
            <a:pPr algn="just"/>
            <a:r>
              <a:rPr lang="en-US" dirty="0"/>
              <a:t>Challenges:</a:t>
            </a:r>
          </a:p>
          <a:p>
            <a:pPr lvl="1" algn="just"/>
            <a:r>
              <a:rPr lang="en-US" dirty="0"/>
              <a:t>Completeness.</a:t>
            </a:r>
          </a:p>
          <a:p>
            <a:pPr lvl="1" algn="just"/>
            <a:r>
              <a:rPr lang="en-US" dirty="0"/>
              <a:t>Will the story covers all aspects of an activity?</a:t>
            </a:r>
          </a:p>
          <a:p>
            <a:pPr lvl="1" algn="just"/>
            <a:r>
              <a:rPr lang="en-US" dirty="0"/>
              <a:t>The number of proposed user stories cover the whole system requirements?</a:t>
            </a:r>
          </a:p>
          <a:p>
            <a:pPr algn="just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Chapter 3 Agile Software Development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B5BBF0-B782-3644-AFE1-10103AC2537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30/10/2014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4505823"/>
      </p:ext>
    </p:extLst>
  </p:cSld>
  <p:clrMapOvr>
    <a:masterClrMapping/>
  </p:clrMapOvr>
  <p:transition spd="med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‘prescribing medication’ story</a:t>
            </a:r>
            <a:r>
              <a:rPr lang="en-GB" dirty="0"/>
              <a:t>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3 Agile Software Development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pic>
        <p:nvPicPr>
          <p:cNvPr id="4" name="Picture 3" descr="3.5 StoryCard.ep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914" y="1566747"/>
            <a:ext cx="5968294" cy="4789603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task cards for prescribing medication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3 Agile Software Development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pic>
        <p:nvPicPr>
          <p:cNvPr id="4" name="Picture 3" descr="3.6 TaskCards.ep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382" y="1760870"/>
            <a:ext cx="6417050" cy="4518673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1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Refactoring</a:t>
            </a:r>
          </a:p>
        </p:txBody>
      </p:sp>
      <p:sp>
        <p:nvSpPr>
          <p:cNvPr id="1171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90000"/>
              </a:lnSpc>
            </a:pPr>
            <a:r>
              <a:rPr lang="en-US" dirty="0"/>
              <a:t>Generally it is practiced to develop a software keeping in Mind the </a:t>
            </a:r>
            <a:r>
              <a:rPr lang="en-US" b="1" dirty="0"/>
              <a:t>design for change approach</a:t>
            </a:r>
            <a:r>
              <a:rPr lang="en-US" dirty="0"/>
              <a:t>. It is worth spending time and effort anticipating changes as this reduces costs later in the life cycle.</a:t>
            </a:r>
          </a:p>
          <a:p>
            <a:pPr algn="just">
              <a:lnSpc>
                <a:spcPct val="90000"/>
              </a:lnSpc>
            </a:pPr>
            <a:r>
              <a:rPr lang="en-US" b="1" dirty="0"/>
              <a:t>XP doesn’t support the idea </a:t>
            </a:r>
            <a:r>
              <a:rPr lang="en-US" dirty="0"/>
              <a:t>because it is possible that sometimes a code need to be changed utterly with a requirement change.</a:t>
            </a:r>
          </a:p>
          <a:p>
            <a:pPr algn="just">
              <a:lnSpc>
                <a:spcPct val="90000"/>
              </a:lnSpc>
            </a:pPr>
            <a:r>
              <a:rPr lang="en-US" dirty="0"/>
              <a:t>Rather, it proposes </a:t>
            </a:r>
            <a:r>
              <a:rPr lang="en-US" b="1" dirty="0"/>
              <a:t>constant code improvement (refactoring)</a:t>
            </a:r>
            <a:r>
              <a:rPr lang="en-US" dirty="0"/>
              <a:t> to make changes easier when they have to be implemented.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3 Agile Software Development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Refactoring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Programming team </a:t>
            </a:r>
            <a:r>
              <a:rPr lang="en-US" b="1" dirty="0"/>
              <a:t>look for possible software improvements </a:t>
            </a:r>
          </a:p>
          <a:p>
            <a:pPr algn="just"/>
            <a:r>
              <a:rPr lang="en-US" b="1" dirty="0"/>
              <a:t>make these improvements </a:t>
            </a:r>
            <a:r>
              <a:rPr lang="en-US" dirty="0"/>
              <a:t>even if there is no immediate need for them.</a:t>
            </a:r>
          </a:p>
          <a:p>
            <a:pPr algn="just"/>
            <a:r>
              <a:rPr lang="en-US" dirty="0"/>
              <a:t>This </a:t>
            </a:r>
            <a:r>
              <a:rPr lang="en-US" b="1" dirty="0"/>
              <a:t>improves the understandability of the software</a:t>
            </a:r>
            <a:r>
              <a:rPr lang="en-US" dirty="0"/>
              <a:t> and </a:t>
            </a:r>
            <a:r>
              <a:rPr lang="en-US" b="1" dirty="0"/>
              <a:t>so reduces the need for documentation.</a:t>
            </a:r>
          </a:p>
          <a:p>
            <a:pPr algn="just"/>
            <a:r>
              <a:rPr lang="en-US" b="1" dirty="0"/>
              <a:t>Changes are easier to make </a:t>
            </a:r>
            <a:r>
              <a:rPr lang="en-US" dirty="0"/>
              <a:t>because the code is well-structured and clear. (as </a:t>
            </a:r>
            <a:r>
              <a:rPr lang="en-US" b="1" dirty="0"/>
              <a:t>simplicity</a:t>
            </a:r>
            <a:r>
              <a:rPr lang="en-US" dirty="0"/>
              <a:t> is the essence of XP)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3 Agile Software Development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refactoring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Re-organization of a class hierarchy </a:t>
            </a:r>
            <a:r>
              <a:rPr lang="en-US" b="1" dirty="0"/>
              <a:t>to remove duplicate code.</a:t>
            </a:r>
          </a:p>
          <a:p>
            <a:pPr algn="just"/>
            <a:r>
              <a:rPr lang="en-US" dirty="0"/>
              <a:t>Tidying up and </a:t>
            </a:r>
            <a:r>
              <a:rPr lang="en-US" b="1" dirty="0"/>
              <a:t>renaming attributes and methods</a:t>
            </a:r>
            <a:r>
              <a:rPr lang="en-US" dirty="0"/>
              <a:t> to make them easier to understand.</a:t>
            </a:r>
          </a:p>
          <a:p>
            <a:pPr algn="just"/>
            <a:r>
              <a:rPr lang="en-US" dirty="0"/>
              <a:t>The </a:t>
            </a:r>
            <a:r>
              <a:rPr lang="en-US" b="1" dirty="0"/>
              <a:t>replacement of inline code with calls to methods </a:t>
            </a:r>
            <a:r>
              <a:rPr lang="en-US" dirty="0"/>
              <a:t>that have been included in a program library.</a:t>
            </a:r>
          </a:p>
          <a:p>
            <a:pPr algn="just"/>
            <a:r>
              <a:rPr lang="en-US" dirty="0"/>
              <a:t>Generally, </a:t>
            </a:r>
            <a:r>
              <a:rPr lang="en-US" b="1" dirty="0"/>
              <a:t>IDEs include tools for refactoring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Mostly, </a:t>
            </a:r>
            <a:r>
              <a:rPr lang="en-US" b="1" dirty="0"/>
              <a:t>refactoring is part of development</a:t>
            </a:r>
            <a:r>
              <a:rPr lang="en-US" dirty="0"/>
              <a:t> but when deadlines are hard and implementation is critical then refactoring is</a:t>
            </a:r>
            <a:r>
              <a:rPr lang="en-US" b="1" dirty="0"/>
              <a:t> delayed</a:t>
            </a:r>
            <a:r>
              <a:rPr lang="en-US" dirty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3 Agile Software Development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2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Test-first development (XP’s innovation)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Chapter 3 Agile Software Development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1C38301-0A5B-43FA-8C13-C696206CDB5B}"/>
              </a:ext>
            </a:extLst>
          </p:cNvPr>
          <p:cNvCxnSpPr>
            <a:stCxn id="3" idx="3"/>
            <a:endCxn id="8" idx="1"/>
          </p:cNvCxnSpPr>
          <p:nvPr/>
        </p:nvCxnSpPr>
        <p:spPr>
          <a:xfrm>
            <a:off x="3035871" y="2574284"/>
            <a:ext cx="32544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CB06E34-F139-4092-8038-AE1ABE495227}"/>
              </a:ext>
            </a:extLst>
          </p:cNvPr>
          <p:cNvGrpSpPr/>
          <p:nvPr/>
        </p:nvGrpSpPr>
        <p:grpSpPr>
          <a:xfrm>
            <a:off x="1448609" y="2341371"/>
            <a:ext cx="5851327" cy="940832"/>
            <a:chOff x="1397478" y="1630572"/>
            <a:chExt cx="5851327" cy="940832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9BBDC272-2361-47F1-9FFA-5B17CB4CF950}"/>
                </a:ext>
              </a:extLst>
            </p:cNvPr>
            <p:cNvSpPr/>
            <p:nvPr/>
          </p:nvSpPr>
          <p:spPr>
            <a:xfrm>
              <a:off x="1397478" y="1630572"/>
              <a:ext cx="1587262" cy="465826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Specifications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ADAE483-6445-4DC1-B9AA-3F472C1FE9AE}"/>
                </a:ext>
              </a:extLst>
            </p:cNvPr>
            <p:cNvSpPr/>
            <p:nvPr/>
          </p:nvSpPr>
          <p:spPr>
            <a:xfrm>
              <a:off x="3310185" y="1630572"/>
              <a:ext cx="1788026" cy="465826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Implementation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EEA0D01-59B2-4317-A9E7-71C3DF6AA6E5}"/>
                </a:ext>
              </a:extLst>
            </p:cNvPr>
            <p:cNvSpPr/>
            <p:nvPr/>
          </p:nvSpPr>
          <p:spPr>
            <a:xfrm>
              <a:off x="5460779" y="1630572"/>
              <a:ext cx="1788026" cy="465826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Testing</a:t>
              </a:r>
            </a:p>
          </p:txBody>
        </p:sp>
        <p:cxnSp>
          <p:nvCxnSpPr>
            <p:cNvPr id="7" name="Connector: Curved 6">
              <a:extLst>
                <a:ext uri="{FF2B5EF4-FFF2-40B4-BE49-F238E27FC236}">
                  <a16:creationId xmlns:a16="http://schemas.microsoft.com/office/drawing/2014/main" id="{04D23F7E-1665-4D09-B821-46BC69DAA805}"/>
                </a:ext>
              </a:extLst>
            </p:cNvPr>
            <p:cNvCxnSpPr>
              <a:stCxn id="9" idx="2"/>
              <a:endCxn id="8" idx="2"/>
            </p:cNvCxnSpPr>
            <p:nvPr/>
          </p:nvCxnSpPr>
          <p:spPr>
            <a:xfrm rot="5400000">
              <a:off x="5279495" y="1021101"/>
              <a:ext cx="12700" cy="2150594"/>
            </a:xfrm>
            <a:prstGeom prst="curvedConnector3">
              <a:avLst>
                <a:gd name="adj1" fmla="val 1800000"/>
              </a:avLst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DB92B1C-57F1-4AF7-85FF-EF262D903AAA}"/>
                </a:ext>
              </a:extLst>
            </p:cNvPr>
            <p:cNvSpPr txBox="1"/>
            <p:nvPr/>
          </p:nvSpPr>
          <p:spPr>
            <a:xfrm>
              <a:off x="4675776" y="2294405"/>
              <a:ext cx="157000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Any issue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CE73C919-868E-432A-B608-4D20ABD7118D}"/>
                </a:ext>
              </a:extLst>
            </p:cNvPr>
            <p:cNvCxnSpPr/>
            <p:nvPr/>
          </p:nvCxnSpPr>
          <p:spPr>
            <a:xfrm>
              <a:off x="5123122" y="1860789"/>
              <a:ext cx="32544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DF0E40E-6DFF-4BAC-A495-9C5B3EFFD7F9}"/>
              </a:ext>
            </a:extLst>
          </p:cNvPr>
          <p:cNvGrpSpPr/>
          <p:nvPr/>
        </p:nvGrpSpPr>
        <p:grpSpPr>
          <a:xfrm>
            <a:off x="1147202" y="4208562"/>
            <a:ext cx="7952002" cy="1008113"/>
            <a:chOff x="527764" y="3721035"/>
            <a:chExt cx="7952002" cy="1008113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C072070-A438-448D-AC40-98BA90E9A485}"/>
                </a:ext>
              </a:extLst>
            </p:cNvPr>
            <p:cNvSpPr/>
            <p:nvPr/>
          </p:nvSpPr>
          <p:spPr>
            <a:xfrm>
              <a:off x="4429261" y="3722560"/>
              <a:ext cx="1788026" cy="465826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Implementation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16ED42C-ACCA-45CA-8738-9A6DE4F302C1}"/>
                </a:ext>
              </a:extLst>
            </p:cNvPr>
            <p:cNvSpPr/>
            <p:nvPr/>
          </p:nvSpPr>
          <p:spPr>
            <a:xfrm>
              <a:off x="2315790" y="3721035"/>
              <a:ext cx="1788026" cy="465826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Test cases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9402D08-D5E2-401F-B769-5D2E1259EE1F}"/>
                </a:ext>
              </a:extLst>
            </p:cNvPr>
            <p:cNvSpPr txBox="1"/>
            <p:nvPr/>
          </p:nvSpPr>
          <p:spPr>
            <a:xfrm>
              <a:off x="4881230" y="4467538"/>
              <a:ext cx="359853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100" dirty="0"/>
                <a:t>Any issue encountered during implementation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6E5848D9-D676-4BFF-BC76-CB21F6C08D4D}"/>
                </a:ext>
              </a:extLst>
            </p:cNvPr>
            <p:cNvCxnSpPr/>
            <p:nvPr/>
          </p:nvCxnSpPr>
          <p:spPr>
            <a:xfrm>
              <a:off x="1990345" y="3953948"/>
              <a:ext cx="32544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64B8E0AB-88CC-4440-977B-53BD047362A9}"/>
                </a:ext>
              </a:extLst>
            </p:cNvPr>
            <p:cNvCxnSpPr/>
            <p:nvPr/>
          </p:nvCxnSpPr>
          <p:spPr>
            <a:xfrm>
              <a:off x="4103816" y="3952423"/>
              <a:ext cx="32544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or: Curved 32">
              <a:extLst>
                <a:ext uri="{FF2B5EF4-FFF2-40B4-BE49-F238E27FC236}">
                  <a16:creationId xmlns:a16="http://schemas.microsoft.com/office/drawing/2014/main" id="{EBE1C262-4E67-4236-8E90-66ABF5FF97DC}"/>
                </a:ext>
              </a:extLst>
            </p:cNvPr>
            <p:cNvCxnSpPr>
              <a:cxnSpLocks/>
              <a:stCxn id="20" idx="2"/>
              <a:endCxn id="20" idx="0"/>
            </p:cNvCxnSpPr>
            <p:nvPr/>
          </p:nvCxnSpPr>
          <p:spPr>
            <a:xfrm rot="5400000" flipH="1">
              <a:off x="5090361" y="3955473"/>
              <a:ext cx="465826" cy="12700"/>
            </a:xfrm>
            <a:prstGeom prst="curvedConnector5">
              <a:avLst>
                <a:gd name="adj1" fmla="val -49074"/>
                <a:gd name="adj2" fmla="val -9975622"/>
                <a:gd name="adj3" fmla="val 149074"/>
              </a:avLst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DC7AD00-9E1B-4A39-B4A4-2C7BC9B6BFF6}"/>
                </a:ext>
              </a:extLst>
            </p:cNvPr>
            <p:cNvSpPr txBox="1"/>
            <p:nvPr/>
          </p:nvSpPr>
          <p:spPr>
            <a:xfrm>
              <a:off x="527764" y="3813923"/>
              <a:ext cx="15872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Client requirements</a:t>
              </a: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8A76FA06-25D2-4DCD-92BB-E31EE0F8F046}"/>
              </a:ext>
            </a:extLst>
          </p:cNvPr>
          <p:cNvSpPr txBox="1"/>
          <p:nvPr/>
        </p:nvSpPr>
        <p:spPr>
          <a:xfrm>
            <a:off x="448242" y="1661475"/>
            <a:ext cx="2969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Plan driven approach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091BE73-F53C-4DA4-AFEA-EB6AB4B963DE}"/>
              </a:ext>
            </a:extLst>
          </p:cNvPr>
          <p:cNvSpPr txBox="1"/>
          <p:nvPr/>
        </p:nvSpPr>
        <p:spPr>
          <a:xfrm>
            <a:off x="524149" y="3388641"/>
            <a:ext cx="4367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XP’s approach (test first development)</a:t>
            </a:r>
          </a:p>
        </p:txBody>
      </p:sp>
    </p:spTree>
  </p:cSld>
  <p:clrMapOvr>
    <a:masterClrMapping/>
  </p:clrMapOvr>
  <p:transition spd="med"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2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Test-first development</a:t>
            </a:r>
          </a:p>
        </p:txBody>
      </p:sp>
      <p:sp>
        <p:nvSpPr>
          <p:cNvPr id="117248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26875"/>
            <a:ext cx="8229600" cy="4599288"/>
          </a:xfrm>
        </p:spPr>
        <p:txBody>
          <a:bodyPr/>
          <a:lstStyle/>
          <a:p>
            <a:r>
              <a:rPr lang="en-US" dirty="0"/>
              <a:t>XP testing advantages:</a:t>
            </a:r>
          </a:p>
          <a:p>
            <a:pPr lvl="1" algn="just"/>
            <a:r>
              <a:rPr lang="en-US" dirty="0"/>
              <a:t>Problems of </a:t>
            </a:r>
            <a:r>
              <a:rPr lang="en-US" b="1" dirty="0"/>
              <a:t>requirements misunderstanding are reduced </a:t>
            </a:r>
            <a:r>
              <a:rPr lang="en-US" dirty="0"/>
              <a:t>as you have developed test cases as per your program’s behaviors.</a:t>
            </a:r>
          </a:p>
          <a:p>
            <a:pPr lvl="1" algn="just"/>
            <a:r>
              <a:rPr lang="en-US" dirty="0"/>
              <a:t>Avoids test-lag (when developer is faster than tester so pace mismatch)</a:t>
            </a:r>
          </a:p>
          <a:p>
            <a:pPr lvl="1" algn="just"/>
            <a:r>
              <a:rPr lang="en-US" b="1" dirty="0"/>
              <a:t>User involvement in test development and validation</a:t>
            </a:r>
            <a:r>
              <a:rPr lang="en-US" dirty="0"/>
              <a:t>.</a:t>
            </a:r>
          </a:p>
          <a:p>
            <a:pPr lvl="1" algn="just"/>
            <a:r>
              <a:rPr lang="en-US" b="1" dirty="0"/>
              <a:t>Tests are written as programs</a:t>
            </a:r>
            <a:r>
              <a:rPr lang="en-US" dirty="0"/>
              <a:t> rather than data so that they can be </a:t>
            </a:r>
            <a:r>
              <a:rPr lang="en-US" b="1" dirty="0"/>
              <a:t>executed automatically whenever a  new functionality is added to a module</a:t>
            </a:r>
            <a:r>
              <a:rPr lang="en-US" dirty="0"/>
              <a:t>.</a:t>
            </a:r>
          </a:p>
          <a:p>
            <a:pPr marL="457200" lvl="1" indent="0" algn="just">
              <a:buNone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3 Agile Software Development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453061"/>
      </p:ext>
    </p:extLst>
  </p:cSld>
  <p:clrMapOvr>
    <a:masterClrMapping/>
  </p:clrMapOvr>
  <p:transition spd="med"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 involvement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GB" dirty="0"/>
              <a:t>ROLE:</a:t>
            </a:r>
          </a:p>
          <a:p>
            <a:pPr lvl="1" algn="just"/>
            <a:r>
              <a:rPr lang="en-GB" dirty="0"/>
              <a:t>to help </a:t>
            </a:r>
            <a:r>
              <a:rPr lang="en-GB" b="1" dirty="0"/>
              <a:t>develop acceptance tests for the stories </a:t>
            </a:r>
            <a:r>
              <a:rPr lang="en-GB" dirty="0"/>
              <a:t>that are </a:t>
            </a:r>
            <a:r>
              <a:rPr lang="en-GB" b="1" dirty="0"/>
              <a:t>to be implemented in the next release </a:t>
            </a:r>
            <a:r>
              <a:rPr lang="en-GB" dirty="0"/>
              <a:t>of the system. </a:t>
            </a:r>
          </a:p>
          <a:p>
            <a:pPr lvl="1" algn="just"/>
            <a:r>
              <a:rPr lang="en-GB" dirty="0"/>
              <a:t>If he is a full time member of development team, then he may </a:t>
            </a:r>
            <a:r>
              <a:rPr lang="en-GB" b="1" dirty="0"/>
              <a:t>write testcases</a:t>
            </a:r>
            <a:r>
              <a:rPr lang="en-GB" dirty="0"/>
              <a:t> as well. </a:t>
            </a:r>
          </a:p>
          <a:p>
            <a:pPr algn="just"/>
            <a:r>
              <a:rPr lang="en-GB" dirty="0"/>
              <a:t>ISSUE:</a:t>
            </a:r>
          </a:p>
          <a:p>
            <a:pPr lvl="1" algn="just"/>
            <a:r>
              <a:rPr lang="en-GB" dirty="0"/>
              <a:t>Customer have limited time. So he might be reluctant to offer his services full time with development team.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3 Agile Software Development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case description for dose checking</a:t>
            </a:r>
            <a:r>
              <a:rPr lang="en-GB" dirty="0"/>
              <a:t>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3 Agile Software Development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pic>
        <p:nvPicPr>
          <p:cNvPr id="4" name="Picture 3" descr="3.7 DoseChecking.ep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735" y="1950230"/>
            <a:ext cx="7436363" cy="4049252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Extreme programming</a:t>
            </a:r>
          </a:p>
        </p:txBody>
      </p:sp>
      <p:sp>
        <p:nvSpPr>
          <p:cNvPr id="1168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Extreme Programming (XP) takes an ‘extreme’ approach to iterative development.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Requirements are expressed as scenarios (also user stories)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Deliver modules in increments;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All tests must be run for every build and the build is only accepted if tests run successfully.</a:t>
            </a:r>
          </a:p>
          <a:p>
            <a:pPr>
              <a:lnSpc>
                <a:spcPct val="90000"/>
              </a:lnSpc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3 Agile Software Development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automation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GB" b="1" dirty="0"/>
              <a:t>Tests are conducted using automated test tools</a:t>
            </a:r>
            <a:r>
              <a:rPr lang="en-GB" dirty="0"/>
              <a:t>, they </a:t>
            </a:r>
            <a:r>
              <a:rPr lang="en-GB" b="1" dirty="0"/>
              <a:t>simulate the program</a:t>
            </a:r>
            <a:r>
              <a:rPr lang="en-GB" dirty="0"/>
              <a:t> depending upon the input and </a:t>
            </a:r>
            <a:r>
              <a:rPr lang="en-GB" b="1" dirty="0"/>
              <a:t>check if the results meets the specifications</a:t>
            </a:r>
            <a:r>
              <a:rPr lang="en-GB" dirty="0"/>
              <a:t>. (Junit is popular automated test tool for Java). </a:t>
            </a:r>
          </a:p>
          <a:p>
            <a:pPr algn="just"/>
            <a:r>
              <a:rPr lang="en-GB" dirty="0"/>
              <a:t>A specific set of tests is quickly and easily executed whenever </a:t>
            </a:r>
            <a:r>
              <a:rPr lang="en-GB" b="1" dirty="0"/>
              <a:t>any functionality is added to the system</a:t>
            </a:r>
            <a:r>
              <a:rPr lang="en-GB" dirty="0"/>
              <a:t>, these automated test cases can be run, and problems in the new code can be identified immediately.  </a:t>
            </a:r>
          </a:p>
          <a:p>
            <a:pPr algn="just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3 Agile Software Development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test-first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39204"/>
            <a:ext cx="8229600" cy="4917146"/>
          </a:xfrm>
        </p:spPr>
        <p:txBody>
          <a:bodyPr/>
          <a:lstStyle/>
          <a:p>
            <a:pPr algn="just"/>
            <a:r>
              <a:rPr lang="en-GB" b="1" dirty="0"/>
              <a:t>Programmers prefer programming to testing </a:t>
            </a:r>
            <a:r>
              <a:rPr lang="en-GB" dirty="0"/>
              <a:t>and sometimes they take short cuts when writing tests. For example, they may write </a:t>
            </a:r>
            <a:r>
              <a:rPr lang="en-GB" b="1" dirty="0"/>
              <a:t>incomplete tests </a:t>
            </a:r>
            <a:r>
              <a:rPr lang="en-GB" dirty="0"/>
              <a:t>that do not check for all possible exceptions that may occur. </a:t>
            </a:r>
          </a:p>
          <a:p>
            <a:pPr algn="just"/>
            <a:r>
              <a:rPr lang="en-GB" dirty="0"/>
              <a:t>Some tests can be very difficult to write incrementally. For example, in a complex user interface, it is often </a:t>
            </a:r>
            <a:r>
              <a:rPr lang="en-GB" b="1" dirty="0"/>
              <a:t>difficult to write unit tests for the code </a:t>
            </a:r>
            <a:r>
              <a:rPr lang="en-GB" dirty="0"/>
              <a:t>that implements the ‘display logic’ and workflow between screens. As design is changing continuously. </a:t>
            </a:r>
          </a:p>
          <a:p>
            <a:pPr algn="just"/>
            <a:r>
              <a:rPr lang="en-GB" dirty="0"/>
              <a:t>It difficult to judge the </a:t>
            </a:r>
            <a:r>
              <a:rPr lang="en-GB" b="1" dirty="0"/>
              <a:t>completeness of a set of tests</a:t>
            </a:r>
            <a:r>
              <a:rPr lang="en-GB" dirty="0"/>
              <a:t>. Although you may have a lot of system tests, </a:t>
            </a:r>
            <a:r>
              <a:rPr lang="en-GB" b="1" dirty="0"/>
              <a:t>your test set may not provide complete coverage. 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3 Agile Software Development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4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Pair programming (XP’s innovation)</a:t>
            </a:r>
          </a:p>
        </p:txBody>
      </p:sp>
      <p:sp>
        <p:nvSpPr>
          <p:cNvPr id="1174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90000"/>
              </a:lnSpc>
            </a:pPr>
            <a:r>
              <a:rPr lang="en-US" sz="2400" dirty="0"/>
              <a:t>Pair </a:t>
            </a:r>
            <a:r>
              <a:rPr lang="en-US" dirty="0"/>
              <a:t>programming involves </a:t>
            </a:r>
            <a:r>
              <a:rPr lang="en-US" sz="2400" b="1" dirty="0"/>
              <a:t>programmers working in pairs</a:t>
            </a:r>
            <a:r>
              <a:rPr lang="en-US" sz="2400" dirty="0"/>
              <a:t>, developing code together.</a:t>
            </a:r>
          </a:p>
          <a:p>
            <a:pPr algn="just">
              <a:lnSpc>
                <a:spcPct val="90000"/>
              </a:lnSpc>
            </a:pPr>
            <a:r>
              <a:rPr lang="en-US" sz="2400" dirty="0"/>
              <a:t>This helps </a:t>
            </a:r>
            <a:r>
              <a:rPr lang="en-US" sz="2400" b="1" dirty="0"/>
              <a:t>develop common ownership of code</a:t>
            </a:r>
            <a:r>
              <a:rPr lang="en-US" sz="2400" dirty="0"/>
              <a:t> and spreads knowledge across the team.</a:t>
            </a:r>
          </a:p>
          <a:p>
            <a:pPr algn="just">
              <a:lnSpc>
                <a:spcPct val="90000"/>
              </a:lnSpc>
            </a:pPr>
            <a:r>
              <a:rPr lang="en-US" sz="2400" dirty="0"/>
              <a:t>It serves as an informal review process as </a:t>
            </a:r>
            <a:r>
              <a:rPr lang="en-US" sz="2400" b="1" dirty="0"/>
              <a:t>each line of code is looked at by more than 1 person</a:t>
            </a:r>
            <a:r>
              <a:rPr lang="en-US" sz="2400" dirty="0"/>
              <a:t>. Code implementation and inspection @ same time.</a:t>
            </a:r>
          </a:p>
          <a:p>
            <a:pPr algn="just">
              <a:lnSpc>
                <a:spcPct val="90000"/>
              </a:lnSpc>
            </a:pPr>
            <a:r>
              <a:rPr lang="en-US" sz="2400" b="1" dirty="0"/>
              <a:t>A person doing refactoring is considered less efficient than the one doing coding</a:t>
            </a:r>
            <a:r>
              <a:rPr lang="en-US" sz="2400" dirty="0"/>
              <a:t>. So, this process </a:t>
            </a:r>
            <a:r>
              <a:rPr lang="en-US" sz="2400" b="1" dirty="0"/>
              <a:t>encourages refactoring</a:t>
            </a:r>
            <a:r>
              <a:rPr lang="en-US" sz="2400" dirty="0"/>
              <a:t> as </a:t>
            </a:r>
            <a:r>
              <a:rPr lang="en-US" sz="2400" b="1" dirty="0"/>
              <a:t>due to common ownership</a:t>
            </a:r>
            <a:r>
              <a:rPr lang="en-US" sz="2400" dirty="0"/>
              <a:t>, the whole team can get benefit from the </a:t>
            </a:r>
            <a:r>
              <a:rPr lang="en-US" dirty="0"/>
              <a:t>improved system code.</a:t>
            </a:r>
            <a:endParaRPr lang="en-US" sz="24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3 Agile Software Development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Pair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GB" dirty="0"/>
              <a:t>In pair programming, </a:t>
            </a:r>
            <a:r>
              <a:rPr lang="en-GB" b="1" dirty="0"/>
              <a:t>programmers sit together at the same computer to develop the software</a:t>
            </a:r>
            <a:r>
              <a:rPr lang="en-GB" dirty="0"/>
              <a:t>.</a:t>
            </a:r>
          </a:p>
          <a:p>
            <a:pPr algn="just"/>
            <a:r>
              <a:rPr lang="en-GB" b="1" dirty="0"/>
              <a:t>Pairs are created dynamically </a:t>
            </a:r>
            <a:r>
              <a:rPr lang="en-GB" dirty="0"/>
              <a:t>so that all team members work with each other during the development process.</a:t>
            </a:r>
          </a:p>
          <a:p>
            <a:pPr algn="just"/>
            <a:r>
              <a:rPr lang="en-GB" dirty="0"/>
              <a:t>The </a:t>
            </a:r>
            <a:r>
              <a:rPr lang="en-GB" b="1" dirty="0"/>
              <a:t>sharing of knowledge </a:t>
            </a:r>
            <a:r>
              <a:rPr lang="en-GB" dirty="0"/>
              <a:t>that happens during pair programming is very important as it </a:t>
            </a:r>
            <a:r>
              <a:rPr lang="en-GB" b="1" dirty="0"/>
              <a:t>reduces the overall risks to a project when team members leave</a:t>
            </a:r>
            <a:r>
              <a:rPr lang="en-GB" dirty="0"/>
              <a:t>.</a:t>
            </a:r>
          </a:p>
          <a:p>
            <a:pPr algn="just"/>
            <a:r>
              <a:rPr lang="en-GB" dirty="0"/>
              <a:t>Pair programming is </a:t>
            </a:r>
            <a:r>
              <a:rPr lang="en-GB" b="1" dirty="0"/>
              <a:t>not necessarily inefficient </a:t>
            </a:r>
            <a:r>
              <a:rPr lang="en-GB" dirty="0"/>
              <a:t>and there is some evidence that suggests that a pair working together is more efficient than 2 programmers working separately. </a:t>
            </a:r>
            <a:endParaRPr lang="en-US" dirty="0"/>
          </a:p>
          <a:p>
            <a:pPr algn="just"/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3 Agile Software Development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Pair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GB" dirty="0"/>
              <a:t>Pair programming is not practiced mostly because mostly organizations think that two people working separately can do better than two doing in group.</a:t>
            </a:r>
          </a:p>
          <a:p>
            <a:pPr algn="just"/>
            <a:r>
              <a:rPr lang="en-GB" dirty="0"/>
              <a:t>Solution? </a:t>
            </a:r>
          </a:p>
          <a:p>
            <a:pPr lvl="1" algn="just"/>
            <a:r>
              <a:rPr lang="en-GB" dirty="0"/>
              <a:t>Still, some of them believe it and practice it with slight modification in a way that in a pair of two, one is a senior developer and the other one is a junior developer to support the </a:t>
            </a:r>
            <a:r>
              <a:rPr lang="en-GB" b="1" dirty="0"/>
              <a:t>collaborative learning.</a:t>
            </a:r>
          </a:p>
          <a:p>
            <a:pPr lvl="1" algn="just"/>
            <a:r>
              <a:rPr lang="en-GB" b="1" dirty="0"/>
              <a:t>This shared learning reduces overall risks to project (in case a senior employee left?).</a:t>
            </a:r>
          </a:p>
          <a:p>
            <a:pPr marL="457200" lvl="1" indent="0" algn="just">
              <a:buNone/>
            </a:pPr>
            <a:r>
              <a:rPr lang="en-GB" b="1" dirty="0"/>
              <a:t>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3 Agile Software Development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67622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92338"/>
            <a:ext cx="8229600" cy="1143000"/>
          </a:xfrm>
        </p:spPr>
        <p:txBody>
          <a:bodyPr/>
          <a:lstStyle/>
          <a:p>
            <a:pPr algn="ctr"/>
            <a:r>
              <a:rPr lang="en-US" dirty="0"/>
              <a:t>Agile project management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3 Agile Software Development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006760"/>
      </p:ext>
    </p:extLst>
  </p:cSld>
  <p:clrMapOvr>
    <a:masterClrMapping/>
  </p:clrMapOvr>
  <p:transition spd="med">
    <p:wipe dir="r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Agile project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/>
              <a:t>Software </a:t>
            </a:r>
            <a:r>
              <a:rPr lang="en-GB" b="1" dirty="0"/>
              <a:t>project managers focus </a:t>
            </a:r>
            <a:r>
              <a:rPr lang="en-GB" dirty="0"/>
              <a:t>on:</a:t>
            </a:r>
          </a:p>
          <a:p>
            <a:pPr lvl="1"/>
            <a:r>
              <a:rPr lang="en-GB" b="1" dirty="0"/>
              <a:t>In-time</a:t>
            </a:r>
            <a:r>
              <a:rPr lang="en-GB" dirty="0"/>
              <a:t> software delivery</a:t>
            </a:r>
          </a:p>
          <a:p>
            <a:pPr lvl="1"/>
            <a:r>
              <a:rPr lang="en-GB" dirty="0"/>
              <a:t>and </a:t>
            </a:r>
            <a:r>
              <a:rPr lang="en-GB" b="1" dirty="0"/>
              <a:t>within</a:t>
            </a:r>
            <a:r>
              <a:rPr lang="en-GB" dirty="0"/>
              <a:t> the </a:t>
            </a:r>
            <a:r>
              <a:rPr lang="en-GB" b="1" dirty="0"/>
              <a:t>planned budget</a:t>
            </a:r>
            <a:r>
              <a:rPr lang="en-GB" dirty="0"/>
              <a:t>. </a:t>
            </a:r>
          </a:p>
          <a:p>
            <a:endParaRPr lang="en-GB" dirty="0"/>
          </a:p>
          <a:p>
            <a:pPr algn="just"/>
            <a:r>
              <a:rPr lang="en-GB" b="1" dirty="0"/>
              <a:t>Agile project management </a:t>
            </a:r>
            <a:r>
              <a:rPr lang="en-GB" dirty="0"/>
              <a:t>used an approach which is </a:t>
            </a:r>
            <a:r>
              <a:rPr lang="en-GB" b="1" dirty="0"/>
              <a:t>adapted to incremental development </a:t>
            </a:r>
            <a:r>
              <a:rPr lang="en-GB" dirty="0"/>
              <a:t>and the practices used in </a:t>
            </a:r>
            <a:r>
              <a:rPr lang="en-GB" b="1" dirty="0"/>
              <a:t>agile methods</a:t>
            </a:r>
            <a:r>
              <a:rPr lang="en-GB" dirty="0"/>
              <a:t>.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3 Agile Software Development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6150"/>
          </a:xfrm>
        </p:spPr>
        <p:txBody>
          <a:bodyPr/>
          <a:lstStyle/>
          <a:p>
            <a:pPr algn="just"/>
            <a:r>
              <a:rPr lang="en-GB" dirty="0"/>
              <a:t>Scrum is an agile method that provides a project management framework</a:t>
            </a:r>
          </a:p>
          <a:p>
            <a:pPr algn="just"/>
            <a:r>
              <a:rPr lang="en-GB" dirty="0"/>
              <a:t>There are three phases in Scrum. </a:t>
            </a:r>
          </a:p>
          <a:p>
            <a:pPr lvl="1" algn="just"/>
            <a:r>
              <a:rPr lang="en-GB" b="1" dirty="0"/>
              <a:t>The initial phase </a:t>
            </a:r>
            <a:r>
              <a:rPr lang="en-GB" dirty="0"/>
              <a:t>is an outline planning phase where you establish the </a:t>
            </a:r>
            <a:r>
              <a:rPr lang="en-GB" b="1" dirty="0"/>
              <a:t>general objectives for the project</a:t>
            </a:r>
            <a:r>
              <a:rPr lang="en-GB" dirty="0"/>
              <a:t> and </a:t>
            </a:r>
            <a:r>
              <a:rPr lang="en-GB" b="1" dirty="0"/>
              <a:t>design the software architecture</a:t>
            </a:r>
            <a:r>
              <a:rPr lang="en-GB" dirty="0"/>
              <a:t>. </a:t>
            </a:r>
          </a:p>
          <a:p>
            <a:pPr lvl="1" algn="just"/>
            <a:r>
              <a:rPr lang="en-GB" dirty="0"/>
              <a:t>This is followed by a </a:t>
            </a:r>
            <a:r>
              <a:rPr lang="en-GB" b="1" dirty="0"/>
              <a:t>series of sprint cycles,</a:t>
            </a:r>
            <a:r>
              <a:rPr lang="en-GB" dirty="0"/>
              <a:t> where each cycle develops an increment of the system. </a:t>
            </a:r>
          </a:p>
          <a:p>
            <a:pPr lvl="1" algn="just"/>
            <a:r>
              <a:rPr lang="en-GB" dirty="0"/>
              <a:t>The </a:t>
            </a:r>
            <a:r>
              <a:rPr lang="en-GB" b="1" dirty="0"/>
              <a:t>project closure phase wraps up the project</a:t>
            </a:r>
            <a:r>
              <a:rPr lang="en-GB" dirty="0"/>
              <a:t>, completes required documentation such as system help frames and user manuals and assesses the lessons learned from the project.</a:t>
            </a:r>
          </a:p>
          <a:p>
            <a:pPr marL="0" indent="0" algn="just">
              <a:buNone/>
            </a:pPr>
            <a:endParaRPr lang="en-GB" dirty="0"/>
          </a:p>
          <a:p>
            <a:pPr algn="just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3 Agile Software Development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Scrum terminology 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2372759"/>
              </p:ext>
            </p:extLst>
          </p:nvPr>
        </p:nvGraphicFramePr>
        <p:xfrm>
          <a:off x="457200" y="1562452"/>
          <a:ext cx="8366760" cy="46673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83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783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6025">
                <a:tc>
                  <a:txBody>
                    <a:bodyPr/>
                    <a:lstStyle/>
                    <a:p>
                      <a:r>
                        <a:rPr lang="en-US" dirty="0"/>
                        <a:t>Scrum term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Definition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4091">
                <a:tc>
                  <a:txBody>
                    <a:bodyPr/>
                    <a:lstStyle/>
                    <a:p>
                      <a:pPr indent="0" algn="l"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</a:tabLst>
                      </a:pPr>
                      <a:r>
                        <a:rPr lang="en-GB" sz="14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Development team</a:t>
                      </a:r>
                    </a:p>
                    <a:p>
                      <a:pPr indent="0" algn="l"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</a:tabLst>
                      </a:pPr>
                      <a:endParaRPr lang="en-GB" sz="1400" dirty="0">
                        <a:solidFill>
                          <a:srgbClr val="000000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just"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</a:tabLst>
                      </a:pPr>
                      <a:r>
                        <a:rPr lang="en-GB" sz="14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self-organizing group of software developers</a:t>
                      </a:r>
                    </a:p>
                    <a:p>
                      <a:pPr indent="0" algn="just"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</a:tabLst>
                      </a:pPr>
                      <a:r>
                        <a:rPr lang="en-GB" sz="14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no more than 7 people. </a:t>
                      </a:r>
                    </a:p>
                    <a:p>
                      <a:pPr indent="0" algn="just"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</a:tabLst>
                      </a:pPr>
                      <a:r>
                        <a:rPr lang="en-GB" sz="14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responsible for developing the software and essential project documents.</a:t>
                      </a:r>
                    </a:p>
                    <a:p>
                      <a:pPr indent="0" algn="just"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</a:tabLst>
                      </a:pPr>
                      <a:endParaRPr lang="en-GB" sz="1400" dirty="0">
                        <a:solidFill>
                          <a:srgbClr val="000000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3135">
                <a:tc>
                  <a:txBody>
                    <a:bodyPr/>
                    <a:lstStyle/>
                    <a:p>
                      <a:pPr marL="0" indent="0" algn="l"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</a:tabLst>
                      </a:pPr>
                      <a:r>
                        <a:rPr lang="en-GB" sz="1400" baseline="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Sprint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l"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</a:tabLst>
                      </a:pPr>
                      <a:r>
                        <a:rPr lang="en-GB" sz="1400" baseline="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A development iteration. </a:t>
                      </a:r>
                    </a:p>
                    <a:p>
                      <a:pPr indent="0" algn="l"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</a:tabLst>
                      </a:pPr>
                      <a:r>
                        <a:rPr lang="en-GB" sz="1400" baseline="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usually 2-4 weeks long.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34362554"/>
                  </a:ext>
                </a:extLst>
              </a:tr>
              <a:tr h="848412">
                <a:tc>
                  <a:txBody>
                    <a:bodyPr/>
                    <a:lstStyle/>
                    <a:p>
                      <a:pPr indent="0" algn="l"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</a:tabLst>
                      </a:pPr>
                      <a:r>
                        <a:rPr lang="en-GB" sz="14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Potentially shippable product increment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just"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</a:tabLst>
                      </a:pPr>
                      <a:r>
                        <a:rPr lang="en-GB" sz="14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The software increment that is delivered from a sprint.</a:t>
                      </a:r>
                    </a:p>
                    <a:p>
                      <a:pPr indent="0" algn="just"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</a:tabLst>
                      </a:pPr>
                      <a:r>
                        <a:rPr lang="en-GB" sz="14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‘potentially shippable’ means it is in a finished state and no testing or any other work left to add it into the final product.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9558">
                <a:tc>
                  <a:txBody>
                    <a:bodyPr/>
                    <a:lstStyle/>
                    <a:p>
                      <a:pPr indent="0" algn="l"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</a:tabLst>
                      </a:pPr>
                      <a:r>
                        <a:rPr lang="en-GB" sz="14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Product backlog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just"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</a:tabLst>
                      </a:pPr>
                      <a:r>
                        <a:rPr lang="en-GB" sz="14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To-do list for Scrum Team.</a:t>
                      </a:r>
                    </a:p>
                    <a:p>
                      <a:pPr indent="0" algn="just"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</a:tabLst>
                      </a:pPr>
                      <a:r>
                        <a:rPr lang="en-GB" sz="14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It might be user stories or descriptions of supplementary tasks that are needed, such as architecture definition or user documentation.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08860">
                <a:tc>
                  <a:txBody>
                    <a:bodyPr/>
                    <a:lstStyle/>
                    <a:p>
                      <a:pPr indent="0" algn="l"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  <a:tab pos="1170305" algn="l"/>
                        </a:tabLst>
                      </a:pPr>
                      <a:r>
                        <a:rPr lang="en-GB" sz="14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Product owner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just"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</a:tabLst>
                      </a:pPr>
                      <a:r>
                        <a:rPr lang="en-GB" sz="14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Identify requirements</a:t>
                      </a:r>
                    </a:p>
                    <a:p>
                      <a:pPr indent="0" algn="just"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</a:tabLst>
                      </a:pPr>
                      <a:r>
                        <a:rPr lang="en-GB" sz="14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prioritize these for development </a:t>
                      </a:r>
                    </a:p>
                    <a:p>
                      <a:pPr indent="0" algn="just"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</a:tabLst>
                      </a:pPr>
                      <a:r>
                        <a:rPr lang="en-GB" sz="14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continuously review the product backlog to ensure that the project continues to meet critical business needs. He/she could be a customer/product manager/a stakeholder representative.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3 Agile Software Development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845486"/>
      </p:ext>
    </p:extLst>
  </p:cSld>
  <p:clrMapOvr>
    <a:masterClrMapping/>
  </p:clrMapOvr>
  <p:transition spd="med">
    <p:wipe dir="r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Scrum terminology 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8506652"/>
              </p:ext>
            </p:extLst>
          </p:nvPr>
        </p:nvGraphicFramePr>
        <p:xfrm>
          <a:off x="342900" y="1778000"/>
          <a:ext cx="8229600" cy="3417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05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Scrum term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Definition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indent="347345" algn="l">
                        <a:spcAft>
                          <a:spcPts val="600"/>
                        </a:spcAft>
                        <a:tabLst>
                          <a:tab pos="342900" algn="l"/>
                          <a:tab pos="685800" algn="l"/>
                          <a:tab pos="1028700" algn="l"/>
                        </a:tabLst>
                      </a:pPr>
                      <a:r>
                        <a:rPr lang="en-GB" sz="1400" baseline="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Scrum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l">
                        <a:spcAft>
                          <a:spcPts val="600"/>
                        </a:spcAft>
                        <a:tabLst>
                          <a:tab pos="342900" algn="l"/>
                          <a:tab pos="685800" algn="l"/>
                          <a:tab pos="1028700" algn="l"/>
                        </a:tabLst>
                      </a:pPr>
                      <a:r>
                        <a:rPr lang="en-GB" sz="1400" baseline="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A daily meeting of the Scrum team that reviews progress and prioritizes work to be done that day. Ideally, this should be a short face-to-face meeting that includes the whole team.</a:t>
                      </a:r>
                    </a:p>
                    <a:p>
                      <a:pPr indent="0" algn="l">
                        <a:spcAft>
                          <a:spcPts val="600"/>
                        </a:spcAft>
                        <a:tabLst>
                          <a:tab pos="342900" algn="l"/>
                          <a:tab pos="685800" algn="l"/>
                          <a:tab pos="1028700" algn="l"/>
                        </a:tabLst>
                      </a:pPr>
                      <a:endParaRPr lang="en-GB" sz="1400" baseline="0" dirty="0">
                        <a:solidFill>
                          <a:srgbClr val="000000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50460">
                <a:tc>
                  <a:txBody>
                    <a:bodyPr/>
                    <a:lstStyle/>
                    <a:p>
                      <a:pPr indent="347345" algn="l"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</a:tabLst>
                      </a:pPr>
                      <a:r>
                        <a:rPr lang="en-GB" sz="1400" baseline="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Scrum Master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l"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</a:tabLst>
                      </a:pPr>
                      <a:r>
                        <a:rPr lang="en-GB" sz="1400" baseline="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Take follow up of work</a:t>
                      </a:r>
                    </a:p>
                    <a:p>
                      <a:pPr indent="0" algn="l"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</a:tabLst>
                      </a:pPr>
                      <a:r>
                        <a:rPr lang="en-GB" sz="1400" baseline="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Guides team</a:t>
                      </a:r>
                    </a:p>
                    <a:p>
                      <a:pPr indent="0" algn="l"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</a:tabLst>
                      </a:pPr>
                      <a:r>
                        <a:rPr lang="en-GB" sz="1400" baseline="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Deals with the organization and report team work.</a:t>
                      </a:r>
                    </a:p>
                    <a:p>
                      <a:pPr indent="0" algn="l"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</a:tabLst>
                      </a:pPr>
                      <a:r>
                        <a:rPr lang="en-GB" sz="1400" baseline="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Similar to project manager.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indent="347345" algn="l"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</a:tabLst>
                      </a:pPr>
                      <a:r>
                        <a:rPr lang="en-GB" sz="1400" baseline="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Velocity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l"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</a:tabLst>
                      </a:pPr>
                      <a:r>
                        <a:rPr lang="en-GB" sz="1400" baseline="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An estimate of how much product backlog effort that a team can cover in a single sprint.</a:t>
                      </a:r>
                    </a:p>
                    <a:p>
                      <a:pPr indent="0" algn="l"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</a:tabLst>
                      </a:pPr>
                      <a:r>
                        <a:rPr lang="en-GB" sz="1400" baseline="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Understanding a team’s velocity helps them estimate what can be covered in a sprint and provides a basis for performance improvement.</a:t>
                      </a:r>
                    </a:p>
                    <a:p>
                      <a:pPr indent="0" algn="l"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</a:tabLst>
                      </a:pPr>
                      <a:endParaRPr lang="en-GB" sz="1400" baseline="0" dirty="0">
                        <a:solidFill>
                          <a:srgbClr val="000000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3 Agile Software Development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401261"/>
      </p:ext>
    </p:extLst>
  </p:cSld>
  <p:clrMapOvr>
    <a:masterClrMapping/>
  </p:clrMapOvr>
  <p:transition spd="med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Principles of Extreme programming</a:t>
            </a:r>
          </a:p>
        </p:txBody>
      </p:sp>
      <p:sp>
        <p:nvSpPr>
          <p:cNvPr id="116838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71550"/>
            <a:ext cx="8229600" cy="5514975"/>
          </a:xfrm>
        </p:spPr>
        <p:txBody>
          <a:bodyPr/>
          <a:lstStyle/>
          <a:p>
            <a:pPr marL="0" indent="-400050" algn="just">
              <a:lnSpc>
                <a:spcPct val="90000"/>
              </a:lnSpc>
              <a:buNone/>
            </a:pPr>
            <a:endParaRPr lang="en-US" dirty="0"/>
          </a:p>
          <a:p>
            <a:pPr algn="just">
              <a:lnSpc>
                <a:spcPct val="90000"/>
              </a:lnSpc>
            </a:pPr>
            <a:r>
              <a:rPr lang="en-US" dirty="0"/>
              <a:t>Use </a:t>
            </a:r>
            <a:r>
              <a:rPr lang="en-US" b="1" dirty="0"/>
              <a:t>frequent iteration </a:t>
            </a:r>
            <a:r>
              <a:rPr lang="en-US" dirty="0"/>
              <a:t>for developing User Stories.</a:t>
            </a:r>
          </a:p>
          <a:p>
            <a:pPr algn="just">
              <a:lnSpc>
                <a:spcPct val="90000"/>
              </a:lnSpc>
            </a:pPr>
            <a:r>
              <a:rPr lang="en-US" b="1" dirty="0"/>
              <a:t>User stories</a:t>
            </a:r>
            <a:r>
              <a:rPr lang="en-US" dirty="0"/>
              <a:t>: simple and informal statements of the customer about the functionalities needed. </a:t>
            </a:r>
          </a:p>
          <a:p>
            <a:pPr algn="just">
              <a:lnSpc>
                <a:spcPct val="90000"/>
              </a:lnSpc>
            </a:pPr>
            <a:r>
              <a:rPr lang="en-US" dirty="0"/>
              <a:t>On User stories, the project team proposes </a:t>
            </a:r>
            <a:r>
              <a:rPr lang="en-US" b="1" dirty="0"/>
              <a:t>Metaphors</a:t>
            </a:r>
            <a:r>
              <a:rPr lang="en-US" dirty="0"/>
              <a:t> (show how system would work?).</a:t>
            </a:r>
          </a:p>
          <a:p>
            <a:pPr algn="just">
              <a:lnSpc>
                <a:spcPct val="90000"/>
              </a:lnSpc>
            </a:pPr>
            <a:r>
              <a:rPr lang="en-US" dirty="0"/>
              <a:t>The development team may decide to build a </a:t>
            </a:r>
            <a:r>
              <a:rPr lang="en-US" b="1" dirty="0"/>
              <a:t>Spike</a:t>
            </a:r>
            <a:r>
              <a:rPr lang="en-US" dirty="0"/>
              <a:t> for some feature.</a:t>
            </a:r>
          </a:p>
          <a:p>
            <a:pPr algn="just">
              <a:lnSpc>
                <a:spcPct val="90000"/>
              </a:lnSpc>
            </a:pPr>
            <a:r>
              <a:rPr lang="en-US" b="1" dirty="0"/>
              <a:t>Spike</a:t>
            </a:r>
            <a:r>
              <a:rPr lang="en-US" dirty="0"/>
              <a:t>: very simple program that is constructed to explore the suitability of the proposed solution being proposed(similar to prototype). </a:t>
            </a:r>
          </a:p>
          <a:p>
            <a:pPr marL="0" indent="0" algn="just">
              <a:lnSpc>
                <a:spcPct val="90000"/>
              </a:lnSpc>
              <a:buNone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3 Agile Software Development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138952"/>
      </p:ext>
    </p:extLst>
  </p:cSld>
  <p:clrMapOvr>
    <a:masterClrMapping/>
  </p:clrMapOvr>
  <p:transition spd="med">
    <p:wipe dir="r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Scrum sprint cycle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3 Agile Software Development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pic>
        <p:nvPicPr>
          <p:cNvPr id="7" name="Picture 6" descr="3.9 Scrum sprint cycle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35200"/>
            <a:ext cx="8159750" cy="326390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574033"/>
      </p:ext>
    </p:extLst>
  </p:cSld>
  <p:clrMapOvr>
    <a:masterClrMapping/>
  </p:clrMapOvr>
  <p:transition spd="med">
    <p:wipe dir="r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Scrum sprint cycle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GB" b="1" dirty="0"/>
              <a:t>Sprints</a:t>
            </a:r>
            <a:r>
              <a:rPr lang="en-GB" dirty="0"/>
              <a:t> are </a:t>
            </a:r>
            <a:r>
              <a:rPr lang="en-GB" b="1" dirty="0"/>
              <a:t>fixed length</a:t>
            </a:r>
            <a:r>
              <a:rPr lang="en-GB" dirty="0"/>
              <a:t>, normally </a:t>
            </a:r>
            <a:r>
              <a:rPr lang="en-GB" b="1" dirty="0"/>
              <a:t>2–4 weeks</a:t>
            </a:r>
            <a:r>
              <a:rPr lang="en-GB" dirty="0"/>
              <a:t>.  </a:t>
            </a:r>
          </a:p>
          <a:p>
            <a:pPr algn="just"/>
            <a:r>
              <a:rPr lang="en-GB" dirty="0"/>
              <a:t>The starting point for planning is the product backlog, which is the list of work to be done on the project.</a:t>
            </a:r>
          </a:p>
          <a:p>
            <a:pPr algn="just"/>
            <a:r>
              <a:rPr lang="en-GB" dirty="0"/>
              <a:t>The </a:t>
            </a:r>
            <a:r>
              <a:rPr lang="en-GB" b="1" dirty="0"/>
              <a:t>selection phase </a:t>
            </a:r>
            <a:r>
              <a:rPr lang="en-GB" dirty="0"/>
              <a:t>involves whole project team to select the features and functionality from the product backlog to be developed during the sprint.</a:t>
            </a:r>
          </a:p>
          <a:p>
            <a:pPr marL="0" indent="0" algn="just">
              <a:buNone/>
            </a:pPr>
            <a:r>
              <a:rPr lang="en-GB" dirty="0"/>
              <a:t>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3 Agile Software Development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Sprint cycle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GB" dirty="0"/>
              <a:t>Once these are agreed, the team organize themselves to develop the software. </a:t>
            </a:r>
          </a:p>
          <a:p>
            <a:pPr algn="just"/>
            <a:r>
              <a:rPr lang="en-GB" dirty="0"/>
              <a:t>During this stage, the </a:t>
            </a:r>
            <a:r>
              <a:rPr lang="en-GB" b="1" dirty="0"/>
              <a:t>team is isolated from the customer</a:t>
            </a:r>
            <a:r>
              <a:rPr lang="en-GB" dirty="0"/>
              <a:t> and the organization, with all communications channelled through the so-called ‘Scrum master’. </a:t>
            </a:r>
          </a:p>
          <a:p>
            <a:pPr algn="just"/>
            <a:r>
              <a:rPr lang="en-GB" dirty="0"/>
              <a:t>The role of the </a:t>
            </a:r>
            <a:r>
              <a:rPr lang="en-GB" b="1" dirty="0"/>
              <a:t>Scrum master is to protect the development team from external distractions</a:t>
            </a:r>
            <a:r>
              <a:rPr lang="en-GB" dirty="0"/>
              <a:t>. </a:t>
            </a:r>
          </a:p>
          <a:p>
            <a:pPr algn="just"/>
            <a:r>
              <a:rPr lang="en-GB" dirty="0"/>
              <a:t> At the </a:t>
            </a:r>
            <a:r>
              <a:rPr lang="en-GB" b="1" dirty="0"/>
              <a:t>end of the sprint</a:t>
            </a:r>
            <a:r>
              <a:rPr lang="en-GB" dirty="0"/>
              <a:t>, the </a:t>
            </a:r>
            <a:r>
              <a:rPr lang="en-GB" b="1" dirty="0"/>
              <a:t>work done is reviewed </a:t>
            </a:r>
            <a:r>
              <a:rPr lang="en-GB" dirty="0"/>
              <a:t>and </a:t>
            </a:r>
            <a:r>
              <a:rPr lang="en-GB" b="1" dirty="0"/>
              <a:t>presented to stakeholders</a:t>
            </a:r>
            <a:r>
              <a:rPr lang="en-GB" dirty="0"/>
              <a:t>. The next sprint cycle then begins.</a:t>
            </a:r>
            <a:endParaRPr lang="en-US" dirty="0"/>
          </a:p>
          <a:p>
            <a:pPr algn="just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3 Agile Software Development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Teamwork in Scrum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GB" dirty="0"/>
              <a:t>‘Scrum master’:</a:t>
            </a:r>
          </a:p>
          <a:p>
            <a:pPr lvl="1" algn="just"/>
            <a:r>
              <a:rPr lang="en-GB" dirty="0"/>
              <a:t>arranges daily meetings, </a:t>
            </a:r>
          </a:p>
          <a:p>
            <a:pPr lvl="1" algn="just"/>
            <a:r>
              <a:rPr lang="en-GB" dirty="0"/>
              <a:t>tracks the backlog of work to be done,</a:t>
            </a:r>
          </a:p>
          <a:p>
            <a:pPr lvl="1" algn="just"/>
            <a:r>
              <a:rPr lang="en-GB" dirty="0"/>
              <a:t>records decisions, </a:t>
            </a:r>
          </a:p>
          <a:p>
            <a:pPr lvl="1" algn="just"/>
            <a:r>
              <a:rPr lang="en-GB" dirty="0"/>
              <a:t>measures progress against the backlog</a:t>
            </a:r>
          </a:p>
          <a:p>
            <a:pPr lvl="1" algn="just"/>
            <a:r>
              <a:rPr lang="en-GB" dirty="0"/>
              <a:t>Communicates with customers and management outside of the team.</a:t>
            </a:r>
          </a:p>
          <a:p>
            <a:pPr algn="just"/>
            <a:r>
              <a:rPr lang="en-GB" dirty="0"/>
              <a:t>The team:</a:t>
            </a:r>
          </a:p>
          <a:p>
            <a:pPr lvl="1" algn="just"/>
            <a:r>
              <a:rPr lang="en-GB" dirty="0"/>
              <a:t>attends short daily meetings (Scrums)</a:t>
            </a:r>
          </a:p>
          <a:p>
            <a:pPr lvl="1" algn="just"/>
            <a:r>
              <a:rPr lang="en-GB" dirty="0"/>
              <a:t>all team members share their progress, problems that have arisen and what is planned for the following day. </a:t>
            </a:r>
          </a:p>
          <a:p>
            <a:pPr lvl="2" algn="just"/>
            <a:r>
              <a:rPr lang="en-GB" dirty="0"/>
              <a:t>This means that everyone on the team knows what is going on and, if problems arise, can re-plan short-term work to cope with them. </a:t>
            </a:r>
          </a:p>
          <a:p>
            <a:pPr algn="just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3 Agile Software Development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Scrum benefits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GB" dirty="0"/>
              <a:t>The </a:t>
            </a:r>
            <a:r>
              <a:rPr lang="en-GB" b="1" dirty="0"/>
              <a:t>product is broken down into a set of manageable </a:t>
            </a:r>
            <a:r>
              <a:rPr lang="en-GB" dirty="0"/>
              <a:t>and understandable </a:t>
            </a:r>
            <a:r>
              <a:rPr lang="en-GB" b="1" dirty="0"/>
              <a:t>chunks</a:t>
            </a:r>
            <a:r>
              <a:rPr lang="en-GB" dirty="0"/>
              <a:t>.</a:t>
            </a:r>
          </a:p>
          <a:p>
            <a:pPr algn="just"/>
            <a:r>
              <a:rPr lang="en-GB" dirty="0"/>
              <a:t>The </a:t>
            </a:r>
            <a:r>
              <a:rPr lang="en-GB" b="1" dirty="0"/>
              <a:t>whole team have visibility of everything</a:t>
            </a:r>
            <a:r>
              <a:rPr lang="en-GB" dirty="0"/>
              <a:t> and consequently team communication is improved.</a:t>
            </a:r>
          </a:p>
          <a:p>
            <a:pPr algn="just"/>
            <a:r>
              <a:rPr lang="en-GB" b="1" dirty="0"/>
              <a:t>Customers see on-time delivery of increments</a:t>
            </a:r>
            <a:r>
              <a:rPr lang="en-GB" dirty="0"/>
              <a:t> and gain feedback on how the product works.</a:t>
            </a:r>
          </a:p>
          <a:p>
            <a:pPr algn="just"/>
            <a:r>
              <a:rPr lang="en-GB" b="1" dirty="0"/>
              <a:t>Trust between customers and developers is established </a:t>
            </a:r>
            <a:r>
              <a:rPr lang="en-GB" dirty="0"/>
              <a:t>and a positive culture is created in which everyone expects the project to succeed.</a:t>
            </a:r>
          </a:p>
          <a:p>
            <a:pPr algn="just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3 Agile Software Development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Scrum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3 Agile Software Development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pic>
        <p:nvPicPr>
          <p:cNvPr id="9" name="Picture 8" descr="3.10 Distributed Scrum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282" y="590716"/>
            <a:ext cx="7673718" cy="5604195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772794"/>
      </p:ext>
    </p:extLst>
  </p:cSld>
  <p:clrMapOvr>
    <a:masterClrMapping/>
  </p:clrMapOvr>
  <p:transition spd="med">
    <p:wipe dir="r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43138"/>
            <a:ext cx="8229600" cy="1143000"/>
          </a:xfrm>
        </p:spPr>
        <p:txBody>
          <a:bodyPr/>
          <a:lstStyle/>
          <a:p>
            <a:pPr algn="ctr"/>
            <a:r>
              <a:rPr lang="en-US" dirty="0"/>
              <a:t>Scaling agile methods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3 Agile Software Development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855473"/>
      </p:ext>
    </p:extLst>
  </p:cSld>
  <p:clrMapOvr>
    <a:masterClrMapping/>
  </p:clrMapOvr>
  <p:transition spd="med">
    <p:wipe dir="r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Scaling agile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6250"/>
            <a:ext cx="8229600" cy="5150275"/>
          </a:xfrm>
        </p:spPr>
        <p:txBody>
          <a:bodyPr/>
          <a:lstStyle/>
          <a:p>
            <a:pPr algn="just"/>
            <a:r>
              <a:rPr lang="en-US" b="1" dirty="0"/>
              <a:t>Agile methods are successful for small and medium sized projects that can be developed by a small co-located team.</a:t>
            </a:r>
          </a:p>
          <a:p>
            <a:pPr algn="just"/>
            <a:r>
              <a:rPr lang="en-US" b="1" dirty="0"/>
              <a:t>Success</a:t>
            </a:r>
            <a:r>
              <a:rPr lang="en-US" dirty="0"/>
              <a:t> of these methods </a:t>
            </a:r>
            <a:r>
              <a:rPr lang="en-US" b="1" dirty="0"/>
              <a:t>come because of improved communications.</a:t>
            </a:r>
            <a:endParaRPr lang="en-US" dirty="0"/>
          </a:p>
          <a:p>
            <a:pPr algn="just"/>
            <a:r>
              <a:rPr lang="en-GB" dirty="0"/>
              <a:t>Scaling Agile methods: </a:t>
            </a:r>
            <a:r>
              <a:rPr lang="en-GB" b="1" dirty="0"/>
              <a:t>the process of translating established Agile methods</a:t>
            </a:r>
            <a:r>
              <a:rPr lang="en-GB" dirty="0"/>
              <a:t>, like Scrum to larger groups of people.</a:t>
            </a:r>
          </a:p>
          <a:p>
            <a:r>
              <a:rPr lang="en-GB" dirty="0"/>
              <a:t>When scaling agile methods it is important to maintain agile fundamentals:</a:t>
            </a:r>
          </a:p>
          <a:p>
            <a:pPr lvl="1"/>
            <a:r>
              <a:rPr lang="en-GB" dirty="0"/>
              <a:t>Flexible planning, frequent system releases, continuous integration, test-driven development and good team communications. </a:t>
            </a:r>
          </a:p>
          <a:p>
            <a:pPr algn="just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09900" y="648970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/>
              <a:t>Chapter 3 Agile Software Development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683632" y="6492875"/>
            <a:ext cx="2133600" cy="365125"/>
          </a:xfrm>
        </p:spPr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GB" dirty="0"/>
              <a:t>30/10/2014</a:t>
            </a:r>
            <a:endParaRPr lang="en-US" dirty="0"/>
          </a:p>
        </p:txBody>
      </p:sp>
    </p:spTree>
  </p:cSld>
  <p:clrMapOvr>
    <a:masterClrMapping/>
  </p:clrMapOvr>
  <p:transition spd="med">
    <p:wipe dir="r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Scaling out and scaling 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‘Scaling up’ is concerned with using agile methods for developing large software systems that cannot be developed by a small team.</a:t>
            </a:r>
          </a:p>
          <a:p>
            <a:r>
              <a:rPr lang="en-GB" dirty="0"/>
              <a:t>‘Scaling out’ is concerned with how agile methods can be introduced across a large organization with many years of software development experience.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3 Agile Software Development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30/10/2014</a:t>
            </a:r>
            <a:endParaRPr lang="en-US" dirty="0"/>
          </a:p>
        </p:txBody>
      </p:sp>
    </p:spTree>
  </p:cSld>
  <p:clrMapOvr>
    <a:masterClrMapping/>
  </p:clrMapOvr>
  <p:transition spd="med">
    <p:wipe dir="r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problems with agile methods</a:t>
            </a:r>
          </a:p>
        </p:txBody>
      </p:sp>
      <p:sp>
        <p:nvSpPr>
          <p:cNvPr id="1167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GB" dirty="0"/>
              <a:t>The </a:t>
            </a:r>
            <a:r>
              <a:rPr lang="en-GB" b="1" dirty="0"/>
              <a:t>informality of agile development can be problematic </a:t>
            </a:r>
            <a:r>
              <a:rPr lang="en-GB" dirty="0"/>
              <a:t>for contract specifications in large organization.</a:t>
            </a:r>
            <a:endParaRPr lang="en-GB" b="1" dirty="0"/>
          </a:p>
          <a:p>
            <a:pPr algn="just"/>
            <a:r>
              <a:rPr lang="en-GB" dirty="0"/>
              <a:t>Agile methods </a:t>
            </a:r>
            <a:r>
              <a:rPr lang="en-GB" b="1" dirty="0"/>
              <a:t>are most appropriate for new software development rather than software maintenance</a:t>
            </a:r>
            <a:r>
              <a:rPr lang="en-GB" dirty="0"/>
              <a:t>. Yet the majority of software costs in large companies come from maintaining their existing software systems.</a:t>
            </a:r>
          </a:p>
          <a:p>
            <a:pPr algn="just"/>
            <a:r>
              <a:rPr lang="en-GB" dirty="0"/>
              <a:t>Agile methods are </a:t>
            </a:r>
            <a:r>
              <a:rPr lang="en-GB" b="1" dirty="0"/>
              <a:t>designed for small co-located teams </a:t>
            </a:r>
            <a:r>
              <a:rPr lang="en-GB" dirty="0"/>
              <a:t>yet much software development now involves worldwide distributed teams.  </a:t>
            </a:r>
          </a:p>
          <a:p>
            <a:pPr algn="just"/>
            <a:endParaRPr lang="en-US" sz="24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3 Agile Software Development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837956"/>
      </p:ext>
    </p:extLst>
  </p:cSld>
  <p:clrMapOvr>
    <a:masterClrMapping/>
  </p:clrMapOvr>
  <p:transition spd="med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Extreme programming</a:t>
            </a:r>
          </a:p>
        </p:txBody>
      </p:sp>
      <p:sp>
        <p:nvSpPr>
          <p:cNvPr id="116838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17638"/>
            <a:ext cx="8229600" cy="5514975"/>
          </a:xfrm>
        </p:spPr>
        <p:txBody>
          <a:bodyPr/>
          <a:lstStyle/>
          <a:p>
            <a:pPr marL="0" indent="-400050" algn="just">
              <a:lnSpc>
                <a:spcPct val="90000"/>
              </a:lnSpc>
              <a:buNone/>
            </a:pPr>
            <a:endParaRPr lang="en-US" dirty="0"/>
          </a:p>
          <a:p>
            <a:pPr algn="just">
              <a:lnSpc>
                <a:spcPct val="90000"/>
              </a:lnSpc>
            </a:pPr>
            <a:r>
              <a:rPr lang="en-US" dirty="0"/>
              <a:t>Activities in XP:</a:t>
            </a:r>
          </a:p>
          <a:p>
            <a:pPr lvl="1" algn="just">
              <a:lnSpc>
                <a:spcPct val="90000"/>
              </a:lnSpc>
            </a:pPr>
            <a:r>
              <a:rPr lang="en-US" dirty="0"/>
              <a:t>listening</a:t>
            </a:r>
          </a:p>
          <a:p>
            <a:pPr lvl="1" algn="just">
              <a:lnSpc>
                <a:spcPct val="90000"/>
              </a:lnSpc>
            </a:pPr>
            <a:r>
              <a:rPr lang="en-US" dirty="0"/>
              <a:t>Designing</a:t>
            </a:r>
          </a:p>
          <a:p>
            <a:pPr lvl="1" algn="just">
              <a:lnSpc>
                <a:spcPct val="90000"/>
              </a:lnSpc>
            </a:pPr>
            <a:r>
              <a:rPr lang="en-US" dirty="0"/>
              <a:t>Coding</a:t>
            </a:r>
          </a:p>
          <a:p>
            <a:pPr lvl="1" algn="just">
              <a:lnSpc>
                <a:spcPct val="90000"/>
              </a:lnSpc>
            </a:pPr>
            <a:r>
              <a:rPr lang="en-US" dirty="0"/>
              <a:t>Testing</a:t>
            </a:r>
          </a:p>
          <a:p>
            <a:pPr lvl="1" algn="just">
              <a:lnSpc>
                <a:spcPct val="90000"/>
              </a:lnSpc>
            </a:pPr>
            <a:r>
              <a:rPr lang="en-US" dirty="0"/>
              <a:t>Feedback</a:t>
            </a:r>
          </a:p>
          <a:p>
            <a:pPr algn="just">
              <a:lnSpc>
                <a:spcPct val="90000"/>
              </a:lnSpc>
            </a:pPr>
            <a:r>
              <a:rPr lang="en-US" dirty="0"/>
              <a:t>Applications that uses XP:</a:t>
            </a:r>
          </a:p>
          <a:p>
            <a:pPr lvl="1" algn="just">
              <a:lnSpc>
                <a:spcPct val="90000"/>
              </a:lnSpc>
            </a:pPr>
            <a:r>
              <a:rPr lang="en-US" dirty="0"/>
              <a:t>Small scale project</a:t>
            </a:r>
          </a:p>
          <a:p>
            <a:pPr lvl="1" algn="just">
              <a:lnSpc>
                <a:spcPct val="90000"/>
              </a:lnSpc>
            </a:pPr>
            <a:r>
              <a:rPr lang="en-US" dirty="0"/>
              <a:t>Project using new technology/ research based projects</a:t>
            </a:r>
          </a:p>
          <a:p>
            <a:pPr marL="0" indent="0" algn="just">
              <a:lnSpc>
                <a:spcPct val="90000"/>
              </a:lnSpc>
              <a:buNone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3 Agile Software Development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632568"/>
      </p:ext>
    </p:extLst>
  </p:cSld>
  <p:clrMapOvr>
    <a:masterClrMapping/>
  </p:clrMapOvr>
  <p:transition spd="med">
    <p:wipe dir="r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Contractual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Most software </a:t>
            </a:r>
            <a:r>
              <a:rPr lang="en-US" b="1" dirty="0"/>
              <a:t>contracts for custom systems </a:t>
            </a:r>
            <a:r>
              <a:rPr lang="en-US" dirty="0"/>
              <a:t>are based around a specification, which sets out </a:t>
            </a:r>
            <a:r>
              <a:rPr lang="en-US" b="1" dirty="0"/>
              <a:t>what has to be implemented by the system developer for the system customer.</a:t>
            </a:r>
          </a:p>
          <a:p>
            <a:pPr algn="just"/>
            <a:r>
              <a:rPr lang="en-US" dirty="0"/>
              <a:t>However, this </a:t>
            </a:r>
            <a:r>
              <a:rPr lang="en-US" b="1" dirty="0"/>
              <a:t>precludes interleaving specification </a:t>
            </a:r>
            <a:r>
              <a:rPr lang="en-US" dirty="0"/>
              <a:t>and development as is the norm in agile development.</a:t>
            </a:r>
          </a:p>
          <a:p>
            <a:pPr algn="just"/>
            <a:r>
              <a:rPr lang="en-US" b="1" dirty="0">
                <a:solidFill>
                  <a:srgbClr val="FF0000"/>
                </a:solidFill>
              </a:rPr>
              <a:t>Solution: </a:t>
            </a:r>
            <a:r>
              <a:rPr lang="en-US" dirty="0"/>
              <a:t>A contract that pays for developer time rather than functionality is required</a:t>
            </a:r>
          </a:p>
          <a:p>
            <a:pPr lvl="1" algn="just"/>
            <a:r>
              <a:rPr lang="en-US" dirty="0"/>
              <a:t>However, this is seen as a high risk my many legal departments because what has to be delivered cannot be guaranteed.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3 Agile Software Development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794015"/>
      </p:ext>
    </p:extLst>
  </p:cSld>
  <p:clrMapOvr>
    <a:masterClrMapping/>
  </p:clrMapOvr>
  <p:transition spd="med">
    <p:wipe dir="r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Agile methods and software maintenance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7270"/>
            <a:ext cx="8063845" cy="4525963"/>
          </a:xfrm>
        </p:spPr>
        <p:txBody>
          <a:bodyPr/>
          <a:lstStyle/>
          <a:p>
            <a:pPr algn="just"/>
            <a:r>
              <a:rPr lang="en-US" b="1" dirty="0"/>
              <a:t>Most organizations spend more on maintaining existing software than they do on new software development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So, for </a:t>
            </a:r>
            <a:r>
              <a:rPr lang="en-US" b="1" dirty="0"/>
              <a:t>agile methods </a:t>
            </a:r>
            <a:r>
              <a:rPr lang="en-US" dirty="0"/>
              <a:t>to be successful, they have to </a:t>
            </a:r>
            <a:r>
              <a:rPr lang="en-US" b="1" dirty="0"/>
              <a:t>support maintenance as well as original development</a:t>
            </a:r>
            <a:r>
              <a:rPr lang="en-US" dirty="0"/>
              <a:t>.</a:t>
            </a:r>
          </a:p>
          <a:p>
            <a:pPr algn="just"/>
            <a:r>
              <a:rPr lang="en-GB" dirty="0"/>
              <a:t>Problems may arise </a:t>
            </a:r>
            <a:r>
              <a:rPr lang="en-GB" b="1" dirty="0"/>
              <a:t>if original development team cannot be maintained.(what if someone from the team left the organization?)</a:t>
            </a:r>
          </a:p>
          <a:p>
            <a:pPr marL="457200" lvl="1" indent="0" algn="just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3 Agile Software Development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079482"/>
      </p:ext>
    </p:extLst>
  </p:cSld>
  <p:clrMapOvr>
    <a:masterClrMapping/>
  </p:clrMapOvr>
  <p:transition spd="med">
    <p:wipe dir="r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Agile maintenance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Key problems are:</a:t>
            </a:r>
          </a:p>
          <a:p>
            <a:pPr lvl="1" algn="just"/>
            <a:r>
              <a:rPr lang="en-US" b="1" dirty="0"/>
              <a:t>Lack of product documentation</a:t>
            </a:r>
          </a:p>
          <a:p>
            <a:pPr lvl="1" algn="just"/>
            <a:r>
              <a:rPr lang="en-US" dirty="0"/>
              <a:t>Keeping </a:t>
            </a:r>
            <a:r>
              <a:rPr lang="en-US" b="1" dirty="0"/>
              <a:t>customers involved </a:t>
            </a:r>
            <a:r>
              <a:rPr lang="en-US" dirty="0"/>
              <a:t>in the development process</a:t>
            </a:r>
          </a:p>
          <a:p>
            <a:pPr lvl="1" algn="just"/>
            <a:r>
              <a:rPr lang="en-US" dirty="0"/>
              <a:t>Maintaining </a:t>
            </a:r>
            <a:r>
              <a:rPr lang="en-US" b="1" dirty="0"/>
              <a:t>the continuity of the development team</a:t>
            </a:r>
          </a:p>
          <a:p>
            <a:pPr algn="just"/>
            <a:r>
              <a:rPr lang="en-US" dirty="0"/>
              <a:t>Agile development </a:t>
            </a:r>
            <a:r>
              <a:rPr lang="en-US" b="1" dirty="0"/>
              <a:t>relies on the development team knowing and understanding what has to be done. </a:t>
            </a:r>
          </a:p>
          <a:p>
            <a:pPr algn="just"/>
            <a:r>
              <a:rPr lang="en-US" dirty="0"/>
              <a:t>For </a:t>
            </a:r>
            <a:r>
              <a:rPr lang="en-US" b="1" dirty="0"/>
              <a:t>long-lifetime systems, this is a real problem as the original developers will not always work on the same system</a:t>
            </a:r>
            <a:r>
              <a:rPr lang="en-US" dirty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3 Agile Software Development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702709"/>
      </p:ext>
    </p:extLst>
  </p:cSld>
  <p:clrMapOvr>
    <a:masterClrMapping/>
  </p:clrMapOvr>
  <p:transition spd="med">
    <p:wipe dir="r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Agile and plan-driven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20100" cy="4525963"/>
          </a:xfrm>
        </p:spPr>
        <p:txBody>
          <a:bodyPr/>
          <a:lstStyle/>
          <a:p>
            <a:r>
              <a:rPr lang="en-US" dirty="0"/>
              <a:t>Most projects include elements of plan-driven and agile processes. Deciding on the balance depends on:</a:t>
            </a:r>
          </a:p>
          <a:p>
            <a:pPr lvl="1"/>
            <a:r>
              <a:rPr lang="en-GB" dirty="0"/>
              <a:t>Is it important to have a very detailed specification and design before moving to implementation? If so, you probably need to use a plan-driven approach.</a:t>
            </a:r>
          </a:p>
          <a:p>
            <a:pPr lvl="1"/>
            <a:r>
              <a:rPr lang="en-GB" dirty="0"/>
              <a:t>Is an incremental delivery strategy, where you deliver the software to customers and get rapid feedback from them, realistic? If so, consider using agile methods.</a:t>
            </a:r>
          </a:p>
          <a:p>
            <a:pPr lvl="1"/>
            <a:r>
              <a:rPr lang="en-GB" dirty="0"/>
              <a:t>How large is the system that is being developed? Agile methods are most effective when the system can be developed with a small co-located team who can communicate informally. This may not be possible for large systems that require larger development teams so a plan-driven approach may have to be used. </a:t>
            </a:r>
          </a:p>
          <a:p>
            <a:pPr lvl="1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3 Agile Software Development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500397"/>
      </p:ext>
    </p:extLst>
  </p:cSld>
  <p:clrMapOvr>
    <a:masterClrMapping/>
  </p:clrMapOvr>
  <p:transition spd="med">
    <p:wipe dir="r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Agile important factors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3 Agile Software Development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  <p:pic>
        <p:nvPicPr>
          <p:cNvPr id="6" name="Picture 5" descr="3.12 Agile-plan-based-factors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249" y="2362200"/>
            <a:ext cx="8469607" cy="273050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963659"/>
      </p:ext>
    </p:extLst>
  </p:cSld>
  <p:clrMapOvr>
    <a:masterClrMapping/>
  </p:clrMapOvr>
  <p:transition spd="med">
    <p:wipe dir="r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70900" cy="4525963"/>
          </a:xfrm>
        </p:spPr>
        <p:txBody>
          <a:bodyPr/>
          <a:lstStyle/>
          <a:p>
            <a:r>
              <a:rPr lang="en-GB" b="1" dirty="0"/>
              <a:t>How large is the system </a:t>
            </a:r>
            <a:r>
              <a:rPr lang="en-GB" dirty="0"/>
              <a:t>being developed?</a:t>
            </a:r>
          </a:p>
          <a:p>
            <a:pPr lvl="1"/>
            <a:r>
              <a:rPr lang="en-GB" dirty="0"/>
              <a:t>Agile methods are most effective a relatively small co-located team who can communicate informally. </a:t>
            </a:r>
          </a:p>
          <a:p>
            <a:r>
              <a:rPr lang="en-GB" b="1" dirty="0"/>
              <a:t>What type of system </a:t>
            </a:r>
            <a:r>
              <a:rPr lang="en-GB" dirty="0"/>
              <a:t>is being developed?</a:t>
            </a:r>
          </a:p>
          <a:p>
            <a:pPr lvl="1"/>
            <a:r>
              <a:rPr lang="en-GB" dirty="0"/>
              <a:t>Systems that require a lot of analysis before implementation need a fairly detailed design to carry out this analysis. </a:t>
            </a:r>
          </a:p>
          <a:p>
            <a:r>
              <a:rPr lang="en-GB" dirty="0"/>
              <a:t>What is the </a:t>
            </a:r>
            <a:r>
              <a:rPr lang="en-GB" b="1" dirty="0"/>
              <a:t>expected system lifetime</a:t>
            </a:r>
            <a:r>
              <a:rPr lang="en-GB" dirty="0"/>
              <a:t>?</a:t>
            </a:r>
          </a:p>
          <a:p>
            <a:pPr lvl="1"/>
            <a:r>
              <a:rPr lang="en-GB" dirty="0"/>
              <a:t>Long-lifetime systems require documentation to communicate the intentions of the system developers to the support team. </a:t>
            </a:r>
          </a:p>
          <a:p>
            <a:r>
              <a:rPr lang="en-GB" dirty="0"/>
              <a:t>Is the </a:t>
            </a:r>
            <a:r>
              <a:rPr lang="en-GB" b="1" dirty="0"/>
              <a:t>system subject to external regulation</a:t>
            </a:r>
            <a:r>
              <a:rPr lang="en-GB" dirty="0"/>
              <a:t>?</a:t>
            </a:r>
          </a:p>
          <a:p>
            <a:pPr lvl="1"/>
            <a:r>
              <a:rPr lang="en-GB" dirty="0"/>
              <a:t>If a system is regulated you will probably be required to produce detailed documentation as part of the system safety case. </a:t>
            </a:r>
          </a:p>
          <a:p>
            <a:pPr lvl="1">
              <a:buNone/>
            </a:pPr>
            <a:r>
              <a:rPr lang="en-GB" dirty="0"/>
              <a:t> </a:t>
            </a:r>
          </a:p>
          <a:p>
            <a:pPr lvl="1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3 Agile Software Development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282264"/>
      </p:ext>
    </p:extLst>
  </p:cSld>
  <p:clrMapOvr>
    <a:masterClrMapping/>
  </p:clrMapOvr>
  <p:transition spd="med">
    <p:wipe dir="r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People and teams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How </a:t>
            </a:r>
            <a:r>
              <a:rPr lang="en-GB" b="1" dirty="0"/>
              <a:t>good are the designers and programmers in the development team</a:t>
            </a:r>
            <a:r>
              <a:rPr lang="en-GB" dirty="0"/>
              <a:t>?</a:t>
            </a:r>
          </a:p>
          <a:p>
            <a:pPr lvl="1"/>
            <a:r>
              <a:rPr lang="en-GB" dirty="0"/>
              <a:t> It is sometimes argued that agile methods require higher skill levels than plan-based approaches in which programmers simply translate a detailed design into code.</a:t>
            </a:r>
          </a:p>
          <a:p>
            <a:r>
              <a:rPr lang="en-GB" dirty="0"/>
              <a:t>How is the </a:t>
            </a:r>
            <a:r>
              <a:rPr lang="en-GB" b="1" dirty="0"/>
              <a:t>development team organized</a:t>
            </a:r>
            <a:r>
              <a:rPr lang="en-GB" dirty="0"/>
              <a:t>?</a:t>
            </a:r>
          </a:p>
          <a:p>
            <a:pPr lvl="1"/>
            <a:r>
              <a:rPr lang="en-GB" dirty="0"/>
              <a:t>Design documents may be required if the team is distributed.</a:t>
            </a:r>
          </a:p>
          <a:p>
            <a:r>
              <a:rPr lang="en-GB" dirty="0"/>
              <a:t>What </a:t>
            </a:r>
            <a:r>
              <a:rPr lang="en-GB" b="1" dirty="0"/>
              <a:t>support technologies are available</a:t>
            </a:r>
            <a:r>
              <a:rPr lang="en-GB" dirty="0"/>
              <a:t>?</a:t>
            </a:r>
          </a:p>
          <a:p>
            <a:pPr lvl="1"/>
            <a:r>
              <a:rPr lang="en-GB" dirty="0"/>
              <a:t>IDE support for visualisation and program analysis is essential if design documentation is not available.</a:t>
            </a:r>
          </a:p>
          <a:p>
            <a:pPr lvl="1"/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3 Agile Software Development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503184"/>
      </p:ext>
    </p:extLst>
  </p:cSld>
  <p:clrMapOvr>
    <a:masterClrMapping/>
  </p:clrMapOvr>
  <p:transition spd="med">
    <p:wipe dir="r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Organizational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GB" dirty="0"/>
              <a:t>Traditional engineering organizations have a culture of plan-based development, as this is the norm in engineering.</a:t>
            </a:r>
          </a:p>
          <a:p>
            <a:pPr algn="just"/>
            <a:r>
              <a:rPr lang="en-GB" dirty="0"/>
              <a:t>Is it standard organizational practice to develop a detailed system specification?</a:t>
            </a:r>
          </a:p>
          <a:p>
            <a:pPr algn="just"/>
            <a:r>
              <a:rPr lang="en-GB" dirty="0"/>
              <a:t>Will customer representatives be available to provide feedback of system increments?</a:t>
            </a:r>
          </a:p>
          <a:p>
            <a:pPr algn="just"/>
            <a:r>
              <a:rPr lang="en-GB" dirty="0"/>
              <a:t>Can informal agile development fit into the organizational culture of detailed documentation?</a:t>
            </a:r>
          </a:p>
          <a:p>
            <a:pPr algn="just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3 Agile Software Development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070785"/>
      </p:ext>
    </p:extLst>
  </p:cSld>
  <p:clrMapOvr>
    <a:masterClrMapping/>
  </p:clrMapOvr>
  <p:transition spd="med">
    <p:wipe dir="r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Agile methods for large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GB" sz="2200" dirty="0"/>
              <a:t>Large systems-&gt; larger teams in different zones may be</a:t>
            </a:r>
          </a:p>
          <a:p>
            <a:pPr algn="just"/>
            <a:r>
              <a:rPr lang="en-GB" sz="2200" b="1" dirty="0"/>
              <a:t>Large systems are ‘brownfield systems’,(the systems derived from an existing system)</a:t>
            </a:r>
            <a:r>
              <a:rPr lang="en-GB" sz="2200" dirty="0"/>
              <a:t>. Many of the system requirements are concerned with this interaction and so don’t really lend themselves to </a:t>
            </a:r>
            <a:r>
              <a:rPr lang="en-GB" sz="2200" b="1" dirty="0"/>
              <a:t>flexibility and incremental development. </a:t>
            </a:r>
          </a:p>
          <a:p>
            <a:pPr algn="just"/>
            <a:r>
              <a:rPr lang="en-GB" sz="2200" dirty="0"/>
              <a:t>When existing systems are integrated -&gt; a lot of time is wasted on integration rather than coding.</a:t>
            </a:r>
            <a:endParaRPr lang="en-US" sz="2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3 Agile Software Development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 system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GB" b="1" dirty="0"/>
              <a:t>Large systems and their development processes are often constrained by external rules and regulations </a:t>
            </a:r>
            <a:r>
              <a:rPr lang="en-GB" dirty="0"/>
              <a:t>limiting the way that they can be developed.</a:t>
            </a:r>
          </a:p>
          <a:p>
            <a:pPr algn="just"/>
            <a:r>
              <a:rPr lang="en-GB" dirty="0"/>
              <a:t>Large systems </a:t>
            </a:r>
            <a:r>
              <a:rPr lang="en-GB" b="1" dirty="0"/>
              <a:t>have a long procurement and development time</a:t>
            </a:r>
            <a:r>
              <a:rPr lang="en-GB" dirty="0"/>
              <a:t>. Its really difficult to hold people for a project.</a:t>
            </a:r>
          </a:p>
          <a:p>
            <a:pPr algn="just"/>
            <a:r>
              <a:rPr lang="en-GB" dirty="0"/>
              <a:t>Large systems have diverse stakeholders-&gt; so its impossible to involve all of them in the development process.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3 Agile Software Development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Extreme programming practices (a)</a:t>
            </a:r>
            <a:r>
              <a:rPr lang="en-GB" dirty="0"/>
              <a:t>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3 Agile Software Development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6543088"/>
              </p:ext>
            </p:extLst>
          </p:nvPr>
        </p:nvGraphicFramePr>
        <p:xfrm>
          <a:off x="457200" y="1580272"/>
          <a:ext cx="8325364" cy="5069856"/>
        </p:xfrm>
        <a:graphic>
          <a:graphicData uri="http://schemas.openxmlformats.org/drawingml/2006/table">
            <a:tbl>
              <a:tblPr/>
              <a:tblGrid>
                <a:gridCol w="23596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657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1672"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 charset="0"/>
                          <a:cs typeface="Arial"/>
                        </a:rPr>
                        <a:t>Principle or practice</a:t>
                      </a:r>
                    </a:p>
                  </a:txBody>
                  <a:tcPr marL="73025" marR="73025" marT="91440" marB="914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 charset="0"/>
                          <a:cs typeface="Arial"/>
                        </a:rPr>
                        <a:t>Description</a:t>
                      </a:r>
                    </a:p>
                  </a:txBody>
                  <a:tcPr marL="73025" marR="73025" marT="91440" marB="914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3847"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 charset="0"/>
                          <a:cs typeface="Arial"/>
                        </a:rPr>
                        <a:t>Incremental planning</a:t>
                      </a:r>
                    </a:p>
                  </a:txBody>
                  <a:tcPr marL="73025" marR="73025" marT="0" marB="914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 charset="0"/>
                          <a:cs typeface="Arial"/>
                        </a:rPr>
                        <a:t>Requirements are recorded on story cards </a:t>
                      </a:r>
                      <a:r>
                        <a:rPr kumimoji="0" lang="en-GB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 charset="0"/>
                          <a:cs typeface="Arial"/>
                        </a:rPr>
                        <a:t>and the stories to be included in a release are determined by the time available and their relative priority. The developers break these stories into development ‘Tasks’. </a:t>
                      </a:r>
                    </a:p>
                  </a:txBody>
                  <a:tcPr marL="73025" marR="73025" marT="0" marB="914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5457"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 charset="0"/>
                          <a:cs typeface="Arial"/>
                        </a:rPr>
                        <a:t>Small releases</a:t>
                      </a:r>
                    </a:p>
                  </a:txBody>
                  <a:tcPr marL="73025" marR="73025" marT="0" marB="914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 charset="0"/>
                          <a:cs typeface="Arial"/>
                        </a:rPr>
                        <a:t>The minimal </a:t>
                      </a: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 charset="0"/>
                          <a:cs typeface="Arial"/>
                        </a:rPr>
                        <a:t>useful set of functionality </a:t>
                      </a:r>
                      <a:r>
                        <a:rPr kumimoji="0" lang="en-GB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 charset="0"/>
                          <a:cs typeface="Arial"/>
                        </a:rPr>
                        <a:t>that provides business value is</a:t>
                      </a: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 charset="0"/>
                          <a:cs typeface="Arial"/>
                        </a:rPr>
                        <a:t> developed first</a:t>
                      </a:r>
                      <a:r>
                        <a:rPr kumimoji="0" lang="en-GB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 charset="0"/>
                          <a:cs typeface="Arial"/>
                        </a:rPr>
                        <a:t>. Releases of the system are frequent and incrementally add functionality to the first release.</a:t>
                      </a:r>
                    </a:p>
                  </a:txBody>
                  <a:tcPr marL="73025" marR="73025" marT="0" marB="914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676"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 charset="0"/>
                          <a:cs typeface="Arial"/>
                        </a:rPr>
                        <a:t>Simple design </a:t>
                      </a:r>
                    </a:p>
                  </a:txBody>
                  <a:tcPr marL="73025" marR="73025" marT="0" marB="914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 charset="0"/>
                          <a:cs typeface="Arial"/>
                        </a:rPr>
                        <a:t>Enough design is carried out to meet the current requirements and no more.</a:t>
                      </a:r>
                    </a:p>
                  </a:txBody>
                  <a:tcPr marL="73025" marR="73025" marT="0" marB="914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37067"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 charset="0"/>
                          <a:cs typeface="Arial"/>
                        </a:rPr>
                        <a:t>Test-first development</a:t>
                      </a:r>
                    </a:p>
                  </a:txBody>
                  <a:tcPr marL="73025" marR="73025" marT="0" marB="914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 charset="0"/>
                          <a:cs typeface="Arial"/>
                        </a:rPr>
                        <a:t>An </a:t>
                      </a: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 charset="0"/>
                          <a:cs typeface="Arial"/>
                        </a:rPr>
                        <a:t>automated unit test framework</a:t>
                      </a:r>
                      <a:r>
                        <a:rPr kumimoji="0" lang="en-GB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 charset="0"/>
                          <a:cs typeface="Arial"/>
                        </a:rPr>
                        <a:t> is used </a:t>
                      </a: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 charset="0"/>
                          <a:cs typeface="Arial"/>
                        </a:rPr>
                        <a:t>to write tests</a:t>
                      </a:r>
                      <a:r>
                        <a:rPr kumimoji="0" lang="en-GB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 charset="0"/>
                          <a:cs typeface="Arial"/>
                        </a:rPr>
                        <a:t> for a new piece of functionality before that functionality itself is implemented.</a:t>
                      </a:r>
                    </a:p>
                  </a:txBody>
                  <a:tcPr marL="73025" marR="73025" marT="0" marB="914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37067"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 charset="0"/>
                          <a:cs typeface="Arial"/>
                        </a:rPr>
                        <a:t>Refactoring</a:t>
                      </a:r>
                    </a:p>
                  </a:txBody>
                  <a:tcPr marL="73025" marR="73025" marT="0" marB="914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 charset="0"/>
                          <a:cs typeface="Arial"/>
                        </a:rPr>
                        <a:t>All developers are expected to </a:t>
                      </a: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 charset="0"/>
                          <a:cs typeface="Arial"/>
                        </a:rPr>
                        <a:t>refactor the code continuously </a:t>
                      </a:r>
                      <a:r>
                        <a:rPr kumimoji="0" lang="en-GB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 charset="0"/>
                          <a:cs typeface="Arial"/>
                        </a:rPr>
                        <a:t>as soon as possible code improvements are found. This keeps the code simple and maintainable.</a:t>
                      </a:r>
                    </a:p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 charset="0"/>
                          <a:cs typeface="Arial"/>
                        </a:rPr>
                        <a:t>e.g., a function may got deprecated.</a:t>
                      </a:r>
                    </a:p>
                  </a:txBody>
                  <a:tcPr marL="73025" marR="73025" marT="0" marB="914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Factors in large systems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3 Agile Software Development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  <p:pic>
        <p:nvPicPr>
          <p:cNvPr id="6" name="Picture 5" descr="3.13 Factors in large systems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0" y="1943099"/>
            <a:ext cx="7150100" cy="4120397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230988"/>
      </p:ext>
    </p:extLst>
  </p:cSld>
  <p:clrMapOvr>
    <a:masterClrMapping/>
  </p:clrMapOvr>
  <p:transition spd="med">
    <p:wipe dir="r"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Scaling up to large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GB" sz="2200" dirty="0"/>
              <a:t>A </a:t>
            </a:r>
            <a:r>
              <a:rPr lang="en-GB" sz="2200" b="1" dirty="0"/>
              <a:t>completely incremental </a:t>
            </a:r>
            <a:r>
              <a:rPr lang="en-GB" sz="2200" dirty="0"/>
              <a:t>approach to requirements engineering </a:t>
            </a:r>
            <a:r>
              <a:rPr lang="en-GB" sz="2200" b="1" dirty="0"/>
              <a:t>is impossible.</a:t>
            </a:r>
          </a:p>
          <a:p>
            <a:pPr algn="just"/>
            <a:r>
              <a:rPr lang="en-GB" sz="2200" dirty="0"/>
              <a:t>There cannot be a single product owner or customer representative.</a:t>
            </a:r>
          </a:p>
          <a:p>
            <a:pPr algn="just"/>
            <a:r>
              <a:rPr lang="en-GB" sz="2200" dirty="0"/>
              <a:t>For large systems development, it is not possible to focus only on the code of the system.  </a:t>
            </a:r>
          </a:p>
          <a:p>
            <a:pPr algn="just"/>
            <a:r>
              <a:rPr lang="en-GB" sz="2200" dirty="0"/>
              <a:t>Cross-team communication mechanisms have to be designed and used. </a:t>
            </a:r>
          </a:p>
          <a:p>
            <a:pPr algn="just"/>
            <a:r>
              <a:rPr lang="en-GB" sz="2200" dirty="0"/>
              <a:t>Continuous integration is practically impossible. However, it is essential to maintain frequent system builds and regular releases of the system. </a:t>
            </a:r>
            <a:endParaRPr lang="en-US" sz="2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3 Agile Software Development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Multi-team Scrum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i="1" dirty="0"/>
              <a:t>Role replication</a:t>
            </a:r>
            <a:r>
              <a:rPr lang="en-GB" dirty="0"/>
              <a:t> </a:t>
            </a:r>
          </a:p>
          <a:p>
            <a:pPr lvl="1"/>
            <a:r>
              <a:rPr lang="en-GB" dirty="0"/>
              <a:t>Each team has a Product Owner for their work component and </a:t>
            </a:r>
            <a:r>
              <a:rPr lang="en-GB" dirty="0" err="1"/>
              <a:t>ScrumMaster</a:t>
            </a:r>
            <a:r>
              <a:rPr lang="en-GB" dirty="0"/>
              <a:t>. </a:t>
            </a:r>
          </a:p>
          <a:p>
            <a:r>
              <a:rPr lang="en-GB" i="1" dirty="0"/>
              <a:t>Product architects</a:t>
            </a:r>
            <a:r>
              <a:rPr lang="en-GB" dirty="0"/>
              <a:t> </a:t>
            </a:r>
          </a:p>
          <a:p>
            <a:pPr lvl="1"/>
            <a:r>
              <a:rPr lang="en-GB" dirty="0"/>
              <a:t>Each team chooses a product architect and these architects collaborate to design and evolve the overall system architecture.</a:t>
            </a:r>
          </a:p>
          <a:p>
            <a:r>
              <a:rPr lang="en-GB" i="1" dirty="0"/>
              <a:t>Release alignment</a:t>
            </a:r>
            <a:r>
              <a:rPr lang="en-GB" dirty="0"/>
              <a:t> </a:t>
            </a:r>
          </a:p>
          <a:p>
            <a:pPr lvl="1"/>
            <a:r>
              <a:rPr lang="en-GB" dirty="0"/>
              <a:t>The dates of product releases from each team are aligned so that a demonstrable and complete system is produced.</a:t>
            </a:r>
          </a:p>
          <a:p>
            <a:r>
              <a:rPr lang="en-GB" i="1" dirty="0"/>
              <a:t>Scrum of Scrums</a:t>
            </a:r>
            <a:r>
              <a:rPr lang="en-GB" dirty="0"/>
              <a:t> </a:t>
            </a:r>
          </a:p>
          <a:p>
            <a:pPr lvl="1"/>
            <a:r>
              <a:rPr lang="en-GB" dirty="0"/>
              <a:t>There is a daily Scrum of Scrums where representatives from each team meet to discuss </a:t>
            </a:r>
            <a:r>
              <a:rPr lang="en-GB" dirty="0" err="1"/>
              <a:t>progressand</a:t>
            </a:r>
            <a:r>
              <a:rPr lang="en-GB" dirty="0"/>
              <a:t> plan work to be done.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3 Agile Software Development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549426"/>
      </p:ext>
    </p:extLst>
  </p:cSld>
  <p:clrMapOvr>
    <a:masterClrMapping/>
  </p:clrMapOvr>
  <p:transition spd="med">
    <p:wipe dir="r"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Agile methods across organizations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07400" cy="4525963"/>
          </a:xfrm>
        </p:spPr>
        <p:txBody>
          <a:bodyPr/>
          <a:lstStyle/>
          <a:p>
            <a:r>
              <a:rPr lang="en-GB" sz="2200" dirty="0"/>
              <a:t>Project managers who do not have experience of agile methods may be reluctant to accept the risk of a new approach.</a:t>
            </a:r>
          </a:p>
          <a:p>
            <a:r>
              <a:rPr lang="en-GB" sz="2200" dirty="0"/>
              <a:t>Large organizations often have quality procedures and standards that all projects are expected to follow and, because of their bureaucratic nature, these are likely to be incompatible with agile methods. </a:t>
            </a:r>
          </a:p>
          <a:p>
            <a:r>
              <a:rPr lang="en-GB" sz="2200" dirty="0"/>
              <a:t>Agile methods seem to work best when team members have a relatively high skill level. However, within large organizations, there are likely to be a wide range of skills and abilities. </a:t>
            </a:r>
          </a:p>
          <a:p>
            <a:r>
              <a:rPr lang="en-GB" sz="2200" dirty="0"/>
              <a:t>There may be cultural resistance to agile methods, especially in those organizations that have a long history of using conventional systems engineering processes.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3 Agile Software Development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Extreme programming practices (</a:t>
            </a:r>
            <a:r>
              <a:rPr lang="en-US" dirty="0" err="1"/>
              <a:t>b</a:t>
            </a:r>
            <a:r>
              <a:rPr lang="en-US" dirty="0"/>
              <a:t>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3 Agile Software Development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5132554"/>
              </p:ext>
            </p:extLst>
          </p:nvPr>
        </p:nvGraphicFramePr>
        <p:xfrm>
          <a:off x="469529" y="1670702"/>
          <a:ext cx="8217271" cy="4196697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2856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316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7258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600" b="0" dirty="0">
                          <a:latin typeface="Arial"/>
                          <a:cs typeface="Arial"/>
                        </a:rPr>
                        <a:t>Pair programming</a:t>
                      </a:r>
                      <a:endParaRPr lang="en-GB" sz="1600" b="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73025" marR="73025" marT="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600" b="1" dirty="0">
                          <a:latin typeface="Arial"/>
                          <a:cs typeface="Arial"/>
                        </a:rPr>
                        <a:t>Developers work in pairs</a:t>
                      </a:r>
                      <a:r>
                        <a:rPr lang="en-GB" sz="1600" b="0" dirty="0">
                          <a:latin typeface="Arial"/>
                          <a:cs typeface="Arial"/>
                        </a:rPr>
                        <a:t>, checking each other’s work and providing the support to always do a good job.</a:t>
                      </a:r>
                      <a:endParaRPr lang="en-GB" sz="1600" b="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73025" marR="73025" marT="0" marB="9144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20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600" dirty="0">
                          <a:latin typeface="Arial"/>
                          <a:cs typeface="Arial"/>
                        </a:rPr>
                        <a:t>Collective ownership</a:t>
                      </a:r>
                      <a:endParaRPr lang="en-GB" sz="16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73025" marR="73025" marT="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600" dirty="0">
                          <a:latin typeface="Arial"/>
                          <a:cs typeface="Arial"/>
                        </a:rPr>
                        <a:t>The pairs of developers work on all areas of the system, so that no islands of expertise develop and </a:t>
                      </a:r>
                      <a:r>
                        <a:rPr lang="en-GB" sz="1600" b="1" dirty="0">
                          <a:latin typeface="Arial"/>
                          <a:cs typeface="Arial"/>
                        </a:rPr>
                        <a:t>all the developers take responsibility for all of the code</a:t>
                      </a:r>
                      <a:r>
                        <a:rPr lang="en-GB" sz="1600" dirty="0">
                          <a:latin typeface="Arial"/>
                          <a:cs typeface="Arial"/>
                        </a:rPr>
                        <a:t>. Anyone can change anything.</a:t>
                      </a:r>
                      <a:endParaRPr lang="en-GB" sz="16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73025" marR="73025" marT="0" marB="9144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213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600" dirty="0">
                          <a:latin typeface="Arial"/>
                          <a:cs typeface="Arial"/>
                        </a:rPr>
                        <a:t>Continuous integration</a:t>
                      </a:r>
                      <a:endParaRPr lang="en-GB" sz="16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73025" marR="73025" marT="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600" dirty="0">
                          <a:latin typeface="Arial"/>
                          <a:cs typeface="Arial"/>
                        </a:rPr>
                        <a:t>As soon as the work on a </a:t>
                      </a:r>
                      <a:r>
                        <a:rPr lang="en-GB" sz="1600" b="1" dirty="0">
                          <a:latin typeface="Arial"/>
                          <a:cs typeface="Arial"/>
                        </a:rPr>
                        <a:t>task is complete</a:t>
                      </a:r>
                      <a:r>
                        <a:rPr lang="en-GB" sz="1600" dirty="0">
                          <a:latin typeface="Arial"/>
                          <a:cs typeface="Arial"/>
                        </a:rPr>
                        <a:t>, it is </a:t>
                      </a:r>
                      <a:r>
                        <a:rPr lang="en-GB" sz="1600" b="1" dirty="0">
                          <a:latin typeface="Arial"/>
                          <a:cs typeface="Arial"/>
                        </a:rPr>
                        <a:t>integrated into the whole system</a:t>
                      </a:r>
                      <a:r>
                        <a:rPr lang="en-GB" sz="1600" dirty="0">
                          <a:latin typeface="Arial"/>
                          <a:cs typeface="Arial"/>
                        </a:rPr>
                        <a:t>. After any such integration, all the unit tests in the system must pass.</a:t>
                      </a:r>
                      <a:endParaRPr lang="en-GB" sz="16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73025" marR="73025" marT="0" marB="9144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3993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600" dirty="0">
                          <a:latin typeface="Arial"/>
                          <a:cs typeface="Arial"/>
                        </a:rPr>
                        <a:t>On-site customer</a:t>
                      </a:r>
                      <a:endParaRPr lang="en-GB" sz="16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73025" marR="73025" marT="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600" dirty="0">
                          <a:latin typeface="Arial"/>
                          <a:cs typeface="Arial"/>
                        </a:rPr>
                        <a:t>A representative of the end-user of the system (the </a:t>
                      </a:r>
                      <a:r>
                        <a:rPr lang="en-GB" sz="1600" b="1" dirty="0">
                          <a:latin typeface="Arial"/>
                          <a:cs typeface="Arial"/>
                        </a:rPr>
                        <a:t>customer</a:t>
                      </a:r>
                      <a:r>
                        <a:rPr lang="en-GB" sz="1600" dirty="0">
                          <a:latin typeface="Arial"/>
                          <a:cs typeface="Arial"/>
                        </a:rPr>
                        <a:t>) should be </a:t>
                      </a:r>
                      <a:r>
                        <a:rPr lang="en-GB" sz="1600" b="1" dirty="0">
                          <a:latin typeface="Arial"/>
                          <a:cs typeface="Arial"/>
                        </a:rPr>
                        <a:t>available full time for the use of the XP team</a:t>
                      </a:r>
                      <a:r>
                        <a:rPr lang="en-GB" sz="1600" dirty="0">
                          <a:latin typeface="Arial"/>
                          <a:cs typeface="Arial"/>
                        </a:rPr>
                        <a:t>. In an extreme programming process, the customer is a member of the development team and is responsible for bringing system requirements to the team for implementation.</a:t>
                      </a:r>
                      <a:endParaRPr lang="en-GB" sz="16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73025" marR="73025" marT="0" marB="9144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principles of agile methods</a:t>
            </a:r>
            <a:r>
              <a:rPr lang="en-GB" dirty="0"/>
              <a:t>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342900"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Chapter 3 Agile Software Development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342900">
              <a:defRPr/>
            </a:pPr>
            <a:fld id="{EAB5BBF0-B782-3644-AFE1-10103AC25370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342900">
                <a:defRPr/>
              </a:pPr>
              <a:t>7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3997708"/>
              </p:ext>
            </p:extLst>
          </p:nvPr>
        </p:nvGraphicFramePr>
        <p:xfrm>
          <a:off x="457200" y="1636776"/>
          <a:ext cx="8229599" cy="4157050"/>
        </p:xfrm>
        <a:graphic>
          <a:graphicData uri="http://schemas.openxmlformats.org/drawingml/2006/table">
            <a:tbl>
              <a:tblPr/>
              <a:tblGrid>
                <a:gridCol w="23030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014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1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3994"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 charset="0"/>
                          <a:cs typeface="Arial"/>
                        </a:rPr>
                        <a:t>Principle</a:t>
                      </a:r>
                    </a:p>
                  </a:txBody>
                  <a:tcPr marL="54769" marR="54769" marT="68580" marB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 charset="0"/>
                          <a:cs typeface="Arial"/>
                        </a:rPr>
                        <a:t>Description</a:t>
                      </a:r>
                    </a:p>
                  </a:txBody>
                  <a:tcPr marL="54769" marR="54769" marT="68580" marB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3488"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GB" sz="1600" kern="1200" dirty="0">
                          <a:solidFill>
                            <a:schemeClr val="dk1"/>
                          </a:solidFill>
                          <a:latin typeface="Arial"/>
                          <a:ea typeface="+mn-ea"/>
                          <a:cs typeface="Arial"/>
                        </a:rPr>
                        <a:t>Customer involvement </a:t>
                      </a:r>
                    </a:p>
                  </a:txBody>
                  <a:tcPr marL="54769" marR="54769" marT="0" marB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GB" sz="1600" kern="1200" dirty="0">
                          <a:solidFill>
                            <a:schemeClr val="dk1"/>
                          </a:solidFill>
                          <a:latin typeface="Arial"/>
                          <a:ea typeface="+mn-ea"/>
                          <a:cs typeface="Arial"/>
                        </a:rPr>
                        <a:t>Fulfilled using on site – customer.</a:t>
                      </a:r>
                    </a:p>
                  </a:txBody>
                  <a:tcPr marL="54769" marR="54769" marT="0" marB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8674"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GB" sz="1600" kern="1200" dirty="0">
                          <a:solidFill>
                            <a:schemeClr val="dk1"/>
                          </a:solidFill>
                          <a:latin typeface="Arial"/>
                          <a:ea typeface="+mn-ea"/>
                          <a:cs typeface="Arial"/>
                        </a:rPr>
                        <a:t>Incremental delivery</a:t>
                      </a:r>
                    </a:p>
                  </a:txBody>
                  <a:tcPr marL="54769" marR="54769" marT="0" marB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GB" sz="1600" kern="1200" dirty="0">
                          <a:solidFill>
                            <a:schemeClr val="dk1"/>
                          </a:solidFill>
                          <a:latin typeface="Arial"/>
                          <a:ea typeface="+mn-ea"/>
                          <a:cs typeface="Arial"/>
                        </a:rPr>
                        <a:t>Fulfilled using small and frequent releases of software based on customer stories.</a:t>
                      </a:r>
                    </a:p>
                  </a:txBody>
                  <a:tcPr marL="54769" marR="54769" marT="0" marB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5397"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GB" sz="1600" kern="1200" dirty="0">
                          <a:solidFill>
                            <a:schemeClr val="dk1"/>
                          </a:solidFill>
                          <a:latin typeface="Arial"/>
                          <a:ea typeface="+mn-ea"/>
                          <a:cs typeface="Arial"/>
                        </a:rPr>
                        <a:t>People not process</a:t>
                      </a:r>
                    </a:p>
                  </a:txBody>
                  <a:tcPr marL="54769" marR="54769" marT="0" marB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GB" sz="1600" kern="1200" dirty="0">
                          <a:solidFill>
                            <a:schemeClr val="dk1"/>
                          </a:solidFill>
                          <a:latin typeface="Arial"/>
                          <a:ea typeface="+mn-ea"/>
                          <a:cs typeface="Arial"/>
                        </a:rPr>
                        <a:t>Supported via pair programming and collective ownership of the code.</a:t>
                      </a:r>
                    </a:p>
                  </a:txBody>
                  <a:tcPr marL="54769" marR="54769" marT="0" marB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1274"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GB" sz="1600" kern="1200" dirty="0">
                          <a:solidFill>
                            <a:schemeClr val="dk1"/>
                          </a:solidFill>
                          <a:latin typeface="Arial"/>
                          <a:ea typeface="+mn-ea"/>
                          <a:cs typeface="Arial"/>
                        </a:rPr>
                        <a:t>Embrace change</a:t>
                      </a:r>
                    </a:p>
                  </a:txBody>
                  <a:tcPr marL="54769" marR="54769" marT="0" marB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GB" sz="1600" kern="1200" dirty="0">
                          <a:solidFill>
                            <a:schemeClr val="dk1"/>
                          </a:solidFill>
                          <a:latin typeface="Arial"/>
                          <a:ea typeface="+mn-ea"/>
                          <a:cs typeface="Arial"/>
                        </a:rPr>
                        <a:t>Embraced using  test-first development, refactoring to code to avoid degeneration (as some functions might become deprecated)</a:t>
                      </a:r>
                    </a:p>
                  </a:txBody>
                  <a:tcPr marL="54769" marR="54769" marT="0" marB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35397"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GB" sz="1600" kern="1200">
                          <a:solidFill>
                            <a:schemeClr val="dk1"/>
                          </a:solidFill>
                          <a:latin typeface="Arial"/>
                          <a:ea typeface="+mn-ea"/>
                          <a:cs typeface="Arial"/>
                        </a:rPr>
                        <a:t>Maintain simplicity</a:t>
                      </a:r>
                    </a:p>
                  </a:txBody>
                  <a:tcPr marL="54769" marR="54769" marT="0" marB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GB" sz="1600" kern="1200" dirty="0">
                          <a:solidFill>
                            <a:schemeClr val="dk1"/>
                          </a:solidFill>
                          <a:latin typeface="Arial"/>
                          <a:ea typeface="+mn-ea"/>
                          <a:cs typeface="Arial"/>
                        </a:rPr>
                        <a:t>Using simple and document free design procedures.</a:t>
                      </a:r>
                    </a:p>
                  </a:txBody>
                  <a:tcPr marL="54769" marR="54769" marT="0" marB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Calibri" charset="0"/>
                          <a:cs typeface="Times New Roman" charset="0"/>
                        </a:rPr>
                        <a:t> 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342900">
              <a:defRPr/>
            </a:pPr>
            <a:r>
              <a:rPr lang="en-GB">
                <a:solidFill>
                  <a:prstClr val="black">
                    <a:tint val="75000"/>
                  </a:prstClr>
                </a:solidFill>
                <a:latin typeface="Calibri"/>
              </a:rPr>
              <a:t>30/10/2014</a:t>
            </a: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extreme programming release cycle</a:t>
            </a:r>
            <a:r>
              <a:rPr lang="en-GB" dirty="0"/>
              <a:t>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3 Agile Software Development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pic>
        <p:nvPicPr>
          <p:cNvPr id="4" name="Picture 3" descr="3.3-XP-ReleaseCycle.ep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427" y="2372086"/>
            <a:ext cx="6558005" cy="285627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0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stories for requirements</a:t>
            </a:r>
          </a:p>
        </p:txBody>
      </p:sp>
      <p:sp>
        <p:nvSpPr>
          <p:cNvPr id="1170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User requirements are expressed as </a:t>
            </a:r>
            <a:r>
              <a:rPr lang="en-US" b="1" dirty="0"/>
              <a:t>user stories </a:t>
            </a:r>
            <a:r>
              <a:rPr lang="en-US" dirty="0"/>
              <a:t>or scenarios.</a:t>
            </a:r>
          </a:p>
          <a:p>
            <a:pPr algn="just"/>
            <a:r>
              <a:rPr lang="en-US" b="1" dirty="0"/>
              <a:t>written on cards</a:t>
            </a:r>
            <a:r>
              <a:rPr lang="en-US" dirty="0"/>
              <a:t>; known as Task cards.</a:t>
            </a:r>
          </a:p>
          <a:p>
            <a:pPr algn="just"/>
            <a:r>
              <a:rPr lang="en-US" dirty="0"/>
              <a:t>Development team do the </a:t>
            </a:r>
            <a:r>
              <a:rPr lang="en-US" b="1" dirty="0"/>
              <a:t>tasks breakdown</a:t>
            </a:r>
            <a:r>
              <a:rPr lang="en-US" dirty="0"/>
              <a:t> </a:t>
            </a:r>
            <a:r>
              <a:rPr lang="en-US" b="1" dirty="0"/>
              <a:t>on the basis of deadline and cost estimates.</a:t>
            </a:r>
          </a:p>
          <a:p>
            <a:pPr algn="just"/>
            <a:r>
              <a:rPr lang="en-US" b="1" dirty="0"/>
              <a:t>The customer chooses the stories for inclusion in the next release based on their priorities and the schedule estimates.</a:t>
            </a:r>
            <a:endParaRPr lang="en-US" dirty="0"/>
          </a:p>
          <a:p>
            <a:pPr algn="just"/>
            <a:r>
              <a:rPr lang="en-US" dirty="0"/>
              <a:t>Case study: prescribing medication story (self study)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3 Agile Software Development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theme/theme1.xml><?xml version="1.0" encoding="utf-8"?>
<a:theme xmlns:a="http://schemas.openxmlformats.org/drawingml/2006/main" name="SE10 slid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SE10 slid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SE10 slides.thmx</Template>
  <TotalTime>2043</TotalTime>
  <Words>3823</Words>
  <Application>Microsoft Office PowerPoint</Application>
  <PresentationFormat>On-screen Show (4:3)</PresentationFormat>
  <Paragraphs>461</Paragraphs>
  <Slides>53</Slides>
  <Notes>0</Notes>
  <HiddenSlides>3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53</vt:i4>
      </vt:variant>
    </vt:vector>
  </HeadingPairs>
  <TitlesOfParts>
    <vt:vector size="59" baseType="lpstr">
      <vt:lpstr>Arial</vt:lpstr>
      <vt:lpstr>Calibri</vt:lpstr>
      <vt:lpstr>Times New Roman</vt:lpstr>
      <vt:lpstr>Wingdings</vt:lpstr>
      <vt:lpstr>SE10 slides</vt:lpstr>
      <vt:lpstr>1_SE10 slides</vt:lpstr>
      <vt:lpstr>Agile development techniques</vt:lpstr>
      <vt:lpstr>Extreme programming</vt:lpstr>
      <vt:lpstr>Principles of Extreme programming</vt:lpstr>
      <vt:lpstr>Extreme programming</vt:lpstr>
      <vt:lpstr>Extreme programming practices (a) </vt:lpstr>
      <vt:lpstr>Extreme programming practices (b)</vt:lpstr>
      <vt:lpstr>The principles of agile methods </vt:lpstr>
      <vt:lpstr>The extreme programming release cycle </vt:lpstr>
      <vt:lpstr>User stories for requirements</vt:lpstr>
      <vt:lpstr>User stories for requirements</vt:lpstr>
      <vt:lpstr>A ‘prescribing medication’ story </vt:lpstr>
      <vt:lpstr>Examples of task cards for prescribing medication </vt:lpstr>
      <vt:lpstr>Refactoring</vt:lpstr>
      <vt:lpstr>Refactoring</vt:lpstr>
      <vt:lpstr>Examples of refactoring</vt:lpstr>
      <vt:lpstr>Test-first development (XP’s innovation)</vt:lpstr>
      <vt:lpstr>Test-first development</vt:lpstr>
      <vt:lpstr>Customer involvement</vt:lpstr>
      <vt:lpstr>Test case description for dose checking </vt:lpstr>
      <vt:lpstr>Test automation</vt:lpstr>
      <vt:lpstr>Problems with test-first development</vt:lpstr>
      <vt:lpstr>Pair programming (XP’s innovation)</vt:lpstr>
      <vt:lpstr>Pair programming</vt:lpstr>
      <vt:lpstr>Pair programming</vt:lpstr>
      <vt:lpstr>Agile project management</vt:lpstr>
      <vt:lpstr>Agile project management</vt:lpstr>
      <vt:lpstr>Scrum</vt:lpstr>
      <vt:lpstr>Scrum terminology </vt:lpstr>
      <vt:lpstr>Scrum terminology </vt:lpstr>
      <vt:lpstr>Scrum sprint cycle</vt:lpstr>
      <vt:lpstr>The Scrum sprint cycle</vt:lpstr>
      <vt:lpstr>The Sprint cycle</vt:lpstr>
      <vt:lpstr>Teamwork in Scrum</vt:lpstr>
      <vt:lpstr>Scrum benefits</vt:lpstr>
      <vt:lpstr>Distributed Scrum</vt:lpstr>
      <vt:lpstr>Scaling agile methods</vt:lpstr>
      <vt:lpstr>Scaling agile methods</vt:lpstr>
      <vt:lpstr>Scaling out and scaling up</vt:lpstr>
      <vt:lpstr>Practical problems with agile methods</vt:lpstr>
      <vt:lpstr>Contractual issues</vt:lpstr>
      <vt:lpstr>Agile methods and software maintenance</vt:lpstr>
      <vt:lpstr>Agile maintenance</vt:lpstr>
      <vt:lpstr>Agile and plan-driven methods</vt:lpstr>
      <vt:lpstr>Agile important factors</vt:lpstr>
      <vt:lpstr>System issues</vt:lpstr>
      <vt:lpstr>People and teams</vt:lpstr>
      <vt:lpstr>Organizational issues</vt:lpstr>
      <vt:lpstr>Agile methods for large systems</vt:lpstr>
      <vt:lpstr>Large system development</vt:lpstr>
      <vt:lpstr>Factors in large systems</vt:lpstr>
      <vt:lpstr>Scaling up to large systems</vt:lpstr>
      <vt:lpstr>Multi-team Scrum</vt:lpstr>
      <vt:lpstr>Agile methods across organizations</vt:lpstr>
    </vt:vector>
  </TitlesOfParts>
  <Company>St Andrews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Figures – Chapter 3</dc:title>
  <dc:creator>Ian Sommerville</dc:creator>
  <cp:lastModifiedBy>Fast</cp:lastModifiedBy>
  <cp:revision>90</cp:revision>
  <dcterms:created xsi:type="dcterms:W3CDTF">2010-01-06T20:28:26Z</dcterms:created>
  <dcterms:modified xsi:type="dcterms:W3CDTF">2022-02-18T02:57:00Z</dcterms:modified>
</cp:coreProperties>
</file>