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1" r:id="rId2"/>
    <p:sldId id="333" r:id="rId3"/>
    <p:sldId id="299" r:id="rId4"/>
    <p:sldId id="311" r:id="rId5"/>
    <p:sldId id="298" r:id="rId6"/>
    <p:sldId id="334" r:id="rId7"/>
    <p:sldId id="326" r:id="rId8"/>
    <p:sldId id="335" r:id="rId9"/>
    <p:sldId id="337" r:id="rId10"/>
    <p:sldId id="336" r:id="rId11"/>
    <p:sldId id="327" r:id="rId12"/>
    <p:sldId id="306" r:id="rId13"/>
    <p:sldId id="338" r:id="rId14"/>
    <p:sldId id="332" r:id="rId15"/>
    <p:sldId id="301" r:id="rId16"/>
    <p:sldId id="302" r:id="rId17"/>
    <p:sldId id="267" r:id="rId18"/>
    <p:sldId id="303" r:id="rId19"/>
    <p:sldId id="339"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118315596"/>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693182724"/>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73697867"/>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421637538"/>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07852872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6688835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513906872"/>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254626037"/>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875763454"/>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438156978"/>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21328783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00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06638"/>
            <a:ext cx="8229600" cy="1143000"/>
          </a:xfrm>
        </p:spPr>
        <p:txBody>
          <a:bodyPr/>
          <a:lstStyle/>
          <a:p>
            <a:pPr algn="ctr"/>
            <a:r>
              <a:rPr lang="en-US" dirty="0"/>
              <a:t>Chapter 8: Software testing</a:t>
            </a:r>
          </a:p>
        </p:txBody>
      </p:sp>
      <p:sp>
        <p:nvSpPr>
          <p:cNvPr id="4" name="Footer Placeholder 3"/>
          <p:cNvSpPr>
            <a:spLocks noGrp="1"/>
          </p:cNvSpPr>
          <p:nvPr>
            <p:ph type="ftr" sz="quarter" idx="11"/>
          </p:nvPr>
        </p:nvSpPr>
        <p:spPr/>
        <p:txBody>
          <a:bodyPr/>
          <a:lstStyle/>
          <a:p>
            <a:pPr defTabSz="457200"/>
            <a:r>
              <a:rPr lang="en-US" dirty="0">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dirty="0">
                <a:solidFill>
                  <a:prstClr val="black">
                    <a:tint val="75000"/>
                  </a:prstClr>
                </a:solidFill>
                <a:latin typeface="Calibri"/>
              </a:rPr>
              <a:t>30/10/2014</a:t>
            </a:r>
            <a:endParaRPr lang="en-US" dirty="0">
              <a:solidFill>
                <a:prstClr val="black">
                  <a:tint val="75000"/>
                </a:prstClr>
              </a:solidFill>
              <a:latin typeface="Calibri"/>
            </a:endParaRPr>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a:t>
            </a:r>
            <a:r>
              <a:rPr lang="en-GB" dirty="0"/>
              <a:t>Mentcare system</a:t>
            </a:r>
            <a:endParaRPr lang="en-US" dirty="0"/>
          </a:p>
        </p:txBody>
      </p:sp>
      <p:sp>
        <p:nvSpPr>
          <p:cNvPr id="5" name="Footer Placeholder 4"/>
          <p:cNvSpPr>
            <a:spLocks noGrp="1"/>
          </p:cNvSpPr>
          <p:nvPr>
            <p:ph type="ftr" sz="quarter" idx="11"/>
          </p:nvPr>
        </p:nvSpPr>
        <p:spPr/>
        <p:txBody>
          <a:bodyPr/>
          <a:lstStyle/>
          <a:p>
            <a:pPr defTabSz="457200"/>
            <a:r>
              <a:rPr lang="en-US" dirty="0">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10</a:t>
            </a:fld>
            <a:endParaRPr lang="en-US" dirty="0">
              <a:solidFill>
                <a:prstClr val="black">
                  <a:tint val="75000"/>
                </a:prstClr>
              </a:solidFill>
              <a:latin typeface="Calibri"/>
            </a:endParaRPr>
          </a:p>
        </p:txBody>
      </p:sp>
      <p:sp>
        <p:nvSpPr>
          <p:cNvPr id="6" name="Rectangle 5"/>
          <p:cNvSpPr/>
          <p:nvPr/>
        </p:nvSpPr>
        <p:spPr>
          <a:xfrm>
            <a:off x="609600" y="1506493"/>
            <a:ext cx="10972800" cy="3770263"/>
          </a:xfrm>
          <a:prstGeom prst="rect">
            <a:avLst/>
          </a:prstGeom>
        </p:spPr>
        <p:txBody>
          <a:bodyPr wrap="square">
            <a:spAutoFit/>
          </a:bodyPr>
          <a:lstStyle/>
          <a:p>
            <a:pPr algn="just" defTabSz="457200">
              <a:spcAft>
                <a:spcPts val="600"/>
              </a:spcAft>
            </a:pPr>
            <a:r>
              <a:rPr lang="en-GB" sz="1600" dirty="0">
                <a:solidFill>
                  <a:prstClr val="black"/>
                </a:solidFill>
                <a:latin typeface="Calibri"/>
              </a:rPr>
              <a:t>George is a nurse who specializes in mental healthcare. One of his responsibilities is to visit patients at home to check that their treatment is effective and that they are not suffering from medication side effects.</a:t>
            </a:r>
          </a:p>
          <a:p>
            <a:pPr algn="just" defTabSz="457200">
              <a:spcAft>
                <a:spcPts val="600"/>
              </a:spcAft>
            </a:pPr>
            <a:r>
              <a:rPr lang="en-GB" sz="1600" dirty="0">
                <a:solidFill>
                  <a:prstClr val="black"/>
                </a:solidFill>
                <a:latin typeface="Calibri"/>
              </a:rPr>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lgn="just" defTabSz="457200">
              <a:spcAft>
                <a:spcPts val="600"/>
              </a:spcAft>
            </a:pPr>
            <a:r>
              <a:rPr lang="en-GB" sz="1600" dirty="0">
                <a:solidFill>
                  <a:prstClr val="black"/>
                </a:solidFill>
                <a:latin typeface="Calibri"/>
              </a:rPr>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pPr algn="just" defTabSz="457200"/>
            <a:r>
              <a:rPr lang="en-GB" sz="1600" dirty="0">
                <a:solidFill>
                  <a:prstClr val="black"/>
                </a:solidFill>
                <a:latin typeface="Calibri"/>
              </a:rPr>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
        <p:nvSpPr>
          <p:cNvPr id="3" name="Date Placeholder 2"/>
          <p:cNvSpPr>
            <a:spLocks noGrp="1"/>
          </p:cNvSpPr>
          <p:nvPr>
            <p:ph type="dt" sz="half" idx="10"/>
          </p:nvPr>
        </p:nvSpPr>
        <p:spPr/>
        <p:txBody>
          <a:bodyPr/>
          <a:lstStyle/>
          <a:p>
            <a:pPr defTabSz="457200"/>
            <a:r>
              <a:rPr lang="en-GB" dirty="0">
                <a:solidFill>
                  <a:prstClr val="black">
                    <a:tint val="75000"/>
                  </a:prstClr>
                </a:solidFill>
                <a:latin typeface="Calibri"/>
              </a:rPr>
              <a:t>30/10/2014</a:t>
            </a:r>
            <a:endParaRPr lang="en-US" dirty="0">
              <a:solidFill>
                <a:prstClr val="black">
                  <a:tint val="75000"/>
                </a:prstClr>
              </a:solidFill>
              <a:latin typeface="Calibri"/>
            </a:endParaRPr>
          </a:p>
        </p:txBody>
      </p:sp>
    </p:spTree>
    <p:extLst>
      <p:ext uri="{BB962C8B-B14F-4D97-AF65-F5344CB8AC3E}">
        <p14:creationId xmlns:p14="http://schemas.microsoft.com/office/powerpoint/2010/main" val="203931461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a:xfrm>
            <a:off x="609600" y="1417638"/>
            <a:ext cx="10972800" cy="4525963"/>
          </a:xfrm>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p>
          <a:p>
            <a:r>
              <a:rPr lang="en-US" dirty="0">
                <a:solidFill>
                  <a:srgbClr val="FF0000"/>
                </a:solidFill>
              </a:rPr>
              <a:t>The release tester will check for every possible state like false inputs, performance etc.</a:t>
            </a:r>
          </a:p>
          <a:p>
            <a:r>
              <a:rPr lang="en-US" dirty="0">
                <a:solidFill>
                  <a:srgbClr val="FF0000"/>
                </a:solidFill>
              </a:rPr>
              <a:t>Test for each requirement in scenario and test for their combination as well.</a:t>
            </a:r>
          </a:p>
          <a:p>
            <a:endParaRPr lang="en-US" dirty="0">
              <a:solidFill>
                <a:srgbClr val="FF0000"/>
              </a:solidFill>
            </a:endParaRPr>
          </a:p>
          <a:p>
            <a:endParaRPr lang="en-US" dirty="0"/>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11</a:t>
            </a:fld>
            <a:endParaRPr lang="en-US" dirty="0">
              <a:solidFill>
                <a:prstClr val="black">
                  <a:tint val="75000"/>
                </a:prstClr>
              </a:solidFill>
              <a:latin typeface="Calibri"/>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Performance testing</a:t>
            </a:r>
          </a:p>
        </p:txBody>
      </p:sp>
      <p:sp>
        <p:nvSpPr>
          <p:cNvPr id="38915" name="Rectangle 3"/>
          <p:cNvSpPr>
            <a:spLocks noGrp="1" noChangeArrowheads="1"/>
          </p:cNvSpPr>
          <p:nvPr>
            <p:ph idx="1"/>
          </p:nvPr>
        </p:nvSpPr>
        <p:spPr/>
        <p:txBody>
          <a:bodyPr/>
          <a:lstStyle/>
          <a:p>
            <a:pPr algn="just"/>
            <a:r>
              <a:rPr lang="en-US" dirty="0"/>
              <a:t>It’s a part of release testing.</a:t>
            </a:r>
          </a:p>
          <a:p>
            <a:pPr algn="just"/>
            <a:r>
              <a:rPr lang="en-US" dirty="0"/>
              <a:t>After system integration, its needed to test system for properties like reliability, performance etc.</a:t>
            </a:r>
          </a:p>
          <a:p>
            <a:pPr algn="just"/>
            <a:r>
              <a:rPr lang="en-US" dirty="0"/>
              <a:t>Check whether system can process intended load.</a:t>
            </a:r>
          </a:p>
          <a:p>
            <a:pPr algn="just"/>
            <a:r>
              <a:rPr lang="en-US" dirty="0"/>
              <a:t>Tests should reflect the profile of use of the system.</a:t>
            </a:r>
          </a:p>
          <a:p>
            <a:pPr algn="just"/>
            <a:r>
              <a:rPr lang="en-US" dirty="0"/>
              <a:t>Performance tests usually involve planning a series of tests where the load is steadily increased until the system performance becomes unacceptable.</a:t>
            </a:r>
          </a:p>
          <a:p>
            <a:pPr algn="just"/>
            <a:r>
              <a:rPr lang="en-US" dirty="0"/>
              <a:t>Stress testing is a form of performance testing where the system is deliberately overloaded to test its failure behavior.</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Performance testing</a:t>
            </a:r>
          </a:p>
        </p:txBody>
      </p:sp>
      <p:sp>
        <p:nvSpPr>
          <p:cNvPr id="38915" name="Rectangle 3"/>
          <p:cNvSpPr>
            <a:spLocks noGrp="1" noChangeArrowheads="1"/>
          </p:cNvSpPr>
          <p:nvPr>
            <p:ph idx="1"/>
          </p:nvPr>
        </p:nvSpPr>
        <p:spPr/>
        <p:txBody>
          <a:bodyPr/>
          <a:lstStyle/>
          <a:p>
            <a:pPr algn="just"/>
            <a:r>
              <a:rPr lang="en-US" dirty="0"/>
              <a:t>Let's say system can process the </a:t>
            </a:r>
            <a:r>
              <a:rPr lang="en-US" dirty="0" err="1"/>
              <a:t>upto</a:t>
            </a:r>
            <a:r>
              <a:rPr lang="en-US" dirty="0"/>
              <a:t> 300 transactions at a time, start with lesser than 300 and deliberately increase the load until it reaches beyond the designed threshold and system fails.</a:t>
            </a:r>
          </a:p>
          <a:p>
            <a:pPr algn="just"/>
            <a:r>
              <a:rPr lang="en-US" dirty="0"/>
              <a:t>Stress testing is helpful for:</a:t>
            </a:r>
          </a:p>
          <a:p>
            <a:pPr lvl="1" algn="just"/>
            <a:r>
              <a:rPr lang="en-US" dirty="0"/>
              <a:t>System failure must depict a “fail-soft” attitude i.e., it doesn't involve data corruption or loss of user service.</a:t>
            </a:r>
          </a:p>
          <a:p>
            <a:pPr lvl="1" algn="just"/>
            <a:r>
              <a:rPr lang="en-US" dirty="0"/>
              <a:t>Show all the defects that occur when system is operating at maximum load. </a:t>
            </a:r>
          </a:p>
          <a:p>
            <a:pPr algn="just"/>
            <a:r>
              <a:rPr lang="en-US" dirty="0"/>
              <a:t>Mostly, Stress testing is done for distributed environments. </a:t>
            </a:r>
            <a:r>
              <a:rPr lang="en-US" b="1" dirty="0"/>
              <a:t>System degradation starts as soon as the threshold limit exceeds</a:t>
            </a:r>
            <a:r>
              <a:rPr lang="en-US" dirty="0"/>
              <a:t>. So, tests must be conducted in order to identify the point that will highlight that point and reject any further transactions.</a:t>
            </a:r>
          </a:p>
          <a:p>
            <a:pPr algn="just"/>
            <a:endParaRPr lang="en-US" dirty="0"/>
          </a:p>
          <a:p>
            <a:pPr lvl="1" algn="just"/>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644477581"/>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096812"/>
            <a:ext cx="8229600" cy="1143000"/>
          </a:xfrm>
        </p:spPr>
        <p:txBody>
          <a:bodyPr/>
          <a:lstStyle/>
          <a:p>
            <a:pPr algn="ctr"/>
            <a:r>
              <a:rPr lang="en-US" dirty="0"/>
              <a:t>User testing</a:t>
            </a:r>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14</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pPr algn="just"/>
            <a:r>
              <a:rPr lang="en-US" dirty="0"/>
              <a:t>User or customer testing is a stage in the testing process in which users or customers provide input and test the system for outputs.</a:t>
            </a:r>
          </a:p>
          <a:p>
            <a:pPr algn="just"/>
            <a:r>
              <a:rPr lang="en-US" dirty="0"/>
              <a:t>Process of formally testing a system provided by the supplier.</a:t>
            </a:r>
          </a:p>
          <a:p>
            <a:pPr algn="just"/>
            <a:r>
              <a:rPr lang="en-US" dirty="0"/>
              <a:t>Users experience the new software product and identify whether the system is doing the intended work, check for interface and defects.</a:t>
            </a:r>
          </a:p>
          <a:p>
            <a:pPr algn="just"/>
            <a:r>
              <a:rPr lang="en-US" b="1" dirty="0"/>
              <a:t>User testing is essential</a:t>
            </a:r>
            <a:r>
              <a:rPr lang="en-US" dirty="0"/>
              <a:t>, even when comprehensive system and release testing have been carried out. </a:t>
            </a:r>
          </a:p>
          <a:p>
            <a:pPr lvl="1" algn="just"/>
            <a:r>
              <a:rPr lang="en-US" dirty="0"/>
              <a:t>As the user’s working environment have a major effect on the reliability, performance, usability and robustness of a system. These cannot be replicated in a testing environment.</a:t>
            </a:r>
            <a:endParaRPr lang="en-GB" dirty="0"/>
          </a:p>
          <a:p>
            <a:pPr algn="just"/>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a:xfrm>
            <a:off x="609600" y="1417638"/>
            <a:ext cx="10972800" cy="4525963"/>
          </a:xfrm>
        </p:spPr>
        <p:txBody>
          <a:bodyPr/>
          <a:lstStyle/>
          <a:p>
            <a:r>
              <a:rPr lang="en-US" dirty="0"/>
              <a:t>Alpha testing</a:t>
            </a:r>
          </a:p>
          <a:p>
            <a:pPr lvl="1"/>
            <a:r>
              <a:rPr lang="en-US" dirty="0"/>
              <a:t>Users of the software work closely with the development team to test the software at the developer’s site.</a:t>
            </a:r>
          </a:p>
          <a:p>
            <a:pPr lvl="1"/>
            <a:r>
              <a:rPr lang="en-US" dirty="0"/>
              <a:t>Experienced users help in requirements understanding and hence learn latest features beforehand</a:t>
            </a:r>
          </a:p>
          <a:p>
            <a:pPr lvl="1"/>
            <a:r>
              <a:rPr lang="en-US" dirty="0"/>
              <a:t>Provide info to developers that will help[ them build an effective interface design.</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p>
          <a:p>
            <a:pPr lvl="1"/>
            <a:r>
              <a:rPr lang="en-US" dirty="0"/>
              <a:t>Done by early adopters of the system.</a:t>
            </a:r>
            <a:endParaRPr lang="en-GB" dirty="0"/>
          </a:p>
          <a:p>
            <a:r>
              <a:rPr lang="en-US" dirty="0"/>
              <a:t>Acceptance testing</a:t>
            </a:r>
          </a:p>
          <a:p>
            <a:pPr lvl="1"/>
            <a:r>
              <a:rPr lang="en-US" dirty="0"/>
              <a:t>Customers test a system to decide whether it is ready to be accepted from the system developers and deployed in the customer environment.</a:t>
            </a:r>
            <a:endParaRPr lang="en-GB" dirty="0"/>
          </a:p>
          <a:p>
            <a:endParaRPr lang="en-US" dirty="0"/>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16</a:t>
            </a:fld>
            <a:endParaRPr lang="en-US">
              <a:solidFill>
                <a:prstClr val="black">
                  <a:tint val="75000"/>
                </a:prstClr>
              </a:solidFill>
              <a:latin typeface="Calibri"/>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17</a:t>
            </a:fld>
            <a:endParaRPr lang="en-US">
              <a:solidFill>
                <a:prstClr val="black">
                  <a:tint val="75000"/>
                </a:prstClr>
              </a:solidFill>
              <a:latin typeface="Calibri"/>
            </a:endParaRPr>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2938280"/>
            <a:ext cx="8797205" cy="1552448"/>
          </a:xfrm>
          <a:prstGeom prst="rect">
            <a:avLst/>
          </a:prstGeom>
        </p:spPr>
      </p:pic>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 : </a:t>
            </a:r>
          </a:p>
          <a:p>
            <a:pPr lvl="1"/>
            <a:r>
              <a:rPr lang="en-US" dirty="0"/>
              <a:t>uncertain requirements</a:t>
            </a:r>
          </a:p>
          <a:p>
            <a:pPr lvl="1"/>
            <a:r>
              <a:rPr lang="en-US" dirty="0"/>
              <a:t>Part of system contract by user </a:t>
            </a:r>
          </a:p>
          <a:p>
            <a:r>
              <a:rPr lang="en-US" dirty="0"/>
              <a:t>Plan acceptance testing</a:t>
            </a:r>
          </a:p>
          <a:p>
            <a:pPr lvl="1"/>
            <a:r>
              <a:rPr lang="en-US" dirty="0"/>
              <a:t>Decide resource, time, budget</a:t>
            </a:r>
          </a:p>
          <a:p>
            <a:pPr lvl="1"/>
            <a:r>
              <a:rPr lang="en-US" dirty="0"/>
              <a:t>Define risks associated with system  &amp; develop mitigation techniques</a:t>
            </a:r>
          </a:p>
          <a:p>
            <a:r>
              <a:rPr lang="en-US" dirty="0"/>
              <a:t>Derive acceptance tests</a:t>
            </a:r>
          </a:p>
          <a:p>
            <a:pPr lvl="1"/>
            <a:r>
              <a:rPr lang="en-US" dirty="0"/>
              <a:t>Test for functional / non-functional requirements</a:t>
            </a:r>
          </a:p>
          <a:p>
            <a:pPr lvl="1"/>
            <a:r>
              <a:rPr lang="en-US" dirty="0"/>
              <a:t>Complete coverage of system requirements.</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18</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pPr lvl="1"/>
            <a:endParaRPr lang="en-US" dirty="0"/>
          </a:p>
          <a:p>
            <a:r>
              <a:rPr lang="en-US" dirty="0"/>
              <a:t>Run acceptance tests</a:t>
            </a:r>
          </a:p>
          <a:p>
            <a:pPr lvl="1"/>
            <a:r>
              <a:rPr lang="en-US" dirty="0"/>
              <a:t>Agreed acceptance tests executed on system</a:t>
            </a:r>
          </a:p>
          <a:p>
            <a:pPr lvl="1"/>
            <a:r>
              <a:rPr lang="en-US" dirty="0"/>
              <a:t>Done in actual working environment</a:t>
            </a:r>
          </a:p>
          <a:p>
            <a:r>
              <a:rPr lang="en-US" dirty="0"/>
              <a:t>Negotiate test results</a:t>
            </a:r>
          </a:p>
          <a:p>
            <a:pPr lvl="1"/>
            <a:r>
              <a:rPr lang="en-US" dirty="0"/>
              <a:t>Hardly impossible that all test are passed &amp; system is error free </a:t>
            </a:r>
          </a:p>
          <a:p>
            <a:pPr lvl="1"/>
            <a:r>
              <a:rPr lang="en-US" dirty="0"/>
              <a:t>If problems, occur the developer and customer negotiate for system acceptance or revision.</a:t>
            </a:r>
          </a:p>
          <a:p>
            <a:r>
              <a:rPr lang="en-US" dirty="0"/>
              <a:t>Reject/accept system</a:t>
            </a:r>
          </a:p>
          <a:p>
            <a:pPr lvl="1"/>
            <a:r>
              <a:rPr lang="en-US" dirty="0"/>
              <a:t>If system is not up to mark, the revision is required </a:t>
            </a:r>
          </a:p>
          <a:p>
            <a:pPr lvl="1"/>
            <a:r>
              <a:rPr lang="en-US" dirty="0"/>
              <a:t>If not, then its accepted </a:t>
            </a:r>
          </a:p>
          <a:p>
            <a:pPr lvl="1"/>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19</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411848764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06638"/>
            <a:ext cx="8229600" cy="1143000"/>
          </a:xfrm>
        </p:spPr>
        <p:txBody>
          <a:bodyPr/>
          <a:lstStyle/>
          <a:p>
            <a:pPr algn="ctr"/>
            <a:r>
              <a:rPr lang="en-US" dirty="0"/>
              <a:t>Release testing</a:t>
            </a:r>
          </a:p>
        </p:txBody>
      </p:sp>
      <p:sp>
        <p:nvSpPr>
          <p:cNvPr id="4" name="Footer Placeholder 3"/>
          <p:cNvSpPr>
            <a:spLocks noGrp="1"/>
          </p:cNvSpPr>
          <p:nvPr>
            <p:ph type="ftr" sz="quarter" idx="11"/>
          </p:nvPr>
        </p:nvSpPr>
        <p:spPr/>
        <p:txBody>
          <a:bodyPr/>
          <a:lstStyle/>
          <a:p>
            <a:pPr defTabSz="457200"/>
            <a:r>
              <a:rPr lang="en-US" dirty="0">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2</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dirty="0">
                <a:solidFill>
                  <a:prstClr val="black">
                    <a:tint val="75000"/>
                  </a:prstClr>
                </a:solidFill>
                <a:latin typeface="Calibri"/>
              </a:rPr>
              <a:t>30/10/2014</a:t>
            </a:r>
            <a:endParaRPr lang="en-US" dirty="0">
              <a:solidFill>
                <a:prstClr val="black">
                  <a:tint val="75000"/>
                </a:prstClr>
              </a:solidFill>
              <a:latin typeface="Calibri"/>
            </a:endParaRPr>
          </a:p>
        </p:txBody>
      </p:sp>
    </p:spTree>
    <p:extLst>
      <p:ext uri="{BB962C8B-B14F-4D97-AF65-F5344CB8AC3E}">
        <p14:creationId xmlns:p14="http://schemas.microsoft.com/office/powerpoint/2010/main" val="2223498988"/>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Alpha testers ~ 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issue is to find such user that have sound knowledge of system.</a:t>
            </a:r>
          </a:p>
          <a:p>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20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397434" y="1417638"/>
            <a:ext cx="11292541" cy="4361328"/>
          </a:xfrm>
        </p:spPr>
        <p:txBody>
          <a:bodyPr/>
          <a:lstStyle/>
          <a:p>
            <a:pPr algn="just"/>
            <a:r>
              <a:rPr lang="en-US" dirty="0"/>
              <a:t>Release testing is the process of testing a particular release of a system that is intended for use outside of the development team.</a:t>
            </a:r>
            <a:r>
              <a:rPr lang="en-GB" dirty="0"/>
              <a:t> </a:t>
            </a:r>
          </a:p>
          <a:p>
            <a:pPr algn="just"/>
            <a:r>
              <a:rPr lang="en-GB" dirty="0"/>
              <a:t>System release -&gt; for customers &amp; users</a:t>
            </a:r>
          </a:p>
          <a:p>
            <a:pPr algn="just"/>
            <a:r>
              <a:rPr lang="en-GB" dirty="0"/>
              <a:t>Complex projects -&gt; release is for other teams developing the project</a:t>
            </a:r>
          </a:p>
          <a:p>
            <a:pPr algn="just"/>
            <a:r>
              <a:rPr lang="en-GB" dirty="0"/>
              <a:t>Software product -&gt; release for project management to prepare for sale</a:t>
            </a:r>
          </a:p>
          <a:p>
            <a:pPr algn="just"/>
            <a:r>
              <a:rPr lang="en-US" dirty="0"/>
              <a:t>Aim of release testing : to convince the system supplier that it is good enough for use</a:t>
            </a:r>
            <a:r>
              <a:rPr lang="en-GB" dirty="0"/>
              <a:t>.</a:t>
            </a:r>
          </a:p>
          <a:p>
            <a:pPr lvl="1" algn="just"/>
            <a:r>
              <a:rPr lang="en-US" dirty="0"/>
              <a:t>Release testing has to show that the </a:t>
            </a:r>
            <a:r>
              <a:rPr lang="en-US" b="1" dirty="0"/>
              <a:t>system delivers its specified functionality, performance and dependability,</a:t>
            </a:r>
            <a:r>
              <a:rPr lang="en-US" dirty="0"/>
              <a:t> and that it </a:t>
            </a:r>
            <a:r>
              <a:rPr lang="en-US" b="1" dirty="0"/>
              <a:t>does not fail</a:t>
            </a:r>
            <a:r>
              <a:rPr lang="en-US" dirty="0"/>
              <a:t> during normal use.</a:t>
            </a:r>
            <a:r>
              <a:rPr lang="en-GB" dirty="0"/>
              <a:t> </a:t>
            </a:r>
          </a:p>
          <a:p>
            <a:pPr algn="just"/>
            <a:r>
              <a:rPr lang="en-US" dirty="0"/>
              <a:t>Release testing is usually a black-box testing process where tests are only derived from the system specification. System is a black box whose behaviors is observed by giving inputs &amp; observing outputs.</a:t>
            </a:r>
            <a:endParaRPr lang="en-GB" dirty="0"/>
          </a:p>
          <a:p>
            <a:pPr algn="just"/>
            <a:endParaRPr lang="en-US" dirty="0"/>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3</a:t>
            </a:fld>
            <a:endParaRPr lang="en-US" dirty="0">
              <a:solidFill>
                <a:prstClr val="black">
                  <a:tint val="75000"/>
                </a:prstClr>
              </a:solidFill>
              <a:latin typeface="Calibri"/>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Release testing : </a:t>
            </a:r>
          </a:p>
          <a:p>
            <a:pPr lvl="2"/>
            <a:r>
              <a:rPr lang="en-US" dirty="0"/>
              <a:t>done by a separate team that has not been involved in the system development.</a:t>
            </a:r>
          </a:p>
          <a:p>
            <a:pPr lvl="2"/>
            <a:r>
              <a:rPr lang="en-US" dirty="0"/>
              <a:t>The objective of release testing is to check that the system meets its requirements and is good enough for external use (validation testing).</a:t>
            </a:r>
            <a:endParaRPr lang="en-GB" dirty="0"/>
          </a:p>
          <a:p>
            <a:pPr marL="914400" lvl="2" indent="0">
              <a:buNone/>
            </a:pPr>
            <a:endParaRPr lang="en-US" dirty="0"/>
          </a:p>
          <a:p>
            <a:pPr lvl="1"/>
            <a:r>
              <a:rPr lang="en-US" dirty="0"/>
              <a:t>System testing: </a:t>
            </a:r>
          </a:p>
          <a:p>
            <a:pPr lvl="2"/>
            <a:r>
              <a:rPr lang="en-US" dirty="0"/>
              <a:t>done by the development team,  </a:t>
            </a:r>
          </a:p>
          <a:p>
            <a:pPr lvl="2"/>
            <a:r>
              <a:rPr lang="en-US" dirty="0"/>
              <a:t>should focus on discovering bugs in the system (defect testing). </a:t>
            </a:r>
          </a:p>
          <a:p>
            <a:endParaRPr lang="en-US" dirty="0"/>
          </a:p>
        </p:txBody>
      </p:sp>
      <p:sp>
        <p:nvSpPr>
          <p:cNvPr id="5" name="Footer Placeholder 4"/>
          <p:cNvSpPr>
            <a:spLocks noGrp="1"/>
          </p:cNvSpPr>
          <p:nvPr>
            <p:ph type="ftr" sz="quarter" idx="11"/>
          </p:nvPr>
        </p:nvSpPr>
        <p:spPr/>
        <p:txBody>
          <a:bodyPr/>
          <a:lstStyle/>
          <a:p>
            <a:pPr defTabSz="457200"/>
            <a:r>
              <a:rPr lang="en-US" dirty="0">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4</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dirty="0">
                <a:solidFill>
                  <a:prstClr val="black">
                    <a:tint val="75000"/>
                  </a:prstClr>
                </a:solidFill>
                <a:latin typeface="Calibri"/>
              </a:rPr>
              <a:t>30/10/2014</a:t>
            </a:r>
            <a:endParaRPr lang="en-US" dirty="0">
              <a:solidFill>
                <a:prstClr val="black">
                  <a:tint val="75000"/>
                </a:prstClr>
              </a:solidFill>
              <a:latin typeface="Calibri"/>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pPr algn="just"/>
            <a:r>
              <a:rPr lang="en-US" dirty="0"/>
              <a:t>Best requirement engineering practice is that the requirements should be testable. i.e., every requirement must be mentioned clearly so that a test can be defined for that.</a:t>
            </a:r>
          </a:p>
          <a:p>
            <a:pPr algn="just"/>
            <a:r>
              <a:rPr lang="en-US" b="1" dirty="0"/>
              <a:t>Requirements-based testing: </a:t>
            </a:r>
            <a:r>
              <a:rPr lang="en-US" dirty="0"/>
              <a:t>Examine each requirement and then develop test(s) for it.</a:t>
            </a:r>
          </a:p>
          <a:p>
            <a:pPr algn="just"/>
            <a:r>
              <a:rPr lang="en-US" dirty="0"/>
              <a:t>Requirement based testing is validation testing (every req. is implemented correctly)</a:t>
            </a:r>
          </a:p>
          <a:p>
            <a:pPr marL="457200" lvl="1" indent="0" algn="just">
              <a:buNone/>
            </a:pPr>
            <a:endParaRPr lang="en-US" dirty="0"/>
          </a:p>
        </p:txBody>
      </p:sp>
      <p:sp>
        <p:nvSpPr>
          <p:cNvPr id="5" name="Footer Placeholder 4"/>
          <p:cNvSpPr>
            <a:spLocks noGrp="1"/>
          </p:cNvSpPr>
          <p:nvPr>
            <p:ph type="ftr" sz="quarter" idx="11"/>
          </p:nvPr>
        </p:nvSpPr>
        <p:spPr/>
        <p:txBody>
          <a:bodyPr/>
          <a:lstStyle/>
          <a:p>
            <a:pPr defTabSz="457200"/>
            <a:r>
              <a:rPr lang="en-US" dirty="0">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5</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dirty="0">
                <a:solidFill>
                  <a:prstClr val="black">
                    <a:tint val="75000"/>
                  </a:prstClr>
                </a:solidFill>
                <a:latin typeface="Calibri"/>
              </a:rPr>
              <a:t>30/10/2014</a:t>
            </a:r>
            <a:endParaRPr lang="en-US" dirty="0">
              <a:solidFill>
                <a:prstClr val="black">
                  <a:tint val="75000"/>
                </a:prstClr>
              </a:solidFill>
              <a:latin typeface="Calibri"/>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 : case study 1</a:t>
            </a:r>
          </a:p>
        </p:txBody>
      </p:sp>
      <p:sp>
        <p:nvSpPr>
          <p:cNvPr id="3" name="Content Placeholder 2"/>
          <p:cNvSpPr>
            <a:spLocks noGrp="1"/>
          </p:cNvSpPr>
          <p:nvPr>
            <p:ph idx="1"/>
          </p:nvPr>
        </p:nvSpPr>
        <p:spPr>
          <a:xfrm>
            <a:off x="609600" y="1830388"/>
            <a:ext cx="10972800" cy="4525963"/>
          </a:xfrm>
        </p:spPr>
        <p:txBody>
          <a:bodyPr/>
          <a:lstStyle/>
          <a:p>
            <a:pPr algn="just"/>
            <a:r>
              <a:rPr lang="en-US" dirty="0"/>
              <a:t>Medicine recommendation system requirements:</a:t>
            </a:r>
          </a:p>
          <a:p>
            <a:pPr lvl="1" algn="just"/>
            <a:r>
              <a:rPr lang="en-US" b="1" dirty="0"/>
              <a:t>Task: prescribe the medicine to patient</a:t>
            </a:r>
          </a:p>
          <a:p>
            <a:pPr lvl="1" algn="just"/>
            <a:r>
              <a:rPr lang="en-US" dirty="0"/>
              <a:t>If a patient is known to be allergic to any specific medicine, then prescription of that medication shall result in a warning message being issued to the system user.</a:t>
            </a:r>
            <a:endParaRPr lang="en-GB" dirty="0"/>
          </a:p>
          <a:p>
            <a:pPr lvl="1" algn="just"/>
            <a:r>
              <a:rPr lang="en-US" dirty="0"/>
              <a:t>If a prescriber chooses to ignore an allergy warning, they shall provide a reason why this has been ignored.</a:t>
            </a:r>
          </a:p>
          <a:p>
            <a:pPr marL="457200" lvl="1" indent="0" algn="just">
              <a:buNone/>
            </a:pPr>
            <a:endParaRPr lang="en-GB" dirty="0"/>
          </a:p>
          <a:p>
            <a:pPr marL="457200" lvl="1" indent="0" algn="just">
              <a:buNone/>
            </a:pPr>
            <a:endParaRPr lang="en-US" dirty="0"/>
          </a:p>
        </p:txBody>
      </p:sp>
      <p:sp>
        <p:nvSpPr>
          <p:cNvPr id="5" name="Footer Placeholder 4"/>
          <p:cNvSpPr>
            <a:spLocks noGrp="1"/>
          </p:cNvSpPr>
          <p:nvPr>
            <p:ph type="ftr" sz="quarter" idx="11"/>
          </p:nvPr>
        </p:nvSpPr>
        <p:spPr/>
        <p:txBody>
          <a:bodyPr/>
          <a:lstStyle/>
          <a:p>
            <a:pPr defTabSz="457200"/>
            <a:r>
              <a:rPr lang="en-US" dirty="0">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6</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dirty="0">
                <a:solidFill>
                  <a:prstClr val="black">
                    <a:tint val="75000"/>
                  </a:prstClr>
                </a:solidFill>
                <a:latin typeface="Calibri"/>
              </a:rPr>
              <a:t>30/10/2014</a:t>
            </a:r>
            <a:endParaRPr lang="en-US" dirty="0">
              <a:solidFill>
                <a:prstClr val="black">
                  <a:tint val="75000"/>
                </a:prstClr>
              </a:solidFill>
              <a:latin typeface="Calibri"/>
            </a:endParaRPr>
          </a:p>
        </p:txBody>
      </p:sp>
    </p:spTree>
    <p:extLst>
      <p:ext uri="{BB962C8B-B14F-4D97-AF65-F5344CB8AC3E}">
        <p14:creationId xmlns:p14="http://schemas.microsoft.com/office/powerpoint/2010/main" val="99929855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that exists in stock.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pPr defTabSz="457200"/>
            <a:r>
              <a:rPr lang="en-US" dirty="0">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7</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dirty="0">
                <a:solidFill>
                  <a:prstClr val="black">
                    <a:tint val="75000"/>
                  </a:prstClr>
                </a:solidFill>
                <a:latin typeface="Calibri"/>
              </a:rPr>
              <a:t>30/10/2014</a:t>
            </a:r>
            <a:endParaRPr lang="en-US" dirty="0">
              <a:solidFill>
                <a:prstClr val="black">
                  <a:tint val="75000"/>
                </a:prstClr>
              </a:solidFill>
              <a:latin typeface="Calibri"/>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 : case study 2</a:t>
            </a:r>
          </a:p>
        </p:txBody>
      </p:sp>
      <p:sp>
        <p:nvSpPr>
          <p:cNvPr id="4" name="Footer Placeholder 3"/>
          <p:cNvSpPr>
            <a:spLocks noGrp="1"/>
          </p:cNvSpPr>
          <p:nvPr>
            <p:ph type="ftr" sz="quarter" idx="11"/>
          </p:nvPr>
        </p:nvSpPr>
        <p:spPr/>
        <p:txBody>
          <a:bodyPr/>
          <a:lstStyle/>
          <a:p>
            <a:pPr defTabSz="457200"/>
            <a:r>
              <a:rPr lang="en-US" dirty="0">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8</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dirty="0">
                <a:solidFill>
                  <a:prstClr val="black">
                    <a:tint val="75000"/>
                  </a:prstClr>
                </a:solidFill>
                <a:latin typeface="Calibri"/>
              </a:rPr>
              <a:t>30/10/2014</a:t>
            </a:r>
            <a:endParaRPr lang="en-US" dirty="0">
              <a:solidFill>
                <a:prstClr val="black">
                  <a:tint val="75000"/>
                </a:prstClr>
              </a:solidFill>
              <a:latin typeface="Calibri"/>
            </a:endParaRPr>
          </a:p>
        </p:txBody>
      </p:sp>
      <p:sp>
        <p:nvSpPr>
          <p:cNvPr id="8" name="Content Placeholder 7">
            <a:extLst>
              <a:ext uri="{FF2B5EF4-FFF2-40B4-BE49-F238E27FC236}">
                <a16:creationId xmlns:a16="http://schemas.microsoft.com/office/drawing/2014/main" id="{208E2743-2537-4903-9526-647549CB6841}"/>
              </a:ext>
            </a:extLst>
          </p:cNvPr>
          <p:cNvSpPr>
            <a:spLocks noGrp="1"/>
          </p:cNvSpPr>
          <p:nvPr>
            <p:ph idx="1"/>
          </p:nvPr>
        </p:nvSpPr>
        <p:spPr/>
        <p:txBody>
          <a:bodyPr/>
          <a:lstStyle/>
          <a:p>
            <a:pPr algn="just"/>
            <a:r>
              <a:rPr lang="en-US" dirty="0" err="1"/>
              <a:t>Dvago</a:t>
            </a:r>
            <a:r>
              <a:rPr lang="en-US" dirty="0"/>
              <a:t> is an online medicine store that supplies medicines to the patients. Define testcases for the requirements given below:</a:t>
            </a:r>
          </a:p>
          <a:p>
            <a:pPr lvl="1" algn="just"/>
            <a:r>
              <a:rPr lang="en-US" dirty="0"/>
              <a:t>Customer search for the medicine availability. If the medicine is available, then the patient needs to upload the prescription image before adding it to cart. If medicine is in the prescription list, then the stock is reduced, and medicine is shipped. Otherwise, an error is prompted item sold out. </a:t>
            </a:r>
          </a:p>
          <a:p>
            <a:pPr marL="0" indent="0">
              <a:buNone/>
            </a:pPr>
            <a:endParaRPr lang="en-US" dirty="0"/>
          </a:p>
        </p:txBody>
      </p:sp>
    </p:spTree>
    <p:extLst>
      <p:ext uri="{BB962C8B-B14F-4D97-AF65-F5344CB8AC3E}">
        <p14:creationId xmlns:p14="http://schemas.microsoft.com/office/powerpoint/2010/main" val="396309634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testing</a:t>
            </a:r>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9</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
        <p:nvSpPr>
          <p:cNvPr id="8" name="Content Placeholder 7">
            <a:extLst>
              <a:ext uri="{FF2B5EF4-FFF2-40B4-BE49-F238E27FC236}">
                <a16:creationId xmlns:a16="http://schemas.microsoft.com/office/drawing/2014/main" id="{208E2743-2537-4903-9526-647549CB6841}"/>
              </a:ext>
            </a:extLst>
          </p:cNvPr>
          <p:cNvSpPr>
            <a:spLocks noGrp="1"/>
          </p:cNvSpPr>
          <p:nvPr>
            <p:ph idx="1"/>
          </p:nvPr>
        </p:nvSpPr>
        <p:spPr/>
        <p:txBody>
          <a:bodyPr/>
          <a:lstStyle/>
          <a:p>
            <a:pPr algn="just"/>
            <a:r>
              <a:rPr lang="en-US" dirty="0"/>
              <a:t>Requirement engineering process done in the form of user stories.</a:t>
            </a:r>
          </a:p>
          <a:p>
            <a:pPr algn="just"/>
            <a:r>
              <a:rPr lang="en-US" dirty="0"/>
              <a:t>User stories must be realistic and easy to understand by any system stakeholders.</a:t>
            </a:r>
          </a:p>
          <a:p>
            <a:pPr algn="just"/>
            <a:endParaRPr lang="en-US" dirty="0"/>
          </a:p>
          <a:p>
            <a:pPr marL="0" indent="0">
              <a:buNone/>
            </a:pPr>
            <a:endParaRPr lang="en-US" dirty="0"/>
          </a:p>
        </p:txBody>
      </p:sp>
    </p:spTree>
    <p:extLst>
      <p:ext uri="{BB962C8B-B14F-4D97-AF65-F5344CB8AC3E}">
        <p14:creationId xmlns:p14="http://schemas.microsoft.com/office/powerpoint/2010/main" val="223080029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TotalTime>
  <Words>1745</Words>
  <Application>Microsoft Office PowerPoint</Application>
  <PresentationFormat>Widescreen</PresentationFormat>
  <Paragraphs>167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SE10 slides</vt:lpstr>
      <vt:lpstr>Chapter 8: Software testing</vt:lpstr>
      <vt:lpstr>Release testing</vt:lpstr>
      <vt:lpstr>Release testing</vt:lpstr>
      <vt:lpstr>Release testing and system testing</vt:lpstr>
      <vt:lpstr>Requirements based testing</vt:lpstr>
      <vt:lpstr>Requirements based testing : case study 1</vt:lpstr>
      <vt:lpstr>Requirements tests</vt:lpstr>
      <vt:lpstr>Requirements based testing : case study 2</vt:lpstr>
      <vt:lpstr>Scenario testing</vt:lpstr>
      <vt:lpstr>A usage scenario for the Mentcare system</vt:lpstr>
      <vt:lpstr>Features tested by scenario</vt:lpstr>
      <vt:lpstr>Performance testing</vt:lpstr>
      <vt:lpstr>Performance testing</vt:lpstr>
      <vt:lpstr>User testing</vt:lpstr>
      <vt:lpstr>User testing</vt:lpstr>
      <vt:lpstr>Types of user testing</vt:lpstr>
      <vt:lpstr>The acceptance testing process </vt:lpstr>
      <vt:lpstr>Stages in the acceptance testing process</vt:lpstr>
      <vt:lpstr>Stages in the acceptance testing process</vt:lpstr>
      <vt:lpstr>Agile methods and acceptance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Software testing</dc:title>
  <dc:creator>Fast</dc:creator>
  <cp:lastModifiedBy>Hajra  Ahmed</cp:lastModifiedBy>
  <cp:revision>10</cp:revision>
  <dcterms:created xsi:type="dcterms:W3CDTF">2022-04-14T08:23:17Z</dcterms:created>
  <dcterms:modified xsi:type="dcterms:W3CDTF">2022-04-14T17:46:11Z</dcterms:modified>
</cp:coreProperties>
</file>