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6" r:id="rId3"/>
    <p:sldId id="292" r:id="rId4"/>
    <p:sldId id="317" r:id="rId5"/>
    <p:sldId id="318" r:id="rId6"/>
    <p:sldId id="319" r:id="rId7"/>
    <p:sldId id="309" r:id="rId8"/>
    <p:sldId id="310" r:id="rId9"/>
    <p:sldId id="289" r:id="rId10"/>
    <p:sldId id="290" r:id="rId11"/>
    <p:sldId id="291" r:id="rId12"/>
    <p:sldId id="295" r:id="rId13"/>
    <p:sldId id="311" r:id="rId14"/>
    <p:sldId id="312" r:id="rId15"/>
    <p:sldId id="313" r:id="rId16"/>
    <p:sldId id="296" r:id="rId17"/>
    <p:sldId id="320" r:id="rId18"/>
    <p:sldId id="297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7B47524-630C-4180-AA29-5B1CCA6515A6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DDEDDA-0B0F-45F4-B903-A29484FF8AA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ABFA8E0F-B35E-4442-AD18-A1A32ECB7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4EFC378D-39FA-43F2-8A4B-A392BBF5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96A08F4B-42B5-4DE4-82A3-AA49AD3D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508B29D-523A-4742-ABAB-A97A98A48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D35ADE1-A054-4B01-AA8A-8187278E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839413E3-AF65-4294-85F7-B55ADAAFD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8F07F632-4C01-45E1-9FC7-F257995B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9E84281-FF50-4CAA-9E94-3271F3C7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11B32F06-BD0A-48D8-9522-2A98B5FE3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A7F3154D-3BB3-4CBD-B1C4-F517DF32A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564B47A-DA04-4C5E-A5D8-E49E62CC7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610FE1D0-37B9-4CEE-B473-4306BAE7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B316F79F-0EDB-475B-B774-1FDC808F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305268E6-7BEA-4B77-89EE-0BC563180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FC666C87-06AD-4EF0-9723-8EA97E55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4CB6605-5A01-48A9-B8F7-1DEC5619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222A38C0-08E6-4848-83E5-25A965154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AC1B9DF-E919-4159-BA63-2148E2D1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A33A05E-8D70-4FC9-98C1-E701762CC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0DBA391D-8AAE-4EAC-BF4B-6E98001E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0D61A35E-75B1-4074-8933-3F1A00F9E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E4F1708B-D865-4500-B96D-1F07191C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377FE3EA-E583-437D-A4D1-FB52980B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790D03C0-C459-45E4-91CD-FECA3C00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8742EEDC-A276-49E8-B100-3736F108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74B70F95-6338-456B-A7FD-CE69D2702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7ECBE0BA-3214-444F-AA0B-A21507A2B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F6E5F252-252F-414A-8F9C-D66E400F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E5B370E6-DB6D-4D12-BC44-04F428541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1BD51256-AFD3-45E7-A267-1B4576FB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CA221A24-AAD6-4C40-8FAD-E9575DC5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60BAC826-F1BB-4938-8589-916DA3C4F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A190BA3A-7690-4463-8F33-ADD7CB045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1ACBB26-D833-4147-9F58-E7A9BB5B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B259CD84-0F98-4411-90AD-DCBBC6A1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648AE3C1-3CC0-40D7-B774-D8578ECE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E675AB2E-3F03-4368-BF7E-795D8EEC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D1381EB3-E548-4A7F-A86C-37D96057C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53BCF2FD-FDA9-4011-B97D-C4D2A0646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7B8ACD02-7BEE-4D32-8F7F-48846617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5448FCD8-19A8-468E-B7B2-EECFBD63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B1288042-8218-4254-BC18-3ADE236C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5C0ED217-8AC4-4921-871E-09D2B761A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893C7297-E228-4D96-90FB-DA19CDD14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22301663-71EC-4A94-AB41-A0F6A5AB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DD8F531D-37F1-48A5-B9BE-7838EB07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D4C8476F-D2AE-459F-8D9D-B80E5728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5532D35A-227A-4874-B0B7-26BF12B4D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53223F0F-2A20-49FA-A310-46F9CC55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0F7B2649-D305-4970-933A-CEF612315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D64D1F17-7596-4A75-B4B8-5C9C42BF7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4A8CA4DE-1A4F-4B58-907E-5BAA1E6E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031CCC9-4FE4-4859-9A54-6D06A5091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9A145707-B86C-4088-BB5F-630A0B36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D8545D9-4972-4D22-9746-AB78AACD1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D2392AE-4162-4D1B-89A5-B066318A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C56B7BD8-0692-41F6-83C3-7C9F6DF5C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2C6A33CD-F7FB-4EE1-8F06-D916E9223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7AE4EDD9-0374-492C-9815-E6699B8D3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8A7098BD-8A58-4047-B28D-D5B57271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59D9795C-3547-43B9-98E8-E24E4D3B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3E75FC90-2157-4901-8584-D13FE353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DC8E864-72B7-4AFB-B954-C5F98871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65D638DE-FE1A-4362-BCC0-A723600684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5F58142D-6852-4B30-B422-5451CF732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3E9F2A0-A38C-4F10-8B8C-9E34B553B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797282-A5ED-47AE-AB81-5229C6368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729-7C93-495B-935A-95DB96A1B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7001-C983-425D-ABE6-41C7A882C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249A-4DE9-4527-80C4-BA9484BD1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4AD4E-9E5F-427B-8879-736F1A389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239E-1C6C-4CE9-A9D7-7B6EA3BD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AF4B-BB6E-4D33-BC48-6FE5A3E27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8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0191-40CF-449D-A4C1-B6D8AAF1B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1128-B25B-470D-8D8A-5F1159B24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29E2-5531-47C6-91F7-2ED8BE6B1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6DB87-98BA-47EE-A782-65322F206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8245-077D-4240-BFC9-C3C6952AB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C8DDF-403D-47C3-92C0-DA72FDDF5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1080-21CE-4252-B194-3DEA69E39B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CAA0-473A-4503-AF8F-FC0A41B73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94540-237E-4CA0-9F96-F4EB927E3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415D10-424B-4158-8275-92AFFFB232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60824-1C69-42E9-8530-0FC9BC718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F9399-F73C-43DE-AA30-08BA16055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28CD-1725-4F07-B784-9770304C8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D56-E49D-4CCF-BD86-EC7285D1D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8BCAF-C377-4D65-B19F-9EC2AE3E7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92F8C-40DC-4951-9F53-5E3D0FAAFC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7A2D-0846-46B9-9192-B90759802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015-CCB6-4ECD-ABC2-D4ED69C69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5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7A0D-DEE4-43E6-92A3-55BA98217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25B8-1A3B-456F-882C-347EFC324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3625D-1919-4654-9439-CB9C4789A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F84B-F2D9-4352-A55F-AC3C1A3F9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9261-BD14-407E-A564-2CA758B9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F303-B303-4EA1-835B-324B422B7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59FD12-18FC-4373-AF7C-1871E316BBFD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7FC3FCAB-7670-46EB-86E0-88F824818D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328045B8-2DB9-49B4-8BD2-0B7422F736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314375C7-9E2E-4371-B1AF-080BA5AB64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EA707D0F-5DC7-494A-BFE0-20CB1A4D0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8C1D83BE-B7A8-4827-A98D-6131048555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25A7EF11-1E7E-4A18-A5E4-96E46AB92E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64168763-4285-4CFB-B970-8E55D2DAA2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B73B82E4-0FC2-4034-8950-F8527CB92F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76BEBA28-573A-417F-A620-6910DE4E15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655F0FF5-FAD0-4713-9157-364BFABB89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8B97CC1D-9B46-4C6E-A50B-4B1C597CEB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332DB64F-CE6E-494D-ABDD-BD3E31D6EF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A9FE9C5B-735F-4B8F-AEF2-0B12B86EE2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B888460D-9B2D-4428-95A4-43E38043C4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51EB9DA0-767C-408C-BDD6-3E4D73A352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ABF1D282-495B-4A96-AD1E-8B2DC0A291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642F6F2F-C120-4366-8069-F432BC3E96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26F8EE06-F95F-49F7-A0C9-62F0B0A6CF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FECBD7D1-C688-40D7-B636-60C3F15E8D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7B9E7432-EDD2-4ED2-A2A3-91F668A629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F7B8BA50-D3B0-4B1A-A23E-7A57846CF0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6642EBB0-E876-4A5E-BB09-7D74FEB74A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74E43533-C52A-45AB-ABDF-240A978A02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B57F44D3-38D1-4C93-974C-8F31744C3E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20062DBE-CAD9-488E-82D1-25BA5C7810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A6C6983D-C4BD-41F2-82D2-C24E1AE47D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332C4A01-B46E-4617-83FF-2DA6211C90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8B5CEC32-6F04-4E85-B8E6-73EBC65B87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EDE9198B-0DBE-4D3D-B3E2-61C3B81972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B9E56F44-0F41-410A-922E-0B814731A5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A2B00FB7-7866-4DB5-B521-730A960B75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67AF10A-4440-4614-ABD9-9BFA7A01BE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B5FF8883-E4FA-4219-B9EA-1E3FEDD92A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83F70AA8-D566-4C98-9F08-D5BCF0AE2C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F60AB07C-0CF2-4440-888E-4FF026AFF3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B45A8E16-5537-428B-A9F6-1022ACC666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10C43EC6-727E-47FE-ACF8-639F62E3A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82F8D521-86EF-4AF3-9830-49E9C4A513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678FD067-BBC1-4483-A855-546202FDE3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270403AF-0514-4077-907F-993B0415D4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A8447611-6F10-4182-A999-8C665B6DDC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03EEFA52-6CEE-4423-A5F2-F18B8BCC22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E9CB741-5045-4650-8F61-E009CE7F70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E6F68DEA-6C38-4D25-88AA-1385B7EED6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7EFB847F-CBAD-4DA3-AF88-EC76E65F22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91F8CC0A-7CBC-43DB-A1B5-8CB56D8E4F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98736DE-4FE6-432A-957B-155C3C454E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1CEBEDB-D7C0-4027-A59D-AF85B280F8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0478C373-B4F4-4583-9984-7E412BD4FF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95555E54-CFE6-44AA-90E4-34DE517EE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6A9891C7-5F17-4654-9553-9B805DC0A4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98230EF6-45FB-4BD8-85B7-6A332250A9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29C9D4D7-B7CD-404F-AAC3-80F98EBBDF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73B3727E-46E0-498E-9494-9310FD8BD7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28119C79-6A90-4ECB-A01C-04BE84C3B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EFCB75CF-616A-4684-AE60-48C81B4EA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DF959A76-4EDB-4BE6-893D-7FC5C2CC9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402F80A4-B67E-438D-AA2A-CAD0453AD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9A625129-7FBD-44BC-AF40-9EDEE50BB7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0B7A9C3-1421-4827-B6ED-949C952EF9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6889C132-D355-43C1-B791-6268AB834E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E6C7166E-EB81-4F4D-B7A2-42E9ED5F8ED2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1EFE353-FA0D-4CBA-9981-4D7A889E6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E818117A-0523-42A9-9C69-DCFB0131D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26592D29-4B64-41A4-8E32-63792CD1E6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DF6B8972-EFFD-4D05-9653-7D61F86E89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77B115CA-A1AC-4448-88BD-49FC1E87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52A0-3599-4E89-85D9-29F670453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400A8-A59D-45EB-8444-285C12F27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77B82-E97F-47D5-873B-1DE7980CBA9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5BE2A65-FF4C-4AA2-B84E-7C5C3A04F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Fundamental Concepts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D51A173-D0C9-4FC3-A62B-E7D2D1059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9812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Information 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AC94E9C-2AF2-4A6D-8D2E-0B023EE17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E445D9A4-F86D-4638-A525-4B2F9B6E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EA8A0-9980-4F05-8F50-9D80BBAF416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BFF7AAD-FCBB-4BB7-B5E0-49BE430F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1219200"/>
            <a:ext cx="5184775" cy="3952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Information Hiding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2DA43F1-775B-4E3F-937E-891AD35A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4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08E72D5D-8411-4DBE-8192-A85E9CEF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F5EE27B-FFEA-4044-A3A9-36E74845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1" y="1930400"/>
            <a:ext cx="1275989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</p:txBody>
      </p:sp>
      <p:sp>
        <p:nvSpPr>
          <p:cNvPr id="31752" name="Freeform 6">
            <a:extLst>
              <a:ext uri="{FF2B5EF4-FFF2-40B4-BE49-F238E27FC236}">
                <a16:creationId xmlns:a16="http://schemas.microsoft.com/office/drawing/2014/main" id="{A92CED65-BE7C-4F46-ADF0-84FB0FB7055B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43087" cy="1843087"/>
          </a:xfrm>
          <a:custGeom>
            <a:avLst/>
            <a:gdLst>
              <a:gd name="T0" fmla="*/ 882054448 w 1161"/>
              <a:gd name="T1" fmla="*/ 204132601 h 1032"/>
              <a:gd name="T2" fmla="*/ 640119514 w 1161"/>
              <a:gd name="T3" fmla="*/ 133961350 h 1032"/>
              <a:gd name="T4" fmla="*/ 481348919 w 1161"/>
              <a:gd name="T5" fmla="*/ 133961350 h 1032"/>
              <a:gd name="T6" fmla="*/ 420865186 w 1161"/>
              <a:gd name="T7" fmla="*/ 226460385 h 1032"/>
              <a:gd name="T8" fmla="*/ 380542697 w 1161"/>
              <a:gd name="T9" fmla="*/ 338093950 h 1032"/>
              <a:gd name="T10" fmla="*/ 400703941 w 1161"/>
              <a:gd name="T11" fmla="*/ 494383085 h 1032"/>
              <a:gd name="T12" fmla="*/ 360381452 w 1161"/>
              <a:gd name="T13" fmla="*/ 676189687 h 1032"/>
              <a:gd name="T14" fmla="*/ 219252741 w 1161"/>
              <a:gd name="T15" fmla="*/ 877132604 h 1032"/>
              <a:gd name="T16" fmla="*/ 100806223 w 1161"/>
              <a:gd name="T17" fmla="*/ 1058937421 h 1032"/>
              <a:gd name="T18" fmla="*/ 20161245 w 1161"/>
              <a:gd name="T19" fmla="*/ 1237554339 h 1032"/>
              <a:gd name="T20" fmla="*/ 20161245 w 1161"/>
              <a:gd name="T21" fmla="*/ 1419359156 h 1032"/>
              <a:gd name="T22" fmla="*/ 80644978 w 1161"/>
              <a:gd name="T23" fmla="*/ 1575648290 h 1032"/>
              <a:gd name="T24" fmla="*/ 60483734 w 1161"/>
              <a:gd name="T25" fmla="*/ 1958396023 h 1032"/>
              <a:gd name="T26" fmla="*/ 40322489 w 1161"/>
              <a:gd name="T27" fmla="*/ 2147483646 h 1032"/>
              <a:gd name="T28" fmla="*/ 120967467 w 1161"/>
              <a:gd name="T29" fmla="*/ 2147483646 h 1032"/>
              <a:gd name="T30" fmla="*/ 259575230 w 1161"/>
              <a:gd name="T31" fmla="*/ 2147483646 h 1032"/>
              <a:gd name="T32" fmla="*/ 441026430 w 1161"/>
              <a:gd name="T33" fmla="*/ 2147483646 h 1032"/>
              <a:gd name="T34" fmla="*/ 700603247 w 1161"/>
              <a:gd name="T35" fmla="*/ 2147483646 h 1032"/>
              <a:gd name="T36" fmla="*/ 960178477 w 1161"/>
              <a:gd name="T37" fmla="*/ 2147483646 h 1032"/>
              <a:gd name="T38" fmla="*/ 1222274656 w 1161"/>
              <a:gd name="T39" fmla="*/ 2147483646 h 1032"/>
              <a:gd name="T40" fmla="*/ 1602818940 w 1161"/>
              <a:gd name="T41" fmla="*/ 2147483646 h 1032"/>
              <a:gd name="T42" fmla="*/ 1902716659 w 1161"/>
              <a:gd name="T43" fmla="*/ 2147483646 h 1032"/>
              <a:gd name="T44" fmla="*/ 2147483646 w 1161"/>
              <a:gd name="T45" fmla="*/ 2147483646 h 1032"/>
              <a:gd name="T46" fmla="*/ 2147483646 w 1161"/>
              <a:gd name="T47" fmla="*/ 2147483646 h 1032"/>
              <a:gd name="T48" fmla="*/ 2147483646 w 1161"/>
              <a:gd name="T49" fmla="*/ 2147483646 h 1032"/>
              <a:gd name="T50" fmla="*/ 2147483646 w 1161"/>
              <a:gd name="T51" fmla="*/ 2147483646 h 1032"/>
              <a:gd name="T52" fmla="*/ 2147483646 w 1161"/>
              <a:gd name="T53" fmla="*/ 2147483646 h 1032"/>
              <a:gd name="T54" fmla="*/ 2147483646 w 1161"/>
              <a:gd name="T55" fmla="*/ 2147483646 h 1032"/>
              <a:gd name="T56" fmla="*/ 2147483646 w 1161"/>
              <a:gd name="T57" fmla="*/ 2147483646 h 1032"/>
              <a:gd name="T58" fmla="*/ 2147483646 w 1161"/>
              <a:gd name="T59" fmla="*/ 2147483646 h 1032"/>
              <a:gd name="T60" fmla="*/ 2147483646 w 1161"/>
              <a:gd name="T61" fmla="*/ 1980723808 h 1032"/>
              <a:gd name="T62" fmla="*/ 2147483646 w 1161"/>
              <a:gd name="T63" fmla="*/ 1779780891 h 1032"/>
              <a:gd name="T64" fmla="*/ 2147483646 w 1161"/>
              <a:gd name="T65" fmla="*/ 1620302073 h 1032"/>
              <a:gd name="T66" fmla="*/ 2147483646 w 1161"/>
              <a:gd name="T67" fmla="*/ 1352377588 h 1032"/>
              <a:gd name="T68" fmla="*/ 2147483646 w 1161"/>
              <a:gd name="T69" fmla="*/ 1285397806 h 1032"/>
              <a:gd name="T70" fmla="*/ 2147483646 w 1161"/>
              <a:gd name="T71" fmla="*/ 1103591204 h 1032"/>
              <a:gd name="T72" fmla="*/ 2147483646 w 1161"/>
              <a:gd name="T73" fmla="*/ 810151036 h 1032"/>
              <a:gd name="T74" fmla="*/ 2147483646 w 1161"/>
              <a:gd name="T75" fmla="*/ 586880335 h 1032"/>
              <a:gd name="T76" fmla="*/ 2147483646 w 1161"/>
              <a:gd name="T77" fmla="*/ 360421735 h 1032"/>
              <a:gd name="T78" fmla="*/ 2147483646 w 1161"/>
              <a:gd name="T79" fmla="*/ 271114169 h 1032"/>
              <a:gd name="T80" fmla="*/ 2147483646 w 1161"/>
              <a:gd name="T81" fmla="*/ 271114169 h 1032"/>
              <a:gd name="T82" fmla="*/ 2147483646 w 1161"/>
              <a:gd name="T83" fmla="*/ 226460385 h 1032"/>
              <a:gd name="T84" fmla="*/ 2081648498 w 1161"/>
              <a:gd name="T85" fmla="*/ 89307566 h 1032"/>
              <a:gd name="T86" fmla="*/ 2021164764 w 1161"/>
              <a:gd name="T87" fmla="*/ 22327785 h 1032"/>
              <a:gd name="T88" fmla="*/ 1922877903 w 1161"/>
              <a:gd name="T89" fmla="*/ 0 h 1032"/>
              <a:gd name="T90" fmla="*/ 1761587947 w 1161"/>
              <a:gd name="T91" fmla="*/ 0 h 1032"/>
              <a:gd name="T92" fmla="*/ 1522173962 w 1161"/>
              <a:gd name="T93" fmla="*/ 66981568 h 1032"/>
              <a:gd name="T94" fmla="*/ 1280239028 w 1161"/>
              <a:gd name="T95" fmla="*/ 156289134 h 1032"/>
              <a:gd name="T96" fmla="*/ 1020662211 w 1161"/>
              <a:gd name="T97" fmla="*/ 293440167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3" name="Freeform 7">
            <a:extLst>
              <a:ext uri="{FF2B5EF4-FFF2-40B4-BE49-F238E27FC236}">
                <a16:creationId xmlns:a16="http://schemas.microsoft.com/office/drawing/2014/main" id="{DBDA1A4E-E134-4266-B80B-94D2A7B93546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55787" cy="1855787"/>
          </a:xfrm>
          <a:custGeom>
            <a:avLst/>
            <a:gdLst>
              <a:gd name="T0" fmla="*/ 887094761 w 1169"/>
              <a:gd name="T1" fmla="*/ 204175865 h 1039"/>
              <a:gd name="T2" fmla="*/ 645159826 w 1169"/>
              <a:gd name="T3" fmla="*/ 137181776 h 1039"/>
              <a:gd name="T4" fmla="*/ 483869870 w 1169"/>
              <a:gd name="T5" fmla="*/ 137181776 h 1039"/>
              <a:gd name="T6" fmla="*/ 423386136 w 1169"/>
              <a:gd name="T7" fmla="*/ 226507823 h 1039"/>
              <a:gd name="T8" fmla="*/ 383063647 w 1169"/>
              <a:gd name="T9" fmla="*/ 341357640 h 1039"/>
              <a:gd name="T10" fmla="*/ 403224891 w 1169"/>
              <a:gd name="T11" fmla="*/ 497679564 h 1039"/>
              <a:gd name="T12" fmla="*/ 362902402 w 1169"/>
              <a:gd name="T13" fmla="*/ 679523470 h 1039"/>
              <a:gd name="T14" fmla="*/ 221773690 w 1169"/>
              <a:gd name="T15" fmla="*/ 883699335 h 1039"/>
              <a:gd name="T16" fmla="*/ 100806223 w 1169"/>
              <a:gd name="T17" fmla="*/ 1065545027 h 1039"/>
              <a:gd name="T18" fmla="*/ 20161245 w 1169"/>
              <a:gd name="T19" fmla="*/ 1247388934 h 1039"/>
              <a:gd name="T20" fmla="*/ 20161245 w 1169"/>
              <a:gd name="T21" fmla="*/ 1429232840 h 1039"/>
              <a:gd name="T22" fmla="*/ 80644978 w 1169"/>
              <a:gd name="T23" fmla="*/ 1588746574 h 1039"/>
              <a:gd name="T24" fmla="*/ 60483734 w 1169"/>
              <a:gd name="T25" fmla="*/ 1974766345 h 1039"/>
              <a:gd name="T26" fmla="*/ 40322489 w 1169"/>
              <a:gd name="T27" fmla="*/ 2147483646 h 1039"/>
              <a:gd name="T28" fmla="*/ 120967467 w 1169"/>
              <a:gd name="T29" fmla="*/ 2147483646 h 1039"/>
              <a:gd name="T30" fmla="*/ 262096179 w 1169"/>
              <a:gd name="T31" fmla="*/ 2147483646 h 1039"/>
              <a:gd name="T32" fmla="*/ 443547380 w 1169"/>
              <a:gd name="T33" fmla="*/ 2147483646 h 1039"/>
              <a:gd name="T34" fmla="*/ 705643560 w 1169"/>
              <a:gd name="T35" fmla="*/ 2147483646 h 1039"/>
              <a:gd name="T36" fmla="*/ 967739739 w 1169"/>
              <a:gd name="T37" fmla="*/ 2147483646 h 1039"/>
              <a:gd name="T38" fmla="*/ 1229835919 w 1169"/>
              <a:gd name="T39" fmla="*/ 2147483646 h 1039"/>
              <a:gd name="T40" fmla="*/ 1612899565 w 1169"/>
              <a:gd name="T41" fmla="*/ 2147483646 h 1039"/>
              <a:gd name="T42" fmla="*/ 1915318234 w 1169"/>
              <a:gd name="T43" fmla="*/ 2147483646 h 1039"/>
              <a:gd name="T44" fmla="*/ 2147483646 w 1169"/>
              <a:gd name="T45" fmla="*/ 2147483646 h 1039"/>
              <a:gd name="T46" fmla="*/ 2147483646 w 1169"/>
              <a:gd name="T47" fmla="*/ 2147483646 h 1039"/>
              <a:gd name="T48" fmla="*/ 2147483646 w 1169"/>
              <a:gd name="T49" fmla="*/ 2147483646 h 1039"/>
              <a:gd name="T50" fmla="*/ 2147483646 w 1169"/>
              <a:gd name="T51" fmla="*/ 2147483646 h 1039"/>
              <a:gd name="T52" fmla="*/ 2147483646 w 1169"/>
              <a:gd name="T53" fmla="*/ 2147483646 h 1039"/>
              <a:gd name="T54" fmla="*/ 2147483646 w 1169"/>
              <a:gd name="T55" fmla="*/ 2147483646 h 1039"/>
              <a:gd name="T56" fmla="*/ 2147483646 w 1169"/>
              <a:gd name="T57" fmla="*/ 2147483646 h 1039"/>
              <a:gd name="T58" fmla="*/ 2147483646 w 1169"/>
              <a:gd name="T59" fmla="*/ 2147483646 h 1039"/>
              <a:gd name="T60" fmla="*/ 2147483646 w 1169"/>
              <a:gd name="T61" fmla="*/ 1997098303 h 1039"/>
              <a:gd name="T62" fmla="*/ 2147483646 w 1169"/>
              <a:gd name="T63" fmla="*/ 1792922439 h 1039"/>
              <a:gd name="T64" fmla="*/ 2147483646 w 1169"/>
              <a:gd name="T65" fmla="*/ 1633410491 h 1039"/>
              <a:gd name="T66" fmla="*/ 2147483646 w 1169"/>
              <a:gd name="T67" fmla="*/ 1362238751 h 1039"/>
              <a:gd name="T68" fmla="*/ 2147483646 w 1169"/>
              <a:gd name="T69" fmla="*/ 1292052850 h 1039"/>
              <a:gd name="T70" fmla="*/ 2147483646 w 1169"/>
              <a:gd name="T71" fmla="*/ 1110208944 h 1039"/>
              <a:gd name="T72" fmla="*/ 2147483646 w 1169"/>
              <a:gd name="T73" fmla="*/ 816705245 h 1039"/>
              <a:gd name="T74" fmla="*/ 2147483646 w 1169"/>
              <a:gd name="T75" fmla="*/ 590197422 h 1039"/>
              <a:gd name="T76" fmla="*/ 2147483646 w 1169"/>
              <a:gd name="T77" fmla="*/ 363689599 h 1039"/>
              <a:gd name="T78" fmla="*/ 2147483646 w 1169"/>
              <a:gd name="T79" fmla="*/ 271171740 h 1039"/>
              <a:gd name="T80" fmla="*/ 2147483646 w 1169"/>
              <a:gd name="T81" fmla="*/ 271171740 h 1039"/>
              <a:gd name="T82" fmla="*/ 2147483646 w 1169"/>
              <a:gd name="T83" fmla="*/ 226507823 h 1039"/>
              <a:gd name="T84" fmla="*/ 2096769435 w 1169"/>
              <a:gd name="T85" fmla="*/ 89327834 h 1039"/>
              <a:gd name="T86" fmla="*/ 2036285701 w 1169"/>
              <a:gd name="T87" fmla="*/ 22331958 h 1039"/>
              <a:gd name="T88" fmla="*/ 1935479479 w 1169"/>
              <a:gd name="T89" fmla="*/ 0 h 1039"/>
              <a:gd name="T90" fmla="*/ 1774189522 w 1169"/>
              <a:gd name="T91" fmla="*/ 0 h 1039"/>
              <a:gd name="T92" fmla="*/ 1532254587 w 1169"/>
              <a:gd name="T93" fmla="*/ 66995875 h 1039"/>
              <a:gd name="T94" fmla="*/ 1290319652 w 1169"/>
              <a:gd name="T95" fmla="*/ 159511948 h 1039"/>
              <a:gd name="T96" fmla="*/ 1028223473 w 1169"/>
              <a:gd name="T97" fmla="*/ 293503699 h 10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0DDEF17E-2592-45A2-AA24-DCC7CAD0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3"/>
            <a:ext cx="25019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430D036F-3394-40CC-BD2F-6A93BD13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7B60625B-EE9B-462D-99E3-3F65F201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1" y="2389189"/>
            <a:ext cx="12858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controlled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B7C5418D-D510-4B8E-AC52-D363FAE3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1" y="2630489"/>
            <a:ext cx="11334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interface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01D50EF5-B2F4-4059-9000-6065D734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191000"/>
            <a:ext cx="107156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"secret"</a:t>
            </a:r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21FBBE0E-CF6A-480A-86CC-A4373A66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2076451"/>
            <a:ext cx="3441700" cy="2003425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0" name="Rectangle 14">
            <a:extLst>
              <a:ext uri="{FF2B5EF4-FFF2-40B4-BE49-F238E27FC236}">
                <a16:creationId xmlns:a16="http://schemas.microsoft.com/office/drawing/2014/main" id="{A6F5CC5A-0BF4-49F3-94C8-F0D3F7AD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1"/>
            <a:ext cx="1428750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algorithm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13468CA5-CF50-467A-A22D-2BA52A38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2" name="Rectangle 16">
            <a:extLst>
              <a:ext uri="{FF2B5EF4-FFF2-40B4-BE49-F238E27FC236}">
                <a16:creationId xmlns:a16="http://schemas.microsoft.com/office/drawing/2014/main" id="{1D915531-43A9-411D-9ED6-B4C7F1E8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1"/>
            <a:ext cx="19129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data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3" name="Rectangle 17">
            <a:extLst>
              <a:ext uri="{FF2B5EF4-FFF2-40B4-BE49-F238E27FC236}">
                <a16:creationId xmlns:a16="http://schemas.microsoft.com/office/drawing/2014/main" id="{E9620D48-9DB8-4734-BF3E-FE6F5B2F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4" name="Rectangle 18">
            <a:extLst>
              <a:ext uri="{FF2B5EF4-FFF2-40B4-BE49-F238E27FC236}">
                <a16:creationId xmlns:a16="http://schemas.microsoft.com/office/drawing/2014/main" id="{A703C71C-3FFF-461F-AFA6-1BE1BD66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1"/>
            <a:ext cx="33480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details of external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5" name="Rectangle 19">
            <a:extLst>
              <a:ext uri="{FF2B5EF4-FFF2-40B4-BE49-F238E27FC236}">
                <a16:creationId xmlns:a16="http://schemas.microsoft.com/office/drawing/2014/main" id="{C2EF9F8E-4067-411D-BFAD-FF4B2E1F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766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6" name="Rectangle 20">
            <a:extLst>
              <a:ext uri="{FF2B5EF4-FFF2-40B4-BE49-F238E27FC236}">
                <a16:creationId xmlns:a16="http://schemas.microsoft.com/office/drawing/2014/main" id="{F6F38AB5-2286-41C0-807B-55C92573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3208338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resource allocation policy</a:t>
            </a:r>
          </a:p>
        </p:txBody>
      </p:sp>
      <p:sp>
        <p:nvSpPr>
          <p:cNvPr id="31767" name="Rectangle 21">
            <a:extLst>
              <a:ext uri="{FF2B5EF4-FFF2-40B4-BE49-F238E27FC236}">
                <a16:creationId xmlns:a16="http://schemas.microsoft.com/office/drawing/2014/main" id="{BD954401-AE8C-4923-A2A6-647FD4AE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7863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8" name="Rectangle 22">
            <a:extLst>
              <a:ext uri="{FF2B5EF4-FFF2-40B4-BE49-F238E27FC236}">
                <a16:creationId xmlns:a16="http://schemas.microsoft.com/office/drawing/2014/main" id="{7B0EAD25-A007-4BE6-BDD0-C5EE4DBC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94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9" name="Rectangle 23">
            <a:extLst>
              <a:ext uri="{FF2B5EF4-FFF2-40B4-BE49-F238E27FC236}">
                <a16:creationId xmlns:a16="http://schemas.microsoft.com/office/drawing/2014/main" id="{763C4709-4DCD-4877-A6AF-6FC7333E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39964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0" name="Rectangle 24">
            <a:extLst>
              <a:ext uri="{FF2B5EF4-FFF2-40B4-BE49-F238E27FC236}">
                <a16:creationId xmlns:a16="http://schemas.microsoft.com/office/drawing/2014/main" id="{CD73F7F0-AF84-4DBC-9A17-810F2F88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43139"/>
            <a:ext cx="850900" cy="7826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1" name="Rectangle 25">
            <a:extLst>
              <a:ext uri="{FF2B5EF4-FFF2-40B4-BE49-F238E27FC236}">
                <a16:creationId xmlns:a16="http://schemas.microsoft.com/office/drawing/2014/main" id="{0030F4B0-A19A-48EF-9ABF-2C4A26FC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3663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2" name="Rectangle 26">
            <a:extLst>
              <a:ext uri="{FF2B5EF4-FFF2-40B4-BE49-F238E27FC236}">
                <a16:creationId xmlns:a16="http://schemas.microsoft.com/office/drawing/2014/main" id="{6B520154-E98F-4FAD-94C7-7D9B819B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52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3" name="Rectangle 27">
            <a:extLst>
              <a:ext uri="{FF2B5EF4-FFF2-40B4-BE49-F238E27FC236}">
                <a16:creationId xmlns:a16="http://schemas.microsoft.com/office/drawing/2014/main" id="{98C580A1-8D5D-42CC-BD93-DDAC4368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5163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4" name="Rectangle 28">
            <a:extLst>
              <a:ext uri="{FF2B5EF4-FFF2-40B4-BE49-F238E27FC236}">
                <a16:creationId xmlns:a16="http://schemas.microsoft.com/office/drawing/2014/main" id="{CFC7F302-6DC2-4300-B4D1-F32FADC9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67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25" name="Rectangle 29">
            <a:extLst>
              <a:ext uri="{FF2B5EF4-FFF2-40B4-BE49-F238E27FC236}">
                <a16:creationId xmlns:a16="http://schemas.microsoft.com/office/drawing/2014/main" id="{EDE2B953-6673-4D6A-A7ED-01CA8A7F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3987800"/>
            <a:ext cx="115736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183326" name="Rectangle 30">
            <a:extLst>
              <a:ext uri="{FF2B5EF4-FFF2-40B4-BE49-F238E27FC236}">
                <a16:creationId xmlns:a16="http://schemas.microsoft.com/office/drawing/2014/main" id="{6A4A7439-E3BD-4E2D-903D-DEFEA3A6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1" y="5729289"/>
            <a:ext cx="3014663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 specific design decision</a:t>
            </a:r>
          </a:p>
        </p:txBody>
      </p:sp>
      <p:sp>
        <p:nvSpPr>
          <p:cNvPr id="31777" name="Line 31">
            <a:extLst>
              <a:ext uri="{FF2B5EF4-FFF2-40B4-BE49-F238E27FC236}">
                <a16:creationId xmlns:a16="http://schemas.microsoft.com/office/drawing/2014/main" id="{4E1E0D87-F6A4-4003-B428-55AF128A4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8" y="4667251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8" name="Line 32">
            <a:extLst>
              <a:ext uri="{FF2B5EF4-FFF2-40B4-BE49-F238E27FC236}">
                <a16:creationId xmlns:a16="http://schemas.microsoft.com/office/drawing/2014/main" id="{9B882741-AEDB-44F3-8B02-BD7511969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2624138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9" name="Line 33">
            <a:extLst>
              <a:ext uri="{FF2B5EF4-FFF2-40B4-BE49-F238E27FC236}">
                <a16:creationId xmlns:a16="http://schemas.microsoft.com/office/drawing/2014/main" id="{9FC4DA94-656D-4F83-84F1-04276AA22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2179638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0" name="Line 34">
            <a:extLst>
              <a:ext uri="{FF2B5EF4-FFF2-40B4-BE49-F238E27FC236}">
                <a16:creationId xmlns:a16="http://schemas.microsoft.com/office/drawing/2014/main" id="{8211BA0C-5CA5-4CAA-83C9-73DC793E2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7688" y="2849563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1" name="Line 35">
            <a:extLst>
              <a:ext uri="{FF2B5EF4-FFF2-40B4-BE49-F238E27FC236}">
                <a16:creationId xmlns:a16="http://schemas.microsoft.com/office/drawing/2014/main" id="{C4A63684-6B5F-4C41-9E2A-D25E4AB6F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3788" y="2976563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9445-6D9A-4E47-A87F-08E2E9B6C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3973-A8B9-4DD5-8440-65AF4A351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4F717-E0B6-4766-8BBA-953844C4DF7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C563E07-487B-4AA5-92C0-4BA3F272B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0" y="152401"/>
            <a:ext cx="6477000" cy="646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Why Information Hiding?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A16107A6-9E2D-444E-BF6A-0111A0BFC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3058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/>
              <a:t>Modularity leads to access of information to particular entities.</a:t>
            </a:r>
          </a:p>
          <a:p>
            <a:pPr algn="just" eaLnBrk="1" hangingPunct="1"/>
            <a:r>
              <a:rPr lang="en-US" altLang="en-US" dirty="0"/>
              <a:t>Information hiding is used to enforce the access constraints to a local details as well as the data structures used.</a:t>
            </a:r>
          </a:p>
          <a:p>
            <a:pPr algn="just" eaLnBrk="1" hangingPunct="1"/>
            <a:r>
              <a:rPr lang="en-US" altLang="en-US" dirty="0"/>
              <a:t>emphasizes communication through controlled interfaces</a:t>
            </a:r>
          </a:p>
          <a:p>
            <a:pPr algn="just" eaLnBrk="1" hangingPunct="1"/>
            <a:r>
              <a:rPr lang="en-US" altLang="en-US" dirty="0"/>
              <a:t>discourages the use of global data</a:t>
            </a:r>
          </a:p>
          <a:p>
            <a:pPr algn="just" eaLnBrk="1" hangingPunct="1"/>
            <a:r>
              <a:rPr lang="en-US" altLang="en-US" dirty="0"/>
              <a:t>leads to encapsulation—an attribute of high quality design</a:t>
            </a:r>
          </a:p>
          <a:p>
            <a:pPr algn="just" eaLnBrk="1" hangingPunct="1"/>
            <a:r>
              <a:rPr lang="en-US" altLang="en-US" dirty="0"/>
              <a:t>results in higher quality software</a:t>
            </a:r>
          </a:p>
          <a:p>
            <a:pPr algn="just" eaLnBrk="1" hangingPunct="1"/>
            <a:r>
              <a:rPr lang="en-US" altLang="en-US" dirty="0"/>
              <a:t>Modules are the ones that are not dependent and they don’t want their data to get shared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8CDE2-96FB-46CD-83B3-4BA4485A66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0E6F-930A-43C7-BBBE-73DEEDF77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84562-6D4F-4970-9CAD-F36331230F3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A8BDAAB-A651-4D7B-BEB9-60FC8D935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2863850" cy="633413"/>
          </a:xfrm>
        </p:spPr>
        <p:txBody>
          <a:bodyPr/>
          <a:lstStyle/>
          <a:p>
            <a:pPr eaLnBrk="1" hangingPunct="1"/>
            <a:r>
              <a:rPr lang="en-US" altLang="en-US"/>
              <a:t>Refactoring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122CD98-D16C-41A8-A42F-AE07B7322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848600" cy="31702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/>
              <a:t>Simplifies the design of a component without changing its behaviour by eliminating redundant codes and designs that might lead to system failures.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/>
              <a:t>So improves  the internal structure of the system without disturbing the external behavior of the code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60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/>
              <a:t>When software is refactored, the existing design is examined for 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/>
              <a:t>redundancy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/>
              <a:t>unused design elements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/>
              <a:t>inefficient or unnecessary algorithms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/>
              <a:t>poorly constructed or inappropriate data structures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/>
              <a:t>or any other design failure that can be corrected to yield a better design.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FCF9-352A-425B-956C-D40C7343C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0675" y="6372225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D180-026E-4364-8B63-A6F00B0C7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F00973-10F0-4A63-A738-24E3D9737FCF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63AB32C1-22E3-4296-B0F5-49625B42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52401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Functional Independence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0640E66-BCA6-4386-93F3-C72893C4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1" y="785814"/>
            <a:ext cx="8762999" cy="5229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" pitchFamily="-128" charset="0"/>
              </a:rPr>
              <a:t>Design a software in a way that can each module addresses a subset of requirements and it has an interface when viewed form other modules.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" pitchFamily="-128" charset="0"/>
              </a:rPr>
              <a:t>Advantages: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Easy to develop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Easy task 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Less error propagation chances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Reusable modules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" pitchFamily="-128" charset="0"/>
              </a:rPr>
              <a:t>Independence is assessed using two criteria: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 i="1" dirty="0">
                <a:solidFill>
                  <a:schemeClr val="folHlink"/>
                </a:solidFill>
                <a:latin typeface="Palatino" pitchFamily="-128" charset="0"/>
              </a:rPr>
              <a:t>Cohesion</a:t>
            </a:r>
            <a:r>
              <a:rPr lang="en-US" altLang="en-US" sz="2000" dirty="0">
                <a:latin typeface="Palatino" pitchFamily="-128" charset="0"/>
              </a:rPr>
              <a:t> is an indication of the </a:t>
            </a:r>
            <a:r>
              <a:rPr lang="en-US" altLang="en-US" sz="2000" b="1" dirty="0">
                <a:latin typeface="Palatino" pitchFamily="-128" charset="0"/>
              </a:rPr>
              <a:t>relative functional strength of a module</a:t>
            </a:r>
            <a:r>
              <a:rPr lang="en-US" altLang="en-US" sz="2000" dirty="0">
                <a:latin typeface="Palatino" pitchFamily="-12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 dirty="0">
                <a:latin typeface="Palatino" pitchFamily="-128" charset="0"/>
              </a:rPr>
              <a:t>A cohesive module performs a single task, requiring little interaction with other components in other parts of a program. Stated simply, a cohesive module should (ideally) do just one thing.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 i="1" dirty="0">
                <a:solidFill>
                  <a:schemeClr val="folHlink"/>
                </a:solidFill>
                <a:latin typeface="Palatino" pitchFamily="-128" charset="0"/>
              </a:rPr>
              <a:t>Coupling</a:t>
            </a:r>
            <a:r>
              <a:rPr lang="en-US" altLang="en-US" sz="2000" dirty="0">
                <a:latin typeface="Palatino" pitchFamily="-128" charset="0"/>
              </a:rPr>
              <a:t> is an indication of the </a:t>
            </a:r>
            <a:r>
              <a:rPr lang="en-US" altLang="en-US" sz="2000" b="1" dirty="0">
                <a:latin typeface="Palatino" pitchFamily="-128" charset="0"/>
              </a:rPr>
              <a:t>relative interdependence among modules.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 dirty="0">
                <a:latin typeface="Palatino" pitchFamily="-128" charset="0"/>
              </a:rPr>
              <a:t>Coupling depends on the interface complexity between modules, the point at which entry or reference is made to a module, and what data pass across the interface.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A5FF-6DAF-44BD-9E72-B66AAA980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A1E45-0059-4950-8D19-B112B844B0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852E9-42C9-4521-8A17-D7D46D9F76E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862D2E7-37DE-4045-9E45-3ECDA25C3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6641A6B-BC46-4FD2-AB7B-A6A2DDF33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839913"/>
            <a:ext cx="69342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Palatino" pitchFamily="-128" charset="0"/>
              </a:rPr>
              <a:t>Consider two requirements,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and </a:t>
            </a:r>
            <a:r>
              <a:rPr lang="en-US" altLang="en-US" i="1" dirty="0">
                <a:latin typeface="Palatino" pitchFamily="-128" charset="0"/>
              </a:rPr>
              <a:t>B.</a:t>
            </a:r>
            <a:r>
              <a:rPr lang="en-US" altLang="en-US" dirty="0">
                <a:latin typeface="Palatino" pitchFamily="-128" charset="0"/>
              </a:rPr>
              <a:t> 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Requirement</a:t>
            </a:r>
            <a:r>
              <a:rPr lang="en-US" altLang="en-US" i="1" dirty="0">
                <a:latin typeface="Palatino" pitchFamily="-128" charset="0"/>
              </a:rPr>
              <a:t> A crosscuts </a:t>
            </a:r>
            <a:r>
              <a:rPr lang="en-US" altLang="en-US" dirty="0">
                <a:latin typeface="Palatino" pitchFamily="-128" charset="0"/>
              </a:rPr>
              <a:t>requirement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“if a software decomposition [refinement] has been chosen in which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cannot be satisfied without taking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into account. [Ros04]</a:t>
            </a:r>
          </a:p>
          <a:p>
            <a:pPr algn="just" eaLnBrk="1" hangingPunct="1"/>
            <a:r>
              <a:rPr lang="en-US" altLang="en-US" dirty="0">
                <a:latin typeface="Palatino" pitchFamily="-128" charset="0"/>
              </a:rPr>
              <a:t>An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aspect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is a representation of a cross-cutting concern.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7997E-6FF4-4042-B3D4-546E4A67E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2DD9-AEE8-4EF8-9536-B14D0027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526D4-EE4A-40CF-B073-58295394D76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28D6EC9-037F-416E-B046-7B7FB8467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3224" y="443754"/>
            <a:ext cx="89408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Aspects—An 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FD2D669-5D17-42EF-86C7-8ACB1A811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365" y="1839913"/>
            <a:ext cx="10049435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Consider two requirements for the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A</a:t>
            </a:r>
            <a:r>
              <a:rPr lang="en-US" altLang="en-US" sz="1600" dirty="0">
                <a:latin typeface="Palatino" pitchFamily="-128" charset="0"/>
              </a:rPr>
              <a:t> is described via the use-case 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Access camera surveillance via the Internet.</a:t>
            </a:r>
            <a:r>
              <a:rPr lang="en-US" altLang="en-US" sz="1600" i="1" dirty="0">
                <a:solidFill>
                  <a:srgbClr val="000000"/>
                </a:solidFill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 A design refinement would focus on those modules that would </a:t>
            </a:r>
            <a:r>
              <a:rPr lang="en-US" altLang="en-US" sz="1600" b="1" dirty="0">
                <a:latin typeface="Palatino" pitchFamily="-128" charset="0"/>
              </a:rPr>
              <a:t>enable a registered user to access video from cameras placed throughout a space.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B</a:t>
            </a:r>
            <a:r>
              <a:rPr lang="en-US" altLang="en-US" sz="1600" dirty="0">
                <a:latin typeface="Palatino" pitchFamily="-128" charset="0"/>
              </a:rPr>
              <a:t> is a generic security requirement that states that </a:t>
            </a:r>
            <a:r>
              <a:rPr lang="en-US" altLang="en-US" sz="1600" b="1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SafeHomeAssured.com.</a:t>
            </a:r>
            <a:r>
              <a:rPr lang="en-US" altLang="en-US" sz="1600" dirty="0">
                <a:latin typeface="Palatino" pitchFamily="-128" charset="0"/>
              </a:rPr>
              <a:t> This requirement is applicable for all functions that are available to registered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users.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As design refinement occurs, </a:t>
            </a:r>
            <a:r>
              <a:rPr lang="en-US" altLang="en-US" sz="1600" b="1" i="1" dirty="0">
                <a:latin typeface="Palatino" pitchFamily="-128" charset="0"/>
              </a:rPr>
              <a:t>A*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A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and</a:t>
            </a:r>
            <a:r>
              <a:rPr lang="en-US" altLang="en-US" sz="1600" i="1" dirty="0">
                <a:latin typeface="Palatino" pitchFamily="-128" charset="0"/>
              </a:rPr>
              <a:t> </a:t>
            </a:r>
            <a:r>
              <a:rPr lang="en-US" altLang="en-US" sz="1600" b="1" i="1" dirty="0">
                <a:latin typeface="Palatino" pitchFamily="-128" charset="0"/>
              </a:rPr>
              <a:t>B*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B</a:t>
            </a:r>
            <a:r>
              <a:rPr lang="en-US" altLang="en-US" sz="1600" b="1" dirty="0">
                <a:latin typeface="Palatino" pitchFamily="-128" charset="0"/>
              </a:rPr>
              <a:t>.</a:t>
            </a:r>
            <a:r>
              <a:rPr lang="en-US" altLang="en-US" sz="1600" dirty="0">
                <a:latin typeface="Palatino" pitchFamily="-128" charset="0"/>
              </a:rPr>
              <a:t> Therefore, </a:t>
            </a:r>
            <a:r>
              <a:rPr lang="en-US" altLang="en-US" sz="1600" i="1" dirty="0">
                <a:latin typeface="Palatino" pitchFamily="-128" charset="0"/>
              </a:rPr>
              <a:t>A*</a:t>
            </a:r>
            <a:r>
              <a:rPr lang="en-US" altLang="en-US" sz="1600" dirty="0">
                <a:latin typeface="Palatino" pitchFamily="-128" charset="0"/>
              </a:rPr>
              <a:t> and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 are representations of concerns, and B* </a:t>
            </a:r>
            <a:r>
              <a:rPr lang="en-US" altLang="en-US" sz="1600" i="1" dirty="0">
                <a:latin typeface="Palatino" pitchFamily="-128" charset="0"/>
              </a:rPr>
              <a:t>cross-cuts</a:t>
            </a:r>
            <a:r>
              <a:rPr lang="en-US" altLang="en-US" sz="1600" dirty="0">
                <a:latin typeface="Palatino" pitchFamily="-128" charset="0"/>
              </a:rPr>
              <a:t> A*.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300"/>
              </a:spcBef>
              <a:buNone/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An </a:t>
            </a:r>
            <a:r>
              <a:rPr lang="en-US" altLang="en-US" sz="1600" i="1" dirty="0">
                <a:latin typeface="Palatino" pitchFamily="-128" charset="0"/>
              </a:rPr>
              <a:t>aspect </a:t>
            </a:r>
            <a:r>
              <a:rPr lang="en-US" altLang="en-US" sz="1600" dirty="0">
                <a:latin typeface="Palatino" pitchFamily="-128" charset="0"/>
              </a:rPr>
              <a:t>is a representation of a cross-cutting concern. Therefore, the design representation,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, of the requirement, </a:t>
            </a:r>
            <a:r>
              <a:rPr lang="en-US" altLang="en-US" sz="1600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SafeHomeAssured.com,</a:t>
            </a:r>
            <a:r>
              <a:rPr lang="en-US" altLang="en-US" sz="1600" dirty="0">
                <a:latin typeface="Palatino" pitchFamily="-128" charset="0"/>
              </a:rPr>
              <a:t> is an aspect of the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  <a:endParaRPr lang="en-US" altLang="en-US" sz="20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B2B655A-EE2E-4FA7-B2A2-44FF9874A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5516" y="883315"/>
            <a:ext cx="8997577" cy="5091369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Design classes</a:t>
            </a:r>
            <a:endParaRPr lang="en-US" altLang="en-US" dirty="0">
              <a:solidFill>
                <a:srgbClr val="F3FF07"/>
              </a:solidFill>
            </a:endParaRPr>
          </a:p>
          <a:p>
            <a:pPr lvl="1" algn="just" eaLnBrk="1" hangingPunct="1"/>
            <a:r>
              <a:rPr lang="en-US" altLang="en-US" dirty="0"/>
              <a:t>Entity classes (represents system data)</a:t>
            </a:r>
          </a:p>
          <a:p>
            <a:pPr lvl="1" algn="just" eaLnBrk="1" hangingPunct="1"/>
            <a:r>
              <a:rPr lang="en-US" altLang="en-US" dirty="0"/>
              <a:t>Boundary classes (</a:t>
            </a:r>
            <a:r>
              <a:rPr lang="en-US" sz="1800" b="0" i="0" dirty="0">
                <a:solidFill>
                  <a:srgbClr val="232629"/>
                </a:solidFill>
                <a:effectLst/>
                <a:latin typeface="-apple-system"/>
              </a:rPr>
              <a:t>Objects that interface with system actors)</a:t>
            </a:r>
          </a:p>
          <a:p>
            <a:pPr lvl="2" algn="just" eaLnBrk="1" hangingPunct="1"/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 Windows, screens and menus are examples of boundaries that interface with users.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Controller classes (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Objects that mediate between boundaries and entities.</a:t>
            </a:r>
            <a:r>
              <a:rPr lang="en-US" altLang="en-US" dirty="0"/>
              <a:t>)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Inheritance</a:t>
            </a:r>
            <a:r>
              <a:rPr lang="en-US" altLang="en-US" dirty="0"/>
              <a:t>—all responsibilities of a superclass is immediately inherited by all subclasses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Messages</a:t>
            </a:r>
            <a:r>
              <a:rPr lang="en-US" altLang="en-US" dirty="0"/>
              <a:t>—stimulate some behavior to occur in the receiving object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Polymorphism</a:t>
            </a:r>
            <a:r>
              <a:rPr lang="en-US" altLang="en-US" dirty="0"/>
              <a:t>—a characteristic that greatly reduces the effort required to extend the design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60444-C382-4064-8465-9DC35B7C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5" y="866203"/>
            <a:ext cx="10789429" cy="49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E6855-2EC6-40A9-BA2E-61AFC32B6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DF1E3-9737-468C-B455-447EFB225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DF9811-F4F2-4940-ADEF-2B4B918FC57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6F81067-578D-4112-9B04-46AF6112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106" y="327212"/>
            <a:ext cx="3735388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Design Classes</a:t>
            </a:r>
            <a:endParaRPr lang="en-US" altLang="en-US" dirty="0">
              <a:latin typeface="36 Helvetica ThinItalic" charset="0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40436EC9-B48F-4404-9302-9093F6DB6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106" y="1371600"/>
            <a:ext cx="950562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Analysis classes are refined during design to become</a:t>
            </a:r>
            <a:r>
              <a:rPr lang="en-US" altLang="en-US" sz="1800" dirty="0">
                <a:solidFill>
                  <a:schemeClr val="folHlink"/>
                </a:solidFill>
              </a:rPr>
              <a:t> entity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folHlink"/>
                </a:solidFill>
              </a:rPr>
              <a:t>Boundary classes</a:t>
            </a:r>
            <a:r>
              <a:rPr lang="en-US" altLang="en-US" sz="1800" i="1" dirty="0">
                <a:solidFill>
                  <a:schemeClr val="folHlink"/>
                </a:solidFill>
              </a:rPr>
              <a:t> </a:t>
            </a:r>
            <a:r>
              <a:rPr lang="en-US" altLang="en-US" sz="1800" dirty="0"/>
              <a:t>are developed during design to create the interface (e.g., interactive screen or printed reports) that the user sees and interacts with as the software is used.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Boundary classes are designed with the responsibility of managing the way entity objects are represented to users.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folHlink"/>
                </a:solidFill>
              </a:rPr>
              <a:t>Controller classe</a:t>
            </a:r>
            <a:r>
              <a:rPr lang="en-US" altLang="en-US" sz="1800" i="1" dirty="0">
                <a:solidFill>
                  <a:schemeClr val="folHlink"/>
                </a:solidFill>
              </a:rPr>
              <a:t>s </a:t>
            </a:r>
            <a:r>
              <a:rPr lang="en-US" altLang="en-US" sz="1800" dirty="0"/>
              <a:t>are designed to manage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the creation or update of entity objects;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 the instantiation of boundary objects as they obtain information from entity objects;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 complex communication between sets of objects;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 validation of data communicated between objects or between the user and the application.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0147-1B5B-49CC-88F9-3B9FF0B9B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870E-07E3-4CEF-8070-5DC40B25D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761E2-0050-46DA-A201-0E8F2F61AC7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87C1643-EC91-41A0-BEA0-863F06EA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109" y="295835"/>
            <a:ext cx="67151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Design Model Elements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B9D1F59-B5A2-4FCD-95F9-35955755A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070" y="1371600"/>
            <a:ext cx="809064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Data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database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Architectural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Application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Analysis classes, their relationships, collaborations and behaviors are transformed into design realizations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Patterns and “styles</a:t>
            </a:r>
            <a:r>
              <a:rPr lang="en-US" altLang="en-US" sz="140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Interface </a:t>
            </a:r>
            <a:r>
              <a:rPr lang="en-US" altLang="en-US" sz="2000" dirty="0">
                <a:solidFill>
                  <a:schemeClr val="folHlink"/>
                </a:solidFill>
              </a:rPr>
              <a:t>elements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the user interface (UI)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external interfaces to other systems, devices, networks or other producers or consumers of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internal interfaces between various design components</a:t>
            </a:r>
            <a:r>
              <a:rPr lang="en-US" altLang="en-US" sz="1400" b="1" dirty="0"/>
              <a:t>. 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Component elements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Deployment elements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2F595C-ECCC-43FB-AB09-7754EEE79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620AFC-46BB-4213-84EE-77F6E553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2153A-C8D5-40A5-8F49-F09C4DA31938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3ACF4B7-D07F-414D-AB56-1250A35D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36353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Refinement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D00262EB-6BA9-4BC5-835E-9C14BCAD9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219200"/>
            <a:ext cx="68770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Abstraction and refinement are complimentary concepts</a:t>
            </a:r>
            <a:endParaRPr lang="en-US" altLang="en-US" sz="2000" dirty="0">
              <a:solidFill>
                <a:srgbClr val="00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E0E08931-E110-4E73-837A-7F163E1A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758951"/>
            <a:ext cx="744220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Refinement means going into the details of the system via idea refinement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 the requirement by decomposing it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until it reaches to the state where it clearly elaborates the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Abstraction shows the procedures and data whereas the refinement shows the implementation and low level details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71DC1DB-AAD8-4381-8B27-A4D11E833A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816D1B-89F0-4552-B2F6-734F53602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19DB9-06CA-47AB-A5F0-4F23A31049F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A35CD50-43E8-4383-8FBE-0BDD25726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066800"/>
            <a:ext cx="49276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Stepwise Refinement</a:t>
            </a:r>
          </a:p>
        </p:txBody>
      </p:sp>
      <p:sp>
        <p:nvSpPr>
          <p:cNvPr id="35845" name="AutoShape 3">
            <a:extLst>
              <a:ext uri="{FF2B5EF4-FFF2-40B4-BE49-F238E27FC236}">
                <a16:creationId xmlns:a16="http://schemas.microsoft.com/office/drawing/2014/main" id="{5ABE562F-1B96-484E-8E01-7F0CE4847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6" name="AutoShape 4">
            <a:extLst>
              <a:ext uri="{FF2B5EF4-FFF2-40B4-BE49-F238E27FC236}">
                <a16:creationId xmlns:a16="http://schemas.microsoft.com/office/drawing/2014/main" id="{8D729B2C-1A96-4E47-A8C3-1001AE58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2880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EAD4DF73-B9A7-4418-9656-7019A3FD6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2CDE914F-088B-4F38-8173-19F4B955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4" y="1771650"/>
            <a:ext cx="8688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EAEAEA"/>
                </a:solidFill>
                <a:ea typeface="ＭＳ Ｐゴシック" panose="020B0600070205080204" pitchFamily="34" charset="-128"/>
              </a:rPr>
              <a:t>open</a:t>
            </a: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89FADB35-BB0B-435A-870D-0D99F6B3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882900"/>
            <a:ext cx="3378200" cy="2159000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386311C9-2C08-412E-9DAA-2700599F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2917825"/>
            <a:ext cx="14763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to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8422A684-901D-44B0-ADCA-EBDBA0E4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146425"/>
            <a:ext cx="17065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reach for knob;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2" name="Rectangle 10">
            <a:extLst>
              <a:ext uri="{FF2B5EF4-FFF2-40B4-BE49-F238E27FC236}">
                <a16:creationId xmlns:a16="http://schemas.microsoft.com/office/drawing/2014/main" id="{6E24520F-7302-4434-98EE-9E0EB27E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3750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3" name="Rectangle 11">
            <a:extLst>
              <a:ext uri="{FF2B5EF4-FFF2-40B4-BE49-F238E27FC236}">
                <a16:creationId xmlns:a16="http://schemas.microsoft.com/office/drawing/2014/main" id="{22E8863E-0CCE-44E9-B97F-E3C25C02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603625"/>
            <a:ext cx="1274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open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4" name="Rectangle 12">
            <a:extLst>
              <a:ext uri="{FF2B5EF4-FFF2-40B4-BE49-F238E27FC236}">
                <a16:creationId xmlns:a16="http://schemas.microsoft.com/office/drawing/2014/main" id="{203C7B1B-82DC-499A-949B-9F6B47EB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8322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5" name="Rectangle 13">
            <a:extLst>
              <a:ext uri="{FF2B5EF4-FFF2-40B4-BE49-F238E27FC236}">
                <a16:creationId xmlns:a16="http://schemas.microsoft.com/office/drawing/2014/main" id="{E454730E-35BC-4E77-BF09-2171DCAC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060825"/>
            <a:ext cx="15398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through;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6" name="Rectangle 14">
            <a:extLst>
              <a:ext uri="{FF2B5EF4-FFF2-40B4-BE49-F238E27FC236}">
                <a16:creationId xmlns:a16="http://schemas.microsoft.com/office/drawing/2014/main" id="{58BFCE31-4E51-4570-9A2D-1CDEFB0A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289425"/>
            <a:ext cx="129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close door.</a:t>
            </a:r>
          </a:p>
        </p:txBody>
      </p:sp>
      <p:sp>
        <p:nvSpPr>
          <p:cNvPr id="35857" name="Rectangle 15">
            <a:extLst>
              <a:ext uri="{FF2B5EF4-FFF2-40B4-BE49-F238E27FC236}">
                <a16:creationId xmlns:a16="http://schemas.microsoft.com/office/drawing/2014/main" id="{2CEE9EEB-6A4D-495B-937B-FE40C58F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32188"/>
            <a:ext cx="3175000" cy="26781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8" name="Rectangle 16">
            <a:extLst>
              <a:ext uri="{FF2B5EF4-FFF2-40B4-BE49-F238E27FC236}">
                <a16:creationId xmlns:a16="http://schemas.microsoft.com/office/drawing/2014/main" id="{BF59D6C6-2593-4414-B551-993B1BC9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627439"/>
            <a:ext cx="25193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repeat until door opens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9" name="Rectangle 17">
            <a:extLst>
              <a:ext uri="{FF2B5EF4-FFF2-40B4-BE49-F238E27FC236}">
                <a16:creationId xmlns:a16="http://schemas.microsoft.com/office/drawing/2014/main" id="{4BD22666-AFB3-4018-BD60-4F816D9D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856039"/>
            <a:ext cx="2239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turn knob clockwise;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0" name="Rectangle 18">
            <a:extLst>
              <a:ext uri="{FF2B5EF4-FFF2-40B4-BE49-F238E27FC236}">
                <a16:creationId xmlns:a16="http://schemas.microsoft.com/office/drawing/2014/main" id="{957D48DF-3296-405C-92BF-B180F85B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084639"/>
            <a:ext cx="267811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if knob doesn't turn, then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1" name="Rectangle 19">
            <a:extLst>
              <a:ext uri="{FF2B5EF4-FFF2-40B4-BE49-F238E27FC236}">
                <a16:creationId xmlns:a16="http://schemas.microsoft.com/office/drawing/2014/main" id="{75BD2840-3DB7-4C99-A300-E07B2186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313239"/>
            <a:ext cx="1731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take key out;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2" name="Rectangle 20">
            <a:extLst>
              <a:ext uri="{FF2B5EF4-FFF2-40B4-BE49-F238E27FC236}">
                <a16:creationId xmlns:a16="http://schemas.microsoft.com/office/drawing/2014/main" id="{EC7463E9-B66C-4F4A-ADEB-89C665A4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541839"/>
            <a:ext cx="20478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find correct key;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3" name="Rectangle 21">
            <a:extLst>
              <a:ext uri="{FF2B5EF4-FFF2-40B4-BE49-F238E27FC236}">
                <a16:creationId xmlns:a16="http://schemas.microsoft.com/office/drawing/2014/main" id="{C1BDCFD8-A3FA-420B-B81E-5CD4991F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770439"/>
            <a:ext cx="17684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insert in lock;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4" name="Rectangle 22">
            <a:extLst>
              <a:ext uri="{FF2B5EF4-FFF2-40B4-BE49-F238E27FC236}">
                <a16:creationId xmlns:a16="http://schemas.microsoft.com/office/drawing/2014/main" id="{DFC90D41-93A7-4212-9C99-1201243A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999039"/>
            <a:ext cx="676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endif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5" name="Rectangle 23">
            <a:extLst>
              <a:ext uri="{FF2B5EF4-FFF2-40B4-BE49-F238E27FC236}">
                <a16:creationId xmlns:a16="http://schemas.microsoft.com/office/drawing/2014/main" id="{9C0115E8-467D-4A3C-A1E2-E019D784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5275263"/>
            <a:ext cx="19097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pull/push door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move out of way;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6" name="Rectangle 24">
            <a:extLst>
              <a:ext uri="{FF2B5EF4-FFF2-40B4-BE49-F238E27FC236}">
                <a16:creationId xmlns:a16="http://schemas.microsoft.com/office/drawing/2014/main" id="{B94F3667-67F1-40B1-B602-5A902F87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684839"/>
            <a:ext cx="12747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 repeat</a:t>
            </a:r>
          </a:p>
        </p:txBody>
      </p:sp>
      <p:sp>
        <p:nvSpPr>
          <p:cNvPr id="35867" name="Line 25">
            <a:extLst>
              <a:ext uri="{FF2B5EF4-FFF2-40B4-BE49-F238E27FC236}">
                <a16:creationId xmlns:a16="http://schemas.microsoft.com/office/drawing/2014/main" id="{5551EB5E-9F69-4F3B-8D85-7F53E012B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68" name="Arc 26">
            <a:extLst>
              <a:ext uri="{FF2B5EF4-FFF2-40B4-BE49-F238E27FC236}">
                <a16:creationId xmlns:a16="http://schemas.microsoft.com/office/drawing/2014/main" id="{3E7996D7-AE99-4C66-868C-0079D2D381B2}"/>
              </a:ext>
            </a:extLst>
          </p:cNvPr>
          <p:cNvSpPr>
            <a:spLocks/>
          </p:cNvSpPr>
          <p:nvPr/>
        </p:nvSpPr>
        <p:spPr bwMode="auto">
          <a:xfrm>
            <a:off x="4014788" y="2767014"/>
            <a:ext cx="812800" cy="828675"/>
          </a:xfrm>
          <a:custGeom>
            <a:avLst/>
            <a:gdLst>
              <a:gd name="T0" fmla="*/ 30585363 w 21600"/>
              <a:gd name="T1" fmla="*/ 31791771 h 21600"/>
              <a:gd name="T2" fmla="*/ 0 w 21600"/>
              <a:gd name="T3" fmla="*/ 0 h 21600"/>
              <a:gd name="T4" fmla="*/ 3058536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278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17938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F5CA11B5-7381-45EA-B49D-E5CAC649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9" y="865188"/>
            <a:ext cx="10907059" cy="58108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Shows the overall structure of the software and the way in which the Structure provides conceptual integrity for a system.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Architecture design = structure of data + program components needed for system 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Just a blue print of overall system, not a operational component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 dataflow, control flow, dependencies.</a:t>
            </a:r>
          </a:p>
          <a:p>
            <a:pPr marL="285750" indent="-28575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Conceptual integrity is the property of a system to work on a consistent set of concepts, such as entities (user, groups, posts) or operations (transfer money to an account or convert it in different currencies). If a railway system has three different websites for selling tickets (I know of at least one case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), each with different functionalities, its overall system lacks conceptual integrity.</a:t>
            </a:r>
          </a:p>
          <a:p>
            <a:pPr marL="285750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Architectural design can be represented using following models: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Structural models -&gt;show arch as organized collection of components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Framework models -&gt;more abstract design , hiding the repeatable components 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Dynamic models -&gt; show how program structure may change because of an external event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Process models -&gt;focus on functional requirements related to  business process design and implementation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Functional models -&gt; represent system functionality hierarchy </a:t>
            </a:r>
            <a:r>
              <a:rPr lang="en-US" dirty="0" err="1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wrt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 dependence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1600" dirty="0">
              <a:solidFill>
                <a:srgbClr val="222635"/>
              </a:solidFill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3132F8-DEE5-4000-9D42-FF2B118E1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C20FF8B-7DCE-429B-84EA-647DADE76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729AC-1785-49D3-AA47-0509C83BEB8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F20CA3-33D8-4FBA-B799-CA316F73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541" y="25926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Architecture design properties</a:t>
            </a: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F5652FD0-1C4F-4AA6-BF82-B0701276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5" y="1176338"/>
            <a:ext cx="9923929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Structural properties.</a:t>
            </a:r>
            <a:r>
              <a:rPr lang="en-US" altLang="en-US" sz="1600" b="1" dirty="0">
                <a:solidFill>
                  <a:srgbClr val="000000"/>
                </a:solidFill>
                <a:latin typeface="Palatino" pitchFamily="-12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defines the: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components of a system (e.g., modules, objects, filters) and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the manner in which those components are packaged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and interact with one another.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For example, objects are packaged to encapsulate both data and the processing that manipulates the data and interact via the invocation of methods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rgbClr val="9A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Extra-functional properties.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Show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how the design architecture achieves requirements for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: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performance, capacity, reliability, security, adaptability, and other system characteristics.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rgbClr val="9A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Families of related systems.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 The architectural design should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draw upon repeatable patterns that are commonly encountered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in the design of families of similar systems.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In essence,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the design should have the ability to reuse architectural building blocks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Credits: https://www.archimatetool.com/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970" y="107279"/>
            <a:ext cx="1100863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Architecture Design developed using ArchiMate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85BD5-3D67-4EA8-888B-98D27750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0" y="865188"/>
            <a:ext cx="10895077" cy="50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819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4509-B77D-46F1-B560-E0141B86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9800" y="624840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D4DC4-A432-4430-BE8B-AE5591C58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F0C604-E972-43FF-8FA9-1621737B7E4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91528B7-906D-44CA-9DF8-68466BDAC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838" y="255588"/>
            <a:ext cx="6705600" cy="633412"/>
          </a:xfrm>
        </p:spPr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FE47138-F490-4D88-A27A-1E0F30870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219200"/>
            <a:ext cx="7886700" cy="41910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Any complex problem can be more easily handled if it is subdivided into pieces that can each be solved and/or optimized independently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A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concern</a:t>
            </a:r>
            <a:r>
              <a:rPr lang="en-US" altLang="en-US" dirty="0">
                <a:latin typeface="Palatino" pitchFamily="-128" charset="0"/>
              </a:rPr>
              <a:t> -&gt;  feature /behavior that is specified as part of the requirements model for the software(</a:t>
            </a:r>
            <a:r>
              <a:rPr lang="en-US" dirty="0"/>
              <a:t>something that is of interest or significance to a stakeholder or a group of stakeholders).</a:t>
            </a:r>
            <a:endParaRPr lang="en-US" altLang="en-US" dirty="0">
              <a:latin typeface="Palatino" pitchFamily="-12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By separating concerns into smaller, and therefore more manageable pieces, </a:t>
            </a:r>
            <a:r>
              <a:rPr lang="en-US" altLang="en-US" b="1" dirty="0">
                <a:latin typeface="Palatino" pitchFamily="-128" charset="0"/>
              </a:rPr>
              <a:t>a problem takes less effort and time to solve.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b="1" dirty="0">
                <a:latin typeface="Palatino" pitchFamily="-128" charset="0"/>
              </a:rPr>
              <a:t>shown in other design concepts like refinement, modularity, functional independence, aspects.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584C-3E56-43A9-B19B-D2BB78B62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BB513-949E-4105-AC4B-3089BFC8499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9D083F2-9726-4DF2-ACA5-DAA1BAFB2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65101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Modularity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FE7DFD3-1CBC-4E1B-A99E-A645F60B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962900" cy="4648200"/>
          </a:xfrm>
        </p:spPr>
        <p:txBody>
          <a:bodyPr/>
          <a:lstStyle/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Modularity is the implementation of separation of concerns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Software is decomposed in to separately named addressable components called as modules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They are integrated to fulfil the set of requirements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Follow divide and conquer approach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Monolithic software (i.e., a large program composed of a single module) cannot be easily grasped by a software engineer. </a:t>
            </a:r>
          </a:p>
          <a:p>
            <a:pPr lvl="1" algn="just" eaLnBrk="1" hangingPunct="1">
              <a:spcBef>
                <a:spcPts val="300"/>
              </a:spcBef>
            </a:pPr>
            <a:r>
              <a:rPr lang="en-US" altLang="en-US" sz="1800">
                <a:latin typeface="Palatino" pitchFamily="-128" charset="0"/>
              </a:rPr>
              <a:t>The number of control paths, span of reference, number of variables, and overall complexity would make understanding close to impossible. 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>
                <a:latin typeface="Palatino" pitchFamily="-128" charset="0"/>
              </a:rPr>
              <a:t>In almost all instances, you should break the design into many modules, hoping to make understanding easier and as a consequence, reduce the cost required to build the software.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b="1">
                <a:latin typeface="Palatino" pitchFamily="-128" charset="0"/>
              </a:rPr>
              <a:t>This module break down must be to an optimum level because more modules leads to more integration cost.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16DF3E55-5D06-48D1-A145-F95BCF320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70" name="Slide Number Placeholder 4">
            <a:extLst>
              <a:ext uri="{FF2B5EF4-FFF2-40B4-BE49-F238E27FC236}">
                <a16:creationId xmlns:a16="http://schemas.microsoft.com/office/drawing/2014/main" id="{56D8B0B6-B01E-4231-A931-99DE79D86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5825C-A5DC-4533-812C-43074082576B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8E6D9DE-FDF2-4E4A-986D-C566EC16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067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Modularity: Trade-offs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EE8C40B-4251-431A-B471-276102A4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1828800"/>
            <a:ext cx="490855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What is the "right" number of modules 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304EEC1-8E29-4820-8836-D6FC14BA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146300"/>
            <a:ext cx="3906838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for a specific software design?</a:t>
            </a:r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33689B2-3B41-40D3-B750-E68159AE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67401"/>
            <a:ext cx="1723228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optimal number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1C89C9BB-4C80-4863-8160-43482BB0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6096001"/>
            <a:ext cx="1450717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of modules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97E51768-DE42-430D-95CC-572A9D00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192464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5F290DFF-91BA-437F-B29D-4F376548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179764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4501E209-6086-4E10-A308-FFADEF82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592764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9F1B4869-09E3-421C-8FAC-86A6FE403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580064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3" name="Rectangle 11">
            <a:extLst>
              <a:ext uri="{FF2B5EF4-FFF2-40B4-BE49-F238E27FC236}">
                <a16:creationId xmlns:a16="http://schemas.microsoft.com/office/drawing/2014/main" id="{C3FE1E65-756A-4074-AA05-BEA9B382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503864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4" name="Rectangle 12">
            <a:extLst>
              <a:ext uri="{FF2B5EF4-FFF2-40B4-BE49-F238E27FC236}">
                <a16:creationId xmlns:a16="http://schemas.microsoft.com/office/drawing/2014/main" id="{5827444E-B45A-44AE-94A6-65254028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5491164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5" name="Rectangle 13">
            <a:extLst>
              <a:ext uri="{FF2B5EF4-FFF2-40B4-BE49-F238E27FC236}">
                <a16:creationId xmlns:a16="http://schemas.microsoft.com/office/drawing/2014/main" id="{3E17B169-06BC-4AD7-8BB7-FEDACCAF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421064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77A7CBD2-9D87-4A56-88FD-2D6CCB9A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408364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7" name="Rectangle 15">
            <a:extLst>
              <a:ext uri="{FF2B5EF4-FFF2-40B4-BE49-F238E27FC236}">
                <a16:creationId xmlns:a16="http://schemas.microsoft.com/office/drawing/2014/main" id="{B7AA5389-3689-455F-94DE-37D68DCF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5389564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8" name="Rectangle 16">
            <a:extLst>
              <a:ext uri="{FF2B5EF4-FFF2-40B4-BE49-F238E27FC236}">
                <a16:creationId xmlns:a16="http://schemas.microsoft.com/office/drawing/2014/main" id="{F4B85827-7A81-42B2-BFB2-D82687CD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76864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9" name="Rectangle 17">
            <a:extLst>
              <a:ext uri="{FF2B5EF4-FFF2-40B4-BE49-F238E27FC236}">
                <a16:creationId xmlns:a16="http://schemas.microsoft.com/office/drawing/2014/main" id="{2B3B3363-475F-493A-B8DD-8E77D682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613150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0" name="Rectangle 18">
            <a:extLst>
              <a:ext uri="{FF2B5EF4-FFF2-40B4-BE49-F238E27FC236}">
                <a16:creationId xmlns:a16="http://schemas.microsoft.com/office/drawing/2014/main" id="{7A15FB88-3460-4BF7-9EA9-C533337E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598864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1" name="Rectangle 19">
            <a:extLst>
              <a:ext uri="{FF2B5EF4-FFF2-40B4-BE49-F238E27FC236}">
                <a16:creationId xmlns:a16="http://schemas.microsoft.com/office/drawing/2014/main" id="{7822FAD5-AEEF-4DC3-83B7-56913334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5275264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2" name="Rectangle 20">
            <a:extLst>
              <a:ext uri="{FF2B5EF4-FFF2-40B4-BE49-F238E27FC236}">
                <a16:creationId xmlns:a16="http://schemas.microsoft.com/office/drawing/2014/main" id="{D1115966-7873-4F00-8C4F-E04BDA44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262564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3" name="Rectangle 21">
            <a:extLst>
              <a:ext uri="{FF2B5EF4-FFF2-40B4-BE49-F238E27FC236}">
                <a16:creationId xmlns:a16="http://schemas.microsoft.com/office/drawing/2014/main" id="{74B65694-2D09-4BF9-B35D-C1B7F66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3789364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4" name="Rectangle 22">
            <a:extLst>
              <a:ext uri="{FF2B5EF4-FFF2-40B4-BE49-F238E27FC236}">
                <a16:creationId xmlns:a16="http://schemas.microsoft.com/office/drawing/2014/main" id="{FB1FF42C-B2C2-4149-84B2-3BE3CA91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3776664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5" name="Rectangle 23">
            <a:extLst>
              <a:ext uri="{FF2B5EF4-FFF2-40B4-BE49-F238E27FC236}">
                <a16:creationId xmlns:a16="http://schemas.microsoft.com/office/drawing/2014/main" id="{8E100554-BEE3-472E-A726-38C5C5F4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5160964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6" name="Rectangle 24">
            <a:extLst>
              <a:ext uri="{FF2B5EF4-FFF2-40B4-BE49-F238E27FC236}">
                <a16:creationId xmlns:a16="http://schemas.microsoft.com/office/drawing/2014/main" id="{A35517A5-C465-4049-B4E2-40511D47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5148264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7" name="Rectangle 25">
            <a:extLst>
              <a:ext uri="{FF2B5EF4-FFF2-40B4-BE49-F238E27FC236}">
                <a16:creationId xmlns:a16="http://schemas.microsoft.com/office/drawing/2014/main" id="{D20A8867-59AF-475A-9772-5AE81106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929064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8" name="Rectangle 26">
            <a:extLst>
              <a:ext uri="{FF2B5EF4-FFF2-40B4-BE49-F238E27FC236}">
                <a16:creationId xmlns:a16="http://schemas.microsoft.com/office/drawing/2014/main" id="{9AD95785-D5FE-44FF-B5DC-7C9CB1CA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916364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9" name="Rectangle 27">
            <a:extLst>
              <a:ext uri="{FF2B5EF4-FFF2-40B4-BE49-F238E27FC236}">
                <a16:creationId xmlns:a16="http://schemas.microsoft.com/office/drawing/2014/main" id="{0001189C-F05C-4010-9A05-D8FAB48D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0" name="Rectangle 28">
            <a:extLst>
              <a:ext uri="{FF2B5EF4-FFF2-40B4-BE49-F238E27FC236}">
                <a16:creationId xmlns:a16="http://schemas.microsoft.com/office/drawing/2014/main" id="{147AA116-5306-464B-83B2-C4306977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1" name="Rectangle 29">
            <a:extLst>
              <a:ext uri="{FF2B5EF4-FFF2-40B4-BE49-F238E27FC236}">
                <a16:creationId xmlns:a16="http://schemas.microsoft.com/office/drawing/2014/main" id="{C2FB24C8-AF7A-45ED-8454-D3F53BD4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2" name="Rectangle 30">
            <a:extLst>
              <a:ext uri="{FF2B5EF4-FFF2-40B4-BE49-F238E27FC236}">
                <a16:creationId xmlns:a16="http://schemas.microsoft.com/office/drawing/2014/main" id="{CE6E051A-60F2-41B2-97FB-BB84ED5E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3" name="Rectangle 31">
            <a:extLst>
              <a:ext uri="{FF2B5EF4-FFF2-40B4-BE49-F238E27FC236}">
                <a16:creationId xmlns:a16="http://schemas.microsoft.com/office/drawing/2014/main" id="{2CDD9875-7C81-47BD-8F69-9883E2AF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4" name="Rectangle 32">
            <a:extLst>
              <a:ext uri="{FF2B5EF4-FFF2-40B4-BE49-F238E27FC236}">
                <a16:creationId xmlns:a16="http://schemas.microsoft.com/office/drawing/2014/main" id="{59445EC8-69A0-4A89-9C07-4A3C8B9F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5" name="Rectangle 33">
            <a:extLst>
              <a:ext uri="{FF2B5EF4-FFF2-40B4-BE49-F238E27FC236}">
                <a16:creationId xmlns:a16="http://schemas.microsoft.com/office/drawing/2014/main" id="{C76EC3A7-08B9-494D-9E85-5BC897F6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6" name="Rectangle 34">
            <a:extLst>
              <a:ext uri="{FF2B5EF4-FFF2-40B4-BE49-F238E27FC236}">
                <a16:creationId xmlns:a16="http://schemas.microsoft.com/office/drawing/2014/main" id="{FA13FDCB-CF13-4C09-B57C-BF805C4E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7" name="Rectangle 35">
            <a:extLst>
              <a:ext uri="{FF2B5EF4-FFF2-40B4-BE49-F238E27FC236}">
                <a16:creationId xmlns:a16="http://schemas.microsoft.com/office/drawing/2014/main" id="{3B37CB14-39C3-4E3D-BF8B-F3E023F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818064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8" name="Rectangle 36">
            <a:extLst>
              <a:ext uri="{FF2B5EF4-FFF2-40B4-BE49-F238E27FC236}">
                <a16:creationId xmlns:a16="http://schemas.microsoft.com/office/drawing/2014/main" id="{5146C1F1-AEA2-4E63-A3A8-3041184D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4805364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9" name="Rectangle 37">
            <a:extLst>
              <a:ext uri="{FF2B5EF4-FFF2-40B4-BE49-F238E27FC236}">
                <a16:creationId xmlns:a16="http://schemas.microsoft.com/office/drawing/2014/main" id="{0D9C4728-7DC4-41E2-9A5E-BE0D5BDB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3929064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0" name="Rectangle 38">
            <a:extLst>
              <a:ext uri="{FF2B5EF4-FFF2-40B4-BE49-F238E27FC236}">
                <a16:creationId xmlns:a16="http://schemas.microsoft.com/office/drawing/2014/main" id="{8100E389-3B79-4BAC-B234-E4C57C6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916364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1" name="Rectangle 39">
            <a:extLst>
              <a:ext uri="{FF2B5EF4-FFF2-40B4-BE49-F238E27FC236}">
                <a16:creationId xmlns:a16="http://schemas.microsoft.com/office/drawing/2014/main" id="{75467057-248B-41A6-B229-0CEF3F3A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4614864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2" name="Rectangle 40">
            <a:extLst>
              <a:ext uri="{FF2B5EF4-FFF2-40B4-BE49-F238E27FC236}">
                <a16:creationId xmlns:a16="http://schemas.microsoft.com/office/drawing/2014/main" id="{D9C2CD9E-BD2B-404C-B67D-AD494CA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4602164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3" name="Rectangle 41">
            <a:extLst>
              <a:ext uri="{FF2B5EF4-FFF2-40B4-BE49-F238E27FC236}">
                <a16:creationId xmlns:a16="http://schemas.microsoft.com/office/drawing/2014/main" id="{1F949EE0-550F-4E81-A38E-93A1D196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3789364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4" name="Rectangle 42">
            <a:extLst>
              <a:ext uri="{FF2B5EF4-FFF2-40B4-BE49-F238E27FC236}">
                <a16:creationId xmlns:a16="http://schemas.microsoft.com/office/drawing/2014/main" id="{49C9EBAB-00AA-437B-AC8F-DBF2583D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3776663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5" name="Rectangle 43">
            <a:extLst>
              <a:ext uri="{FF2B5EF4-FFF2-40B4-BE49-F238E27FC236}">
                <a16:creationId xmlns:a16="http://schemas.microsoft.com/office/drawing/2014/main" id="{CD1B57BD-685B-440B-B6CA-77D67F99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475164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6" name="Rectangle 44">
            <a:extLst>
              <a:ext uri="{FF2B5EF4-FFF2-40B4-BE49-F238E27FC236}">
                <a16:creationId xmlns:a16="http://schemas.microsoft.com/office/drawing/2014/main" id="{CBF7B775-0B98-468E-9E49-EF33AF36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4462464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7" name="Rectangle 45">
            <a:extLst>
              <a:ext uri="{FF2B5EF4-FFF2-40B4-BE49-F238E27FC236}">
                <a16:creationId xmlns:a16="http://schemas.microsoft.com/office/drawing/2014/main" id="{B9157162-77D1-45D5-AFE9-C0BB4393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613150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8" name="Rectangle 46">
            <a:extLst>
              <a:ext uri="{FF2B5EF4-FFF2-40B4-BE49-F238E27FC236}">
                <a16:creationId xmlns:a16="http://schemas.microsoft.com/office/drawing/2014/main" id="{8FBCDA05-3EF5-4E2E-B53B-4DA5B9F1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3598864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9" name="Rectangle 47">
            <a:extLst>
              <a:ext uri="{FF2B5EF4-FFF2-40B4-BE49-F238E27FC236}">
                <a16:creationId xmlns:a16="http://schemas.microsoft.com/office/drawing/2014/main" id="{34668E1D-7621-4658-9137-61146923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4246564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0" name="Rectangle 48">
            <a:extLst>
              <a:ext uri="{FF2B5EF4-FFF2-40B4-BE49-F238E27FC236}">
                <a16:creationId xmlns:a16="http://schemas.microsoft.com/office/drawing/2014/main" id="{506C3700-2A76-45B8-9988-C7E111A7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233864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1" name="Rectangle 49">
            <a:extLst>
              <a:ext uri="{FF2B5EF4-FFF2-40B4-BE49-F238E27FC236}">
                <a16:creationId xmlns:a16="http://schemas.microsoft.com/office/drawing/2014/main" id="{08916811-14AA-4AE1-92F8-E2087CB6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3421064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2" name="Rectangle 50">
            <a:extLst>
              <a:ext uri="{FF2B5EF4-FFF2-40B4-BE49-F238E27FC236}">
                <a16:creationId xmlns:a16="http://schemas.microsoft.com/office/drawing/2014/main" id="{65F572E5-E3D4-475A-974A-E32B4874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3408364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3" name="Rectangle 51">
            <a:extLst>
              <a:ext uri="{FF2B5EF4-FFF2-40B4-BE49-F238E27FC236}">
                <a16:creationId xmlns:a16="http://schemas.microsoft.com/office/drawing/2014/main" id="{1F0D1090-4336-4CD1-9603-4F8315A7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192464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4" name="Rectangle 52">
            <a:extLst>
              <a:ext uri="{FF2B5EF4-FFF2-40B4-BE49-F238E27FC236}">
                <a16:creationId xmlns:a16="http://schemas.microsoft.com/office/drawing/2014/main" id="{037807CF-1CAB-4580-A69F-743003C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179763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5" name="Rectangle 53">
            <a:extLst>
              <a:ext uri="{FF2B5EF4-FFF2-40B4-BE49-F238E27FC236}">
                <a16:creationId xmlns:a16="http://schemas.microsoft.com/office/drawing/2014/main" id="{EA9BEE1F-7B8F-4AE0-A309-C4D623BC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841750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6" name="Rectangle 54">
            <a:extLst>
              <a:ext uri="{FF2B5EF4-FFF2-40B4-BE49-F238E27FC236}">
                <a16:creationId xmlns:a16="http://schemas.microsoft.com/office/drawing/2014/main" id="{4C9359E5-F757-4C6A-A3D3-249D9183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827464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7" name="Rectangle 55">
            <a:extLst>
              <a:ext uri="{FF2B5EF4-FFF2-40B4-BE49-F238E27FC236}">
                <a16:creationId xmlns:a16="http://schemas.microsoft.com/office/drawing/2014/main" id="{3E277BF4-A6A5-4870-B909-DFD2D272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087689"/>
            <a:ext cx="1202251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  cost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8" name="Rectangle 56">
            <a:extLst>
              <a:ext uri="{FF2B5EF4-FFF2-40B4-BE49-F238E27FC236}">
                <a16:creationId xmlns:a16="http://schemas.microsoft.com/office/drawing/2014/main" id="{BCD14864-EA4D-4DFB-BA24-BE6DC257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316289"/>
            <a:ext cx="1258357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software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9" name="Rectangle 57">
            <a:extLst>
              <a:ext uri="{FF2B5EF4-FFF2-40B4-BE49-F238E27FC236}">
                <a16:creationId xmlns:a16="http://schemas.microsoft.com/office/drawing/2014/main" id="{4395ECDE-431E-4692-ABCD-10830138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1" y="5816601"/>
            <a:ext cx="206692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number of modules</a:t>
            </a:r>
          </a:p>
        </p:txBody>
      </p:sp>
      <p:grpSp>
        <p:nvGrpSpPr>
          <p:cNvPr id="30780" name="Group 58">
            <a:extLst>
              <a:ext uri="{FF2B5EF4-FFF2-40B4-BE49-F238E27FC236}">
                <a16:creationId xmlns:a16="http://schemas.microsoft.com/office/drawing/2014/main" id="{13C7D30F-C6DA-4BEF-A799-9A5955BA8B29}"/>
              </a:ext>
            </a:extLst>
          </p:cNvPr>
          <p:cNvGrpSpPr>
            <a:grpSpLocks/>
          </p:cNvGrpSpPr>
          <p:nvPr/>
        </p:nvGrpSpPr>
        <p:grpSpPr bwMode="auto">
          <a:xfrm>
            <a:off x="5018089" y="5667375"/>
            <a:ext cx="4675187" cy="128588"/>
            <a:chOff x="1744" y="2971"/>
            <a:chExt cx="2945" cy="72"/>
          </a:xfrm>
        </p:grpSpPr>
        <p:sp>
          <p:nvSpPr>
            <p:cNvPr id="30789" name="Freeform 59">
              <a:extLst>
                <a:ext uri="{FF2B5EF4-FFF2-40B4-BE49-F238E27FC236}">
                  <a16:creationId xmlns:a16="http://schemas.microsoft.com/office/drawing/2014/main" id="{F6D3C92D-B7B7-40B2-8323-63FFAD3B1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90" name="Line 60">
              <a:extLst>
                <a:ext uri="{FF2B5EF4-FFF2-40B4-BE49-F238E27FC236}">
                  <a16:creationId xmlns:a16="http://schemas.microsoft.com/office/drawing/2014/main" id="{09349305-85F6-4AC8-999C-19647511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0781" name="Group 61">
            <a:extLst>
              <a:ext uri="{FF2B5EF4-FFF2-40B4-BE49-F238E27FC236}">
                <a16:creationId xmlns:a16="http://schemas.microsoft.com/office/drawing/2014/main" id="{E1969FF9-E325-4B81-B2F4-EC5FEF1AB066}"/>
              </a:ext>
            </a:extLst>
          </p:cNvPr>
          <p:cNvGrpSpPr>
            <a:grpSpLocks/>
          </p:cNvGrpSpPr>
          <p:nvPr/>
        </p:nvGrpSpPr>
        <p:grpSpPr bwMode="auto">
          <a:xfrm>
            <a:off x="4941889" y="2593975"/>
            <a:ext cx="128587" cy="3136900"/>
            <a:chOff x="1696" y="1250"/>
            <a:chExt cx="81" cy="1756"/>
          </a:xfrm>
        </p:grpSpPr>
        <p:sp>
          <p:nvSpPr>
            <p:cNvPr id="30787" name="Freeform 62">
              <a:extLst>
                <a:ext uri="{FF2B5EF4-FFF2-40B4-BE49-F238E27FC236}">
                  <a16:creationId xmlns:a16="http://schemas.microsoft.com/office/drawing/2014/main" id="{48D87741-9F35-4649-9D7F-E94ACF1DE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8" name="Line 63">
              <a:extLst>
                <a:ext uri="{FF2B5EF4-FFF2-40B4-BE49-F238E27FC236}">
                  <a16:creationId xmlns:a16="http://schemas.microsoft.com/office/drawing/2014/main" id="{B71F3252-0DF4-4223-B2DA-530137952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2336" name="Rectangle 64">
            <a:extLst>
              <a:ext uri="{FF2B5EF4-FFF2-40B4-BE49-F238E27FC236}">
                <a16:creationId xmlns:a16="http://schemas.microsoft.com/office/drawing/2014/main" id="{FBFA63BC-437B-42B8-A2EE-18810A0C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381" y="3830639"/>
            <a:ext cx="1243929" cy="64427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integration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cost</a:t>
            </a:r>
          </a:p>
        </p:txBody>
      </p:sp>
      <p:sp>
        <p:nvSpPr>
          <p:cNvPr id="182337" name="Rectangle 65">
            <a:extLst>
              <a:ext uri="{FF2B5EF4-FFF2-40B4-BE49-F238E27FC236}">
                <a16:creationId xmlns:a16="http://schemas.microsoft.com/office/drawing/2014/main" id="{73D599E6-A0EE-4751-9F8A-D2EC76FB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27447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 development cost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4" name="Line 66">
            <a:extLst>
              <a:ext uri="{FF2B5EF4-FFF2-40B4-BE49-F238E27FC236}">
                <a16:creationId xmlns:a16="http://schemas.microsoft.com/office/drawing/2014/main" id="{DC275EC5-3F4F-4EB1-9F77-E3D632212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8" y="3027364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5" name="Line 67">
            <a:extLst>
              <a:ext uri="{FF2B5EF4-FFF2-40B4-BE49-F238E27FC236}">
                <a16:creationId xmlns:a16="http://schemas.microsoft.com/office/drawing/2014/main" id="{D0CB32F3-1EB0-490E-96AA-6BA15D633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388" y="4360864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6" name="Arc 68">
            <a:extLst>
              <a:ext uri="{FF2B5EF4-FFF2-40B4-BE49-F238E27FC236}">
                <a16:creationId xmlns:a16="http://schemas.microsoft.com/office/drawing/2014/main" id="{43DD454D-A396-4886-887E-CC13DBF39444}"/>
              </a:ext>
            </a:extLst>
          </p:cNvPr>
          <p:cNvSpPr>
            <a:spLocks/>
          </p:cNvSpPr>
          <p:nvPr/>
        </p:nvSpPr>
        <p:spPr bwMode="auto">
          <a:xfrm>
            <a:off x="5640388" y="5872163"/>
            <a:ext cx="1193800" cy="366712"/>
          </a:xfrm>
          <a:custGeom>
            <a:avLst/>
            <a:gdLst>
              <a:gd name="T0" fmla="*/ 65976518 w 21600"/>
              <a:gd name="T1" fmla="*/ 0 h 21705"/>
              <a:gd name="T2" fmla="*/ 0 w 21600"/>
              <a:gd name="T3" fmla="*/ 6195701 h 21705"/>
              <a:gd name="T4" fmla="*/ 0 w 21600"/>
              <a:gd name="T5" fmla="*/ 29972 h 217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2169</Words>
  <Application>Microsoft Office PowerPoint</Application>
  <PresentationFormat>Widescreen</PresentationFormat>
  <Paragraphs>216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36 Helvetica ThinItalic</vt:lpstr>
      <vt:lpstr>-apple-system</vt:lpstr>
      <vt:lpstr>Arial</vt:lpstr>
      <vt:lpstr>Cambria</vt:lpstr>
      <vt:lpstr>Helvetica</vt:lpstr>
      <vt:lpstr>Palatino</vt:lpstr>
      <vt:lpstr>Times</vt:lpstr>
      <vt:lpstr>Wingdings</vt:lpstr>
      <vt:lpstr>Bold Stripes</vt:lpstr>
      <vt:lpstr>Fundamental Concepts</vt:lpstr>
      <vt:lpstr>Refinement</vt:lpstr>
      <vt:lpstr>Stepwise Refinement</vt:lpstr>
      <vt:lpstr>Architecture</vt:lpstr>
      <vt:lpstr>Architecture design properties</vt:lpstr>
      <vt:lpstr>Architecture Design developed using ArchiMate tool</vt:lpstr>
      <vt:lpstr>Separation of Concerns</vt:lpstr>
      <vt:lpstr>Modularity</vt:lpstr>
      <vt:lpstr>Modularity: Trade-offs</vt:lpstr>
      <vt:lpstr>Information Hiding</vt:lpstr>
      <vt:lpstr>Why Information Hiding?</vt:lpstr>
      <vt:lpstr>Refactoring</vt:lpstr>
      <vt:lpstr>Functional Independence</vt:lpstr>
      <vt:lpstr>Aspects</vt:lpstr>
      <vt:lpstr>Aspects—An Example</vt:lpstr>
      <vt:lpstr>OO Design Concepts</vt:lpstr>
      <vt:lpstr>OO Design Concepts</vt:lpstr>
      <vt:lpstr>Design Classes</vt:lpstr>
      <vt:lpstr>Design Model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</dc:title>
  <dc:creator>Fast</dc:creator>
  <cp:lastModifiedBy>Fast</cp:lastModifiedBy>
  <cp:revision>2</cp:revision>
  <dcterms:created xsi:type="dcterms:W3CDTF">2022-03-17T08:12:04Z</dcterms:created>
  <dcterms:modified xsi:type="dcterms:W3CDTF">2022-03-17T08:40:42Z</dcterms:modified>
</cp:coreProperties>
</file>