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78" r:id="rId3"/>
    <p:sldId id="320" r:id="rId4"/>
    <p:sldId id="321" r:id="rId5"/>
    <p:sldId id="328" r:id="rId6"/>
    <p:sldId id="308" r:id="rId7"/>
    <p:sldId id="329" r:id="rId8"/>
    <p:sldId id="280" r:id="rId9"/>
    <p:sldId id="330" r:id="rId10"/>
    <p:sldId id="309" r:id="rId11"/>
    <p:sldId id="284" r:id="rId12"/>
    <p:sldId id="310" r:id="rId13"/>
    <p:sldId id="331" r:id="rId14"/>
    <p:sldId id="319" r:id="rId15"/>
    <p:sldId id="285" r:id="rId16"/>
    <p:sldId id="332" r:id="rId17"/>
    <p:sldId id="287" r:id="rId18"/>
    <p:sldId id="311" r:id="rId19"/>
    <p:sldId id="333" r:id="rId20"/>
    <p:sldId id="334" r:id="rId21"/>
    <p:sldId id="33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8603B-1918-43F7-9A23-ACD36DC0361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47FA-FBF8-42A5-9386-01975ACC5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8DA69-A571-1F49-91C0-61EBFAAB21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351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8DA69-A571-1F49-91C0-61EBFAAB21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15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394424-015D-414D-A4E7-DF266884A275}" type="datetime1">
              <a:rPr lang="en-GB" smtClean="0"/>
              <a:t>25/03/2022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06179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91EB33-70BD-420B-8AEA-02B152485540}" type="datetime1">
              <a:rPr lang="en-GB" smtClean="0"/>
              <a:t>25/03/2022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6114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9D778F-0331-4D58-BAEC-78E542BCF605}" type="datetime1">
              <a:rPr lang="en-GB" smtClean="0"/>
              <a:t>25/03/2022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4323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6DC345-8399-480A-888A-760ABFBEB9E0}" type="datetime1">
              <a:rPr lang="en-GB" smtClean="0"/>
              <a:t>25/03/2022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9394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7C10CA-7830-49CC-BADB-26B93D6525FF}" type="datetime1">
              <a:rPr lang="en-GB" smtClean="0"/>
              <a:t>25/03/2022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26676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13882F-8899-4FC7-AEDC-1DF9803A9002}" type="datetime1">
              <a:rPr lang="en-GB" smtClean="0"/>
              <a:t>25/03/2022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98686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BE16A9-48FB-44B3-9A3C-F2BAD5F09A4F}" type="datetime1">
              <a:rPr lang="en-GB" smtClean="0"/>
              <a:t>25/03/2022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5087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CC0D86-23E5-4597-8AE5-DF58B60C67AB}" type="datetime1">
              <a:rPr lang="en-GB" smtClean="0"/>
              <a:t>25/03/2022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83550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B05C4A-B9CD-4036-B658-55DAC1BF988B}" type="datetime1">
              <a:rPr lang="en-GB" smtClean="0"/>
              <a:t>25/03/2022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47487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52CF81-5F44-4961-9360-CF27286A6FDA}" type="datetime1">
              <a:rPr lang="en-GB" smtClean="0"/>
              <a:t>25/03/2022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98399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4571F4-380A-40CB-934C-B257F5084DAC}" type="datetime1">
              <a:rPr lang="en-GB" smtClean="0"/>
              <a:t>25/03/2022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17848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178053D-E327-4023-8822-D50D48DBED94}" type="datetime1">
              <a:rPr lang="en-GB" smtClean="0"/>
              <a:t>25/03/2022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71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2765426"/>
            <a:ext cx="3200400" cy="873125"/>
          </a:xfrm>
        </p:spPr>
        <p:txBody>
          <a:bodyPr/>
          <a:lstStyle/>
          <a:p>
            <a:r>
              <a:rPr lang="en-US" dirty="0"/>
              <a:t>Architectural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5D7E8EC-1A96-4345-8409-7B5CA0266A3E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25/03/2022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6" y="225425"/>
            <a:ext cx="7293232" cy="1143000"/>
          </a:xfrm>
        </p:spPr>
        <p:txBody>
          <a:bodyPr/>
          <a:lstStyle/>
          <a:p>
            <a:r>
              <a:rPr lang="en-US" dirty="0"/>
              <a:t>Architectural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6" y="1696243"/>
            <a:ext cx="11429999" cy="4525963"/>
          </a:xfrm>
        </p:spPr>
        <p:txBody>
          <a:bodyPr/>
          <a:lstStyle/>
          <a:p>
            <a:pPr algn="just"/>
            <a:r>
              <a:rPr lang="en-US" dirty="0"/>
              <a:t>Often modeled as </a:t>
            </a:r>
            <a:r>
              <a:rPr lang="en-US" b="1" dirty="0"/>
              <a:t>informal block diagrams showing entities and relationships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Components are represented as </a:t>
            </a:r>
            <a:r>
              <a:rPr lang="en-US" b="1" dirty="0"/>
              <a:t>Box</a:t>
            </a:r>
          </a:p>
          <a:p>
            <a:pPr algn="just"/>
            <a:r>
              <a:rPr lang="en-US" dirty="0"/>
              <a:t>Sub components are represented as </a:t>
            </a:r>
            <a:r>
              <a:rPr lang="en-US" b="1" dirty="0"/>
              <a:t>nested boxes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Arrows</a:t>
            </a:r>
            <a:r>
              <a:rPr lang="en-US" dirty="0"/>
              <a:t> depicts the data and control signals flowing from components.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550024"/>
            <a:ext cx="2895600" cy="365125"/>
          </a:xfrm>
        </p:spPr>
        <p:txBody>
          <a:bodyPr/>
          <a:lstStyle/>
          <a:p>
            <a:pPr defTabSz="4572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550024"/>
            <a:ext cx="2133600" cy="365125"/>
          </a:xfrm>
        </p:spPr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24000" y="6492876"/>
            <a:ext cx="2133600" cy="365125"/>
          </a:xfrm>
        </p:spPr>
        <p:txBody>
          <a:bodyPr/>
          <a:lstStyle/>
          <a:p>
            <a:pPr defTabSz="457200"/>
            <a:fld id="{2ED0DA12-623B-4040-943B-C7F09C15F73A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25/03/2022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and line diagrams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11196918" cy="4525963"/>
          </a:xfrm>
        </p:spPr>
        <p:txBody>
          <a:bodyPr/>
          <a:lstStyle/>
          <a:p>
            <a:r>
              <a:rPr lang="en-US" dirty="0"/>
              <a:t>Very abstract</a:t>
            </a:r>
          </a:p>
          <a:p>
            <a:r>
              <a:rPr lang="en-US" dirty="0"/>
              <a:t>They do not show:</a:t>
            </a:r>
          </a:p>
          <a:p>
            <a:pPr lvl="1"/>
            <a:r>
              <a:rPr lang="en-US" dirty="0"/>
              <a:t>the nature of component relationships</a:t>
            </a:r>
          </a:p>
          <a:p>
            <a:pPr lvl="1"/>
            <a:r>
              <a:rPr lang="en-US" dirty="0"/>
              <a:t>the externally visible properties of the sub-systems (fault tolerance, shared resource usage etc.) .</a:t>
            </a:r>
          </a:p>
          <a:p>
            <a:r>
              <a:rPr lang="en-US" dirty="0"/>
              <a:t>However, useful for communication with stakeholders and for project planning.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ED527FB2-0D0A-4AED-B158-BED218966565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25/03/2022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use the architectural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175249"/>
          </a:xfrm>
        </p:spPr>
        <p:txBody>
          <a:bodyPr/>
          <a:lstStyle/>
          <a:p>
            <a:pPr algn="just"/>
            <a:r>
              <a:rPr lang="en-US" dirty="0"/>
              <a:t>As a </a:t>
            </a:r>
            <a:r>
              <a:rPr lang="en-US" b="1" dirty="0"/>
              <a:t>way of facilitating discussion about the system design </a:t>
            </a:r>
          </a:p>
          <a:p>
            <a:pPr lvl="1" algn="just"/>
            <a:r>
              <a:rPr lang="en-US" dirty="0"/>
              <a:t>A high-level architectural view of a system</a:t>
            </a:r>
          </a:p>
          <a:p>
            <a:pPr lvl="1" algn="just"/>
            <a:r>
              <a:rPr lang="en-US" b="1" dirty="0"/>
              <a:t>Useful for project planning with system stakeholders</a:t>
            </a:r>
          </a:p>
          <a:p>
            <a:pPr lvl="1" algn="just"/>
            <a:r>
              <a:rPr lang="en-US" b="1" dirty="0"/>
              <a:t>Not cluttered with detail. </a:t>
            </a:r>
          </a:p>
          <a:p>
            <a:pPr lvl="1" algn="just"/>
            <a:r>
              <a:rPr lang="en-US" b="1" dirty="0"/>
              <a:t>Easily relatable </a:t>
            </a:r>
          </a:p>
          <a:p>
            <a:pPr lvl="1" algn="just"/>
            <a:r>
              <a:rPr lang="en-US" dirty="0"/>
              <a:t>After that, the system as a whole can be discussed in detail without understanding implementation details. </a:t>
            </a:r>
          </a:p>
          <a:p>
            <a:pPr lvl="1" algn="just"/>
            <a:r>
              <a:rPr lang="en-US" dirty="0"/>
              <a:t>Since it identifies the key components, so </a:t>
            </a:r>
            <a:r>
              <a:rPr lang="en-US" b="1" dirty="0"/>
              <a:t>tasks planning &amp; assignment will become easy</a:t>
            </a:r>
            <a:r>
              <a:rPr lang="en-US" dirty="0"/>
              <a:t>. </a:t>
            </a:r>
            <a:endParaRPr lang="en-GB" dirty="0"/>
          </a:p>
          <a:p>
            <a:pPr algn="just"/>
            <a:r>
              <a:rPr lang="en-US" dirty="0"/>
              <a:t>As a </a:t>
            </a:r>
            <a:r>
              <a:rPr lang="en-US" b="1" dirty="0"/>
              <a:t>way of documenting an architecture that has been designed </a:t>
            </a:r>
          </a:p>
          <a:p>
            <a:pPr lvl="1" algn="just"/>
            <a:r>
              <a:rPr lang="en-US" dirty="0"/>
              <a:t>The aim here is to </a:t>
            </a:r>
            <a:r>
              <a:rPr lang="en-US" b="1" dirty="0"/>
              <a:t>produce a complete system model </a:t>
            </a:r>
            <a:r>
              <a:rPr lang="en-US" dirty="0"/>
              <a:t>that shows the different components in a system, their interfaces and their connections. </a:t>
            </a:r>
          </a:p>
          <a:p>
            <a:pPr lvl="1" algn="just"/>
            <a:r>
              <a:rPr lang="en-US" b="1" dirty="0"/>
              <a:t>System evolution &amp;  understanding becomes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models’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09" y="1454151"/>
            <a:ext cx="11086944" cy="5175249"/>
          </a:xfrm>
        </p:spPr>
        <p:txBody>
          <a:bodyPr/>
          <a:lstStyle/>
          <a:p>
            <a:pPr algn="just"/>
            <a:r>
              <a:rPr lang="en-US" dirty="0"/>
              <a:t>For documenting architectural details, better to use an ADL(Architecture Description Language).</a:t>
            </a:r>
          </a:p>
          <a:p>
            <a:pPr algn="just"/>
            <a:r>
              <a:rPr lang="en-US" dirty="0"/>
              <a:t>As they are recognized globally</a:t>
            </a:r>
          </a:p>
          <a:p>
            <a:pPr algn="just"/>
            <a:r>
              <a:rPr lang="en-US" dirty="0"/>
              <a:t>Some ADLs are : UML, ArchiMate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Drawbacks;</a:t>
            </a:r>
          </a:p>
          <a:p>
            <a:pPr lvl="1" algn="just"/>
            <a:r>
              <a:rPr lang="en-US" dirty="0"/>
              <a:t>Time consuming</a:t>
            </a:r>
          </a:p>
          <a:p>
            <a:pPr lvl="1" algn="just"/>
            <a:r>
              <a:rPr lang="en-US" dirty="0"/>
              <a:t>Expensive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8611919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3119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Architectural design decisions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6BEF36-ABFB-4728-88D9-99E76B26F19D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25/03/2022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175805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Architectural design decisions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66164" y="1417638"/>
            <a:ext cx="11259671" cy="5081774"/>
          </a:xfrm>
        </p:spPr>
        <p:txBody>
          <a:bodyPr/>
          <a:lstStyle/>
          <a:p>
            <a:r>
              <a:rPr lang="en-US" dirty="0"/>
              <a:t>Architectural design is a </a:t>
            </a:r>
            <a:r>
              <a:rPr lang="en-US" b="1" dirty="0"/>
              <a:t>creative process </a:t>
            </a:r>
            <a:r>
              <a:rPr lang="en-US" dirty="0"/>
              <a:t>to develop a system via fulfilling FRs &amp; NFRs.</a:t>
            </a:r>
          </a:p>
          <a:p>
            <a:r>
              <a:rPr lang="en-US" b="1" dirty="0"/>
              <a:t>No formulaic design process</a:t>
            </a:r>
          </a:p>
          <a:p>
            <a:r>
              <a:rPr lang="en-US" dirty="0"/>
              <a:t>Depends upon: </a:t>
            </a:r>
          </a:p>
          <a:p>
            <a:pPr lvl="1"/>
            <a:r>
              <a:rPr lang="en-US" dirty="0"/>
              <a:t>System type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Experience of system architect</a:t>
            </a:r>
          </a:p>
          <a:p>
            <a:pPr lvl="1"/>
            <a:r>
              <a:rPr lang="en-US" dirty="0"/>
              <a:t>Requirements</a:t>
            </a:r>
          </a:p>
          <a:p>
            <a:r>
              <a:rPr lang="en-US" dirty="0"/>
              <a:t>So it’s a </a:t>
            </a:r>
            <a:r>
              <a:rPr lang="en-US" b="1" dirty="0"/>
              <a:t>series of decisions to made</a:t>
            </a:r>
            <a:r>
              <a:rPr lang="en-US" dirty="0"/>
              <a:t>, </a:t>
            </a:r>
            <a:r>
              <a:rPr lang="en-US" b="1" dirty="0"/>
              <a:t>not a sequence of activities to be performed.</a:t>
            </a:r>
          </a:p>
          <a:p>
            <a:r>
              <a:rPr lang="en-US" dirty="0"/>
              <a:t>However, </a:t>
            </a:r>
            <a:r>
              <a:rPr lang="en-US" b="1" dirty="0"/>
              <a:t>a number of common decisions span all design processes</a:t>
            </a:r>
            <a:r>
              <a:rPr lang="en-US" dirty="0"/>
              <a:t> and these decisions affect the non-functional characteristics of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0" y="292101"/>
            <a:ext cx="7829550" cy="1143000"/>
          </a:xfrm>
        </p:spPr>
        <p:txBody>
          <a:bodyPr/>
          <a:lstStyle/>
          <a:p>
            <a:r>
              <a:rPr lang="en-US" dirty="0"/>
              <a:t>Architectural design decisions by system architect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597082"/>
            <a:ext cx="2844800" cy="365125"/>
          </a:xfrm>
        </p:spPr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Picture 5" descr="6.2 Arch design question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84422"/>
            <a:ext cx="10972800" cy="467192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48344"/>
            <a:ext cx="2844800" cy="365125"/>
          </a:xfrm>
        </p:spPr>
        <p:txBody>
          <a:bodyPr/>
          <a:lstStyle/>
          <a:p>
            <a:pPr defTabSz="457200"/>
            <a:fld id="{17ADEE9E-FE2F-48F3-8DA7-0EE4CBA60514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25/03/2022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7886628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reuse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502024" y="1466058"/>
            <a:ext cx="11080376" cy="5030787"/>
          </a:xfrm>
        </p:spPr>
        <p:txBody>
          <a:bodyPr/>
          <a:lstStyle/>
          <a:p>
            <a:pPr algn="just"/>
            <a:r>
              <a:rPr lang="en-US" sz="2000" b="1" dirty="0"/>
              <a:t>Systems in the same domain often have similar architectures that reflect domain concepts</a:t>
            </a:r>
            <a:r>
              <a:rPr lang="en-US" sz="2000" dirty="0"/>
              <a:t>.</a:t>
            </a:r>
          </a:p>
          <a:p>
            <a:pPr algn="just"/>
            <a:r>
              <a:rPr lang="en-US" sz="2000" b="1" dirty="0"/>
              <a:t>Application are built around a core architecture with variants that satisfy particular customer requirements.</a:t>
            </a:r>
          </a:p>
          <a:p>
            <a:pPr lvl="1" algn="just"/>
            <a:r>
              <a:rPr lang="en-US" sz="1800" dirty="0"/>
              <a:t>An IMS must have basic CRUD features. Extra features could be added as per customer requirements. </a:t>
            </a:r>
          </a:p>
          <a:p>
            <a:pPr algn="just"/>
            <a:r>
              <a:rPr lang="en-US" sz="2000" dirty="0"/>
              <a:t>So, </a:t>
            </a:r>
            <a:r>
              <a:rPr lang="en-US" sz="2000" b="1" dirty="0"/>
              <a:t>decide carefully to which extent architecture can be reused from a similar system</a:t>
            </a:r>
            <a:r>
              <a:rPr lang="en-US" sz="2000" dirty="0"/>
              <a:t>.</a:t>
            </a:r>
          </a:p>
          <a:p>
            <a:pPr algn="just"/>
            <a:r>
              <a:rPr lang="en-US" sz="2000" b="1" dirty="0"/>
              <a:t>The architecture of a system may be designed around one of more architectural patterns or ‘styles’.</a:t>
            </a:r>
          </a:p>
          <a:p>
            <a:pPr lvl="1" algn="just"/>
            <a:r>
              <a:rPr lang="en-US" sz="1800" dirty="0"/>
              <a:t>An architectural pattern -&gt; description of system organization.(client-server org.) </a:t>
            </a:r>
          </a:p>
          <a:p>
            <a:pPr algn="just"/>
            <a:r>
              <a:rPr lang="en-US" sz="2200" b="1" dirty="0"/>
              <a:t>Selecting a pattern depends upon its weaknesses &amp; strengths</a:t>
            </a:r>
            <a:r>
              <a:rPr lang="en-US" sz="2200" dirty="0"/>
              <a:t>. We will discuss it later in detail.</a:t>
            </a:r>
          </a:p>
          <a:p>
            <a:pPr lvl="1" algn="just"/>
            <a:r>
              <a:rPr lang="en-US" sz="1800" b="1" dirty="0"/>
              <a:t>Pattern selection depends on NFRs as it has a direct impact of software architecture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583363"/>
            <a:ext cx="2133600" cy="365125"/>
          </a:xfrm>
        </p:spPr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0977" y="360177"/>
            <a:ext cx="8305800" cy="917575"/>
          </a:xfrm>
        </p:spPr>
        <p:txBody>
          <a:bodyPr/>
          <a:lstStyle/>
          <a:p>
            <a:r>
              <a:rPr lang="en-US" dirty="0"/>
              <a:t>Architecture and system characteristics</a:t>
            </a:r>
            <a:br>
              <a:rPr lang="en-US" dirty="0"/>
            </a:br>
            <a:r>
              <a:rPr lang="en-US" dirty="0"/>
              <a:t>what to do if following NFRs are critical?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510988" y="1540697"/>
            <a:ext cx="6777317" cy="346367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Performance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Localize critical operations </a:t>
            </a:r>
            <a:r>
              <a:rPr lang="en-US" dirty="0"/>
              <a:t>within a small no. of components </a:t>
            </a:r>
            <a:r>
              <a:rPr lang="en-US" b="1" dirty="0"/>
              <a:t>deployed on same system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Don’t use distributed systems </a:t>
            </a:r>
            <a:r>
              <a:rPr lang="en-US" dirty="0"/>
              <a:t>(creates delay in Message passing)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Use large</a:t>
            </a:r>
            <a:r>
              <a:rPr lang="en-US" dirty="0"/>
              <a:t> rather than fine-grain </a:t>
            </a:r>
            <a:r>
              <a:rPr lang="en-US" b="1" dirty="0"/>
              <a:t>components to minimize communications.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Effectively </a:t>
            </a:r>
            <a:r>
              <a:rPr lang="en-US" b="1" dirty="0"/>
              <a:t>use multiple processors </a:t>
            </a:r>
            <a:r>
              <a:rPr lang="en-US" dirty="0"/>
              <a:t>in your system </a:t>
            </a:r>
            <a:r>
              <a:rPr lang="en-US" b="1" dirty="0"/>
              <a:t>for task scheduling. 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Security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Use a layered architecture with critical assets in the inner layers. 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E.g., multi tier architectures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3A2A8-EC08-4BAA-99F5-6CDEBF664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0" r="14902"/>
          <a:stretch/>
        </p:blipFill>
        <p:spPr>
          <a:xfrm>
            <a:off x="7288306" y="1546637"/>
            <a:ext cx="4294094" cy="480971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451597"/>
            <a:ext cx="6651814" cy="917575"/>
          </a:xfrm>
        </p:spPr>
        <p:txBody>
          <a:bodyPr/>
          <a:lstStyle/>
          <a:p>
            <a:r>
              <a:rPr lang="en-US" dirty="0"/>
              <a:t>Architecture and system characteristics</a:t>
            </a:r>
            <a:br>
              <a:rPr lang="en-US" dirty="0"/>
            </a:br>
            <a:r>
              <a:rPr lang="en-US" dirty="0"/>
              <a:t>what to do if following NFRs are critical?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465263"/>
            <a:ext cx="7144871" cy="42465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Safety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Localize safety-critical features in a small number of sub-systems.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Reduces the cost of safety validations 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and it </a:t>
            </a:r>
            <a:r>
              <a:rPr lang="en-US" b="1" dirty="0"/>
              <a:t>has a separate shutdown system that safely shuts down in case of any failure</a:t>
            </a:r>
            <a:r>
              <a:rPr lang="en-US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Availability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Architecture should be </a:t>
            </a:r>
            <a:r>
              <a:rPr lang="en-US" b="1" dirty="0"/>
              <a:t>designed to Include redundant components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So its </a:t>
            </a:r>
            <a:r>
              <a:rPr lang="en-US" b="1" dirty="0"/>
              <a:t>possible to replace/update component in case of fault occurrence.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E.ge., fault tolerant system architectures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417C905D-C654-4281-929A-7C36C306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824" y="3157978"/>
            <a:ext cx="3729576" cy="264349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968095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Architectural design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stage in software design process</a:t>
            </a:r>
          </a:p>
          <a:p>
            <a:pPr algn="just"/>
            <a:r>
              <a:rPr lang="en-US" dirty="0"/>
              <a:t>concerned with:</a:t>
            </a:r>
          </a:p>
          <a:p>
            <a:pPr lvl="1" algn="just"/>
            <a:r>
              <a:rPr lang="en-US" dirty="0"/>
              <a:t>understanding how a software system should be organized </a:t>
            </a:r>
          </a:p>
          <a:p>
            <a:pPr lvl="1" algn="just"/>
            <a:r>
              <a:rPr lang="en-US" dirty="0"/>
              <a:t>designing the overall structure of that system.</a:t>
            </a:r>
          </a:p>
          <a:p>
            <a:pPr algn="just"/>
            <a:r>
              <a:rPr lang="en-US" dirty="0"/>
              <a:t>It is the critical link between design and requirements engineering</a:t>
            </a:r>
          </a:p>
          <a:p>
            <a:pPr lvl="1" algn="just"/>
            <a:r>
              <a:rPr lang="en-US" dirty="0"/>
              <a:t>as it identifies the main structural components in a system and the relationships between them. </a:t>
            </a:r>
          </a:p>
          <a:p>
            <a:pPr algn="just"/>
            <a:r>
              <a:rPr lang="en-US" b="1" dirty="0"/>
              <a:t>output of this process is an architectural model </a:t>
            </a:r>
            <a:r>
              <a:rPr lang="en-US" dirty="0"/>
              <a:t>that describes how the system is organized as a set of communicating components. </a:t>
            </a:r>
            <a:endParaRPr lang="en-GB" dirty="0"/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F8894FC-93BE-4771-B9D0-93A9E11022B0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25/03/2022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40859"/>
            <a:ext cx="8305800" cy="917575"/>
          </a:xfrm>
        </p:spPr>
        <p:txBody>
          <a:bodyPr/>
          <a:lstStyle/>
          <a:p>
            <a:r>
              <a:rPr lang="en-US" dirty="0"/>
              <a:t>Architecture and system characteristics</a:t>
            </a:r>
            <a:br>
              <a:rPr lang="en-US" dirty="0"/>
            </a:br>
            <a:r>
              <a:rPr lang="en-US" dirty="0"/>
              <a:t>what to do if following NFRs are critical?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FF9752CD-9795-49AF-8B59-6D639B58828B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25/03/2022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DCC60A6-7D31-47C6-8E1D-3207DA7B7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88" y="1807883"/>
            <a:ext cx="11147612" cy="1854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Maintainability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Design using self grained components that can be changed</a:t>
            </a:r>
            <a:r>
              <a:rPr lang="en-US" dirty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Shared data structures is avoided</a:t>
            </a:r>
            <a:r>
              <a:rPr lang="en-US" dirty="0"/>
              <a:t> (e.g., static variables are shared objects between multiple instances)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72332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69142"/>
            <a:ext cx="8305800" cy="917575"/>
          </a:xfrm>
        </p:spPr>
        <p:txBody>
          <a:bodyPr/>
          <a:lstStyle/>
          <a:p>
            <a:r>
              <a:rPr lang="en-US" dirty="0"/>
              <a:t>Conflicting critical requirements 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FF9752CD-9795-49AF-8B59-6D639B58828B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25/03/2022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DCC60A6-7D31-47C6-8E1D-3207DA7B7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67860"/>
            <a:ext cx="10972800" cy="2949574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Performance improve with lesser no. of components and maintainability improves with more subcomponents.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Security is the critical req. for almost all applications these days.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Solution is to either compromise over less critical requirement or use multiple architectural styles for separate parts of systems.</a:t>
            </a:r>
          </a:p>
          <a:p>
            <a:pPr algn="just">
              <a:lnSpc>
                <a:spcPct val="90000"/>
              </a:lnSpc>
            </a:pPr>
            <a:endParaRPr lang="en-US" sz="2000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001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Agility and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generally accepted that an </a:t>
            </a:r>
            <a:r>
              <a:rPr lang="en-US" b="1" dirty="0"/>
              <a:t>early stage of agile processes is to design an overall systems architecture.</a:t>
            </a:r>
          </a:p>
          <a:p>
            <a:pPr algn="just"/>
            <a:r>
              <a:rPr lang="en-US" dirty="0"/>
              <a:t>Refactoring is easy BUT </a:t>
            </a:r>
            <a:r>
              <a:rPr lang="en-US" b="1" dirty="0"/>
              <a:t>refactoring the system architecture is usually expensive</a:t>
            </a:r>
            <a:r>
              <a:rPr lang="en-US" dirty="0"/>
              <a:t> because a lot of components have to be changed to adapt to the architectural changes.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BEB77DC6-47F7-44E4-87E4-CF089E1E729C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25/03/2022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976477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of an ATM Machine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F3B1F40A-F9CB-4209-8B64-ADE9B53321AB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25/03/2022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A009F-1ACE-47BA-944F-D9CCD5D9E132}"/>
              </a:ext>
            </a:extLst>
          </p:cNvPr>
          <p:cNvSpPr/>
          <p:nvPr/>
        </p:nvSpPr>
        <p:spPr>
          <a:xfrm>
            <a:off x="2514600" y="1695451"/>
            <a:ext cx="1123950" cy="828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Validate card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934A73-D3F7-4FA5-BB98-434E07D601A0}"/>
              </a:ext>
            </a:extLst>
          </p:cNvPr>
          <p:cNvSpPr/>
          <p:nvPr/>
        </p:nvSpPr>
        <p:spPr>
          <a:xfrm>
            <a:off x="3248025" y="3175402"/>
            <a:ext cx="1123950" cy="828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Select options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2E2772-164D-40A8-9924-0B46B6661581}"/>
              </a:ext>
            </a:extLst>
          </p:cNvPr>
          <p:cNvSpPr/>
          <p:nvPr/>
        </p:nvSpPr>
        <p:spPr>
          <a:xfrm>
            <a:off x="3000375" y="4490641"/>
            <a:ext cx="1600201" cy="828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Send command to database	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20F035-32BB-4A7F-92DB-2DCAB40AE5B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3076576" y="2524125"/>
            <a:ext cx="733425" cy="6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B344D1-7046-49D9-B7F9-52C8954936B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800476" y="4004076"/>
            <a:ext cx="9525" cy="486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98F800E-866E-46B0-97DF-82B1FD316BA2}"/>
              </a:ext>
            </a:extLst>
          </p:cNvPr>
          <p:cNvSpPr/>
          <p:nvPr/>
        </p:nvSpPr>
        <p:spPr>
          <a:xfrm>
            <a:off x="3876675" y="1692278"/>
            <a:ext cx="1600200" cy="828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Validate via Finger print sensor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EA04A1-2ED1-4171-8908-4043CD1ED96F}"/>
              </a:ext>
            </a:extLst>
          </p:cNvPr>
          <p:cNvCxnSpPr>
            <a:cxnSpLocks/>
            <a:stCxn id="20" idx="2"/>
            <a:endCxn id="10" idx="0"/>
          </p:cNvCxnSpPr>
          <p:nvPr/>
        </p:nvCxnSpPr>
        <p:spPr>
          <a:xfrm flipH="1">
            <a:off x="3810001" y="2520953"/>
            <a:ext cx="866775" cy="654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57A919F-ED62-4B0D-85D2-98C24D063F4E}"/>
              </a:ext>
            </a:extLst>
          </p:cNvPr>
          <p:cNvSpPr/>
          <p:nvPr/>
        </p:nvSpPr>
        <p:spPr>
          <a:xfrm>
            <a:off x="4905376" y="4490640"/>
            <a:ext cx="1600200" cy="828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perform the transaction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5D3125-070F-4954-B26E-2AD699004346}"/>
              </a:ext>
            </a:extLst>
          </p:cNvPr>
          <p:cNvSpPr/>
          <p:nvPr/>
        </p:nvSpPr>
        <p:spPr>
          <a:xfrm>
            <a:off x="7277100" y="5237142"/>
            <a:ext cx="1600200" cy="828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View balance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72A02C-6E7F-42AF-82B5-A6A7A2A180F2}"/>
              </a:ext>
            </a:extLst>
          </p:cNvPr>
          <p:cNvSpPr/>
          <p:nvPr/>
        </p:nvSpPr>
        <p:spPr>
          <a:xfrm>
            <a:off x="7277100" y="4050094"/>
            <a:ext cx="1600200" cy="828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Collect cash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09549A-77A6-4771-BD59-E33D6FFC1AD2}"/>
              </a:ext>
            </a:extLst>
          </p:cNvPr>
          <p:cNvCxnSpPr>
            <a:stCxn id="11" idx="3"/>
            <a:endCxn id="33" idx="1"/>
          </p:cNvCxnSpPr>
          <p:nvPr/>
        </p:nvCxnSpPr>
        <p:spPr>
          <a:xfrm flipV="1">
            <a:off x="4600576" y="4904978"/>
            <a:ext cx="3048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1CEC7C-0F37-40CB-A8FC-B2EACA81F040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 flipV="1">
            <a:off x="6505576" y="4464431"/>
            <a:ext cx="771524" cy="440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A8E947-693A-4C22-81B0-503FC5370D4A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6505576" y="4904977"/>
            <a:ext cx="771524" cy="746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of a packing robot control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6626" name="Picture 2" descr="6"/>
          <p:cNvPicPr>
            <a:picLocks noChangeAspect="1" noChangeArrowheads="1"/>
          </p:cNvPicPr>
          <p:nvPr/>
        </p:nvPicPr>
        <p:blipFill>
          <a:blip r:embed="rId2"/>
          <a:srcRect b="-8765"/>
          <a:stretch>
            <a:fillRect/>
          </a:stretch>
        </p:blipFill>
        <p:spPr bwMode="auto">
          <a:xfrm>
            <a:off x="6242424" y="1612645"/>
            <a:ext cx="5214383" cy="50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4A3EDD7-F8FA-4918-961D-E8D3B52535DE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25/03/2022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FD78B-3EB6-469B-8A28-E554DD77F22C}"/>
              </a:ext>
            </a:extLst>
          </p:cNvPr>
          <p:cNvSpPr txBox="1"/>
          <p:nvPr/>
        </p:nvSpPr>
        <p:spPr>
          <a:xfrm>
            <a:off x="417915" y="1639873"/>
            <a:ext cx="5113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Pack different kind of objects.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Classify it to a type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Package accordingly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And put on to another conveyor for shipment</a:t>
            </a:r>
          </a:p>
        </p:txBody>
      </p:sp>
    </p:spTree>
    <p:extLst>
      <p:ext uri="{BB962C8B-B14F-4D97-AF65-F5344CB8AC3E}">
        <p14:creationId xmlns:p14="http://schemas.microsoft.com/office/powerpoint/2010/main" val="377440580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&amp; Design process overlapping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Practically the </a:t>
            </a:r>
            <a:r>
              <a:rPr lang="en-US" b="1" dirty="0">
                <a:solidFill>
                  <a:srgbClr val="000000"/>
                </a:solidFill>
              </a:rPr>
              <a:t>requirement specification process is overlapped with architectural design procedure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It is </a:t>
            </a:r>
            <a:r>
              <a:rPr lang="en-US" b="1" dirty="0">
                <a:solidFill>
                  <a:srgbClr val="000000"/>
                </a:solidFill>
              </a:rPr>
              <a:t>impossible that the specification does not includes design information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You need to </a:t>
            </a:r>
            <a:r>
              <a:rPr lang="en-US" b="1" dirty="0">
                <a:solidFill>
                  <a:srgbClr val="000000"/>
                </a:solidFill>
              </a:rPr>
              <a:t>identify the main architectural components </a:t>
            </a:r>
            <a:r>
              <a:rPr lang="en-US" dirty="0">
                <a:solidFill>
                  <a:srgbClr val="000000"/>
                </a:solidFill>
              </a:rPr>
              <a:t>as these reflects the </a:t>
            </a:r>
            <a:r>
              <a:rPr lang="en-US" b="1" dirty="0">
                <a:solidFill>
                  <a:srgbClr val="000000"/>
                </a:solidFill>
              </a:rPr>
              <a:t>high level features of the system.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 so the </a:t>
            </a:r>
            <a:r>
              <a:rPr lang="en-US" b="1" dirty="0">
                <a:solidFill>
                  <a:srgbClr val="000000"/>
                </a:solidFill>
              </a:rPr>
              <a:t>RE process must show a sort of abstract system arch showing where you associate subsystems .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You may </a:t>
            </a:r>
            <a:r>
              <a:rPr lang="en-US" b="1" dirty="0">
                <a:solidFill>
                  <a:srgbClr val="000000"/>
                </a:solidFill>
              </a:rPr>
              <a:t>use this decomposition to discuss &amp; finetune requirements with stakeholders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DA65712-C1AA-4825-9AAC-AB56A470BD40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25/03/2022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4013"/>
            <a:ext cx="10972800" cy="4525963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You can design software architecture at two levels of abstraction: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</a:rPr>
              <a:t>Architecture in the small: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concerned with the </a:t>
            </a:r>
            <a:r>
              <a:rPr lang="en-US" b="1" dirty="0">
                <a:solidFill>
                  <a:srgbClr val="000000"/>
                </a:solidFill>
              </a:rPr>
              <a:t>architecture of individual programs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Depicts </a:t>
            </a:r>
            <a:r>
              <a:rPr lang="en-US" b="1" dirty="0">
                <a:solidFill>
                  <a:srgbClr val="000000"/>
                </a:solidFill>
              </a:rPr>
              <a:t>how an individual program is decomposed into components.  </a:t>
            </a:r>
            <a:endParaRPr lang="en-GB" b="1" dirty="0">
              <a:solidFill>
                <a:srgbClr val="000000"/>
              </a:solidFill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</a:rPr>
              <a:t>Architecture in the large: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concerned with the </a:t>
            </a:r>
            <a:r>
              <a:rPr lang="en-US" b="1" dirty="0">
                <a:solidFill>
                  <a:srgbClr val="000000"/>
                </a:solidFill>
              </a:rPr>
              <a:t>architecture of complex enterprise systems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that </a:t>
            </a:r>
            <a:r>
              <a:rPr lang="en-US" b="1" dirty="0">
                <a:solidFill>
                  <a:srgbClr val="000000"/>
                </a:solidFill>
              </a:rPr>
              <a:t>include other systems, programs, and program components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These </a:t>
            </a:r>
            <a:r>
              <a:rPr lang="en-US" b="1" dirty="0">
                <a:solidFill>
                  <a:srgbClr val="000000"/>
                </a:solidFill>
              </a:rPr>
              <a:t>enterprise systems are distributed over different computers, which may be owned and managed by different companies.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C07DB421-64C4-413B-A8FB-A54B40AD981D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25/03/2022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5542612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Software Architecture is important?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2057399"/>
            <a:ext cx="11226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Non – functional requirements are applied to the system as a whole. </a:t>
            </a:r>
          </a:p>
          <a:p>
            <a:pPr>
              <a:lnSpc>
                <a:spcPct val="90000"/>
              </a:lnSpc>
            </a:pPr>
            <a:r>
              <a:rPr lang="en-GB" dirty="0"/>
              <a:t>System architecture affects the non-functional requirements of the system.</a:t>
            </a:r>
          </a:p>
          <a:p>
            <a:pPr>
              <a:lnSpc>
                <a:spcPct val="90000"/>
              </a:lnSpc>
            </a:pPr>
            <a:r>
              <a:rPr lang="en-GB" dirty="0"/>
              <a:t>Like, robustness, performance, maintainability etc.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27D01B53-625D-4E56-A9AF-A3E15C9204DB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25/03/2022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explicit architecture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46847" y="1426603"/>
            <a:ext cx="11035553" cy="49387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b="1" dirty="0"/>
              <a:t>Stakeholder communication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High level presentation of a system</a:t>
            </a:r>
            <a:r>
              <a:rPr lang="en-GB" b="1" dirty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Architecture may be used as a focus of discussion by system stakeholders.</a:t>
            </a:r>
            <a:endParaRPr lang="en-GB" b="1" dirty="0"/>
          </a:p>
          <a:p>
            <a:pPr algn="just">
              <a:lnSpc>
                <a:spcPct val="90000"/>
              </a:lnSpc>
            </a:pPr>
            <a:r>
              <a:rPr lang="en-GB" b="1" dirty="0"/>
              <a:t>System analysis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Means that analysis of whether the system can meet its non-functional requirements is possible.</a:t>
            </a:r>
            <a:endParaRPr lang="en-GB" b="1" dirty="0"/>
          </a:p>
          <a:p>
            <a:pPr algn="just">
              <a:lnSpc>
                <a:spcPct val="90000"/>
              </a:lnSpc>
            </a:pPr>
            <a:r>
              <a:rPr lang="en-GB" b="1" dirty="0"/>
              <a:t>Large-scale reuse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As architecture is the compact manageable details pf system organization &amp; its interoperations. So,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Same system architecture is often used for similar applications.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The architecture may be reusable across a range of systems.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Product-line architectures are the approach to reuse same architecture.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EC33B370-F672-B743-B3AF-248A63C172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16BFF91F-02DA-45EA-AAD1-17CFE4264DC5}" type="datetime1"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25/03/2022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532297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1261</Words>
  <Application>Microsoft Office PowerPoint</Application>
  <PresentationFormat>Widescreen</PresentationFormat>
  <Paragraphs>185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SE10 slides</vt:lpstr>
      <vt:lpstr>Architectural Design</vt:lpstr>
      <vt:lpstr>Architectural design</vt:lpstr>
      <vt:lpstr>Agility and architecture</vt:lpstr>
      <vt:lpstr>The architecture of an ATM Machine</vt:lpstr>
      <vt:lpstr>The architecture of a packing robot control system</vt:lpstr>
      <vt:lpstr>RE &amp; Design process overlapping</vt:lpstr>
      <vt:lpstr>Architectural abstraction</vt:lpstr>
      <vt:lpstr>Why Software Architecture is important?</vt:lpstr>
      <vt:lpstr>Advantages of explicit architecture</vt:lpstr>
      <vt:lpstr>Architectural representations</vt:lpstr>
      <vt:lpstr>Box and line diagrams</vt:lpstr>
      <vt:lpstr>Ways to use the architectural models</vt:lpstr>
      <vt:lpstr>architectural models’ representation</vt:lpstr>
      <vt:lpstr>Architectural design decisions</vt:lpstr>
      <vt:lpstr>Architectural design decisions</vt:lpstr>
      <vt:lpstr>Architectural design decisions by system architect</vt:lpstr>
      <vt:lpstr>Architecture reuse</vt:lpstr>
      <vt:lpstr>Architecture and system characteristics what to do if following NFRs are critical?</vt:lpstr>
      <vt:lpstr>Architecture and system characteristics what to do if following NFRs are critical?</vt:lpstr>
      <vt:lpstr>Architecture and system characteristics what to do if following NFRs are critical?</vt:lpstr>
      <vt:lpstr>Conflicting critical requirements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Design</dc:title>
  <dc:creator>Fast</dc:creator>
  <cp:lastModifiedBy>Fast</cp:lastModifiedBy>
  <cp:revision>8</cp:revision>
  <dcterms:created xsi:type="dcterms:W3CDTF">2022-03-21T10:45:28Z</dcterms:created>
  <dcterms:modified xsi:type="dcterms:W3CDTF">2022-03-25T03:24:45Z</dcterms:modified>
</cp:coreProperties>
</file>