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2" r:id="rId2"/>
    <p:sldId id="298" r:id="rId3"/>
    <p:sldId id="323" r:id="rId4"/>
    <p:sldId id="312" r:id="rId5"/>
    <p:sldId id="336" r:id="rId6"/>
    <p:sldId id="324" r:id="rId7"/>
    <p:sldId id="325" r:id="rId8"/>
    <p:sldId id="299" r:id="rId9"/>
    <p:sldId id="337" r:id="rId10"/>
    <p:sldId id="258" r:id="rId11"/>
    <p:sldId id="339" r:id="rId12"/>
    <p:sldId id="259" r:id="rId13"/>
    <p:sldId id="340" r:id="rId14"/>
    <p:sldId id="341" r:id="rId15"/>
    <p:sldId id="288" r:id="rId16"/>
    <p:sldId id="261" r:id="rId17"/>
    <p:sldId id="262" r:id="rId18"/>
    <p:sldId id="263" r:id="rId19"/>
    <p:sldId id="292" r:id="rId20"/>
    <p:sldId id="264" r:id="rId21"/>
    <p:sldId id="265" r:id="rId22"/>
    <p:sldId id="295" r:id="rId23"/>
    <p:sldId id="266" r:id="rId24"/>
    <p:sldId id="267" r:id="rId25"/>
    <p:sldId id="289" r:id="rId26"/>
    <p:sldId id="268" r:id="rId27"/>
    <p:sldId id="269" r:id="rId28"/>
    <p:sldId id="34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56394424-015D-414D-A4E7-DF266884A275}" type="datetime1">
              <a:rPr lang="en-GB" smtClean="0"/>
              <a:t>30/03/2022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829713805"/>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F91EB33-70BD-420B-8AEA-02B152485540}" type="datetime1">
              <a:rPr lang="en-GB" smtClean="0"/>
              <a:t>30/03/2022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552721449"/>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199D778F-0331-4D58-BAEC-78E542BCF605}" type="datetime1">
              <a:rPr lang="en-GB" smtClean="0"/>
              <a:t>30/03/2022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325813764"/>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346DC345-8399-480A-888A-760ABFBEB9E0}" type="datetime1">
              <a:rPr lang="en-GB" smtClean="0"/>
              <a:t>30/03/2022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693833147"/>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AB7C10CA-7830-49CC-BADB-26B93D6525FF}" type="datetime1">
              <a:rPr lang="en-GB" smtClean="0"/>
              <a:t>30/03/2022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190237813"/>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1113882F-8899-4FC7-AEDC-1DF9803A9002}" type="datetime1">
              <a:rPr lang="en-GB" smtClean="0"/>
              <a:t>30/03/2022</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15986466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90BE16A9-48FB-44B3-9A3C-F2BAD5F09A4F}" type="datetime1">
              <a:rPr lang="en-GB" smtClean="0"/>
              <a:t>30/03/2022</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99018683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8CC0D86-23E5-4597-8AE5-DF58B60C67AB}" type="datetime1">
              <a:rPr lang="en-GB" smtClean="0"/>
              <a:t>30/03/2022</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00715763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FB05C4A-B9CD-4036-B658-55DAC1BF988B}" type="datetime1">
              <a:rPr lang="en-GB" smtClean="0"/>
              <a:t>30/03/2022</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41534810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F52CF81-5F44-4961-9360-CF27286A6FDA}" type="datetime1">
              <a:rPr lang="en-GB" smtClean="0"/>
              <a:t>30/03/2022</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4231194825"/>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04571F4-380A-40CB-934C-B257F5084DAC}" type="datetime1">
              <a:rPr lang="en-GB" smtClean="0"/>
              <a:t>30/03/2022</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502242232"/>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3178053D-E327-4023-8822-D50D48DBED94}" type="datetime1">
              <a:rPr lang="en-GB" smtClean="0"/>
              <a:t>30/03/2022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73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26954"/>
            <a:ext cx="8229600" cy="1143000"/>
          </a:xfrm>
        </p:spPr>
        <p:txBody>
          <a:bodyPr/>
          <a:lstStyle/>
          <a:p>
            <a:pPr algn="ctr"/>
            <a:r>
              <a:rPr lang="en-US" dirty="0"/>
              <a:t>Architectural views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A0661F7-9855-4CCE-90E1-61E025D994DC}"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30/03/2022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2135478"/>
              </p:ext>
            </p:extLst>
          </p:nvPr>
        </p:nvGraphicFramePr>
        <p:xfrm>
          <a:off x="609600" y="1693404"/>
          <a:ext cx="10972800" cy="4345859"/>
        </p:xfrm>
        <a:graphic>
          <a:graphicData uri="http://schemas.openxmlformats.org/drawingml/2006/table">
            <a:tbl>
              <a:tblPr firstRow="1" bandRow="1">
                <a:tableStyleId>{5C22544A-7EE6-4342-B048-85BDC9FD1C3A}</a:tableStyleId>
              </a:tblPr>
              <a:tblGrid>
                <a:gridCol w="2669223">
                  <a:extLst>
                    <a:ext uri="{9D8B030D-6E8A-4147-A177-3AD203B41FA5}">
                      <a16:colId xmlns:a16="http://schemas.microsoft.com/office/drawing/2014/main" val="20000"/>
                    </a:ext>
                  </a:extLst>
                </a:gridCol>
                <a:gridCol w="8303577">
                  <a:extLst>
                    <a:ext uri="{9D8B030D-6E8A-4147-A177-3AD203B41FA5}">
                      <a16:colId xmlns:a16="http://schemas.microsoft.com/office/drawing/2014/main" val="20001"/>
                    </a:ext>
                  </a:extLst>
                </a:gridCol>
              </a:tblGrid>
              <a:tr h="5200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33655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a:t>
                      </a:r>
                    </a:p>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MVC divides application into 3 parts. (Separation of concerns)</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 The Model component manages the system data and associated operations on that data.</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 The View component defines and manages how the data is presented to the user.</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 The Controller component manages user interaction (e.g., key presses, mouse clicks, etc.) and passes these interactions to the View and the Model. </a:t>
                      </a:r>
                    </a:p>
                  </a:txBody>
                  <a:tcPr marL="68580" marR="68580" marT="0" marB="0"/>
                </a:tc>
                <a:extLst>
                  <a:ext uri="{0D108BD9-81ED-4DB2-BD59-A6C34878D82A}">
                    <a16:rowId xmlns:a16="http://schemas.microsoft.com/office/drawing/2014/main" val="10001"/>
                  </a:ext>
                </a:extLst>
              </a:tr>
              <a:tr h="470132">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figure in successive slides shows the architecture of a </a:t>
                      </a:r>
                      <a:r>
                        <a:rPr lang="en-GB" sz="1400" b="1" dirty="0">
                          <a:solidFill>
                            <a:srgbClr val="000000"/>
                          </a:solidFill>
                          <a:latin typeface="Helvetica"/>
                          <a:ea typeface="Times New Roman"/>
                          <a:cs typeface="Helvetica"/>
                        </a:rPr>
                        <a:t>web-based application system </a:t>
                      </a:r>
                      <a:r>
                        <a:rPr lang="en-GB" sz="1400" dirty="0">
                          <a:solidFill>
                            <a:srgbClr val="000000"/>
                          </a:solidFill>
                          <a:latin typeface="Helvetica"/>
                          <a:ea typeface="Times New Roman"/>
                          <a:cs typeface="Helvetica"/>
                        </a:rPr>
                        <a:t>organized using the MVC pattern.</a:t>
                      </a:r>
                    </a:p>
                  </a:txBody>
                  <a:tcPr marL="68580" marR="68580" marT="0" marB="0"/>
                </a:tc>
                <a:extLst>
                  <a:ext uri="{0D108BD9-81ED-4DB2-BD59-A6C34878D82A}">
                    <a16:rowId xmlns:a16="http://schemas.microsoft.com/office/drawing/2014/main" val="10002"/>
                  </a:ext>
                </a:extLst>
              </a:tr>
              <a:tr h="69553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a:t>
                      </a:r>
                      <a:r>
                        <a:rPr lang="en-GB" sz="1400" b="1" dirty="0">
                          <a:solidFill>
                            <a:srgbClr val="000000"/>
                          </a:solidFill>
                          <a:latin typeface="Helvetica"/>
                          <a:ea typeface="Times New Roman"/>
                          <a:cs typeface="Helvetica"/>
                        </a:rPr>
                        <a:t>when:</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there are multiple ways to view and interact with data. </a:t>
                      </a:r>
                      <a:endParaRPr lang="en-GB" sz="1400" dirty="0">
                        <a:solidFill>
                          <a:srgbClr val="000000"/>
                        </a:solidFill>
                        <a:latin typeface="Helvetica"/>
                        <a:ea typeface="Times New Roman"/>
                        <a:cs typeface="Helvetica"/>
                      </a:endParaRP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the future requirements for interaction and presentation of data are unknown.</a:t>
                      </a:r>
                      <a:r>
                        <a:rPr lang="en-GB" sz="1400" dirty="0">
                          <a:solidFill>
                            <a:srgbClr val="000000"/>
                          </a:solidFill>
                          <a:latin typeface="Helvetica"/>
                          <a:ea typeface="Times New Roman"/>
                          <a:cs typeface="Helvetica"/>
                        </a:rPr>
                        <a:t> </a:t>
                      </a:r>
                    </a:p>
                  </a:txBody>
                  <a:tcPr marL="68580" marR="68580" marT="0" marB="0"/>
                </a:tc>
                <a:extLst>
                  <a:ext uri="{0D108BD9-81ED-4DB2-BD59-A6C34878D82A}">
                    <a16:rowId xmlns:a16="http://schemas.microsoft.com/office/drawing/2014/main" val="10003"/>
                  </a:ext>
                </a:extLst>
              </a:tr>
              <a:tr h="69553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a:t>
                      </a:r>
                      <a:r>
                        <a:rPr lang="en-GB" sz="1400" b="1" dirty="0">
                          <a:solidFill>
                            <a:srgbClr val="000000"/>
                          </a:solidFill>
                          <a:latin typeface="Helvetica"/>
                          <a:ea typeface="Times New Roman"/>
                          <a:cs typeface="Helvetica"/>
                        </a:rPr>
                        <a:t>adding a new view or changing an existing one might not affect the underlying data in model</a:t>
                      </a:r>
                      <a:r>
                        <a:rPr lang="en-GB" sz="1400" dirty="0">
                          <a:solidFill>
                            <a:srgbClr val="000000"/>
                          </a:solidFill>
                          <a:latin typeface="Helvetica"/>
                          <a:ea typeface="Times New Roman"/>
                          <a:cs typeface="Helvetica"/>
                        </a:rPr>
                        <a:t>)</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Supports multiple presentation of the same data (changes made in one representation reflected in all of them.)</a:t>
                      </a:r>
                    </a:p>
                  </a:txBody>
                  <a:tcPr marL="68580" marR="68580" marT="0" marB="0"/>
                </a:tc>
                <a:extLst>
                  <a:ext uri="{0D108BD9-81ED-4DB2-BD59-A6C34878D82A}">
                    <a16:rowId xmlns:a16="http://schemas.microsoft.com/office/drawing/2014/main" val="10004"/>
                  </a:ext>
                </a:extLst>
              </a:tr>
              <a:tr h="47013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Can involve additional code and increase code complexity.</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10</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44654E4C-4722-4CF2-81BD-7EDEC1E0C642}"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3A2F9D6-E893-4F66-A288-35A9A30E8FBA}"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pic>
        <p:nvPicPr>
          <p:cNvPr id="7" name="Picture 6">
            <a:extLst>
              <a:ext uri="{FF2B5EF4-FFF2-40B4-BE49-F238E27FC236}">
                <a16:creationId xmlns:a16="http://schemas.microsoft.com/office/drawing/2014/main" id="{1D2BDABC-7F09-4A85-B119-74F78E3C3C6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735" t="15425" r="28970" b="20392"/>
          <a:stretch/>
        </p:blipFill>
        <p:spPr>
          <a:xfrm>
            <a:off x="1828799" y="1595717"/>
            <a:ext cx="7960659" cy="4401672"/>
          </a:xfrm>
          <a:prstGeom prst="rect">
            <a:avLst/>
          </a:prstGeom>
        </p:spPr>
      </p:pic>
    </p:spTree>
    <p:extLst>
      <p:ext uri="{BB962C8B-B14F-4D97-AF65-F5344CB8AC3E}">
        <p14:creationId xmlns:p14="http://schemas.microsoft.com/office/powerpoint/2010/main" val="259161790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MVC based web application</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12</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3A2F9D6-E893-4F66-A288-35A9A30E8FBA}"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pic>
        <p:nvPicPr>
          <p:cNvPr id="7" name="Picture 6">
            <a:extLst>
              <a:ext uri="{FF2B5EF4-FFF2-40B4-BE49-F238E27FC236}">
                <a16:creationId xmlns:a16="http://schemas.microsoft.com/office/drawing/2014/main" id="{4D910705-DFBC-4CC7-B3F7-446F94C754A0}"/>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6030" t="15163" r="29338" b="20915"/>
          <a:stretch/>
        </p:blipFill>
        <p:spPr>
          <a:xfrm>
            <a:off x="1604682" y="1695124"/>
            <a:ext cx="9143999" cy="4383741"/>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MVC based web application</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13</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3A2F9D6-E893-4F66-A288-35A9A30E8FBA}"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pic>
        <p:nvPicPr>
          <p:cNvPr id="8" name="Picture 7">
            <a:extLst>
              <a:ext uri="{FF2B5EF4-FFF2-40B4-BE49-F238E27FC236}">
                <a16:creationId xmlns:a16="http://schemas.microsoft.com/office/drawing/2014/main" id="{27BA0218-9F31-408F-8ABE-DFF19E4AA6C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735" t="14509" r="28333" b="20784"/>
          <a:stretch/>
        </p:blipFill>
        <p:spPr>
          <a:xfrm>
            <a:off x="1524000" y="1837765"/>
            <a:ext cx="9398922" cy="3801035"/>
          </a:xfrm>
          <a:prstGeom prst="rect">
            <a:avLst/>
          </a:prstGeom>
        </p:spPr>
      </p:pic>
    </p:spTree>
    <p:extLst>
      <p:ext uri="{BB962C8B-B14F-4D97-AF65-F5344CB8AC3E}">
        <p14:creationId xmlns:p14="http://schemas.microsoft.com/office/powerpoint/2010/main" val="88858637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Layered architecture</a:t>
            </a:r>
          </a:p>
        </p:txBody>
      </p:sp>
      <p:sp>
        <p:nvSpPr>
          <p:cNvPr id="19459" name="Rectangle 3"/>
          <p:cNvSpPr>
            <a:spLocks noGrp="1" noChangeArrowheads="1"/>
          </p:cNvSpPr>
          <p:nvPr>
            <p:ph idx="1"/>
          </p:nvPr>
        </p:nvSpPr>
        <p:spPr>
          <a:xfrm>
            <a:off x="421341" y="1417638"/>
            <a:ext cx="11161059" cy="5027986"/>
          </a:xfrm>
          <a:noFill/>
          <a:ln/>
        </p:spPr>
        <p:txBody>
          <a:bodyPr lIns="90487" tIns="44450" rIns="90487" bIns="44450"/>
          <a:lstStyle/>
          <a:p>
            <a:r>
              <a:rPr lang="en-GB" b="1" dirty="0"/>
              <a:t>Organises the system functionality into a set of layers each of which provide a set of services.</a:t>
            </a:r>
          </a:p>
          <a:p>
            <a:r>
              <a:rPr lang="en-GB" dirty="0"/>
              <a:t>Typically </a:t>
            </a:r>
            <a:r>
              <a:rPr lang="en-GB" b="1" dirty="0"/>
              <a:t>layers are UI, Auth &amp; Authorization, Business logic, OS / DB</a:t>
            </a:r>
          </a:p>
          <a:p>
            <a:r>
              <a:rPr lang="en-GB" b="1" dirty="0"/>
              <a:t>Every layer relies on </a:t>
            </a:r>
            <a:r>
              <a:rPr lang="en-GB" dirty="0"/>
              <a:t>facilities and services offered </a:t>
            </a:r>
            <a:r>
              <a:rPr lang="en-GB" b="1" dirty="0"/>
              <a:t>by the layer immediately beneath it.</a:t>
            </a:r>
          </a:p>
          <a:p>
            <a:r>
              <a:rPr lang="en-GB" dirty="0"/>
              <a:t>Upper layer talk to layer below that, </a:t>
            </a:r>
            <a:r>
              <a:rPr lang="en-GB" b="1" dirty="0"/>
              <a:t>no jumping between layers is allowed</a:t>
            </a:r>
          </a:p>
          <a:p>
            <a:r>
              <a:rPr lang="en-GB" b="1" dirty="0"/>
              <a:t>Lower layers never called to upper layer </a:t>
            </a:r>
            <a:r>
              <a:rPr lang="en-GB" dirty="0"/>
              <a:t>they just replied to the inputs from upper layer</a:t>
            </a:r>
          </a:p>
          <a:p>
            <a:r>
              <a:rPr lang="en-GB" dirty="0"/>
              <a:t>Requesting something from a layer means </a:t>
            </a:r>
            <a:r>
              <a:rPr lang="en-GB" b="1" dirty="0"/>
              <a:t>iterating down to multiple layers</a:t>
            </a:r>
          </a:p>
          <a:p>
            <a:r>
              <a:rPr lang="en-GB" b="1" dirty="0"/>
              <a:t>Structuring tasks into teams is easy</a:t>
            </a:r>
            <a:r>
              <a:rPr lang="en-GB" dirty="0"/>
              <a:t> as multiple teams may work for different layers. (</a:t>
            </a:r>
            <a:r>
              <a:rPr lang="en-GB" b="1" dirty="0"/>
              <a:t>supports incremental development</a:t>
            </a:r>
            <a:r>
              <a:rPr lang="en-GB" dirty="0"/>
              <a:t>)</a:t>
            </a:r>
          </a:p>
          <a:p>
            <a:pPr marL="0" indent="0">
              <a:buNone/>
            </a:pPr>
            <a:endParaRPr lang="en-GB"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24485DDA-ED76-4BF9-9197-4F24B18A813B}" type="datetime1">
              <a:rPr lang="en-GB">
                <a:solidFill>
                  <a:prstClr val="black">
                    <a:tint val="75000"/>
                  </a:prstClr>
                </a:solidFill>
                <a:latin typeface="Calibri"/>
              </a:rPr>
              <a:pPr defTabSz="457200"/>
              <a:t>30/03/2022</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321771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Layered architecture</a:t>
            </a:r>
          </a:p>
        </p:txBody>
      </p:sp>
      <p:sp>
        <p:nvSpPr>
          <p:cNvPr id="19459" name="Rectangle 3"/>
          <p:cNvSpPr>
            <a:spLocks noGrp="1" noChangeArrowheads="1"/>
          </p:cNvSpPr>
          <p:nvPr>
            <p:ph idx="1"/>
          </p:nvPr>
        </p:nvSpPr>
        <p:spPr>
          <a:xfrm>
            <a:off x="609600" y="1584703"/>
            <a:ext cx="10972800" cy="4525963"/>
          </a:xfrm>
          <a:noFill/>
          <a:ln/>
        </p:spPr>
        <p:txBody>
          <a:bodyPr lIns="90487" tIns="44450" rIns="90487" bIns="44450"/>
          <a:lstStyle/>
          <a:p>
            <a:r>
              <a:rPr lang="en-GB" dirty="0"/>
              <a:t>Advantages:</a:t>
            </a:r>
          </a:p>
          <a:p>
            <a:pPr lvl="1"/>
            <a:r>
              <a:rPr lang="en-GB" dirty="0"/>
              <a:t>Easy to embed NFRs like security by inserting a layer without disrupting the whole system i.e., </a:t>
            </a:r>
            <a:r>
              <a:rPr lang="en-GB" b="1" dirty="0"/>
              <a:t>build on top approach</a:t>
            </a:r>
          </a:p>
          <a:p>
            <a:pPr lvl="1"/>
            <a:r>
              <a:rPr lang="en-GB" dirty="0"/>
              <a:t>When a </a:t>
            </a:r>
            <a:r>
              <a:rPr lang="en-GB" b="1" dirty="0"/>
              <a:t>layer is updated</a:t>
            </a:r>
            <a:r>
              <a:rPr lang="en-GB" dirty="0"/>
              <a:t>, then only the </a:t>
            </a:r>
            <a:r>
              <a:rPr lang="en-GB" b="1" dirty="0"/>
              <a:t>adjacent layer is affected.</a:t>
            </a:r>
          </a:p>
          <a:p>
            <a:pPr lvl="1"/>
            <a:r>
              <a:rPr lang="en-GB" b="1" dirty="0"/>
              <a:t>Easy to support multi platform applications as only the machine dependent layers need some changes to support multi OS or databases.</a:t>
            </a:r>
          </a:p>
          <a:p>
            <a:pPr lvl="1"/>
            <a:r>
              <a:rPr lang="en-GB" dirty="0"/>
              <a:t>Module replacement or upgradation is easy</a:t>
            </a:r>
          </a:p>
          <a:p>
            <a:r>
              <a:rPr lang="en-GB" dirty="0"/>
              <a:t>Disadvantages:</a:t>
            </a:r>
          </a:p>
          <a:p>
            <a:pPr lvl="1"/>
            <a:r>
              <a:rPr lang="en-GB" b="1" dirty="0"/>
              <a:t>performance is an issue as a request has to go over multiple layers for a reply</a:t>
            </a:r>
          </a:p>
          <a:p>
            <a:pPr lvl="1"/>
            <a:r>
              <a:rPr lang="en-GB" dirty="0"/>
              <a:t>Its really </a:t>
            </a:r>
            <a:r>
              <a:rPr lang="en-GB" b="1" dirty="0"/>
              <a:t>difficult to code, like avoid going to specific layers (creating this level of independence between layers)</a:t>
            </a:r>
            <a:r>
              <a:rPr lang="en-GB" dirty="0"/>
              <a:t>.</a:t>
            </a:r>
          </a:p>
          <a:p>
            <a:pPr lvl="1"/>
            <a:endParaRPr lang="en-GB" dirty="0"/>
          </a:p>
          <a:p>
            <a:pPr lvl="1"/>
            <a:endParaRPr lang="en-GB" dirty="0"/>
          </a:p>
          <a:p>
            <a:pPr marL="0" indent="0">
              <a:buNone/>
            </a:pPr>
            <a:endParaRPr lang="en-GB"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24485DDA-ED76-4BF9-9197-4F24B18A813B}" type="datetime1">
              <a:rPr lang="en-GB">
                <a:solidFill>
                  <a:prstClr val="black">
                    <a:tint val="75000"/>
                  </a:prstClr>
                </a:solidFill>
                <a:latin typeface="Calibri"/>
              </a:rPr>
              <a:pPr defTabSz="457200"/>
              <a:t>30/03/2022</a:t>
            </a:fld>
            <a:endParaRPr lang="en-US" dirty="0">
              <a:solidFill>
                <a:prstClr val="black">
                  <a:tint val="75000"/>
                </a:prstClr>
              </a:solidFill>
              <a:latin typeface="Calibri"/>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0910471"/>
              </p:ext>
            </p:extLst>
          </p:nvPr>
        </p:nvGraphicFramePr>
        <p:xfrm>
          <a:off x="609600" y="1621198"/>
          <a:ext cx="10972800" cy="4440055"/>
        </p:xfrm>
        <a:graphic>
          <a:graphicData uri="http://schemas.openxmlformats.org/drawingml/2006/table">
            <a:tbl>
              <a:tblPr firstRow="1" bandRow="1">
                <a:tableStyleId>{5C22544A-7EE6-4342-B048-85BDC9FD1C3A}</a:tableStyleId>
              </a:tblPr>
              <a:tblGrid>
                <a:gridCol w="2993503">
                  <a:extLst>
                    <a:ext uri="{9D8B030D-6E8A-4147-A177-3AD203B41FA5}">
                      <a16:colId xmlns:a16="http://schemas.microsoft.com/office/drawing/2014/main" val="20000"/>
                    </a:ext>
                  </a:extLst>
                </a:gridCol>
                <a:gridCol w="7979297">
                  <a:extLst>
                    <a:ext uri="{9D8B030D-6E8A-4147-A177-3AD203B41FA5}">
                      <a16:colId xmlns:a16="http://schemas.microsoft.com/office/drawing/2014/main" val="20001"/>
                    </a:ext>
                  </a:extLst>
                </a:gridCol>
              </a:tblGrid>
              <a:tr h="318939">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81288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a:t>
                      </a:r>
                    </a:p>
                  </a:txBody>
                  <a:tcPr marL="68580" marR="68580" marT="0" marB="0"/>
                </a:tc>
                <a:extLst>
                  <a:ext uri="{0D108BD9-81ED-4DB2-BD59-A6C34878D82A}">
                    <a16:rowId xmlns:a16="http://schemas.microsoft.com/office/drawing/2014/main" val="10001"/>
                  </a:ext>
                </a:extLst>
              </a:tr>
              <a:tr h="40644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a:t>
                      </a:r>
                    </a:p>
                  </a:txBody>
                  <a:tcPr marL="68580" marR="68580" marT="0" marB="0"/>
                </a:tc>
                <a:extLst>
                  <a:ext uri="{0D108BD9-81ED-4DB2-BD59-A6C34878D82A}">
                    <a16:rowId xmlns:a16="http://schemas.microsoft.com/office/drawing/2014/main" val="10002"/>
                  </a:ext>
                </a:extLst>
              </a:tr>
              <a:tr h="73399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building new facilities on top of existing systems</a:t>
                      </a:r>
                      <a:r>
                        <a:rPr lang="en-GB" sz="1400" dirty="0">
                          <a:solidFill>
                            <a:srgbClr val="000000"/>
                          </a:solidFill>
                          <a:latin typeface="Helvetica"/>
                          <a:ea typeface="Times New Roman"/>
                          <a:cs typeface="Helvetica"/>
                        </a:rPr>
                        <a:t>;</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development is spread across several teams</a:t>
                      </a:r>
                      <a:r>
                        <a:rPr lang="en-GB" sz="1400" dirty="0">
                          <a:solidFill>
                            <a:srgbClr val="000000"/>
                          </a:solidFill>
                          <a:latin typeface="Helvetica"/>
                          <a:ea typeface="Times New Roman"/>
                          <a:cs typeface="Helvetica"/>
                        </a:rPr>
                        <a:t> with each team responsibility for a layer of functionality; </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There is a </a:t>
                      </a:r>
                      <a:r>
                        <a:rPr lang="en-GB" sz="1400" b="1" dirty="0">
                          <a:solidFill>
                            <a:srgbClr val="000000"/>
                          </a:solidFill>
                          <a:latin typeface="Helvetica"/>
                          <a:ea typeface="Times New Roman"/>
                          <a:cs typeface="Helvetica"/>
                        </a:rPr>
                        <a:t>requirement for multi-level security</a:t>
                      </a:r>
                      <a:r>
                        <a:rPr lang="en-GB" sz="1400" dirty="0">
                          <a:solidFill>
                            <a:srgbClr val="000000"/>
                          </a:solidFill>
                          <a:latin typeface="Helvetica"/>
                          <a:ea typeface="Times New Roman"/>
                          <a:cs typeface="Helvetica"/>
                        </a:rPr>
                        <a:t>.</a:t>
                      </a:r>
                    </a:p>
                  </a:txBody>
                  <a:tcPr marL="68580" marR="68580" marT="0" marB="0"/>
                </a:tc>
                <a:extLst>
                  <a:ext uri="{0D108BD9-81ED-4DB2-BD59-A6C34878D82A}">
                    <a16:rowId xmlns:a16="http://schemas.microsoft.com/office/drawing/2014/main" val="10003"/>
                  </a:ext>
                </a:extLst>
              </a:tr>
              <a:tr h="73399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110099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a:t>
                      </a:r>
                      <a:r>
                        <a:rPr lang="en-GB" sz="1400" b="1" dirty="0">
                          <a:solidFill>
                            <a:srgbClr val="000000"/>
                          </a:solidFill>
                          <a:latin typeface="Helvetica"/>
                          <a:ea typeface="Times New Roman"/>
                          <a:cs typeface="Helvetica"/>
                        </a:rPr>
                        <a:t>providing a clean separation between layers is often difficult</a:t>
                      </a:r>
                      <a:r>
                        <a:rPr lang="en-GB" sz="1400" dirty="0">
                          <a:solidFill>
                            <a:srgbClr val="000000"/>
                          </a:solidFill>
                          <a:latin typeface="Helvetica"/>
                          <a:ea typeface="Times New Roman"/>
                          <a:cs typeface="Helvetica"/>
                        </a:rPr>
                        <a:t> and a high-level layer may have to interact directly with lower-level layers rather than through the layer immediately below it. </a:t>
                      </a:r>
                      <a:r>
                        <a:rPr lang="en-GB" sz="1400" b="1" dirty="0">
                          <a:solidFill>
                            <a:srgbClr val="000000"/>
                          </a:solidFill>
                          <a:latin typeface="Helvetica"/>
                          <a:ea typeface="Times New Roman"/>
                          <a:cs typeface="Helvetica"/>
                        </a:rPr>
                        <a:t>Performance</a:t>
                      </a:r>
                      <a:r>
                        <a:rPr lang="en-GB" sz="1400" dirty="0">
                          <a:solidFill>
                            <a:srgbClr val="000000"/>
                          </a:solidFill>
                          <a:latin typeface="Helvetica"/>
                          <a:ea typeface="Times New Roman"/>
                          <a:cs typeface="Helvetica"/>
                        </a:rPr>
                        <a:t>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16</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58B6466-F8B3-4DDC-8595-DA5ACC7CB0AB}"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2300804" y="1887484"/>
            <a:ext cx="7271456" cy="3999021"/>
          </a:xfrm>
        </p:spPr>
      </p:pic>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17</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BCAE96A7-DD1E-45F2-9577-64E35B714322}"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case study (covered in lecture 2 )</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18</a:t>
            </a:fld>
            <a:endParaRPr lang="en-US">
              <a:solidFill>
                <a:prstClr val="black">
                  <a:tint val="75000"/>
                </a:prstClr>
              </a:solidFill>
              <a:latin typeface="Calibri"/>
            </a:endParaRPr>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037" y="1585961"/>
            <a:ext cx="5781175" cy="4810291"/>
          </a:xfrm>
          <a:prstGeom prst="rect">
            <a:avLst/>
          </a:prstGeom>
        </p:spPr>
      </p:pic>
      <p:sp>
        <p:nvSpPr>
          <p:cNvPr id="3" name="Date Placeholder 2"/>
          <p:cNvSpPr>
            <a:spLocks noGrp="1"/>
          </p:cNvSpPr>
          <p:nvPr>
            <p:ph type="dt" sz="half" idx="10"/>
          </p:nvPr>
        </p:nvSpPr>
        <p:spPr/>
        <p:txBody>
          <a:bodyPr/>
          <a:lstStyle/>
          <a:p>
            <a:pPr defTabSz="457200"/>
            <a:fld id="{2EA0305A-A40F-4C9B-ACB3-612F8635F854}"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b="1" dirty="0"/>
              <a:t>Sub-systems must exchange data</a:t>
            </a:r>
            <a:r>
              <a:rPr lang="en-GB" dirty="0"/>
              <a:t>. </a:t>
            </a:r>
          </a:p>
          <a:p>
            <a:pPr>
              <a:lnSpc>
                <a:spcPct val="90000"/>
              </a:lnSpc>
            </a:pPr>
            <a:r>
              <a:rPr lang="en-GB" dirty="0"/>
              <a:t>This may be done in two ways:</a:t>
            </a:r>
          </a:p>
          <a:p>
            <a:pPr lvl="1">
              <a:lnSpc>
                <a:spcPct val="90000"/>
              </a:lnSpc>
            </a:pPr>
            <a:r>
              <a:rPr lang="en-GB" b="1" dirty="0"/>
              <a:t>Shared data is held in a central database or repository </a:t>
            </a:r>
            <a:r>
              <a:rPr lang="en-GB" dirty="0"/>
              <a:t>and may be accessed by all sub-systems;</a:t>
            </a:r>
          </a:p>
          <a:p>
            <a:pPr lvl="1">
              <a:lnSpc>
                <a:spcPct val="90000"/>
              </a:lnSpc>
            </a:pPr>
            <a:r>
              <a:rPr lang="en-GB" b="1" dirty="0"/>
              <a:t>Each sub-system maintains its own database and passes data explicitly</a:t>
            </a:r>
            <a:r>
              <a:rPr lang="en-GB" dirty="0"/>
              <a:t> to other sub-systems.</a:t>
            </a:r>
          </a:p>
          <a:p>
            <a:pPr>
              <a:lnSpc>
                <a:spcPct val="90000"/>
              </a:lnSpc>
            </a:pPr>
            <a:r>
              <a:rPr lang="en-GB" dirty="0"/>
              <a:t>When </a:t>
            </a:r>
            <a:r>
              <a:rPr lang="en-GB" b="1" dirty="0"/>
              <a:t>large amounts of data </a:t>
            </a:r>
            <a:r>
              <a:rPr lang="en-GB" dirty="0"/>
              <a:t>are to be shared, the </a:t>
            </a:r>
            <a:r>
              <a:rPr lang="en-GB" b="1" dirty="0"/>
              <a:t>repository model </a:t>
            </a:r>
            <a:r>
              <a:rPr lang="en-GB" dirty="0"/>
              <a:t>of sharing is most commonly used a this is an efficient data sharing mechanism.</a:t>
            </a:r>
          </a:p>
          <a:p>
            <a:pPr>
              <a:lnSpc>
                <a:spcPct val="90000"/>
              </a:lnSpc>
            </a:pPr>
            <a:r>
              <a:rPr lang="en-GB" dirty="0"/>
              <a:t>It’s a static structure, doesn’t change at runtime. (difference from client-server architecture).</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8AAE5289-7A78-4D9D-99A2-EC15F4F60940}"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pPr algn="just"/>
            <a:r>
              <a:rPr lang="en-US" b="1" dirty="0"/>
              <a:t>What views or perspectives are useful when designing and documenting a system’s architecture</a:t>
            </a:r>
            <a:r>
              <a:rPr lang="en-US" dirty="0"/>
              <a:t>?</a:t>
            </a:r>
            <a:endParaRPr lang="en-GB" dirty="0"/>
          </a:p>
          <a:p>
            <a:pPr algn="just"/>
            <a:r>
              <a:rPr lang="en-US" b="1" dirty="0"/>
              <a:t>What notations should be used for describing architectural models</a:t>
            </a:r>
            <a:r>
              <a:rPr lang="en-US" dirty="0"/>
              <a:t>?</a:t>
            </a:r>
          </a:p>
          <a:p>
            <a:pPr algn="just"/>
            <a:r>
              <a:rPr lang="en-US" b="1" dirty="0"/>
              <a:t>Impossible to show all perspectives from one diagram.</a:t>
            </a:r>
          </a:p>
          <a:p>
            <a:pPr algn="just"/>
            <a:r>
              <a:rPr lang="en-US" dirty="0"/>
              <a:t>So </a:t>
            </a:r>
            <a:r>
              <a:rPr lang="en-US" b="1" dirty="0"/>
              <a:t>presenting multiple views to show different perspectives</a:t>
            </a:r>
            <a:r>
              <a:rPr lang="en-US" dirty="0"/>
              <a:t> like:</a:t>
            </a:r>
          </a:p>
          <a:p>
            <a:pPr lvl="1" algn="just"/>
            <a:r>
              <a:rPr lang="en-US" dirty="0"/>
              <a:t>how  system is decomposed, </a:t>
            </a:r>
          </a:p>
          <a:p>
            <a:pPr lvl="1" algn="just"/>
            <a:r>
              <a:rPr lang="en-US" dirty="0"/>
              <a:t>how runtime processes interact, </a:t>
            </a:r>
          </a:p>
          <a:p>
            <a:pPr lvl="1" algn="just"/>
            <a:r>
              <a:rPr lang="en-US" dirty="0"/>
              <a:t>how components are distributed across network etc.</a:t>
            </a:r>
          </a:p>
          <a:p>
            <a:pPr marL="0" indent="0" algn="just">
              <a:buNone/>
            </a:pPr>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C7BD3A9-563F-48BE-8EE6-98518C43A50A}"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30/03/2022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9585490"/>
              </p:ext>
            </p:extLst>
          </p:nvPr>
        </p:nvGraphicFramePr>
        <p:xfrm>
          <a:off x="615576" y="1596931"/>
          <a:ext cx="10972800" cy="4454246"/>
        </p:xfrm>
        <a:graphic>
          <a:graphicData uri="http://schemas.openxmlformats.org/drawingml/2006/table">
            <a:tbl>
              <a:tblPr firstRow="1" bandRow="1">
                <a:tableStyleId>{5C22544A-7EE6-4342-B048-85BDC9FD1C3A}</a:tableStyleId>
              </a:tblPr>
              <a:tblGrid>
                <a:gridCol w="2579146">
                  <a:extLst>
                    <a:ext uri="{9D8B030D-6E8A-4147-A177-3AD203B41FA5}">
                      <a16:colId xmlns:a16="http://schemas.microsoft.com/office/drawing/2014/main" val="20000"/>
                    </a:ext>
                  </a:extLst>
                </a:gridCol>
                <a:gridCol w="8393654">
                  <a:extLst>
                    <a:ext uri="{9D8B030D-6E8A-4147-A177-3AD203B41FA5}">
                      <a16:colId xmlns:a16="http://schemas.microsoft.com/office/drawing/2014/main" val="20001"/>
                    </a:ext>
                  </a:extLst>
                </a:gridCol>
              </a:tblGrid>
              <a:tr h="52529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60445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60445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Examples are:</a:t>
                      </a:r>
                    </a:p>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Interactive Development Environment for </a:t>
                      </a:r>
                      <a:r>
                        <a:rPr lang="en-GB" sz="1400" dirty="0" err="1">
                          <a:solidFill>
                            <a:srgbClr val="000000"/>
                          </a:solidFill>
                          <a:latin typeface="Helvetica"/>
                          <a:ea typeface="Times New Roman"/>
                          <a:cs typeface="Helvetica"/>
                        </a:rPr>
                        <a:t>softwares</a:t>
                      </a:r>
                      <a:r>
                        <a:rPr lang="en-GB" sz="1400" dirty="0">
                          <a:solidFill>
                            <a:srgbClr val="000000"/>
                          </a:solidFill>
                          <a:latin typeface="Helvetica"/>
                          <a:ea typeface="Times New Roman"/>
                          <a:cs typeface="Helvetica"/>
                        </a:rPr>
                        <a:t>, MIS etc.</a:t>
                      </a:r>
                    </a:p>
                  </a:txBody>
                  <a:tcPr marL="68580" marR="68580" marT="0" marB="0"/>
                </a:tc>
                <a:extLst>
                  <a:ext uri="{0D108BD9-81ED-4DB2-BD59-A6C34878D82A}">
                    <a16:rowId xmlns:a16="http://schemas.microsoft.com/office/drawing/2014/main" val="10002"/>
                  </a:ext>
                </a:extLst>
              </a:tr>
              <a:tr h="90668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When:</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large volumes of information are generated that has to be stored for a long time. </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90668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Advantages</a:t>
                      </a:r>
                      <a:endParaRPr lang="en-GB" sz="1400" dirty="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Components can be independent</a:t>
                      </a:r>
                      <a:r>
                        <a:rPr lang="en-GB" sz="1400" dirty="0">
                          <a:solidFill>
                            <a:srgbClr val="000000"/>
                          </a:solidFill>
                          <a:latin typeface="Helvetica"/>
                          <a:ea typeface="Times New Roman"/>
                          <a:cs typeface="Helvetica"/>
                        </a:rPr>
                        <a:t>—they do not need to know of the existence of other components. </a:t>
                      </a:r>
                      <a:r>
                        <a:rPr lang="en-GB" sz="1400" b="1" dirty="0">
                          <a:solidFill>
                            <a:srgbClr val="000000"/>
                          </a:solidFill>
                          <a:latin typeface="Helvetica"/>
                          <a:ea typeface="Times New Roman"/>
                          <a:cs typeface="Helvetica"/>
                        </a:rPr>
                        <a:t>Changes made by one component can be propagated to all components</a:t>
                      </a:r>
                      <a:r>
                        <a:rPr lang="en-GB" sz="1400" dirty="0">
                          <a:solidFill>
                            <a:srgbClr val="000000"/>
                          </a:solidFill>
                          <a:latin typeface="Helvetica"/>
                          <a:ea typeface="Times New Roman"/>
                          <a:cs typeface="Helvetica"/>
                        </a:rPr>
                        <a:t>. </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All data can be managed consistently</a:t>
                      </a:r>
                      <a:r>
                        <a:rPr lang="en-GB" sz="1400" dirty="0">
                          <a:solidFill>
                            <a:srgbClr val="000000"/>
                          </a:solidFill>
                          <a:latin typeface="Helvetica"/>
                          <a:ea typeface="Times New Roman"/>
                          <a:cs typeface="Helvetica"/>
                        </a:rPr>
                        <a:t> (e.g., backups done at the same time) ~ central repository</a:t>
                      </a:r>
                    </a:p>
                  </a:txBody>
                  <a:tcPr marL="68580" marR="68580" marT="0" marB="0"/>
                </a:tc>
                <a:extLst>
                  <a:ext uri="{0D108BD9-81ED-4DB2-BD59-A6C34878D82A}">
                    <a16:rowId xmlns:a16="http://schemas.microsoft.com/office/drawing/2014/main" val="10004"/>
                  </a:ext>
                </a:extLst>
              </a:tr>
              <a:tr h="90668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The </a:t>
                      </a:r>
                      <a:r>
                        <a:rPr lang="en-GB" sz="1400" b="1" dirty="0">
                          <a:solidFill>
                            <a:srgbClr val="000000"/>
                          </a:solidFill>
                          <a:latin typeface="Helvetica"/>
                          <a:ea typeface="Times New Roman"/>
                          <a:cs typeface="Helvetica"/>
                        </a:rPr>
                        <a:t>repository is a single point of failure </a:t>
                      </a:r>
                      <a:r>
                        <a:rPr lang="en-GB" sz="1400" dirty="0">
                          <a:solidFill>
                            <a:srgbClr val="000000"/>
                          </a:solidFill>
                          <a:latin typeface="Helvetica"/>
                          <a:ea typeface="Times New Roman"/>
                          <a:cs typeface="Helvetica"/>
                        </a:rPr>
                        <a:t>so problems in the repository affect the whole system.</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Distributing the repository across several computers may be difficult</a:t>
                      </a:r>
                      <a:r>
                        <a:rPr lang="en-GB" sz="1400" dirty="0">
                          <a:solidFill>
                            <a:srgbClr val="000000"/>
                          </a:solidFill>
                          <a:latin typeface="Helvetica"/>
                          <a:ea typeface="Times New Roman"/>
                          <a:cs typeface="Helvetica"/>
                        </a:rPr>
                        <a: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20</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02D45791-70DD-46A0-9DBC-07F9A455E7EC}"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2278457" y="1600201"/>
            <a:ext cx="7244433" cy="3984159"/>
          </a:xfrm>
        </p:spPr>
      </p:pic>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E09182FF-DE6C-409A-941A-593F3FCAA93E}"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Runtime organization of  distributed systems</a:t>
            </a:r>
          </a:p>
          <a:p>
            <a:pPr>
              <a:lnSpc>
                <a:spcPct val="90000"/>
              </a:lnSpc>
            </a:pPr>
            <a:r>
              <a:rPr lang="en-GB" dirty="0"/>
              <a:t>A set of services mounted over associated servers and client access the services via servers.</a:t>
            </a:r>
          </a:p>
          <a:p>
            <a:pPr>
              <a:lnSpc>
                <a:spcPct val="90000"/>
              </a:lnSpc>
            </a:pPr>
            <a:r>
              <a:rPr lang="en-GB" dirty="0"/>
              <a:t>Components:</a:t>
            </a:r>
          </a:p>
          <a:p>
            <a:pPr lvl="1">
              <a:lnSpc>
                <a:spcPct val="90000"/>
              </a:lnSpc>
            </a:pPr>
            <a:r>
              <a:rPr lang="en-GB" b="1" dirty="0"/>
              <a:t>A set of Servers</a:t>
            </a:r>
            <a:r>
              <a:rPr lang="en-GB" dirty="0"/>
              <a:t>: print server, file server, management server etc.</a:t>
            </a:r>
          </a:p>
          <a:p>
            <a:pPr lvl="1">
              <a:lnSpc>
                <a:spcPct val="90000"/>
              </a:lnSpc>
            </a:pPr>
            <a:r>
              <a:rPr lang="en-GB" b="1" dirty="0"/>
              <a:t>A set of clients</a:t>
            </a:r>
            <a:r>
              <a:rPr lang="en-GB" dirty="0"/>
              <a:t>: different instances of a client program running concurrently on multiple machines to access service offered by server.</a:t>
            </a:r>
          </a:p>
          <a:p>
            <a:pPr lvl="1">
              <a:lnSpc>
                <a:spcPct val="90000"/>
              </a:lnSpc>
            </a:pPr>
            <a:r>
              <a:rPr lang="en-GB" b="1" dirty="0"/>
              <a:t>Network</a:t>
            </a:r>
            <a:r>
              <a:rPr lang="en-GB" dirty="0"/>
              <a:t>: distributed system architecture using internet protocols  </a:t>
            </a:r>
          </a:p>
          <a:p>
            <a:pPr>
              <a:lnSpc>
                <a:spcPct val="90000"/>
              </a:lnSpc>
            </a:pPr>
            <a:r>
              <a:rPr lang="en-GB" dirty="0"/>
              <a:t>Client access services offered by servers via remote procedure invocation using request-reply protocols.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64E5D32D-CA1D-4E35-B081-CD066177823A}"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1953609"/>
              </p:ext>
            </p:extLst>
          </p:nvPr>
        </p:nvGraphicFramePr>
        <p:xfrm>
          <a:off x="609600" y="1483347"/>
          <a:ext cx="10910046" cy="4873004"/>
        </p:xfrm>
        <a:graphic>
          <a:graphicData uri="http://schemas.openxmlformats.org/drawingml/2006/table">
            <a:tbl>
              <a:tblPr firstRow="1" bandRow="1">
                <a:tableStyleId>{5C22544A-7EE6-4342-B048-85BDC9FD1C3A}</a:tableStyleId>
              </a:tblPr>
              <a:tblGrid>
                <a:gridCol w="1497105">
                  <a:extLst>
                    <a:ext uri="{9D8B030D-6E8A-4147-A177-3AD203B41FA5}">
                      <a16:colId xmlns:a16="http://schemas.microsoft.com/office/drawing/2014/main" val="20000"/>
                    </a:ext>
                  </a:extLst>
                </a:gridCol>
                <a:gridCol w="9412941">
                  <a:extLst>
                    <a:ext uri="{9D8B030D-6E8A-4147-A177-3AD203B41FA5}">
                      <a16:colId xmlns:a16="http://schemas.microsoft.com/office/drawing/2014/main" val="20001"/>
                    </a:ext>
                  </a:extLst>
                </a:gridCol>
              </a:tblGrid>
              <a:tr h="34467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793226">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9661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Next figure shows example of a film and video/DVD library organized as a client–server system.</a:t>
                      </a:r>
                    </a:p>
                  </a:txBody>
                  <a:tcPr marL="68580" marR="68580" marT="0" marB="0"/>
                </a:tc>
                <a:extLst>
                  <a:ext uri="{0D108BD9-81ED-4DB2-BD59-A6C34878D82A}">
                    <a16:rowId xmlns:a16="http://schemas.microsoft.com/office/drawing/2014/main" val="10002"/>
                  </a:ext>
                </a:extLst>
              </a:tr>
              <a:tr h="101368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endParaRPr lang="en-GB" sz="1400" dirty="0">
                        <a:solidFill>
                          <a:srgbClr val="000000"/>
                        </a:solidFill>
                        <a:latin typeface="Helvetica"/>
                        <a:ea typeface="Times New Roman"/>
                        <a:cs typeface="Helvetica"/>
                      </a:endParaRPr>
                    </a:p>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 data in a shared database has to be accessed from a range of locations. </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May also be used when the load on a system is variable.</a:t>
                      </a:r>
                    </a:p>
                    <a:p>
                      <a:pPr marL="0" indent="0" algn="just">
                        <a:spcAft>
                          <a:spcPts val="0"/>
                        </a:spcAft>
                        <a:buFont typeface="Arial" panose="020B0604020202020204" pitchFamily="34" charset="0"/>
                        <a:buNone/>
                        <a:tabLst>
                          <a:tab pos="342900" algn="l"/>
                          <a:tab pos="685800" algn="l"/>
                          <a:tab pos="1028700" algn="l"/>
                        </a:tabLst>
                      </a:pP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3"/>
                  </a:ext>
                </a:extLst>
              </a:tr>
              <a:tr h="1216422">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Advantages</a:t>
                      </a:r>
                      <a:endParaRPr lang="en-GB" sz="1400" dirty="0">
                        <a:solidFill>
                          <a:srgbClr val="000000"/>
                        </a:solidFill>
                        <a:latin typeface="Helvetica"/>
                        <a:ea typeface="Times New Roman"/>
                        <a:cs typeface="Helvetica"/>
                      </a:endParaRPr>
                    </a:p>
                  </a:txBody>
                  <a:tcPr marL="68580" marR="68580" marT="0" marB="0"/>
                </a:tc>
                <a:tc>
                  <a:txBody>
                    <a:bodyPr/>
                    <a:lstStyle/>
                    <a:p>
                      <a:pPr marL="0" indent="0" algn="just">
                        <a:spcAft>
                          <a:spcPts val="0"/>
                        </a:spcAft>
                        <a:buFont typeface="Arial" panose="020B0604020202020204" pitchFamily="34" charset="0"/>
                        <a:buNone/>
                        <a:tabLst>
                          <a:tab pos="342900" algn="l"/>
                          <a:tab pos="685800" algn="l"/>
                          <a:tab pos="1028700" algn="l"/>
                        </a:tabLst>
                      </a:pPr>
                      <a:endParaRPr lang="en-GB" sz="1400" dirty="0">
                        <a:solidFill>
                          <a:srgbClr val="000000"/>
                        </a:solidFill>
                        <a:latin typeface="Helvetica"/>
                        <a:ea typeface="Times New Roman"/>
                        <a:cs typeface="Helvetica"/>
                      </a:endParaRP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Resource sharing</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Independent servers</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No single point failure</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transparent system upgradation</a:t>
                      </a:r>
                    </a:p>
                    <a:p>
                      <a:pPr marL="285750" indent="-285750" algn="just">
                        <a:spcAft>
                          <a:spcPts val="0"/>
                        </a:spcAft>
                        <a:buFont typeface="Arial" panose="020B0604020202020204" pitchFamily="34" charset="0"/>
                        <a:buChar char="•"/>
                        <a:tabLst>
                          <a:tab pos="342900" algn="l"/>
                          <a:tab pos="685800" algn="l"/>
                          <a:tab pos="1028700" algn="l"/>
                        </a:tabLst>
                      </a:pP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4"/>
                  </a:ext>
                </a:extLst>
              </a:tr>
              <a:tr h="991531">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Disadvantages</a:t>
                      </a:r>
                      <a:endParaRPr lang="en-GB" sz="1400" dirty="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a:t>
                      </a:r>
                      <a:r>
                        <a:rPr lang="en-GB" sz="1400" b="1" dirty="0">
                          <a:solidFill>
                            <a:srgbClr val="000000"/>
                          </a:solidFill>
                          <a:latin typeface="Helvetica"/>
                          <a:ea typeface="Times New Roman"/>
                          <a:cs typeface="Helvetica"/>
                        </a:rPr>
                        <a:t>denial of service attacks or server failure</a:t>
                      </a:r>
                      <a:r>
                        <a:rPr lang="en-GB" sz="1400" dirty="0">
                          <a:solidFill>
                            <a:srgbClr val="000000"/>
                          </a:solidFill>
                          <a:latin typeface="Helvetica"/>
                          <a:ea typeface="Times New Roman"/>
                          <a:cs typeface="Helvetica"/>
                        </a:rPr>
                        <a:t>. </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Performance may be unpredictable</a:t>
                      </a:r>
                      <a:r>
                        <a:rPr lang="en-GB" sz="1400" dirty="0">
                          <a:solidFill>
                            <a:srgbClr val="000000"/>
                          </a:solidFill>
                          <a:latin typeface="Helvetica"/>
                          <a:ea typeface="Times New Roman"/>
                          <a:cs typeface="Helvetica"/>
                        </a:rPr>
                        <a:t> because it depends on the network as well as the system.</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23</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95A6D15D-8AA5-4A4B-B05E-3BDBC331A8F1}"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2346014" y="1775831"/>
            <a:ext cx="7203898" cy="3961866"/>
          </a:xfrm>
        </p:spPr>
      </p:pic>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24</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B6C6FFA-7C78-4696-8A4D-2D20A1FE223C}"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dirty="0"/>
              <a:t>Functional transformations process their inputs to produce outputs (that’s why its called as filter).</a:t>
            </a:r>
          </a:p>
          <a:p>
            <a:pPr>
              <a:lnSpc>
                <a:spcPct val="90000"/>
              </a:lnSpc>
            </a:pPr>
            <a:r>
              <a:rPr lang="en-GB" dirty="0"/>
              <a:t>May be referred to as a pipe and filter model (as in UNIX shell).</a:t>
            </a:r>
          </a:p>
          <a:p>
            <a:pPr>
              <a:lnSpc>
                <a:spcPct val="90000"/>
              </a:lnSpc>
            </a:pPr>
            <a:r>
              <a:rPr lang="en-GB" dirty="0"/>
              <a:t>Variants of this approach are very common. When transformations are sequential, this is a batch sequential model which is extensively used in data processing systems.</a:t>
            </a:r>
          </a:p>
          <a:p>
            <a:pPr>
              <a:lnSpc>
                <a:spcPct val="90000"/>
              </a:lnSpc>
            </a:pPr>
            <a:r>
              <a:rPr lang="en-GB" b="1" dirty="0"/>
              <a:t>Best for batch processing, embedded systems or systems with limited user interactions.</a:t>
            </a:r>
          </a:p>
          <a:p>
            <a:pPr>
              <a:lnSpc>
                <a:spcPct val="90000"/>
              </a:lnSpc>
            </a:pPr>
            <a:r>
              <a:rPr lang="en-GB" b="1" dirty="0"/>
              <a:t>Not really suitable for interactive systems </a:t>
            </a:r>
            <a:r>
              <a:rPr lang="en-GB" dirty="0"/>
              <a:t>because the input data stream needs to be pre-processed. GUI based I/O systems have complex input streams like mouse click events, for which converting into sequential </a:t>
            </a:r>
            <a:r>
              <a:rPr lang="en-GB" dirty="0" err="1"/>
              <a:t>inout</a:t>
            </a:r>
            <a:r>
              <a:rPr lang="en-GB" dirty="0"/>
              <a:t> stream is challenging.</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6938B912-BFAF-411C-BA04-D528ABFD8ED6}"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256700"/>
              </p:ext>
            </p:extLst>
          </p:nvPr>
        </p:nvGraphicFramePr>
        <p:xfrm>
          <a:off x="609600" y="1600199"/>
          <a:ext cx="10972800" cy="4567093"/>
        </p:xfrm>
        <a:graphic>
          <a:graphicData uri="http://schemas.openxmlformats.org/drawingml/2006/table">
            <a:tbl>
              <a:tblPr firstRow="1" bandRow="1">
                <a:tableStyleId>{5C22544A-7EE6-4342-B048-85BDC9FD1C3A}</a:tableStyleId>
              </a:tblPr>
              <a:tblGrid>
                <a:gridCol w="2254867">
                  <a:extLst>
                    <a:ext uri="{9D8B030D-6E8A-4147-A177-3AD203B41FA5}">
                      <a16:colId xmlns:a16="http://schemas.microsoft.com/office/drawing/2014/main" val="20000"/>
                    </a:ext>
                  </a:extLst>
                </a:gridCol>
                <a:gridCol w="8717933">
                  <a:extLst>
                    <a:ext uri="{9D8B030D-6E8A-4147-A177-3AD203B41FA5}">
                      <a16:colId xmlns:a16="http://schemas.microsoft.com/office/drawing/2014/main" val="20001"/>
                    </a:ext>
                  </a:extLst>
                </a:gridCol>
              </a:tblGrid>
              <a:tr h="38562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887473">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44373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Coming figure is an example of a pipe and filter system used for processing invoices.</a:t>
                      </a:r>
                    </a:p>
                  </a:txBody>
                  <a:tcPr marL="68580" marR="68580" marT="0" marB="0"/>
                </a:tc>
                <a:extLst>
                  <a:ext uri="{0D108BD9-81ED-4DB2-BD59-A6C34878D82A}">
                    <a16:rowId xmlns:a16="http://schemas.microsoft.com/office/drawing/2014/main" val="10002"/>
                  </a:ext>
                </a:extLst>
              </a:tr>
              <a:tr h="66560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p>
                      <a:pPr marL="285750" indent="-285750" algn="just">
                        <a:spcAft>
                          <a:spcPts val="0"/>
                        </a:spcAft>
                        <a:buFont typeface="Arial" panose="020B0604020202020204" pitchFamily="34" charset="0"/>
                        <a:buChar char="•"/>
                        <a:tabLst>
                          <a:tab pos="342900" algn="l"/>
                          <a:tab pos="685800" algn="l"/>
                          <a:tab pos="1028700" algn="l"/>
                        </a:tabLst>
                      </a:pPr>
                      <a:r>
                        <a:rPr lang="en-US" sz="1400" kern="1200" dirty="0">
                          <a:solidFill>
                            <a:srgbClr val="000000"/>
                          </a:solidFill>
                          <a:latin typeface="Helvetica"/>
                          <a:ea typeface="+mn-ea"/>
                          <a:cs typeface="Helvetica"/>
                        </a:rPr>
                        <a:t>Compilers. The consecutive filters perform lexical analysis, parsing, semantic analysis, and code generation</a:t>
                      </a:r>
                      <a:endParaRPr lang="en-GB" sz="1400" kern="12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3"/>
                  </a:ext>
                </a:extLst>
              </a:tr>
              <a:tr h="887473">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110934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unparsed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26</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D3A828F1-5810-401B-A5A7-406B75E1323B}"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and filter architecture</a:t>
            </a:r>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27</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D2A1D021-A8FD-4B57-868A-1F54A7F6EA73}"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pic>
        <p:nvPicPr>
          <p:cNvPr id="7" name="Picture 6">
            <a:extLst>
              <a:ext uri="{FF2B5EF4-FFF2-40B4-BE49-F238E27FC236}">
                <a16:creationId xmlns:a16="http://schemas.microsoft.com/office/drawing/2014/main" id="{D4B4D6CF-B148-4245-B53A-1B8DE7FE2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2742791"/>
            <a:ext cx="8059275" cy="1838582"/>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D2A1D021-A8FD-4B57-868A-1F54A7F6EA73}"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pic>
        <p:nvPicPr>
          <p:cNvPr id="1026" name="Picture 2" descr="pipe and filter architecture example">
            <a:extLst>
              <a:ext uri="{FF2B5EF4-FFF2-40B4-BE49-F238E27FC236}">
                <a16:creationId xmlns:a16="http://schemas.microsoft.com/office/drawing/2014/main" id="{6AC633F1-C166-4FD8-B42A-624114AA7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1115"/>
            <a:ext cx="1097280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05886"/>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384" y="1877595"/>
            <a:ext cx="5375755" cy="4044616"/>
          </a:xfrm>
          <a:prstGeom prst="rect">
            <a:avLst/>
          </a:prstGeom>
        </p:spPr>
      </p:pic>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4F16A24-FA7A-4542-B458-9EBC6165A7D1}"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30/03/2022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br>
              <a:rPr lang="en-US" dirty="0"/>
            </a:br>
            <a:r>
              <a:rPr lang="en-US" sz="1400" dirty="0"/>
              <a:t>(</a:t>
            </a:r>
            <a:r>
              <a:rPr lang="en-US" sz="1400" dirty="0" err="1"/>
              <a:t>Krutchen</a:t>
            </a:r>
            <a:r>
              <a:rPr lang="en-US" sz="1400" dirty="0"/>
              <a:t>, 1995)</a:t>
            </a:r>
          </a:p>
        </p:txBody>
      </p:sp>
      <p:sp>
        <p:nvSpPr>
          <p:cNvPr id="3" name="Content Placeholder 2"/>
          <p:cNvSpPr>
            <a:spLocks noGrp="1"/>
          </p:cNvSpPr>
          <p:nvPr>
            <p:ph idx="1"/>
          </p:nvPr>
        </p:nvSpPr>
        <p:spPr>
          <a:xfrm>
            <a:off x="715091" y="1839913"/>
            <a:ext cx="10974885" cy="4525963"/>
          </a:xfrm>
        </p:spPr>
        <p:txBody>
          <a:bodyPr/>
          <a:lstStyle/>
          <a:p>
            <a:pPr algn="just"/>
            <a:r>
              <a:rPr lang="en-US" dirty="0"/>
              <a:t>Proposed 4 basic views linked via different use cases:</a:t>
            </a:r>
          </a:p>
          <a:p>
            <a:pPr algn="just"/>
            <a:r>
              <a:rPr lang="en-US" dirty="0"/>
              <a:t>A logical view:</a:t>
            </a:r>
          </a:p>
          <a:p>
            <a:pPr lvl="1" algn="just"/>
            <a:r>
              <a:rPr lang="en-US" b="1" dirty="0">
                <a:solidFill>
                  <a:srgbClr val="FF0000"/>
                </a:solidFill>
              </a:rPr>
              <a:t>shows </a:t>
            </a:r>
            <a:r>
              <a:rPr lang="en-US" b="1" dirty="0"/>
              <a:t>the key abstractions in </a:t>
            </a:r>
            <a:r>
              <a:rPr lang="en-US" b="1" dirty="0">
                <a:solidFill>
                  <a:srgbClr val="FF0000"/>
                </a:solidFill>
              </a:rPr>
              <a:t>the system as objects or object classes.</a:t>
            </a:r>
          </a:p>
          <a:p>
            <a:pPr lvl="1" algn="just"/>
            <a:r>
              <a:rPr lang="en-US" dirty="0">
                <a:solidFill>
                  <a:srgbClr val="FF0000"/>
                </a:solidFill>
              </a:rPr>
              <a:t>Relate </a:t>
            </a:r>
            <a:r>
              <a:rPr lang="en-US" b="1" dirty="0">
                <a:solidFill>
                  <a:srgbClr val="FF0000"/>
                </a:solidFill>
              </a:rPr>
              <a:t>system requirements to entities</a:t>
            </a:r>
            <a:endParaRPr lang="en-GB" b="1" dirty="0">
              <a:solidFill>
                <a:srgbClr val="FF0000"/>
              </a:solidFill>
            </a:endParaRPr>
          </a:p>
          <a:p>
            <a:pPr algn="just"/>
            <a:r>
              <a:rPr lang="en-US" dirty="0"/>
              <a:t>A process view:</a:t>
            </a:r>
          </a:p>
          <a:p>
            <a:pPr lvl="1" algn="just"/>
            <a:r>
              <a:rPr lang="en-US" dirty="0"/>
              <a:t>shows </a:t>
            </a:r>
            <a:r>
              <a:rPr lang="en-US" b="1" dirty="0">
                <a:solidFill>
                  <a:srgbClr val="FF0000"/>
                </a:solidFill>
              </a:rPr>
              <a:t>how system interacts with interacting processes at run-time</a:t>
            </a:r>
            <a:r>
              <a:rPr lang="en-US" dirty="0"/>
              <a:t>.</a:t>
            </a:r>
          </a:p>
          <a:p>
            <a:pPr lvl="1" algn="just"/>
            <a:r>
              <a:rPr lang="en-US" dirty="0"/>
              <a:t>Useful for </a:t>
            </a:r>
            <a:r>
              <a:rPr lang="en-US" b="1" dirty="0"/>
              <a:t>making judgments related to NFRs like availability/performance.</a:t>
            </a:r>
            <a:endParaRPr lang="en-GB" b="1" dirty="0"/>
          </a:p>
          <a:p>
            <a:pPr algn="just"/>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EE2416B-50B0-4A3C-BDB7-0BB8D304D812}"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30/03/2022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br>
              <a:rPr lang="en-US" dirty="0"/>
            </a:br>
            <a:r>
              <a:rPr lang="en-US" sz="1400" dirty="0"/>
              <a:t>(</a:t>
            </a:r>
            <a:r>
              <a:rPr lang="en-US" sz="1400" dirty="0" err="1"/>
              <a:t>Krutchen</a:t>
            </a:r>
            <a:r>
              <a:rPr lang="en-US" sz="1400" dirty="0"/>
              <a:t>, 1995)</a:t>
            </a:r>
          </a:p>
        </p:txBody>
      </p:sp>
      <p:sp>
        <p:nvSpPr>
          <p:cNvPr id="3" name="Content Placeholder 2"/>
          <p:cNvSpPr>
            <a:spLocks noGrp="1"/>
          </p:cNvSpPr>
          <p:nvPr>
            <p:ph idx="1"/>
          </p:nvPr>
        </p:nvSpPr>
        <p:spPr>
          <a:xfrm>
            <a:off x="475130" y="1571626"/>
            <a:ext cx="11107270" cy="4752975"/>
          </a:xfrm>
        </p:spPr>
        <p:txBody>
          <a:bodyPr/>
          <a:lstStyle/>
          <a:p>
            <a:pPr algn="just"/>
            <a:r>
              <a:rPr lang="en-US" dirty="0"/>
              <a:t>A development view:</a:t>
            </a:r>
          </a:p>
          <a:p>
            <a:pPr lvl="1" algn="just"/>
            <a:r>
              <a:rPr lang="en-US" b="1" dirty="0">
                <a:solidFill>
                  <a:srgbClr val="FF0000"/>
                </a:solidFill>
              </a:rPr>
              <a:t>shows breakdown of software assigned to a development team/developer</a:t>
            </a:r>
            <a:r>
              <a:rPr lang="en-US" b="1" dirty="0"/>
              <a:t>.</a:t>
            </a:r>
          </a:p>
          <a:p>
            <a:pPr lvl="1" algn="just"/>
            <a:r>
              <a:rPr lang="en-US" dirty="0"/>
              <a:t>Useful for  </a:t>
            </a:r>
            <a:r>
              <a:rPr lang="en-US" b="1" dirty="0">
                <a:solidFill>
                  <a:srgbClr val="FF0000"/>
                </a:solidFill>
              </a:rPr>
              <a:t>project managers &amp; developers.</a:t>
            </a:r>
            <a:endParaRPr lang="en-GB" b="1" dirty="0">
              <a:solidFill>
                <a:srgbClr val="FF0000"/>
              </a:solidFill>
            </a:endParaRPr>
          </a:p>
          <a:p>
            <a:pPr algn="just"/>
            <a:r>
              <a:rPr lang="en-US" dirty="0"/>
              <a:t>A physical view: </a:t>
            </a:r>
          </a:p>
          <a:p>
            <a:pPr lvl="1" algn="just"/>
            <a:r>
              <a:rPr lang="en-US" dirty="0"/>
              <a:t>Shows </a:t>
            </a:r>
            <a:r>
              <a:rPr lang="en-US" b="1" dirty="0">
                <a:solidFill>
                  <a:srgbClr val="FF0000"/>
                </a:solidFill>
              </a:rPr>
              <a:t>how the system hardware and software components are distributed across the processors in the system.</a:t>
            </a:r>
          </a:p>
          <a:p>
            <a:pPr lvl="1" algn="just"/>
            <a:r>
              <a:rPr lang="en-US" dirty="0"/>
              <a:t>Useful </a:t>
            </a:r>
            <a:r>
              <a:rPr lang="en-US" dirty="0">
                <a:solidFill>
                  <a:srgbClr val="FF0000"/>
                </a:solidFill>
              </a:rPr>
              <a:t>for </a:t>
            </a:r>
            <a:r>
              <a:rPr lang="en-US" b="1" dirty="0">
                <a:solidFill>
                  <a:srgbClr val="FF0000"/>
                </a:solidFill>
              </a:rPr>
              <a:t>system engineers</a:t>
            </a:r>
            <a:r>
              <a:rPr lang="en-US" dirty="0"/>
              <a:t>.</a:t>
            </a:r>
          </a:p>
          <a:p>
            <a:pPr algn="just"/>
            <a:r>
              <a:rPr lang="en-US" dirty="0"/>
              <a:t>(Hofmeister et al.,2000) just added conceptual view to this 4 + 1 model.</a:t>
            </a:r>
          </a:p>
          <a:p>
            <a:pPr algn="just"/>
            <a:r>
              <a:rPr lang="en-US" dirty="0"/>
              <a:t>Conceptual view: (almost always developed in design process)</a:t>
            </a:r>
          </a:p>
          <a:p>
            <a:pPr lvl="1" algn="just"/>
            <a:r>
              <a:rPr lang="en-US" b="1" dirty="0"/>
              <a:t>Abstract view of high level req. to identify product line arch for future reuse</a:t>
            </a:r>
            <a:r>
              <a:rPr lang="en-US" dirty="0"/>
              <a:t>. </a:t>
            </a:r>
          </a:p>
          <a:p>
            <a:pPr lvl="1" algn="just"/>
            <a:r>
              <a:rPr lang="en-US" dirty="0">
                <a:solidFill>
                  <a:srgbClr val="FF0000"/>
                </a:solidFill>
              </a:rPr>
              <a:t>Decide which components could be reused for any other application</a:t>
            </a:r>
          </a:p>
        </p:txBody>
      </p:sp>
      <p:sp>
        <p:nvSpPr>
          <p:cNvPr id="5" name="Footer Placeholder 4"/>
          <p:cNvSpPr>
            <a:spLocks noGrp="1"/>
          </p:cNvSpPr>
          <p:nvPr>
            <p:ph type="ftr" sz="quarter" idx="11"/>
          </p:nvPr>
        </p:nvSpPr>
        <p:spPr>
          <a:xfrm>
            <a:off x="4714875" y="6596063"/>
            <a:ext cx="28956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a:xfrm>
            <a:off x="8534400" y="6596063"/>
            <a:ext cx="2133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a:xfrm>
            <a:off x="1524000" y="6583363"/>
            <a:ext cx="21336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EE2416B-50B0-4A3C-BDB7-0BB8D304D812}"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30/03/2022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5140200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a:xfrm>
            <a:off x="609600" y="1417639"/>
            <a:ext cx="10972800" cy="4525963"/>
          </a:xfrm>
        </p:spPr>
        <p:txBody>
          <a:bodyPr/>
          <a:lstStyle/>
          <a:p>
            <a:pPr algn="just"/>
            <a:r>
              <a:rPr lang="en-US" dirty="0"/>
              <a:t>Use UML for architecture representation?</a:t>
            </a:r>
          </a:p>
          <a:p>
            <a:pPr lvl="1" algn="just"/>
            <a:r>
              <a:rPr lang="en-US" dirty="0"/>
              <a:t>Some people argue that the Unified Modeling Language </a:t>
            </a:r>
            <a:r>
              <a:rPr lang="en-US" dirty="0">
                <a:solidFill>
                  <a:srgbClr val="FF0000"/>
                </a:solidFill>
              </a:rPr>
              <a:t>(UML) is an appropriate notation for describing and documenting system architectures</a:t>
            </a:r>
          </a:p>
          <a:p>
            <a:pPr lvl="1" algn="just"/>
            <a:r>
              <a:rPr lang="en-US" dirty="0">
                <a:solidFill>
                  <a:srgbClr val="FF0000"/>
                </a:solidFill>
              </a:rPr>
              <a:t>But </a:t>
            </a:r>
            <a:r>
              <a:rPr lang="en-US" b="1" dirty="0">
                <a:solidFill>
                  <a:srgbClr val="FF0000"/>
                </a:solidFill>
              </a:rPr>
              <a:t>UML is designed for object oriented systems</a:t>
            </a:r>
            <a:r>
              <a:rPr lang="en-US" dirty="0"/>
              <a:t>, that will make it more </a:t>
            </a:r>
            <a:r>
              <a:rPr lang="en-US" b="1" dirty="0">
                <a:solidFill>
                  <a:srgbClr val="FF0000"/>
                </a:solidFill>
              </a:rPr>
              <a:t>implementation oriented </a:t>
            </a:r>
            <a:r>
              <a:rPr lang="en-US" dirty="0"/>
              <a:t>rather than being abstract. Moreover, </a:t>
            </a:r>
            <a:r>
              <a:rPr lang="en-US" b="1" dirty="0">
                <a:solidFill>
                  <a:srgbClr val="FF0000"/>
                </a:solidFill>
              </a:rPr>
              <a:t>it’ll increase time</a:t>
            </a:r>
            <a:r>
              <a:rPr lang="en-US" dirty="0">
                <a:solidFill>
                  <a:srgbClr val="FF0000"/>
                </a:solidFill>
              </a:rPr>
              <a:t>.</a:t>
            </a:r>
          </a:p>
          <a:p>
            <a:pPr lvl="1" algn="just"/>
            <a:r>
              <a:rPr lang="en-US" dirty="0">
                <a:solidFill>
                  <a:srgbClr val="FF0000"/>
                </a:solidFill>
              </a:rPr>
              <a:t>But </a:t>
            </a:r>
            <a:r>
              <a:rPr lang="en-US" b="1" dirty="0">
                <a:solidFill>
                  <a:srgbClr val="FF0000"/>
                </a:solidFill>
              </a:rPr>
              <a:t>UML is of more value when you describe system in detail</a:t>
            </a:r>
            <a:r>
              <a:rPr lang="en-US" dirty="0"/>
              <a:t>.</a:t>
            </a:r>
          </a:p>
          <a:p>
            <a:pPr algn="just"/>
            <a:r>
              <a:rPr lang="en-US" dirty="0"/>
              <a:t>Architectural description languages (</a:t>
            </a:r>
            <a:r>
              <a:rPr lang="en-US" b="1" dirty="0"/>
              <a:t>ADLs</a:t>
            </a:r>
            <a:r>
              <a:rPr lang="en-US" dirty="0"/>
              <a:t>) have been developed but are not widely used because they are </a:t>
            </a:r>
            <a:r>
              <a:rPr lang="en-US" b="1" dirty="0"/>
              <a:t>too domain specific</a:t>
            </a:r>
            <a:r>
              <a:rPr lang="en-US" dirty="0"/>
              <a:t>. </a:t>
            </a:r>
            <a:r>
              <a:rPr lang="en-US" b="1" dirty="0"/>
              <a:t>They enforce rules &amp; guidelines for different architectures.</a:t>
            </a:r>
          </a:p>
          <a:p>
            <a:pPr algn="just"/>
            <a:r>
              <a:rPr lang="en-US" dirty="0"/>
              <a:t>Better to go with Informal box /UMLs diagrams for architecture design .</a:t>
            </a:r>
          </a:p>
          <a:p>
            <a:pPr marL="0" indent="0" algn="just">
              <a:buNone/>
            </a:pPr>
            <a:endParaRPr lang="en-US" dirty="0"/>
          </a:p>
          <a:p>
            <a:pPr algn="just"/>
            <a:endParaRPr lang="en-US" dirty="0"/>
          </a:p>
          <a:p>
            <a:pPr algn="just"/>
            <a:endParaRPr lang="en-US" dirty="0"/>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799B77E-10C4-4C55-99A0-E13650344272}"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30/03/2022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26954"/>
            <a:ext cx="8229600" cy="1143000"/>
          </a:xfrm>
        </p:spPr>
        <p:txBody>
          <a:bodyPr/>
          <a:lstStyle/>
          <a:p>
            <a:pPr algn="ctr"/>
            <a:r>
              <a:rPr lang="en-US" dirty="0"/>
              <a:t>Architectural patterns</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fld id="{206CA2D5-A020-4594-91E9-81675C840376}"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a:xfrm>
            <a:off x="448234" y="1388270"/>
            <a:ext cx="11134165" cy="4999877"/>
          </a:xfrm>
        </p:spPr>
        <p:txBody>
          <a:bodyPr/>
          <a:lstStyle/>
          <a:p>
            <a:r>
              <a:rPr lang="en-US" b="1" dirty="0"/>
              <a:t>Patterns:</a:t>
            </a:r>
            <a:r>
              <a:rPr lang="en-US" dirty="0"/>
              <a:t> </a:t>
            </a:r>
          </a:p>
          <a:p>
            <a:pPr lvl="1"/>
            <a:r>
              <a:rPr lang="en-US" b="1" dirty="0"/>
              <a:t>a way of representing, sharing and reusing knowledge about software systems</a:t>
            </a:r>
            <a:r>
              <a:rPr lang="en-US" dirty="0"/>
              <a:t>.</a:t>
            </a:r>
          </a:p>
          <a:p>
            <a:pPr lvl="1"/>
            <a:r>
              <a:rPr lang="en-US" dirty="0"/>
              <a:t>described using narrative descriptions or diagrams.</a:t>
            </a:r>
          </a:p>
          <a:p>
            <a:pPr lvl="1"/>
            <a:r>
              <a:rPr lang="en-US" dirty="0"/>
              <a:t>Must include the </a:t>
            </a:r>
            <a:r>
              <a:rPr lang="en-US" b="1" dirty="0"/>
              <a:t>pattern’s strength and weaknesses.</a:t>
            </a:r>
          </a:p>
          <a:p>
            <a:pPr lvl="1"/>
            <a:r>
              <a:rPr lang="en-US" b="1" dirty="0"/>
              <a:t>Pattern description </a:t>
            </a:r>
            <a:r>
              <a:rPr lang="en-US" dirty="0"/>
              <a:t>include:</a:t>
            </a:r>
          </a:p>
          <a:p>
            <a:pPr lvl="2"/>
            <a:r>
              <a:rPr lang="en-US" b="1" dirty="0"/>
              <a:t>Pattern name</a:t>
            </a:r>
          </a:p>
          <a:p>
            <a:pPr lvl="2"/>
            <a:r>
              <a:rPr lang="en-US" b="1" dirty="0"/>
              <a:t>Brief description</a:t>
            </a:r>
          </a:p>
          <a:p>
            <a:pPr lvl="2"/>
            <a:r>
              <a:rPr lang="en-US" b="1" dirty="0"/>
              <a:t>Graphical model</a:t>
            </a:r>
          </a:p>
          <a:p>
            <a:pPr lvl="2"/>
            <a:r>
              <a:rPr lang="en-US" b="1" dirty="0"/>
              <a:t>Example of a relevant system </a:t>
            </a:r>
            <a:r>
              <a:rPr lang="en-US" dirty="0"/>
              <a:t>where that pattern have already been used.</a:t>
            </a:r>
          </a:p>
          <a:p>
            <a:pPr lvl="2"/>
            <a:r>
              <a:rPr lang="en-US" dirty="0"/>
              <a:t>When to use that pattern , </a:t>
            </a:r>
            <a:r>
              <a:rPr lang="en-US" b="1" dirty="0"/>
              <a:t>pros &amp; cons of the pattern</a:t>
            </a:r>
            <a:r>
              <a:rPr lang="en-US" dirty="0"/>
              <a:t>.</a:t>
            </a:r>
          </a:p>
          <a:p>
            <a:r>
              <a:rPr lang="en-US" dirty="0"/>
              <a:t>The fundamental idea behind arch. is separation and independence. Because it is beneficial for incorporating the localized changes only.</a:t>
            </a:r>
          </a:p>
          <a:p>
            <a:r>
              <a:rPr lang="en-US" dirty="0"/>
              <a:t>We will discuss some widely used architectural patterns.</a:t>
            </a:r>
          </a:p>
          <a:p>
            <a:pPr marL="0" indent="0">
              <a:buNone/>
            </a:pPr>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8</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fld id="{1D462C7A-5DA8-4DAB-9593-0B6CC0894B1A}"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a:xfrm>
            <a:off x="251011" y="1417638"/>
            <a:ext cx="11519647" cy="4525963"/>
          </a:xfrm>
        </p:spPr>
        <p:txBody>
          <a:bodyPr/>
          <a:lstStyle/>
          <a:p>
            <a:pPr algn="just"/>
            <a:r>
              <a:rPr lang="en-US" b="1" dirty="0"/>
              <a:t>Split application into multiple sections </a:t>
            </a:r>
            <a:r>
              <a:rPr lang="en-US" dirty="0"/>
              <a:t>all have own purpose</a:t>
            </a:r>
          </a:p>
          <a:p>
            <a:pPr algn="just"/>
            <a:r>
              <a:rPr lang="en-US" dirty="0"/>
              <a:t>User sent request to controller</a:t>
            </a:r>
          </a:p>
          <a:p>
            <a:pPr algn="just"/>
            <a:r>
              <a:rPr lang="en-US" dirty="0"/>
              <a:t>Controller being the middle man between model and view, process the client request and sent to Model</a:t>
            </a:r>
          </a:p>
          <a:p>
            <a:pPr algn="just"/>
            <a:r>
              <a:rPr lang="en-US" dirty="0"/>
              <a:t>Model handles data logic, access database and do authentication/update/delete or whatever is needed to perform on data.</a:t>
            </a:r>
          </a:p>
          <a:p>
            <a:pPr algn="just"/>
            <a:r>
              <a:rPr lang="en-US" dirty="0"/>
              <a:t>Controller pass the raw information received from model to view</a:t>
            </a:r>
          </a:p>
          <a:p>
            <a:pPr algn="just"/>
            <a:r>
              <a:rPr lang="en-US" dirty="0"/>
              <a:t>View presents the data  </a:t>
            </a:r>
          </a:p>
          <a:p>
            <a:pPr algn="just"/>
            <a:r>
              <a:rPr lang="en-US" dirty="0"/>
              <a:t>Return to controller and controller send response to client</a:t>
            </a:r>
          </a:p>
          <a:p>
            <a:pPr algn="just"/>
            <a:r>
              <a:rPr lang="en-US" dirty="0"/>
              <a:t>This is a way to segregate data presentation from data logic.</a:t>
            </a:r>
          </a:p>
          <a:p>
            <a:pPr marL="0" indent="0" algn="just">
              <a:buNone/>
            </a:pPr>
            <a:endParaRPr lang="en-US" dirty="0"/>
          </a:p>
          <a:p>
            <a:pPr marL="0" indent="0" algn="just">
              <a:buNone/>
            </a:pPr>
            <a:r>
              <a:rPr lang="en-US" dirty="0"/>
              <a:t> </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9</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fld id="{1D462C7A-5DA8-4DAB-9593-0B6CC0894B1A}" type="datetime1">
              <a:rPr lang="en-GB">
                <a:solidFill>
                  <a:prstClr val="black">
                    <a:tint val="75000"/>
                  </a:prstClr>
                </a:solidFill>
                <a:latin typeface="Calibri"/>
              </a:rPr>
              <a:pPr defTabSz="457200"/>
              <a:t>30/03/2022</a:t>
            </a:fld>
            <a:endParaRPr lang="en-US">
              <a:solidFill>
                <a:prstClr val="black">
                  <a:tint val="75000"/>
                </a:prstClr>
              </a:solidFill>
              <a:latin typeface="Calibri"/>
            </a:endParaRPr>
          </a:p>
        </p:txBody>
      </p:sp>
    </p:spTree>
    <p:extLst>
      <p:ext uri="{BB962C8B-B14F-4D97-AF65-F5344CB8AC3E}">
        <p14:creationId xmlns:p14="http://schemas.microsoft.com/office/powerpoint/2010/main" val="3901539983"/>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502</TotalTime>
  <Words>2247</Words>
  <Application>Microsoft Office PowerPoint</Application>
  <PresentationFormat>Widescreen</PresentationFormat>
  <Paragraphs>284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Helvetica</vt:lpstr>
      <vt:lpstr>Wingdings</vt:lpstr>
      <vt:lpstr>SE10 slides</vt:lpstr>
      <vt:lpstr>Architectural views</vt:lpstr>
      <vt:lpstr>Architectural views</vt:lpstr>
      <vt:lpstr>Architectural views</vt:lpstr>
      <vt:lpstr>4 + 1 view model of software architecture (Krutchen, 1995)</vt:lpstr>
      <vt:lpstr>4 + 1 view model of software architecture (Krutchen, 1995)</vt:lpstr>
      <vt:lpstr>Representing architectural views</vt:lpstr>
      <vt:lpstr>Architectural patterns</vt:lpstr>
      <vt:lpstr>Architectural patterns</vt:lpstr>
      <vt:lpstr>MVC</vt:lpstr>
      <vt:lpstr>The Model-View-Controller (MVC) pattern </vt:lpstr>
      <vt:lpstr>The organization of the Model-View-Controller </vt:lpstr>
      <vt:lpstr>Example of MVC based web application</vt:lpstr>
      <vt:lpstr>Example of MVC based web application</vt:lpstr>
      <vt:lpstr>Layered architecture</vt:lpstr>
      <vt:lpstr>Layered architecture</vt:lpstr>
      <vt:lpstr>The Layered architecture pattern </vt:lpstr>
      <vt:lpstr>A generic layered architecture </vt:lpstr>
      <vt:lpstr>The architecture of the iLearn system case study (covered in lecture 2 )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pipe and filter architecture</vt:lpstr>
      <vt:lpstr>An example of the pipe and filter architecture used in a payments 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views</dc:title>
  <dc:creator>Fast</dc:creator>
  <cp:lastModifiedBy>Fast</cp:lastModifiedBy>
  <cp:revision>26</cp:revision>
  <dcterms:created xsi:type="dcterms:W3CDTF">2022-03-25T03:24:30Z</dcterms:created>
  <dcterms:modified xsi:type="dcterms:W3CDTF">2022-03-30T06:55:00Z</dcterms:modified>
</cp:coreProperties>
</file>