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313" r:id="rId3"/>
    <p:sldId id="334" r:id="rId4"/>
    <p:sldId id="335" r:id="rId5"/>
    <p:sldId id="281" r:id="rId6"/>
    <p:sldId id="282" r:id="rId7"/>
    <p:sldId id="336" r:id="rId8"/>
    <p:sldId id="275" r:id="rId9"/>
    <p:sldId id="276" r:id="rId10"/>
    <p:sldId id="278" r:id="rId11"/>
    <p:sldId id="258" r:id="rId12"/>
    <p:sldId id="314" r:id="rId13"/>
    <p:sldId id="337" r:id="rId14"/>
    <p:sldId id="280" r:id="rId15"/>
    <p:sldId id="259" r:id="rId16"/>
    <p:sldId id="338" r:id="rId17"/>
    <p:sldId id="3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EFB03-A019-4F7D-B7C8-23B1E7CF6CD9}" type="datetimeFigureOut">
              <a:rPr lang="en-US" smtClean="0"/>
              <a:t>4/8/2022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B85AA-4DF4-4410-BCB7-ED592D0FACB0}" type="slidenum">
              <a:rPr lang="en-US" smtClean="0"/>
              <a:t>‹#›</a:t>
            </a:fld>
            <a:endParaRPr lang="en-US"/>
          </a:p>
        </p:txBody>
      </p:sp>
    </p:spTree>
    <p:extLst>
      <p:ext uri="{BB962C8B-B14F-4D97-AF65-F5344CB8AC3E}">
        <p14:creationId xmlns:p14="http://schemas.microsoft.com/office/powerpoint/2010/main" val="406019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28169797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4064322292"/>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0376718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20923794"/>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94468598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716758785"/>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320332436"/>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402484987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89991582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700859945"/>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4055718530"/>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375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0363" y="2919070"/>
            <a:ext cx="4803335" cy="1470025"/>
          </a:xfrm>
        </p:spPr>
        <p:txBody>
          <a:bodyPr/>
          <a:lstStyle/>
          <a:p>
            <a:r>
              <a:rPr lang="en-US" dirty="0"/>
              <a:t>Software Testing</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a:xfrm>
            <a:off x="632645" y="1611444"/>
            <a:ext cx="10949755" cy="4341121"/>
          </a:xfrm>
        </p:spPr>
        <p:txBody>
          <a:bodyPr/>
          <a:lstStyle/>
          <a:p>
            <a:pPr algn="just"/>
            <a:r>
              <a:rPr lang="en-GB" dirty="0"/>
              <a:t>Inspections: </a:t>
            </a:r>
          </a:p>
          <a:p>
            <a:pPr lvl="1" algn="just"/>
            <a:r>
              <a:rPr lang="en-GB" dirty="0"/>
              <a:t>people examining the representations with the aim of discovering anomalies and defects.</a:t>
            </a:r>
          </a:p>
          <a:p>
            <a:pPr algn="just"/>
            <a:r>
              <a:rPr lang="en-GB" dirty="0"/>
              <a:t>Inspections do not require execution of a system so may be used before implementation. (static V&amp; V technique)</a:t>
            </a:r>
          </a:p>
          <a:p>
            <a:pPr algn="just"/>
            <a:r>
              <a:rPr lang="en-GB" dirty="0"/>
              <a:t>Can be applied to any representation of the system (requirements, design, configuration data, test data, etc.).</a:t>
            </a:r>
          </a:p>
          <a:p>
            <a:pPr algn="just"/>
            <a:r>
              <a:rPr lang="en-GB" dirty="0"/>
              <a:t>They have been shown to be an effective technique for discovering program errors.</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11</a:t>
            </a:fld>
            <a:endParaRPr lang="en-US">
              <a:solidFill>
                <a:prstClr val="black">
                  <a:tint val="75000"/>
                </a:prstClr>
              </a:solidFill>
              <a:latin typeface="Calibri"/>
            </a:endParaRPr>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243" y="1845403"/>
            <a:ext cx="8441514" cy="3745929"/>
          </a:xfrm>
          <a:prstGeom prst="rect">
            <a:avLst/>
          </a:prstGeom>
        </p:spPr>
      </p:pic>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pPr algn="just"/>
            <a:r>
              <a:rPr lang="en-US" dirty="0"/>
              <a:t>During testing, errors can mask (hide) other errors. In case of any error occurrence, we cannot predict that the anomalies occurring after first error is because of previous one or the new errors. Because inspection is a static process, you don’t have to be concerned with interactions between errors.</a:t>
            </a:r>
          </a:p>
          <a:p>
            <a:pPr algn="just"/>
            <a:r>
              <a:rPr lang="en-US" dirty="0"/>
              <a:t>Incomplete versions of a system can be inspected without additional costs. </a:t>
            </a:r>
            <a:r>
              <a:rPr lang="en-US" b="1" dirty="0"/>
              <a:t>If a program is incomplete</a:t>
            </a:r>
            <a:r>
              <a:rPr lang="en-US" dirty="0"/>
              <a:t>, </a:t>
            </a:r>
            <a:r>
              <a:rPr lang="en-US" b="1" dirty="0"/>
              <a:t>then you need to develop specialized test harnesses to test the parts that are available. </a:t>
            </a: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pPr algn="just"/>
            <a:r>
              <a:rPr lang="en-US" dirty="0"/>
              <a:t>An inspection can also </a:t>
            </a:r>
            <a:r>
              <a:rPr lang="en-US" b="1" dirty="0"/>
              <a:t>ensure the compliance with standards, portability and maintainability. </a:t>
            </a:r>
            <a:r>
              <a:rPr lang="en-US" dirty="0"/>
              <a:t>You can </a:t>
            </a:r>
            <a:r>
              <a:rPr lang="en-US" b="1" dirty="0"/>
              <a:t>check for inefficient codes, poor programming styles that could make system maintenance difficult.</a:t>
            </a:r>
          </a:p>
          <a:p>
            <a:pPr algn="just"/>
            <a:r>
              <a:rPr lang="en-US" b="1" dirty="0"/>
              <a:t>Inspections are more effective for defect discovery than testing.</a:t>
            </a:r>
          </a:p>
          <a:p>
            <a:pPr algn="just"/>
            <a:r>
              <a:rPr lang="en-US" b="1" dirty="0"/>
              <a:t>Problems in inspection:</a:t>
            </a:r>
          </a:p>
          <a:p>
            <a:pPr lvl="1" algn="just"/>
            <a:r>
              <a:rPr lang="en-US" b="1" dirty="0"/>
              <a:t>Can’t check defects that arise because of unexpected interaction between systems.</a:t>
            </a:r>
          </a:p>
          <a:p>
            <a:pPr marL="457200" lvl="1" indent="0" algn="just">
              <a:buNone/>
            </a:pPr>
            <a:endParaRPr lang="en-US" b="1"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13</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34104694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a:xfrm>
            <a:off x="672352" y="1830388"/>
            <a:ext cx="11035553" cy="4525963"/>
          </a:xfrm>
        </p:spPr>
        <p:txBody>
          <a:bodyPr/>
          <a:lstStyle/>
          <a:p>
            <a:r>
              <a:rPr lang="en-GB" dirty="0"/>
              <a:t>Inspections and testing are complementary and not opposing verification techniques.</a:t>
            </a:r>
          </a:p>
          <a:p>
            <a:r>
              <a:rPr lang="en-GB" dirty="0"/>
              <a:t>Both should be used during the V &amp; V process. </a:t>
            </a:r>
          </a:p>
          <a:p>
            <a:r>
              <a:rPr lang="en-GB" b="1" dirty="0"/>
              <a:t>Inspections cannot check non-functional characteristics such as performance, usability, etc. as its static.</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15</a:t>
            </a:fld>
            <a:endParaRPr lang="en-US">
              <a:solidFill>
                <a:prstClr val="black">
                  <a:tint val="75000"/>
                </a:prstClr>
              </a:solidFill>
              <a:latin typeface="Calibri"/>
            </a:endParaRPr>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086" y="2655237"/>
            <a:ext cx="8744367" cy="1835492"/>
          </a:xfrm>
          <a:prstGeom prst="rect">
            <a:avLst/>
          </a:prstGeom>
        </p:spPr>
      </p:pic>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16</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pic>
        <p:nvPicPr>
          <p:cNvPr id="10" name="Picture 9" descr="Graphical user interface, application, Word&#10;&#10;Description automatically generated">
            <a:extLst>
              <a:ext uri="{FF2B5EF4-FFF2-40B4-BE49-F238E27FC236}">
                <a16:creationId xmlns:a16="http://schemas.microsoft.com/office/drawing/2014/main" id="{64E63F02-44C5-4B8A-AF0B-0248F2BC1AAA}"/>
              </a:ext>
            </a:extLst>
          </p:cNvPr>
          <p:cNvPicPr>
            <a:picLocks noChangeAspect="1"/>
          </p:cNvPicPr>
          <p:nvPr/>
        </p:nvPicPr>
        <p:blipFill>
          <a:blip r:embed="rId2"/>
          <a:stretch>
            <a:fillRect/>
          </a:stretch>
        </p:blipFill>
        <p:spPr>
          <a:xfrm>
            <a:off x="488082" y="1630454"/>
            <a:ext cx="5932635" cy="2420788"/>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CE303462-8DDD-424E-9B53-15D541E3657D}"/>
              </a:ext>
            </a:extLst>
          </p:cNvPr>
          <p:cNvPicPr>
            <a:picLocks noChangeAspect="1"/>
          </p:cNvPicPr>
          <p:nvPr/>
        </p:nvPicPr>
        <p:blipFill>
          <a:blip r:embed="rId3"/>
          <a:stretch>
            <a:fillRect/>
          </a:stretch>
        </p:blipFill>
        <p:spPr>
          <a:xfrm>
            <a:off x="5649765" y="3208332"/>
            <a:ext cx="5932635" cy="2950795"/>
          </a:xfrm>
          <a:prstGeom prst="rect">
            <a:avLst/>
          </a:prstGeom>
        </p:spPr>
      </p:pic>
    </p:spTree>
    <p:extLst>
      <p:ext uri="{BB962C8B-B14F-4D97-AF65-F5344CB8AC3E}">
        <p14:creationId xmlns:p14="http://schemas.microsoft.com/office/powerpoint/2010/main" val="136294916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a:t>
            </a:r>
          </a:p>
          <a:p>
            <a:pPr lvl="1"/>
            <a:r>
              <a:rPr lang="en-US" dirty="0"/>
              <a:t>where the system is tested during development to discover bugs and defects.</a:t>
            </a:r>
          </a:p>
          <a:p>
            <a:pPr lvl="1"/>
            <a:r>
              <a:rPr lang="en-US" dirty="0"/>
              <a:t>Done by developers </a:t>
            </a:r>
          </a:p>
          <a:p>
            <a:r>
              <a:rPr lang="en-US" dirty="0"/>
              <a:t>Release testing:</a:t>
            </a:r>
          </a:p>
          <a:p>
            <a:pPr lvl="1"/>
            <a:r>
              <a:rPr lang="en-US" dirty="0"/>
              <a:t>where a separate testing team tests a complete version of the system before it is released to users.</a:t>
            </a:r>
          </a:p>
          <a:p>
            <a:pPr lvl="1"/>
            <a:r>
              <a:rPr lang="en-US" dirty="0"/>
              <a:t>Done by QAs </a:t>
            </a:r>
          </a:p>
          <a:p>
            <a:r>
              <a:rPr lang="en-US" dirty="0"/>
              <a:t>User testing:</a:t>
            </a:r>
          </a:p>
          <a:p>
            <a:pPr lvl="1"/>
            <a:r>
              <a:rPr lang="en-US" dirty="0"/>
              <a:t>where users or potential users of a system test the system in their own environment.</a:t>
            </a:r>
          </a:p>
          <a:p>
            <a:pPr lvl="1"/>
            <a:endParaRPr lang="en-US"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pPr algn="just"/>
            <a:r>
              <a:rPr lang="en-US" sz="2200" dirty="0"/>
              <a:t>Testing:</a:t>
            </a:r>
          </a:p>
          <a:p>
            <a:pPr lvl="1" algn="just"/>
            <a:r>
              <a:rPr lang="en-US" sz="1800" dirty="0"/>
              <a:t>Showing what a program is doing.</a:t>
            </a:r>
          </a:p>
          <a:p>
            <a:pPr lvl="1" algn="just"/>
            <a:r>
              <a:rPr lang="en-US" sz="1800" dirty="0"/>
              <a:t>Detecting anomalies in the system.</a:t>
            </a:r>
          </a:p>
          <a:p>
            <a:pPr algn="just"/>
            <a:r>
              <a:rPr lang="en-US" sz="2200" dirty="0"/>
              <a:t>Generally, software testing uses sample data </a:t>
            </a:r>
          </a:p>
          <a:p>
            <a:pPr algn="just"/>
            <a:r>
              <a:rPr lang="en-US" sz="2200" b="1" dirty="0"/>
              <a:t>Custom software: </a:t>
            </a:r>
            <a:r>
              <a:rPr lang="en-US" sz="2200" dirty="0"/>
              <a:t>at least 1 test for every requirement.</a:t>
            </a:r>
          </a:p>
          <a:p>
            <a:pPr algn="just"/>
            <a:r>
              <a:rPr lang="en-US" sz="2200" b="1" dirty="0"/>
              <a:t>Generic Software: </a:t>
            </a:r>
            <a:r>
              <a:rPr lang="en-US" sz="2200" dirty="0"/>
              <a:t>tests for every feature present in product release</a:t>
            </a:r>
          </a:p>
          <a:p>
            <a:pPr algn="just"/>
            <a:r>
              <a:rPr lang="en-US" sz="2200" b="1" dirty="0"/>
              <a:t>Testing </a:t>
            </a:r>
            <a:r>
              <a:rPr lang="en-US" sz="2200" dirty="0"/>
              <a:t>is concerned with rooting out undesirable system behavior such as system crashes, unwanted interactions with other systems, incorrect computations, and data corruption.</a:t>
            </a:r>
            <a:endParaRPr lang="en-GB" sz="2200" dirty="0"/>
          </a:p>
          <a:p>
            <a:pPr algn="just"/>
            <a:endParaRPr lang="en-US" sz="2200" dirty="0"/>
          </a:p>
          <a:p>
            <a:pPr algn="just"/>
            <a:endParaRPr lang="en-US"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can be done manually or automatically (via automated test cases, e.g., Junit in Java).</a:t>
            </a:r>
          </a:p>
          <a:p>
            <a:r>
              <a:rPr lang="en-US" sz="2200" dirty="0"/>
              <a:t>Testing is a broader part of Software verification &amp; validation</a:t>
            </a:r>
          </a:p>
          <a:p>
            <a:pPr lvl="1"/>
            <a:r>
              <a:rPr lang="en-US" sz="1800" dirty="0"/>
              <a:t>Are we building the right product? (validation) </a:t>
            </a:r>
          </a:p>
          <a:p>
            <a:pPr lvl="1"/>
            <a:r>
              <a:rPr lang="en-US" sz="1800" dirty="0"/>
              <a:t>Are we building the product right? (verification) ~ checking for functional and non-functional testing</a:t>
            </a:r>
          </a:p>
          <a:p>
            <a:r>
              <a:rPr lang="en-US" dirty="0"/>
              <a:t>Broadly, testing can be classified as black-box testing / white box testing.</a:t>
            </a:r>
          </a:p>
          <a:p>
            <a:pPr lvl="1"/>
            <a:r>
              <a:rPr lang="en-US" dirty="0"/>
              <a:t>Black box testing: testing system without checking inner details</a:t>
            </a:r>
          </a:p>
          <a:p>
            <a:pPr lvl="1"/>
            <a:r>
              <a:rPr lang="en-US" dirty="0"/>
              <a:t>Whitebox testing: testing each component separately.</a:t>
            </a:r>
          </a:p>
          <a:p>
            <a:pPr marL="457200" lvl="1" indent="0">
              <a:buNone/>
            </a:pPr>
            <a:endParaRPr lang="en-US"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3</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60321338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a:xfrm>
            <a:off x="609600" y="1922931"/>
            <a:ext cx="10838329" cy="4525963"/>
          </a:xfrm>
        </p:spPr>
        <p:txBody>
          <a:bodyPr/>
          <a:lstStyle/>
          <a:p>
            <a:pPr algn="just"/>
            <a:r>
              <a:rPr lang="en-US" dirty="0"/>
              <a:t>Testing could be done to check the functional or nonfunctional requirements both named functional testing &amp; non-functional testing, respectively.</a:t>
            </a:r>
          </a:p>
          <a:p>
            <a:pPr lvl="1" algn="just"/>
            <a:r>
              <a:rPr lang="en-US" sz="2400" dirty="0"/>
              <a:t>Functional testing: checking for each functionality in the code</a:t>
            </a:r>
          </a:p>
          <a:p>
            <a:pPr lvl="1" algn="just"/>
            <a:r>
              <a:rPr lang="en-US" sz="2400" dirty="0"/>
              <a:t>Non-functional testing: checking for performance, scalability, system recovery, etc.</a:t>
            </a:r>
          </a:p>
          <a:p>
            <a:endParaRPr lang="en-US"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4</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06251550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pPr algn="just"/>
            <a:r>
              <a:rPr lang="en-US" dirty="0">
                <a:solidFill>
                  <a:srgbClr val="000000"/>
                </a:solidFill>
              </a:rPr>
              <a:t>Testing goals:</a:t>
            </a:r>
          </a:p>
          <a:p>
            <a:pPr lvl="1" algn="just"/>
            <a:r>
              <a:rPr lang="en-US" dirty="0">
                <a:solidFill>
                  <a:srgbClr val="000000"/>
                </a:solidFill>
              </a:rPr>
              <a:t>Confirms to developer and customers that system is up to user requirements</a:t>
            </a:r>
          </a:p>
          <a:p>
            <a:pPr lvl="1" algn="just"/>
            <a:r>
              <a:rPr lang="en-US" dirty="0">
                <a:solidFill>
                  <a:srgbClr val="000000"/>
                </a:solidFill>
              </a:rPr>
              <a:t>Find bugs or anomalies in the system.</a:t>
            </a:r>
          </a:p>
          <a:p>
            <a:pPr algn="just"/>
            <a:endParaRPr lang="en-US" b="1" dirty="0">
              <a:solidFill>
                <a:srgbClr val="000000"/>
              </a:solidFill>
            </a:endParaRPr>
          </a:p>
          <a:p>
            <a:pPr algn="just"/>
            <a:r>
              <a:rPr lang="en-US" b="1" dirty="0">
                <a:solidFill>
                  <a:srgbClr val="000000"/>
                </a:solidFill>
              </a:rPr>
              <a:t>The first goal leads to validation testing</a:t>
            </a:r>
          </a:p>
          <a:p>
            <a:pPr algn="just"/>
            <a:endParaRPr lang="en-US" b="1" dirty="0">
              <a:solidFill>
                <a:srgbClr val="000000"/>
              </a:solidFill>
            </a:endParaRPr>
          </a:p>
          <a:p>
            <a:pPr algn="just"/>
            <a:r>
              <a:rPr lang="en-US" b="1" dirty="0">
                <a:solidFill>
                  <a:srgbClr val="000000"/>
                </a:solidFill>
              </a:rPr>
              <a:t>The second goal leads to defect testing</a:t>
            </a:r>
          </a:p>
          <a:p>
            <a:pPr marL="457200" lvl="1" indent="0">
              <a:buNone/>
            </a:pPr>
            <a:endParaRPr lang="en-US" dirty="0">
              <a:solidFill>
                <a:srgbClr val="000000"/>
              </a:solidFill>
            </a:endParaRPr>
          </a:p>
        </p:txBody>
      </p:sp>
      <p:sp>
        <p:nvSpPr>
          <p:cNvPr id="5" name="Footer Placeholder 4"/>
          <p:cNvSpPr>
            <a:spLocks noGrp="1"/>
          </p:cNvSpPr>
          <p:nvPr>
            <p:ph type="ftr" sz="quarter" idx="11"/>
          </p:nvPr>
        </p:nvSpPr>
        <p:spPr>
          <a:xfrm>
            <a:off x="4783111" y="6278719"/>
            <a:ext cx="2895600" cy="365125"/>
          </a:xfrm>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b="1" dirty="0">
                <a:solidFill>
                  <a:schemeClr val="tx1"/>
                </a:solidFill>
              </a:rPr>
              <a:t>Validation testing</a:t>
            </a:r>
          </a:p>
          <a:p>
            <a:pPr lvl="1"/>
            <a:r>
              <a:rPr lang="en-US" dirty="0"/>
              <a:t>To demonstrate to the developer and the system customer that the software meets its requirements </a:t>
            </a:r>
          </a:p>
          <a:p>
            <a:pPr lvl="1"/>
            <a:r>
              <a:rPr lang="en-US" dirty="0"/>
              <a:t>A successful test shows that the system operates as intended.</a:t>
            </a:r>
          </a:p>
          <a:p>
            <a:r>
              <a:rPr lang="en-US" b="1" dirty="0">
                <a:solidFill>
                  <a:srgbClr val="000000"/>
                </a:solidFill>
              </a:rPr>
              <a:t>Defect testing</a:t>
            </a:r>
          </a:p>
          <a:p>
            <a:pPr lvl="1" algn="just"/>
            <a:r>
              <a:rPr lang="en-US" dirty="0"/>
              <a:t>To discover faults or defects in the software where its behavior is incorrect or not in conformance with its specification </a:t>
            </a:r>
          </a:p>
          <a:p>
            <a:pPr lvl="1" algn="just"/>
            <a:r>
              <a:rPr lang="en-US" dirty="0"/>
              <a:t>A successful test is a test that makes the system perform incorrectly and so exposes a defect in the system.</a:t>
            </a:r>
          </a:p>
          <a:p>
            <a:pPr algn="just"/>
            <a:r>
              <a:rPr lang="en-US" dirty="0"/>
              <a:t>No hard boundary is defined between these two testing techniques.</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br>
              <a:rPr lang="en-GB" dirty="0"/>
            </a:br>
            <a:r>
              <a:rPr lang="en-GB" dirty="0"/>
              <a:t>validation &amp; defect both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2839255" y="1886249"/>
            <a:ext cx="7097521" cy="3903363"/>
          </a:xfrm>
        </p:spPr>
      </p:pic>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7</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a:xfrm>
            <a:off x="486494" y="1749519"/>
            <a:ext cx="11095906" cy="4525963"/>
          </a:xfrm>
        </p:spPr>
        <p:txBody>
          <a:bodyPr/>
          <a:lstStyle/>
          <a:p>
            <a:pPr algn="just">
              <a:lnSpc>
                <a:spcPct val="90000"/>
              </a:lnSpc>
            </a:pPr>
            <a:r>
              <a:rPr lang="en-GB" dirty="0"/>
              <a:t>Aim of V &amp; V is to claim that the system is ‘fit for purpose.</a:t>
            </a:r>
          </a:p>
          <a:p>
            <a:pPr algn="just">
              <a:lnSpc>
                <a:spcPct val="90000"/>
              </a:lnSpc>
            </a:pPr>
            <a:r>
              <a:rPr lang="en-GB" dirty="0"/>
              <a:t>Depends on:</a:t>
            </a:r>
          </a:p>
          <a:p>
            <a:pPr lvl="1" algn="just">
              <a:lnSpc>
                <a:spcPct val="90000"/>
              </a:lnSpc>
            </a:pPr>
            <a:r>
              <a:rPr lang="en-GB" b="1" dirty="0">
                <a:solidFill>
                  <a:srgbClr val="000000"/>
                </a:solidFill>
              </a:rPr>
              <a:t>Software purpose</a:t>
            </a:r>
          </a:p>
          <a:p>
            <a:pPr lvl="2" algn="just">
              <a:lnSpc>
                <a:spcPct val="90000"/>
              </a:lnSpc>
            </a:pPr>
            <a:r>
              <a:rPr lang="en-GB" dirty="0"/>
              <a:t>The criticality of the software to the stakeholders.</a:t>
            </a:r>
          </a:p>
          <a:p>
            <a:pPr lvl="2" algn="just">
              <a:lnSpc>
                <a:spcPct val="90000"/>
              </a:lnSpc>
            </a:pPr>
            <a:r>
              <a:rPr lang="en-GB" dirty="0"/>
              <a:t>e.g., file alarm system vs an LMS </a:t>
            </a:r>
          </a:p>
          <a:p>
            <a:pPr lvl="1" algn="just">
              <a:lnSpc>
                <a:spcPct val="90000"/>
              </a:lnSpc>
            </a:pPr>
            <a:r>
              <a:rPr lang="en-GB" b="1" dirty="0">
                <a:solidFill>
                  <a:srgbClr val="000000"/>
                </a:solidFill>
              </a:rPr>
              <a:t>User expectations</a:t>
            </a:r>
          </a:p>
          <a:p>
            <a:pPr lvl="2" algn="just">
              <a:lnSpc>
                <a:spcPct val="90000"/>
              </a:lnSpc>
            </a:pPr>
            <a:r>
              <a:rPr lang="en-GB" dirty="0"/>
              <a:t>Users may have low expectations for newly installed systems but they expect them to be reliable depending upon the software deployment age.</a:t>
            </a:r>
          </a:p>
          <a:p>
            <a:pPr lvl="1" algn="just">
              <a:lnSpc>
                <a:spcPct val="90000"/>
              </a:lnSpc>
            </a:pPr>
            <a:r>
              <a:rPr lang="en-GB" b="1" dirty="0">
                <a:solidFill>
                  <a:srgbClr val="000000"/>
                </a:solidFill>
              </a:rPr>
              <a:t>Marketing environment</a:t>
            </a:r>
          </a:p>
          <a:p>
            <a:pPr lvl="2" algn="just">
              <a:lnSpc>
                <a:spcPct val="90000"/>
              </a:lnSpc>
            </a:pPr>
            <a:r>
              <a:rPr lang="en-GB" dirty="0"/>
              <a:t>Getting a product to market early may be more important than finding defects in the program.</a:t>
            </a:r>
          </a:p>
          <a:p>
            <a:pPr lvl="2" algn="just">
              <a:lnSpc>
                <a:spcPct val="90000"/>
              </a:lnSpc>
            </a:pPr>
            <a:endParaRPr lang="en-GB"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dirty="0"/>
              <a:t>Inspections and testing</a:t>
            </a:r>
          </a:p>
        </p:txBody>
      </p:sp>
      <p:sp>
        <p:nvSpPr>
          <p:cNvPr id="12290" name="Rectangle 2"/>
          <p:cNvSpPr>
            <a:spLocks noGrp="1" noChangeArrowheads="1"/>
          </p:cNvSpPr>
          <p:nvPr>
            <p:ph idx="1"/>
          </p:nvPr>
        </p:nvSpPr>
        <p:spPr>
          <a:xfrm>
            <a:off x="609600" y="1717053"/>
            <a:ext cx="10972800" cy="4129087"/>
          </a:xfrm>
          <a:noFill/>
          <a:ln/>
        </p:spPr>
        <p:txBody>
          <a:bodyPr lIns="90840" tIns="44623" rIns="90840" bIns="44623"/>
          <a:lstStyle/>
          <a:p>
            <a:r>
              <a:rPr lang="en-GB" dirty="0">
                <a:solidFill>
                  <a:schemeClr val="tx1"/>
                </a:solidFill>
              </a:rPr>
              <a:t>Software inspections</a:t>
            </a:r>
            <a:r>
              <a:rPr lang="en-GB" i="1" dirty="0">
                <a:solidFill>
                  <a:schemeClr val="tx1"/>
                </a:solidFill>
              </a:rPr>
              <a:t> </a:t>
            </a:r>
          </a:p>
          <a:p>
            <a:pPr lvl="1"/>
            <a:r>
              <a:rPr lang="en-GB" dirty="0"/>
              <a:t>Concerned with analysis of the static system representation to discover problems</a:t>
            </a:r>
            <a:r>
              <a:rPr lang="en-GB" i="1" dirty="0"/>
              <a:t>  (</a:t>
            </a:r>
            <a:r>
              <a:rPr lang="en-GB" dirty="0"/>
              <a:t>static verification)</a:t>
            </a:r>
          </a:p>
          <a:p>
            <a:pPr lvl="1"/>
            <a:r>
              <a:rPr lang="en-GB" dirty="0"/>
              <a:t>May be supplemented by tool-based document and code analysis.</a:t>
            </a:r>
          </a:p>
          <a:p>
            <a:r>
              <a:rPr lang="en-GB" dirty="0">
                <a:solidFill>
                  <a:srgbClr val="000000"/>
                </a:solidFill>
              </a:rPr>
              <a:t>Software testing</a:t>
            </a:r>
          </a:p>
          <a:p>
            <a:pPr lvl="1"/>
            <a:r>
              <a:rPr lang="en-GB" dirty="0"/>
              <a:t>Concerned with exercising and observing product behaviour (dynamic verification)</a:t>
            </a:r>
          </a:p>
          <a:p>
            <a:pPr lvl="1"/>
            <a:r>
              <a:rPr lang="en-GB" dirty="0"/>
              <a:t>The system is executed with test data and its operational behaviour is observed.</a:t>
            </a:r>
          </a:p>
          <a:p>
            <a:endParaRPr lang="en-GB"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946</Words>
  <Application>Microsoft Office PowerPoint</Application>
  <PresentationFormat>Widescreen</PresentationFormat>
  <Paragraphs>135</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SE10 slides</vt:lpstr>
      <vt:lpstr>Software Testing</vt:lpstr>
      <vt:lpstr>Program testing</vt:lpstr>
      <vt:lpstr>Program testing</vt:lpstr>
      <vt:lpstr>Program testing</vt:lpstr>
      <vt:lpstr>Validation and defect testing</vt:lpstr>
      <vt:lpstr>Testing process goals</vt:lpstr>
      <vt:lpstr>An input-output model of program testing  validation &amp; defect both </vt:lpstr>
      <vt:lpstr>V &amp; V confidence</vt:lpstr>
      <vt:lpstr>Inspections and testing</vt:lpstr>
      <vt:lpstr>Software inspections</vt:lpstr>
      <vt:lpstr>Inspections and testing </vt:lpstr>
      <vt:lpstr>Advantages of inspections</vt:lpstr>
      <vt:lpstr>Advantages of inspections</vt:lpstr>
      <vt:lpstr>Inspections and testing</vt:lpstr>
      <vt:lpstr>A model of the software testing process </vt:lpstr>
      <vt:lpstr>PowerPoint Presentation</vt:lpstr>
      <vt:lpstr>Stages of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Hajra  Ahmed</dc:creator>
  <cp:lastModifiedBy>Fast</cp:lastModifiedBy>
  <cp:revision>3</cp:revision>
  <dcterms:created xsi:type="dcterms:W3CDTF">2022-04-07T18:51:02Z</dcterms:created>
  <dcterms:modified xsi:type="dcterms:W3CDTF">2022-04-08T05:27:40Z</dcterms:modified>
</cp:coreProperties>
</file>