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8" r:id="rId3"/>
    <p:sldId id="316" r:id="rId4"/>
    <p:sldId id="334" r:id="rId5"/>
    <p:sldId id="283" r:id="rId6"/>
    <p:sldId id="284" r:id="rId7"/>
    <p:sldId id="260" r:id="rId8"/>
    <p:sldId id="285" r:id="rId9"/>
    <p:sldId id="337" r:id="rId10"/>
    <p:sldId id="317" r:id="rId11"/>
    <p:sldId id="318" r:id="rId12"/>
    <p:sldId id="335" r:id="rId13"/>
    <p:sldId id="286" r:id="rId14"/>
    <p:sldId id="336" r:id="rId15"/>
    <p:sldId id="321" r:id="rId16"/>
    <p:sldId id="287" r:id="rId17"/>
    <p:sldId id="261" r:id="rId18"/>
    <p:sldId id="262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2159 24575,'27'-37'0,"2"1"0,2 1 0,1 2 0,2 1 0,50-36 0,-45 36 0,178-139-56,341-204-1,286-66-724,-554 318 781,6 13 0,4 13 0,323-59 0,-111 57 894,-454 89-894,-44 9 0,0 0 0,0-2 0,0 0 0,0 0 0,0-1 0,-1-1 0,0 0 0,0-1 0,13-7 0,-25 12 0,-1 1 0,1 0 0,0-1 0,-1 1 0,1-1 0,-1 1 0,1-1 0,-1 1 0,1-1 0,-1 1 0,1-1 0,-1 1 0,1-1 0,-1 0 0,0 1 0,1-1 0,-1 0 0,0 1 0,0-1 0,1 0 0,-1 1 0,0-1 0,0 0 0,0 0 0,0 1 0,0-1 0,0 0 0,0 0 0,0 1 0,0-1 0,0 0 0,0 1 0,-1-1 0,1 0 0,0 0 0,0 1 0,-1-1 0,1 0 0,-1 1 0,1-1 0,0 1 0,-1-1 0,1 1 0,-1-1 0,1 0 0,-1 1 0,0 0 0,1-1 0,-1 1 0,1-1 0,-1 1 0,0 0 0,1-1 0,-1 1 0,0 0 0,0 0 0,-1-1 0,-44-12 0,-25 4 0,-1 4 0,-122 7 0,-42-3 0,209-1 0,1-1 0,0-2 0,1-1 0,-1-1 0,1-1 0,0-1 0,1-1 0,0-1 0,1-1 0,-31-22 0,40 25 0,5 4 0,0-1 0,1 0 0,-15-14 0,22 20 0,1-1 0,-1 1 0,0-1 0,1 0 0,-1 0 0,1 1 0,-1-1 0,1 0 0,0 0 0,-1 1 0,1-1 0,0 0 0,-1 0 0,1 0 0,0 0 0,0 0 0,0 1 0,0-1 0,0 0 0,0 0 0,0 0 0,0 0 0,0 0 0,0 0 0,0 0 0,1 1 0,-1-1 0,0 0 0,1 0 0,-1 0 0,0 1 0,1-1 0,-1 0 0,1 0 0,0 1 0,-1-1 0,1 0 0,-1 1 0,1-1 0,0 1 0,-1-1 0,1 1 0,0-1 0,0 1 0,0-1 0,-1 1 0,1 0 0,0-1 0,0 1 0,0 0 0,0 0 0,-1 0 0,2-1 0,54-10 0,18 10 0,0 3 0,92 15 0,-123-12 0,113 19 0,59 6 0,-207-30 0,0 0 0,-1 1 0,1 0 0,-1 1 0,1-1 0,-1 1 0,0 1 0,11 4 0,-15-5 0,0 0 0,0 0 0,-1 1 0,1-1 0,0 1 0,-1 0 0,0 0 0,1 0 0,-1 0 0,0 0 0,-1 0 0,1 0 0,-1 1 0,1-1 0,-1 1 0,0-1 0,0 1 0,0-1 0,-1 1 0,1 4 0,4 54 0,-3 0 0,-11 113 0,1-123 0,-17 64 0,16-75 0,1-7-455,-2 0 0,-21 52 0,19-63-6371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4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1546 170 24575,'-3'-3'0,"1"-1"0,-1 0 0,0 1 0,0-1 0,0 1 0,0 0 0,-1 0 0,1 0 0,-1 0 0,0 1 0,0-1 0,-6-2 0,0-1 0,-12-10 0,0 2 0,-1 0 0,0 2 0,-1 0 0,-1 2 0,0 0 0,0 2 0,-1 1 0,0 1 0,0 1 0,-31-1 0,-221 6 0,128 3 0,108-2 0,0 3 0,0 1 0,0 2 0,1 2 0,-68 24 0,97-28 0,1 0 0,-1 1 0,1 0 0,0 1 0,0 0 0,1 1 0,0 0 0,1 1 0,-16 17 0,1 6 0,-38 62 0,-1 2 0,46-74 0,1 0 0,1 1 0,1 0 0,1 1 0,1 1 0,1 0 0,1 1 0,1 0 0,2 0 0,0 1 0,2 0 0,1 0 0,0 32 0,3-18 0,2 0 0,12 78 0,-10-104 0,1 0 0,0 0 0,1-1 0,1 0 0,0 0 0,1 0 0,1 0 0,0-1 0,1-1 0,0 1 0,12 11 0,51 58 0,-52-56 0,1-1 0,2-2 0,0 0 0,1-1 0,48 32 0,37 12 0,212 94 0,-304-153 0,228 81 0,-213-79 0,-3 0 0,1-1 0,0-1 0,0-1 0,56 2 0,-20-9 0,0-3 0,-1-3 0,1-3 0,97-27 0,246-109 0,-400 143 0,24-11 0,53-30 0,-78 39 0,0 0 0,0-1 0,-1 0 0,0 0 0,0 0 0,0-1 0,-1 0 0,0-1 0,0 0 0,-1 1 0,7-13 0,36-68 0,-38 72 0,0 0 0,0-1 0,-2-1 0,0 1 0,-1-1 0,-1-1 0,0 1 0,2-23 0,-4 9 0,-1 0 0,-3 0 0,0 0 0,-8-52 0,5 66 0,-1 1 0,-1-1 0,-1 1 0,0 0 0,-1 1 0,-1-1 0,0 1 0,-1 1 0,-20-25 0,7 15 0,-1 0 0,-1 1 0,-1 2 0,-30-21 0,-117-69 0,110 74 0,33 23 0,0 1 0,-1 1 0,0 2 0,-45-11 0,40 12 0,0-2 0,-58-26 0,62 21-120,11 5-58,0 2 0,0-1 0,-1 2 1,-1 1-1,0 1 0,-39-8 0,28 12-6648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09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24575,'3'1'0,"0"0"0,0 0 0,0 1 0,0-1 0,0 1 0,0-1 0,0 1 0,0 0 0,0 0 0,-1 0 0,1 1 0,-1-1 0,3 4 0,11 8 0,52 37 0,123 98 0,-150-113 0,-2 1 0,52 64 0,14 10 0,-78-85 0,0 1 0,-2 1 0,33 47 0,-37-45 20,1-1 0,2-1 1,30 27-1,11 14-1466,-44-45-5380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11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1 330 24575,'63'-1'0,"1"3"0,0 2 0,0 3 0,100 25 0,-98-10 0,106 51 0,-170-72 0,1 1 0,-1-1 0,1 0 0,0 0 0,0 0 0,-1 0 0,1-1 0,0 1 0,0-1 0,0 1 0,0-1 0,-1 0 0,1 0 0,0-1 0,0 1 0,0 0 0,0-1 0,0 0 0,-1 1 0,5-3 0,-4 1 0,-1 0 0,1 0 0,-1-1 0,0 1 0,0-1 0,0 1 0,0-1 0,0 0 0,-1 0 0,1 0 0,-1 0 0,0 0 0,1 0 0,-1 0 0,-1 0 0,1 0 0,0 0 0,-1-5 0,6-48 18,-4 0 0,-6-92-1,0 28-1435,3 84-5408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22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24575,'0'1'0,"0"1"0,1-1 0,-1 1 0,1-1 0,0 0 0,-1 1 0,1-1 0,0 0 0,0 1 0,0-1 0,0 0 0,0 0 0,0 0 0,0 0 0,0 0 0,1 0 0,-1 0 0,0 0 0,1 0 0,-1 0 0,0-1 0,1 1 0,-1-1 0,2 1 0,46 14 0,-34-12 0,50 12 0,1-2 0,76 3 0,-22-3 0,303 16 0,6-31 0,-135-2 0,-260 6 0,-21-2 0,0 1 0,-1-1 0,23-4 0,-35 4 0,0 0 0,1 0 0,-1 0 0,0 0 0,0 0 0,1 0 0,-1 0 0,0 0 0,0 0 0,1 0 0,-1 0 0,0 0 0,0 0 0,1 0 0,-1-1 0,0 1 0,0 0 0,0 0 0,1 0 0,-1 0 0,0-1 0,0 1 0,0 0 0,1 0 0,-1 0 0,0-1 0,0 1 0,0 0 0,0 0 0,0-1 0,0 1 0,0 0 0,1 0 0,-1-1 0,0 1 0,0 0 0,0 0 0,0-1 0,0 1 0,-8-10 0,-16-6 0,-13-4 0,1-1 0,2-3 0,-41-34 0,53 41 0,0 1 0,-1 1 0,0 1 0,-29-12 0,-19-12 0,64 34 0,-43-29 0,49 33 0,1 0 0,-1-1 0,0 1 0,0-1 0,1 1 0,-1-1 0,0 0 0,0 1 0,1-1 0,-1 1 0,1-1 0,-1 0 0,0 0 0,1 1 0,-1-1 0,1 0 0,0 0 0,-1 0 0,1 0 0,0 1 0,-1-1 0,1 0 0,0 0 0,0 0 0,0 0 0,0 0 0,0 0 0,0 0 0,0 0 0,0 0 0,0 1 0,0-1 0,1 0 0,-1 0 0,0 0 0,1 0 0,-1 0 0,0 0 0,1 1 0,-1-1 0,1 0 0,-1 0 0,1 1 0,0-1 0,-1 0 0,1 1 0,0-1 0,-1 1 0,1-1 0,1 0 0,7-3 0,0 0 0,0 1 0,1 0 0,-1 1 0,0 0 0,1 0 0,0 1 0,-1 0 0,1 1 0,0 0 0,10 2 0,2 0 0,0 1 0,0 1 0,39 13 0,-24-3 0,0 3 0,-1 1 0,-1 1 0,-1 2 0,-1 2 0,-1 1 0,33 32 0,-60-52 0,0 0 0,0 1 0,-1 0 0,0 0 0,0 0 0,0 1 0,-1-1 0,0 1 0,0 0 0,0 0 0,-1 0 0,0 0 0,0 1 0,0-1 0,-1 0 0,0 1 0,0-1 0,-1 1 0,0-1 0,0 1 0,0-1 0,-1 1 0,0-1 0,0 1 0,0-1 0,-4 8 0,0-2 0,0-1 0,0 0 0,-1-1 0,-1 1 0,0-1 0,0-1 0,-1 1 0,0-1 0,-1-1 0,0 1 0,0-2 0,-1 1 0,-13 7 0,-54 29 0,51-31 0,1 1 0,1 1 0,0 1 0,-39 35 0,-4 13-1365,43-44-5461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27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24575,'0'46'0,"3"0"0,1-1 0,2 1 0,2-1 0,28 87 0,-20-87-273,-2 1 0,-2 0 0,-2 1 0,6 75 0,-14-86-6553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2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924 381 24575,'1'-27'0,"-2"0"0,0 1 0,-2-1 0,-10-40 0,10 57 0,0 0 0,-1 0 0,-1 1 0,0 0 0,0 0 0,0 0 0,-1 1 0,0 0 0,-1 0 0,0 0 0,0 1 0,-1 0 0,0 0 0,-16-10 0,7 7 0,-1 1 0,1 0 0,-1 1 0,-1 1 0,1 1 0,-1 1 0,-1 1 0,-33-4 0,-12 4 0,-85 5 0,80 1 0,51-2 0,1 1 0,-1 1 0,1 0 0,0 2 0,0 0 0,0 1 0,0 0 0,1 2 0,-19 9 0,28-12 0,0 2 0,1-1 0,-1 1 0,1 0 0,0 0 0,0 1 0,1 0 0,0 0 0,0 0 0,1 1 0,0 0 0,0 0 0,0 1 0,1-1 0,1 1 0,0 0 0,0 0 0,0 0 0,-1 16 0,-2 30 0,2-1 0,3 1 0,8 75 0,-4-109 0,1 0 0,1-1 0,1 0 0,0 0 0,1 0 0,2-1 0,0 0 0,14 21 0,13 15 0,53 62 0,-77-103 0,0-1 0,1 0 0,1 0 0,0-2 0,0 0 0,1 0 0,0-2 0,1 1 0,1-2 0,-1 0 0,20 5 0,-4-3 0,1-2 0,-1-2 0,1 0 0,1-3 0,39 0 0,-26-2 0,136-3 0,-165 0 0,-1-1 0,1 0 0,-1-1 0,0 0 0,0-2 0,-1 0 0,1-1 0,16-10 0,-24 10 0,0-1 0,-1 0 0,0 0 0,0-1 0,-1 0 0,0 0 0,0-1 0,-1 0 0,-1 0 0,7-17 0,15-22 0,-15 27 0,-1-1 0,-1 0 0,-1 0 0,-1 0 0,-1-1 0,-1-1 0,-1 1 0,-2-1 0,0 0 0,-1 0 0,-2 0 0,0 0 0,-6-32 0,5 43-45,-2 0-1,0 0 1,0 1-1,-2-1 1,1 1-1,-2 0 1,0 0-1,0 0 1,-1 1-1,-1 0 1,0 0-1,0 1 1,-2 0-1,1 0 1,-1 1-1,0 0 1,-1 1-1,-1 1 1,1-1-1,-1 2 1,0 0-1,-1 0 1,0 1-1,0 0 0,0 1 1,-1 1-1,1 0 1,-1 1-1,-23-2 1,4 2-6781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3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24575,'65'-2'0,"-43"0"0,-1 1 0,1 1 0,0 1 0,-1 0 0,1 2 0,23 6 0,-33-3 0,0 0 0,0 1 0,-1 1 0,0 0 0,0 0 0,-1 1 0,0 0 0,-1 1 0,0 0 0,0 1 0,-1 0 0,-1 0 0,1 0 0,-2 1 0,0 0 0,0 1 0,-1-1 0,4 16 0,-6-12 0,0 1 0,-2 0 0,1 0 0,-2 0 0,0 0 0,-1 0 0,-1 0 0,-1 0 0,0 0 0,-1-1 0,-1 1 0,0-1 0,-1 0 0,-1-1 0,-1 0 0,-9 16 0,6-14 0,-1-1 0,0-1 0,-1 0 0,0-1 0,-1 0 0,-1-1 0,0-1 0,-1 0 0,-1-1 0,1-1 0,-2 0 0,1-1 0,-35 11 0,34-14 0,0-2 0,0 0 0,0-1 0,-31 1 0,41-4 0,-1 0 0,1 0 0,-1-1 0,1 0 0,-1 0 0,1-1 0,0 0 0,0-1 0,0 0 0,0 0 0,-14-8 0,20 10 0,0-1 0,0 1 0,0 0 0,0-1 0,1 1 0,-1-1 0,0 0 0,1 1 0,0-1 0,-1 0 0,1 0 0,0 0 0,0 0 0,0 0 0,0 0 0,0 0 0,0 0 0,1-1 0,-1 1 0,1 0 0,0 0 0,-1-1 0,1 1 0,0 0 0,0 0 0,1-1 0,-1 1 0,0 0 0,1 0 0,-1-1 0,1 1 0,0 0 0,0 0 0,0 0 0,0 0 0,0 0 0,0 0 0,0 0 0,1 0 0,-1 0 0,4-2 0,0-2 0,1 0 0,-1 1 0,1 0 0,0 0 0,1 1 0,-1-1 0,1 1 0,0 1 0,0-1 0,0 1 0,9-2 0,12 0-105,-1 1 0,1 2 0,0 1 0,0 1 0,1 1 0,-2 2 0,1 0 0,0 2 0,-1 1 0,0 2 0,0 0 0,43 21 0,-45-18-6721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3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1337 212 24575,'-13'-10'0,"0"0"0,-1 1 0,0 1 0,-1 0 0,1 1 0,-24-8 0,-28-15 0,32 12 0,-2 1 0,0 2 0,0 1 0,-1 2 0,-1 2 0,0 1 0,-1 2 0,1 2 0,-68-1 0,-26 5 0,-153 6 0,279-4 0,0 0 0,0 0 0,0 1 0,0-1 0,1 1 0,-1 1 0,1-1 0,-1 1 0,1 0 0,0 0 0,-7 6 0,-46 49 0,7-6 0,42-44 0,0 0 0,0 1 0,0 0 0,2 1 0,-1-1 0,1 2 0,0-1 0,1 1 0,0 0 0,1 0 0,0 0 0,1 1 0,0 0 0,-2 13 0,1 11 0,1 0 0,2 1 0,4 51 0,-2-53 0,0 89 0,4 87 0,-2-194 0,1 0 0,1 0 0,1-1 0,0 1 0,1-1 0,0 0 0,13 19 0,-13-23 0,1-1 0,0 0 0,1 0 0,0-1 0,1 0 0,0 0 0,1-1 0,0 0 0,0-1 0,13 8 0,9 1 0,0-1 0,1-1 0,1-2 0,0-2 0,1-1 0,0-1 0,1-2 0,-1-2 0,1-1 0,51-1 0,-39-4 0,-1-2 0,1-2 0,84-20 0,-114 20 0,1 0 0,-1-2 0,-1 0 0,0-1 0,0-1 0,0-1 0,-1 0 0,-1-1 0,0 0 0,0-2 0,-1 0 0,18-21 0,-18 17 0,-1 0 0,-1-1 0,-1 0 0,0-1 0,-2-1 0,0 1 0,-1-1 0,-1-1 0,-1 1 0,-1-1 0,0 0 0,-2 0 0,0-1 0,-1-33 0,-6-446-1365,4 466-5461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7:46:3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24575,'111'-1'0,"127"3"0,-232-1 0,-1-1 0,0 1 0,1 0 0,-1 0 0,0 1 0,0-1 0,0 1 0,0 0 0,0 0 0,-1 1 0,1 0 0,-1 0 0,1 0 0,-1 0 0,0 0 0,0 1 0,0 0 0,-1 0 0,1 0 0,4 8 0,-7-9 0,1 1 0,0 0 0,-1 0 0,0 1 0,0-1 0,0 0 0,0 0 0,-1 0 0,0 1 0,0-1 0,0 0 0,0 0 0,0 1 0,-1-1 0,0 0 0,0 0 0,0 0 0,-1 0 0,1 0 0,-1 0 0,0 0 0,0 0 0,0 0 0,-1-1 0,1 1 0,-4 3 0,-14 14 0,0 0 0,-1-2 0,-1 0 0,-1-1 0,-37 22 0,59-40 0,0 1 0,0-1 0,0 1 0,-1-1 0,1 1 0,0 0 0,0 0 0,1 0 0,-1 0 0,0 0 0,0 0 0,0 0 0,1 0 0,-1 0 0,0 0 0,1 0 0,-1 2 0,1-3 0,0 1 0,0-1 0,0 1 0,1-1 0,-1 1 0,0-1 0,0 1 0,1-1 0,-1 0 0,1 1 0,-1-1 0,0 0 0,1 1 0,-1-1 0,1 0 0,-1 1 0,1-1 0,-1 0 0,1 0 0,-1 1 0,1-1 0,-1 0 0,1 0 0,-1 0 0,1 0 0,-1 0 0,1 0 0,52 3 0,-45-3 0,85-3 0,73 3 0,-162 0 0,-1 0 0,1 1 0,-1-1 0,1 1 0,-1-1 0,1 1 0,-1 0 0,1 1 0,-1-1 0,0 0 0,1 1 0,-1 0 0,0 0 0,0 0 0,0 0 0,-1 0 0,1 1 0,0-1 0,-1 1 0,0 0 0,1-1 0,-1 1 0,0 0 0,-1 0 0,1 1 0,0-1 0,-1 0 0,0 0 0,0 1 0,0-1 0,0 1 0,0-1 0,0 8 0,-1-5 0,-1 1 0,1-1 0,-1 0 0,0 1 0,-1-1 0,1 0 0,-1 1 0,0-1 0,-1 0 0,0-1 0,0 1 0,0 0 0,0-1 0,-1 0 0,0 1 0,0-1 0,-1-1 0,-6 7 0,-20 12 0,0-2 0,-2 0 0,-51 23 0,23-14 0,19-6-79,28-15-105,0-1 1,0 0-1,-1-1 0,0-1 0,0-1 1,-27 7-1,10-7-6642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4A0D0F-9B5A-45B8-8DE0-C88B71F3A60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335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3946A-0C36-4A98-B8E7-9665A9D8D29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319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113A78-3F4A-433A-B453-36100DBAA24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630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D3E8F-AE70-4F63-A097-17BFEE3FDE98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018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144E8-9B79-4564-BB91-E566E8863F39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215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C0F69-EE29-41A0-80A3-9B7A342D7F3F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297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DEE9-18EE-49F4-B0FF-1DC1D010604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397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E2B839-2F9F-41DF-B671-AB299F1B0D9B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077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35226-4119-4DBD-9912-7A383A8A0728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926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28F48-88A0-4B94-8D8F-D2B62534F82F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762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E131A-6A6C-430C-8598-C5F6800E040C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1860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D7D6D88-0B2C-4AF1-B64A-B4E5946139BF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tmp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552" y="2551050"/>
            <a:ext cx="4736592" cy="1470025"/>
          </a:xfrm>
        </p:spPr>
        <p:txBody>
          <a:bodyPr/>
          <a:lstStyle/>
          <a:p>
            <a:r>
              <a:rPr lang="en-US" dirty="0"/>
              <a:t>Chapter 8 –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F779EF8-491D-42B3-83C6-2B7D95D73925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unit testing should be automated so that tests are run and checked </a:t>
            </a:r>
            <a:r>
              <a:rPr lang="en-US" b="1" dirty="0"/>
              <a:t>without manual intervention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Different frameworks could be used for automated testing. </a:t>
            </a:r>
          </a:p>
          <a:p>
            <a:pPr algn="just"/>
            <a:r>
              <a:rPr lang="en-US" b="1" dirty="0"/>
              <a:t>These frameworks provide different test classes with which you can create specific test cases</a:t>
            </a:r>
            <a:r>
              <a:rPr lang="en-US" dirty="0"/>
              <a:t>. Entire test suite can run within seconds and show results. </a:t>
            </a:r>
          </a:p>
          <a:p>
            <a:pPr algn="just"/>
            <a:r>
              <a:rPr lang="en-US" dirty="0"/>
              <a:t>These frameworks can run all of the tests that you have implemented and report, success/failure status via GUI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05C8B8D-CC56-4C4B-A022-4E3A078FF65D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 setup part</a:t>
            </a:r>
            <a:r>
              <a:rPr lang="en-US" dirty="0"/>
              <a:t>, where you initialize the system with the test case, namely the inputs and expected outputs.</a:t>
            </a:r>
            <a:endParaRPr lang="en-GB" dirty="0"/>
          </a:p>
          <a:p>
            <a:pPr algn="just"/>
            <a:r>
              <a:rPr lang="en-US" b="1" dirty="0"/>
              <a:t>A call part</a:t>
            </a:r>
            <a:r>
              <a:rPr lang="en-US" dirty="0"/>
              <a:t>, where you call the object or method to be tested.</a:t>
            </a:r>
            <a:endParaRPr lang="en-GB" dirty="0"/>
          </a:p>
          <a:p>
            <a:pPr algn="just"/>
            <a:r>
              <a:rPr lang="en-US" b="1" dirty="0"/>
              <a:t>An assertion part </a:t>
            </a:r>
            <a:r>
              <a:rPr lang="en-US" dirty="0"/>
              <a:t>where you compare the result of the call with the expected result. If the assertion evaluates to true, the test has been successful, if false, then it has failed.</a:t>
            </a:r>
          </a:p>
          <a:p>
            <a:pPr algn="just"/>
            <a:r>
              <a:rPr lang="en-US" dirty="0"/>
              <a:t>It is </a:t>
            </a:r>
            <a:r>
              <a:rPr lang="en-US" b="1" dirty="0"/>
              <a:t>possible that the developed object has some dependencies on an object which is under development</a:t>
            </a:r>
            <a:r>
              <a:rPr lang="en-US" dirty="0"/>
              <a:t>. That will cause a delay. Meanwhile, use dummy objects for testing.</a:t>
            </a:r>
            <a:endParaRPr lang="en-GB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7743C1A-E633-4DA9-93E0-16CA25A49B20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5248-6240-4F04-B01B-DCD207A5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E510-02BF-4777-B175-7597D8FA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74D3E8F-AE70-4F63-A097-17BFEE3FDE98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29753-C863-458D-AF21-AD97A28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4ADE7D-5650-4AAF-B2D2-F236C145D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302" y="2028531"/>
            <a:ext cx="6686130" cy="3497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C4354D-77FB-462F-A6FE-231830404168}"/>
                  </a:ext>
                </a:extLst>
              </p14:cNvPr>
              <p14:cNvContentPartPr/>
              <p14:nvPr/>
            </p14:nvContentPartPr>
            <p14:xfrm>
              <a:off x="5885430" y="2265238"/>
              <a:ext cx="1488600" cy="77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C4354D-77FB-462F-A6FE-231830404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1109" y="2260918"/>
                <a:ext cx="1497242" cy="78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D9F8F-D925-4F25-A9F9-FC14A346D878}"/>
              </a:ext>
            </a:extLst>
          </p:cNvPr>
          <p:cNvGrpSpPr/>
          <p:nvPr/>
        </p:nvGrpSpPr>
        <p:grpSpPr>
          <a:xfrm>
            <a:off x="6695070" y="4556998"/>
            <a:ext cx="438120" cy="383760"/>
            <a:chOff x="5171070" y="4556998"/>
            <a:chExt cx="4381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40FB13-CF8A-4C00-9BF1-754E6E20F0DA}"/>
                    </a:ext>
                  </a:extLst>
                </p14:cNvPr>
                <p14:cNvContentPartPr/>
                <p14:nvPr/>
              </p14:nvContentPartPr>
              <p14:xfrm>
                <a:off x="5171070" y="4556998"/>
                <a:ext cx="337680" cy="33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40FB13-CF8A-4C00-9BF1-754E6E20F0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66750" y="4552678"/>
                  <a:ext cx="346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F39752-8F93-416A-A362-59ED2BC406AF}"/>
                    </a:ext>
                  </a:extLst>
                </p14:cNvPr>
                <p14:cNvContentPartPr/>
                <p14:nvPr/>
              </p14:nvContentPartPr>
              <p14:xfrm>
                <a:off x="5335950" y="4767958"/>
                <a:ext cx="273240" cy="17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F39752-8F93-416A-A362-59ED2BC406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1630" y="4763638"/>
                  <a:ext cx="28188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153FF6-D398-4BD3-8743-31FB6BBF02CD}"/>
                  </a:ext>
                </a:extLst>
              </p14:cNvPr>
              <p14:cNvContentPartPr/>
              <p14:nvPr/>
            </p14:nvContentPartPr>
            <p14:xfrm>
              <a:off x="8838870" y="3805318"/>
              <a:ext cx="674280" cy="275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153FF6-D398-4BD3-8743-31FB6BBF02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34548" y="3800998"/>
                <a:ext cx="682925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DC133E5-5402-4869-9870-28B95951B781}"/>
              </a:ext>
            </a:extLst>
          </p:cNvPr>
          <p:cNvGrpSpPr/>
          <p:nvPr/>
        </p:nvGrpSpPr>
        <p:grpSpPr>
          <a:xfrm>
            <a:off x="7561950" y="2081278"/>
            <a:ext cx="441000" cy="378360"/>
            <a:chOff x="6037950" y="2081278"/>
            <a:chExt cx="44100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B0E918-ACE8-4705-AF99-9A4DDD97CEA6}"/>
                    </a:ext>
                  </a:extLst>
                </p14:cNvPr>
                <p14:cNvContentPartPr/>
                <p14:nvPr/>
              </p14:nvContentPartPr>
              <p14:xfrm>
                <a:off x="6265830" y="2188198"/>
                <a:ext cx="46080" cy="25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B0E918-ACE8-4705-AF99-9A4DDD97CE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6830" y="2179198"/>
                  <a:ext cx="63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7F7B27-9FE5-4AA2-94C8-D5FC5C14509E}"/>
                    </a:ext>
                  </a:extLst>
                </p14:cNvPr>
                <p14:cNvContentPartPr/>
                <p14:nvPr/>
              </p14:nvContentPartPr>
              <p14:xfrm>
                <a:off x="6037950" y="2081278"/>
                <a:ext cx="441000" cy="37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7F7B27-9FE5-4AA2-94C8-D5FC5C1450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8950" y="2072638"/>
                  <a:ext cx="45864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975483-0042-44AB-BED6-C1303B4243ED}"/>
              </a:ext>
            </a:extLst>
          </p:cNvPr>
          <p:cNvGrpSpPr/>
          <p:nvPr/>
        </p:nvGrpSpPr>
        <p:grpSpPr>
          <a:xfrm>
            <a:off x="9571830" y="3715678"/>
            <a:ext cx="481680" cy="453240"/>
            <a:chOff x="8047830" y="3715678"/>
            <a:chExt cx="48168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468D71-45F6-4BB3-BC5E-43CA98AAFC11}"/>
                    </a:ext>
                  </a:extLst>
                </p14:cNvPr>
                <p14:cNvContentPartPr/>
                <p14:nvPr/>
              </p14:nvContentPartPr>
              <p14:xfrm>
                <a:off x="8162310" y="3849958"/>
                <a:ext cx="203400" cy="259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468D71-45F6-4BB3-BC5E-43CA98AAFC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3310" y="3841318"/>
                  <a:ext cx="22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649304-4804-4459-875A-3BB4C248BA7F}"/>
                    </a:ext>
                  </a:extLst>
                </p14:cNvPr>
                <p14:cNvContentPartPr/>
                <p14:nvPr/>
              </p14:nvContentPartPr>
              <p14:xfrm>
                <a:off x="8047830" y="3715678"/>
                <a:ext cx="481680" cy="45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649304-4804-4459-875A-3BB4C248BA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38830" y="3707038"/>
                  <a:ext cx="49932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C334BD-A655-4B52-920D-3576AF774A56}"/>
              </a:ext>
            </a:extLst>
          </p:cNvPr>
          <p:cNvGrpSpPr/>
          <p:nvPr/>
        </p:nvGrpSpPr>
        <p:grpSpPr>
          <a:xfrm>
            <a:off x="6993150" y="4974958"/>
            <a:ext cx="888480" cy="631800"/>
            <a:chOff x="5469150" y="4974958"/>
            <a:chExt cx="88848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87212D-3E83-4F52-902F-C6FAC161D71B}"/>
                    </a:ext>
                  </a:extLst>
                </p14:cNvPr>
                <p14:cNvContentPartPr/>
                <p14:nvPr/>
              </p14:nvContentPartPr>
              <p14:xfrm>
                <a:off x="5635830" y="5110318"/>
                <a:ext cx="240840" cy="272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87212D-3E83-4F52-902F-C6FAC161D7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26830" y="5101678"/>
                  <a:ext cx="25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F1AE01-621F-45B4-92F8-BEB53516E272}"/>
                    </a:ext>
                  </a:extLst>
                </p14:cNvPr>
                <p14:cNvContentPartPr/>
                <p14:nvPr/>
              </p14:nvContentPartPr>
              <p14:xfrm>
                <a:off x="5469150" y="4974958"/>
                <a:ext cx="888480" cy="63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F1AE01-621F-45B4-92F8-BEB53516E2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60510" y="4966318"/>
                  <a:ext cx="906120" cy="64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840041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unit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06662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 testing is a time taking procedure so its necessary to </a:t>
            </a:r>
            <a:r>
              <a:rPr lang="en-US" b="1" dirty="0"/>
              <a:t>define effective test cases.</a:t>
            </a:r>
          </a:p>
          <a:p>
            <a:pPr algn="just"/>
            <a:r>
              <a:rPr lang="en-US" b="1" dirty="0"/>
              <a:t>By effective we mean,</a:t>
            </a:r>
            <a:r>
              <a:rPr lang="en-US" dirty="0"/>
              <a:t> </a:t>
            </a:r>
          </a:p>
          <a:p>
            <a:pPr lvl="1" algn="just"/>
            <a:r>
              <a:rPr lang="en-US" i="1" dirty="0"/>
              <a:t>A test case should do what it is supposed to do </a:t>
            </a:r>
            <a:r>
              <a:rPr lang="en-US" dirty="0"/>
              <a:t>when given correct input</a:t>
            </a:r>
          </a:p>
          <a:p>
            <a:pPr lvl="1" algn="just"/>
            <a:r>
              <a:rPr lang="en-US" i="1" dirty="0"/>
              <a:t>A test case should identify defects </a:t>
            </a:r>
            <a:r>
              <a:rPr lang="en-US" dirty="0"/>
              <a:t>in component.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3CE05239-0867-4EFC-A40D-4F39BA74D2E4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21FF-43B3-4A9E-A2F2-B4F2D41E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unit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5B5F-AD8F-4423-8A5C-C1031B65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Consider a scenario that takes the input of patient’s record and initialize the inputs to the fields in </a:t>
            </a:r>
            <a:r>
              <a:rPr lang="en-US" dirty="0" err="1">
                <a:solidFill>
                  <a:srgbClr val="FF0000"/>
                </a:solidFill>
              </a:rPr>
              <a:t>databse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This leads to two types of test cases:</a:t>
            </a:r>
          </a:p>
          <a:p>
            <a:pPr lvl="1" algn="just"/>
            <a:r>
              <a:rPr lang="en-US" dirty="0"/>
              <a:t>The first of these should </a:t>
            </a:r>
            <a:r>
              <a:rPr lang="en-US" b="1" dirty="0"/>
              <a:t>reflect normal operation of a program and should show that the component works as expected. 	</a:t>
            </a:r>
          </a:p>
          <a:p>
            <a:pPr lvl="2" algn="just"/>
            <a:r>
              <a:rPr lang="en-US" dirty="0"/>
              <a:t>Inputs initialized and saved in db</a:t>
            </a:r>
          </a:p>
          <a:p>
            <a:pPr lvl="1" algn="just"/>
            <a:r>
              <a:rPr lang="en-US" dirty="0"/>
              <a:t>The other kind of test case should be based on testing experience of where common problems arise. </a:t>
            </a:r>
            <a:r>
              <a:rPr lang="en-US" b="1" dirty="0"/>
              <a:t>It should use abnormal inputs to check that these are properly processed and do not crash the component.</a:t>
            </a:r>
            <a:r>
              <a:rPr lang="en-GB" b="1" dirty="0"/>
              <a:t> </a:t>
            </a:r>
          </a:p>
          <a:p>
            <a:pPr lvl="2" algn="just"/>
            <a:r>
              <a:rPr lang="en-GB" dirty="0"/>
              <a:t>Abnormal inputs should not crash the unit. Rather they must generate errors gracefully and then terminate.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8693-E733-4164-9385-B392760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74D3E8F-AE70-4F63-A097-17BFEE3FDE98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0015A-1EB1-496A-8143-D563984C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37717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choose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Partition testing,</a:t>
            </a:r>
          </a:p>
          <a:p>
            <a:pPr lvl="1"/>
            <a:r>
              <a:rPr lang="en-US" dirty="0"/>
              <a:t>Identify groups of inputs having common characteristics and should be processed in the same way. </a:t>
            </a:r>
          </a:p>
          <a:p>
            <a:pPr lvl="1"/>
            <a:r>
              <a:rPr lang="en-US" dirty="0"/>
              <a:t>You should choose tests from within each of these groups.</a:t>
            </a:r>
            <a:endParaRPr lang="en-GB" dirty="0"/>
          </a:p>
          <a:p>
            <a:r>
              <a:rPr lang="en-US" b="1" dirty="0"/>
              <a:t>Guideline-based testing, </a:t>
            </a:r>
          </a:p>
          <a:p>
            <a:pPr lvl="1"/>
            <a:r>
              <a:rPr lang="en-US" dirty="0"/>
              <a:t>where you use testing guidelines to choose test cases. </a:t>
            </a:r>
          </a:p>
          <a:p>
            <a:pPr lvl="1" algn="just"/>
            <a:r>
              <a:rPr lang="en-US" dirty="0"/>
              <a:t>These guidelines reflect previous experience of the kinds of errors that programmers often make when developing components.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85F556D-50D9-46CC-9A55-5152C42FF9C1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Partition testing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35927"/>
            <a:ext cx="8229600" cy="4525963"/>
          </a:xfrm>
        </p:spPr>
        <p:txBody>
          <a:bodyPr/>
          <a:lstStyle/>
          <a:p>
            <a:pPr algn="just"/>
            <a:r>
              <a:rPr lang="en-GB" sz="2000" dirty="0"/>
              <a:t>Input data and output results often fall into different classes where all members of a class are related.</a:t>
            </a:r>
          </a:p>
          <a:p>
            <a:pPr algn="just"/>
            <a:r>
              <a:rPr lang="en-GB" sz="2000" dirty="0"/>
              <a:t>For example, </a:t>
            </a:r>
          </a:p>
          <a:p>
            <a:pPr lvl="1" algn="just"/>
            <a:r>
              <a:rPr lang="en-GB" sz="1800" dirty="0"/>
              <a:t>If a unit sums up the inputs given to it, then create a test case for two positive numbers addition.</a:t>
            </a:r>
          </a:p>
          <a:p>
            <a:pPr lvl="1" algn="just"/>
            <a:r>
              <a:rPr lang="en-GB" sz="1800" dirty="0"/>
              <a:t>This test case will be valid for testing sum of all positive numbers.</a:t>
            </a:r>
          </a:p>
          <a:p>
            <a:pPr algn="just"/>
            <a:r>
              <a:rPr lang="en-GB" sz="2000" dirty="0"/>
              <a:t>That’s way for each class, its called as equivalence partitioning.</a:t>
            </a:r>
          </a:p>
          <a:p>
            <a:pPr algn="just"/>
            <a:r>
              <a:rPr lang="en-GB" sz="2000" dirty="0"/>
              <a:t>Test cases should be chosen from each partition.</a:t>
            </a:r>
          </a:p>
          <a:p>
            <a:pPr algn="just"/>
            <a:r>
              <a:rPr lang="en-GB" sz="2000" dirty="0"/>
              <a:t>Better to check test cases for boundary values of the partitions as they are generally the atypical values.</a:t>
            </a:r>
          </a:p>
          <a:p>
            <a:pPr lvl="1" algn="just"/>
            <a:r>
              <a:rPr lang="en-GB" sz="1600" dirty="0"/>
              <a:t>For example: results on 0 might differ from result for negative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35E345D4-AAD9-4B11-AC7F-242BFECBAD1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5 EquivPartitioning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3531" r="-13531"/>
          <a:stretch>
            <a:fillRect/>
          </a:stretch>
        </p:blipFill>
        <p:spPr>
          <a:xfrm>
            <a:off x="2690525" y="1794713"/>
            <a:ext cx="7013594" cy="38572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835483A1-752D-49EE-B9B7-8FDBE51B46C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6 Partition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9407" r="-9407"/>
          <a:stretch>
            <a:fillRect/>
          </a:stretch>
        </p:blipFill>
        <p:spPr>
          <a:xfrm>
            <a:off x="2511982" y="2048198"/>
            <a:ext cx="7311053" cy="40207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36C8C30-828A-4386-A821-A7A66E8E7606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EEC75-B24C-4444-BC6C-02FB5D2C08CA}"/>
              </a:ext>
            </a:extLst>
          </p:cNvPr>
          <p:cNvSpPr txBox="1"/>
          <p:nvPr/>
        </p:nvSpPr>
        <p:spPr>
          <a:xfrm>
            <a:off x="2795016" y="154825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FF0000"/>
                </a:solidFill>
                <a:latin typeface="Calibri"/>
              </a:rPr>
              <a:t>Program accepts 4-10 inputs which are 5 digit int greater than 10,000.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Testing guidelines (sequences)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624584" y="1911097"/>
            <a:ext cx="9043416" cy="4525963"/>
          </a:xfrm>
          <a:noFill/>
        </p:spPr>
        <p:txBody>
          <a:bodyPr lIns="90840" tIns="44623" rIns="90840" bIns="44623"/>
          <a:lstStyle/>
          <a:p>
            <a:pPr algn="just"/>
            <a:r>
              <a:rPr lang="en-GB" dirty="0"/>
              <a:t>Guidelines to identify defects while testing arrays, sequences, lists etc. </a:t>
            </a:r>
          </a:p>
          <a:p>
            <a:pPr algn="just"/>
            <a:r>
              <a:rPr lang="en-GB" dirty="0"/>
              <a:t>Use arrays of different sizes in different tests.</a:t>
            </a:r>
          </a:p>
          <a:p>
            <a:r>
              <a:rPr lang="en-GB" dirty="0"/>
              <a:t>Derive tests so that the first, middle, and last elements of the arrays are accessed.</a:t>
            </a:r>
          </a:p>
          <a:p>
            <a:r>
              <a:rPr lang="en-GB" dirty="0"/>
              <a:t>Test for an array length of 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F9F0426-1E9F-4327-9D68-F812B718C188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1829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Development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220D28B-1286-4CD6-BAD1-2AEB85B0A407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948617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5782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Choose inputs that force the system to generate all error messages </a:t>
            </a:r>
            <a:endParaRPr lang="en-GB" dirty="0"/>
          </a:p>
          <a:p>
            <a:r>
              <a:rPr lang="en-US" dirty="0"/>
              <a:t>Design inputs that cause input buffers to overflow </a:t>
            </a:r>
            <a:endParaRPr lang="en-GB" dirty="0"/>
          </a:p>
          <a:p>
            <a:r>
              <a:rPr lang="en-US" dirty="0"/>
              <a:t>Repeat the same input or series of inputs numerous times to verify system consistency.</a:t>
            </a:r>
            <a:endParaRPr lang="en-GB" dirty="0"/>
          </a:p>
          <a:p>
            <a:r>
              <a:rPr lang="en-US" dirty="0"/>
              <a:t>Force invalid outputs to be generated </a:t>
            </a:r>
            <a:endParaRPr lang="en-GB" dirty="0"/>
          </a:p>
          <a:p>
            <a:r>
              <a:rPr lang="en-US" dirty="0"/>
              <a:t>Force computation results to be too large or too small.</a:t>
            </a:r>
            <a:endParaRPr lang="en-GB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1CBA9A2-3F70-44D1-B1AB-19CB147A909C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4013"/>
            <a:ext cx="9144000" cy="4525963"/>
          </a:xfrm>
        </p:spPr>
        <p:txBody>
          <a:bodyPr/>
          <a:lstStyle/>
          <a:p>
            <a:pPr algn="just"/>
            <a:r>
              <a:rPr lang="en-US" b="1" dirty="0"/>
              <a:t>Development testing: </a:t>
            </a:r>
            <a:r>
              <a:rPr lang="en-US" dirty="0"/>
              <a:t> </a:t>
            </a:r>
          </a:p>
          <a:p>
            <a:pPr lvl="1" algn="just"/>
            <a:r>
              <a:rPr lang="en-US" sz="2800" dirty="0"/>
              <a:t>Includes all testing activities that are carried out by the team developing the system. </a:t>
            </a:r>
          </a:p>
          <a:p>
            <a:pPr lvl="1" algn="just"/>
            <a:r>
              <a:rPr lang="en-US" sz="2800" dirty="0"/>
              <a:t>The approaches for development testing are:</a:t>
            </a:r>
          </a:p>
          <a:p>
            <a:pPr lvl="2" algn="just"/>
            <a:r>
              <a:rPr lang="en-US" sz="2400" dirty="0"/>
              <a:t>The </a:t>
            </a:r>
            <a:r>
              <a:rPr lang="en-US" sz="2400" b="1" dirty="0"/>
              <a:t>development team might be testing the software</a:t>
            </a:r>
          </a:p>
          <a:p>
            <a:pPr lvl="2" algn="just"/>
            <a:r>
              <a:rPr lang="en-US" sz="2400" b="1" dirty="0"/>
              <a:t>developers/testers working in pairs </a:t>
            </a:r>
            <a:r>
              <a:rPr lang="en-US" sz="2400" dirty="0"/>
              <a:t>where a tester is testing the code simultaneously.</a:t>
            </a:r>
          </a:p>
          <a:p>
            <a:pPr lvl="2" algn="just"/>
            <a:r>
              <a:rPr lang="en-US" sz="2400" dirty="0"/>
              <a:t>In safety-critical systems, a </a:t>
            </a:r>
            <a:r>
              <a:rPr lang="en-US" sz="2400" b="1" dirty="0"/>
              <a:t>separate testing team </a:t>
            </a:r>
            <a:r>
              <a:rPr lang="en-US" sz="2400" dirty="0"/>
              <a:t>works with developers and keeps a record of every test case run on the system.</a:t>
            </a:r>
          </a:p>
          <a:p>
            <a:pPr marL="457200" lvl="1" indent="0" algn="just">
              <a:buNone/>
            </a:pPr>
            <a:endParaRPr lang="en-US" sz="2600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DCA7984-7042-4059-8F43-00A03BD3FFFE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Development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108" y="1417639"/>
            <a:ext cx="9144000" cy="4525963"/>
          </a:xfrm>
        </p:spPr>
        <p:txBody>
          <a:bodyPr/>
          <a:lstStyle/>
          <a:p>
            <a:pPr lvl="1" algn="just"/>
            <a:r>
              <a:rPr lang="en-US" b="1" dirty="0"/>
              <a:t>Unit testing, </a:t>
            </a:r>
          </a:p>
          <a:p>
            <a:pPr lvl="2" algn="just"/>
            <a:r>
              <a:rPr lang="en-US" sz="2000" dirty="0"/>
              <a:t>where individual program units/object classes are tested. </a:t>
            </a:r>
          </a:p>
          <a:p>
            <a:pPr lvl="2" algn="just"/>
            <a:r>
              <a:rPr lang="en-US" sz="2000" dirty="0"/>
              <a:t>It focuses on </a:t>
            </a:r>
            <a:r>
              <a:rPr lang="en-US" sz="2000" b="1" dirty="0"/>
              <a:t>testing the functionality of objects or methods.</a:t>
            </a:r>
          </a:p>
          <a:p>
            <a:pPr lvl="2" algn="just"/>
            <a:r>
              <a:rPr lang="en-US" sz="2000" dirty="0"/>
              <a:t>Done in the development phase of SDLC</a:t>
            </a:r>
            <a:endParaRPr lang="en-GB" sz="2000" dirty="0"/>
          </a:p>
          <a:p>
            <a:pPr lvl="1" algn="just"/>
            <a:r>
              <a:rPr lang="en-US" b="1" dirty="0"/>
              <a:t>Component testing,</a:t>
            </a:r>
          </a:p>
          <a:p>
            <a:pPr lvl="2" algn="just"/>
            <a:r>
              <a:rPr lang="en-US" sz="2000" dirty="0"/>
              <a:t>Multiple individual units integrate to create composite components. </a:t>
            </a:r>
          </a:p>
          <a:p>
            <a:pPr lvl="2" algn="just"/>
            <a:r>
              <a:rPr lang="en-US" sz="2000" dirty="0"/>
              <a:t>It focuses on testing components’ compatibility and co-existence with other components. (proper data transfer, if they are dependent components)</a:t>
            </a:r>
          </a:p>
          <a:p>
            <a:pPr lvl="2" algn="just"/>
            <a:r>
              <a:rPr lang="en-US" sz="2000" dirty="0"/>
              <a:t>Done in the testing phase of SDLC</a:t>
            </a:r>
            <a:endParaRPr lang="en-GB" sz="2000" dirty="0"/>
          </a:p>
          <a:p>
            <a:pPr lvl="1" algn="just"/>
            <a:r>
              <a:rPr lang="en-US" b="1" dirty="0"/>
              <a:t>System testing, </a:t>
            </a:r>
          </a:p>
          <a:p>
            <a:pPr lvl="2" algn="just"/>
            <a:r>
              <a:rPr lang="en-US" sz="2000" dirty="0"/>
              <a:t>where some or all the components in a system are integrated and the overall system is tested. </a:t>
            </a:r>
          </a:p>
          <a:p>
            <a:pPr lvl="2" algn="just"/>
            <a:r>
              <a:rPr lang="en-US" sz="2000" dirty="0"/>
              <a:t>It focuses on </a:t>
            </a:r>
            <a:r>
              <a:rPr lang="en-US" sz="2000" b="1" dirty="0"/>
              <a:t>testing component interactions</a:t>
            </a:r>
            <a:r>
              <a:rPr lang="en-US" sz="2000" dirty="0"/>
              <a:t>.</a:t>
            </a:r>
          </a:p>
          <a:p>
            <a:pPr lvl="2" algn="just"/>
            <a:r>
              <a:rPr lang="en-US" sz="2000" dirty="0"/>
              <a:t>Done in the testing phase of SDLC</a:t>
            </a:r>
            <a:endParaRPr lang="en-GB" sz="2000" dirty="0"/>
          </a:p>
          <a:p>
            <a:pPr marL="914400" lvl="2" indent="0" algn="just">
              <a:buNone/>
            </a:pPr>
            <a:endParaRPr lang="en-US" sz="2000" dirty="0"/>
          </a:p>
          <a:p>
            <a:pPr lvl="2" algn="just"/>
            <a:endParaRPr lang="en-GB" sz="2000" dirty="0"/>
          </a:p>
          <a:p>
            <a:pPr algn="just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88566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Unit testing is the process of </a:t>
            </a:r>
            <a:r>
              <a:rPr lang="en-US" b="1" dirty="0"/>
              <a:t>testing individual components in isolation.</a:t>
            </a:r>
          </a:p>
          <a:p>
            <a:pPr algn="just"/>
            <a:r>
              <a:rPr lang="en-US" dirty="0"/>
              <a:t>It is a </a:t>
            </a:r>
            <a:r>
              <a:rPr lang="en-US" b="1" dirty="0"/>
              <a:t>defect testing process.</a:t>
            </a:r>
          </a:p>
          <a:p>
            <a:pPr algn="just"/>
            <a:r>
              <a:rPr lang="en-US" dirty="0"/>
              <a:t>Done in the development phase of SDLC</a:t>
            </a:r>
          </a:p>
          <a:p>
            <a:pPr algn="just"/>
            <a:r>
              <a:rPr lang="en-US" b="1" dirty="0"/>
              <a:t>Check for all events </a:t>
            </a:r>
            <a:r>
              <a:rPr lang="en-US" dirty="0"/>
              <a:t>that can change an object state</a:t>
            </a:r>
          </a:p>
          <a:p>
            <a:pPr algn="just"/>
            <a:r>
              <a:rPr lang="en-US" b="1" dirty="0"/>
              <a:t>Units</a:t>
            </a:r>
            <a:r>
              <a:rPr lang="en-US" dirty="0"/>
              <a:t> may be:</a:t>
            </a:r>
          </a:p>
          <a:p>
            <a:pPr lvl="1" algn="just"/>
            <a:r>
              <a:rPr lang="en-US" b="1" dirty="0"/>
              <a:t>Individual functions </a:t>
            </a:r>
            <a:r>
              <a:rPr lang="en-US" dirty="0"/>
              <a:t>in an object </a:t>
            </a:r>
          </a:p>
          <a:p>
            <a:pPr lvl="1" algn="just"/>
            <a:r>
              <a:rPr lang="en-US" b="1" dirty="0"/>
              <a:t>classes</a:t>
            </a:r>
            <a:r>
              <a:rPr lang="en-US" dirty="0"/>
              <a:t> with several attributes and methods </a:t>
            </a:r>
          </a:p>
          <a:p>
            <a:pPr lvl="1" algn="just"/>
            <a:r>
              <a:rPr lang="en-US" dirty="0"/>
              <a:t>Composite components with defined interfaces used to access their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1E12AE1-589E-40EF-B5E7-3A84F07ACD2F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 class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test coverage of a class involves</a:t>
            </a:r>
          </a:p>
          <a:p>
            <a:pPr lvl="1"/>
            <a:r>
              <a:rPr lang="en-GB" dirty="0"/>
              <a:t>Testing all operations (methods) associated with an object</a:t>
            </a:r>
            <a:r>
              <a:rPr lang="en-US" dirty="0"/>
              <a:t> </a:t>
            </a:r>
            <a:endParaRPr lang="en-GB" dirty="0"/>
          </a:p>
          <a:p>
            <a:pPr lvl="1"/>
            <a:r>
              <a:rPr lang="en-GB" dirty="0"/>
              <a:t>Checking for all object attributes</a:t>
            </a:r>
            <a:r>
              <a:rPr lang="en-US" dirty="0"/>
              <a:t> </a:t>
            </a:r>
            <a:endParaRPr lang="en-GB" dirty="0"/>
          </a:p>
          <a:p>
            <a:pPr lvl="1"/>
            <a:r>
              <a:rPr lang="en-GB" dirty="0"/>
              <a:t>Simulate for all events causing a state change in system.</a:t>
            </a:r>
          </a:p>
          <a:p>
            <a:pPr algn="just"/>
            <a:r>
              <a:rPr lang="en-GB" b="1" dirty="0"/>
              <a:t>Inheritance makes it more difficult to design object class tests, as the information to be tested is not localized.</a:t>
            </a:r>
          </a:p>
          <a:p>
            <a:pPr lvl="1" algn="just"/>
            <a:r>
              <a:rPr lang="en-GB" dirty="0"/>
              <a:t>Check for that inherited </a:t>
            </a:r>
            <a:r>
              <a:rPr lang="en-GB" dirty="0" err="1"/>
              <a:t>operatoion</a:t>
            </a:r>
            <a:r>
              <a:rPr lang="en-GB" dirty="0"/>
              <a:t> in all subclasses as the implementation might have been revised for subclasses because of differing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EF2E769-34DA-4DD5-B94A-461E1200026B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weather station object interface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4 WeatherStationIfac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45966" r="-45966"/>
          <a:stretch>
            <a:fillRect/>
          </a:stretch>
        </p:blipFill>
        <p:spPr>
          <a:xfrm>
            <a:off x="2793492" y="1886250"/>
            <a:ext cx="6773339" cy="3725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74E69DC-A453-4957-B24B-353ECC9FFBF0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station testing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48676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If I want to check that the </a:t>
            </a:r>
            <a:r>
              <a:rPr lang="en-US" dirty="0" err="1"/>
              <a:t>waeatherstation</a:t>
            </a:r>
            <a:r>
              <a:rPr lang="en-US" dirty="0"/>
              <a:t> has been installed properly, I will make test cases for </a:t>
            </a:r>
            <a:r>
              <a:rPr lang="en-US" dirty="0" err="1"/>
              <a:t>reportWeather</a:t>
            </a:r>
            <a:r>
              <a:rPr lang="en-US" dirty="0"/>
              <a:t> and </a:t>
            </a:r>
            <a:r>
              <a:rPr lang="en-US" dirty="0" err="1"/>
              <a:t>reportStatus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Ideally, methods are tested in isolation but sometimes</a:t>
            </a:r>
            <a:r>
              <a:rPr lang="en-US" b="1" dirty="0"/>
              <a:t> methods testcases sequence matters.</a:t>
            </a:r>
          </a:p>
          <a:p>
            <a:pPr lvl="1" algn="just"/>
            <a:r>
              <a:rPr lang="en-US" dirty="0"/>
              <a:t>To test shutdown method you need to execute the restart method to verify results.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C733-F9AD-413D-8E11-9C764E9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3AE940B-3E05-4E3C-8B7B-87F81F7B1693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station testing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Using a state model, </a:t>
            </a:r>
            <a:r>
              <a:rPr lang="en-US" b="1" dirty="0"/>
              <a:t>identify </a:t>
            </a:r>
            <a:r>
              <a:rPr lang="en-US" b="1" u="sng" dirty="0"/>
              <a:t>sequences of state transitions</a:t>
            </a:r>
            <a:r>
              <a:rPr lang="en-US" b="1" dirty="0"/>
              <a:t> </a:t>
            </a:r>
            <a:r>
              <a:rPr lang="en-US" dirty="0"/>
              <a:t>to be tested </a:t>
            </a:r>
            <a:r>
              <a:rPr lang="en-US" b="1" dirty="0"/>
              <a:t>and the </a:t>
            </a:r>
            <a:r>
              <a:rPr lang="en-US" b="1" u="sng" dirty="0"/>
              <a:t>event sequences </a:t>
            </a:r>
            <a:r>
              <a:rPr lang="en-US" b="1" dirty="0"/>
              <a:t>to cause these transitions</a:t>
            </a:r>
          </a:p>
          <a:p>
            <a:pPr algn="just"/>
            <a:r>
              <a:rPr lang="en-US" b="1" dirty="0"/>
              <a:t>Checking model for every possible state change which is expensive of course.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Shutdown -&gt; Running-&gt; Shutdown</a:t>
            </a:r>
          </a:p>
          <a:p>
            <a:pPr lvl="1"/>
            <a:r>
              <a:rPr lang="en-US" dirty="0"/>
              <a:t>Configuring-&gt; Running-&gt; Testing -&gt; Transmitting -&gt; Running</a:t>
            </a:r>
          </a:p>
          <a:p>
            <a:pPr lvl="1"/>
            <a:r>
              <a:rPr lang="en-US" dirty="0"/>
              <a:t>Running-&gt; Collecting-&gt; Running-&gt; Summarizing -&gt; Transmitting -&gt; Running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C733-F9AD-413D-8E11-9C764E9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3AE940B-3E05-4E3C-8B7B-87F81F7B1693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4/14/2022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57918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SE10 slides</vt:lpstr>
      <vt:lpstr>Chapter 8 – Software Testing</vt:lpstr>
      <vt:lpstr>Development testing</vt:lpstr>
      <vt:lpstr>Development testing</vt:lpstr>
      <vt:lpstr>Stages of Development testing</vt:lpstr>
      <vt:lpstr>Unit testing</vt:lpstr>
      <vt:lpstr>Object class testing</vt:lpstr>
      <vt:lpstr>The weather station object interface </vt:lpstr>
      <vt:lpstr>Weather station testing</vt:lpstr>
      <vt:lpstr>Weather station testing</vt:lpstr>
      <vt:lpstr>Automated testing</vt:lpstr>
      <vt:lpstr>Automated test components</vt:lpstr>
      <vt:lpstr>Automated test components</vt:lpstr>
      <vt:lpstr>Choosing unit test cases</vt:lpstr>
      <vt:lpstr>Choosing unit test cases</vt:lpstr>
      <vt:lpstr>Strategies to choose test cases</vt:lpstr>
      <vt:lpstr>Partition testing</vt:lpstr>
      <vt:lpstr>Equivalence partitioning </vt:lpstr>
      <vt:lpstr>Equivalence partitions </vt:lpstr>
      <vt:lpstr>Testing guidelines (sequences)</vt:lpstr>
      <vt:lpstr>General testing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Software Testing</dc:title>
  <dc:creator>Fast</dc:creator>
  <cp:lastModifiedBy>Fast</cp:lastModifiedBy>
  <cp:revision>1</cp:revision>
  <dcterms:created xsi:type="dcterms:W3CDTF">2022-04-14T05:17:16Z</dcterms:created>
  <dcterms:modified xsi:type="dcterms:W3CDTF">2022-04-14T05:18:09Z</dcterms:modified>
</cp:coreProperties>
</file>