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90" r:id="rId4"/>
    <p:sldId id="268" r:id="rId5"/>
    <p:sldId id="334" r:id="rId6"/>
    <p:sldId id="263" r:id="rId7"/>
    <p:sldId id="271" r:id="rId8"/>
    <p:sldId id="272" r:id="rId9"/>
    <p:sldId id="335" r:id="rId10"/>
    <p:sldId id="291" r:id="rId11"/>
    <p:sldId id="322" r:id="rId12"/>
    <p:sldId id="324" r:id="rId13"/>
    <p:sldId id="264" r:id="rId14"/>
    <p:sldId id="333" r:id="rId15"/>
    <p:sldId id="325" r:id="rId16"/>
    <p:sldId id="329" r:id="rId17"/>
    <p:sldId id="297" r:id="rId18"/>
    <p:sldId id="265" r:id="rId19"/>
    <p:sldId id="309" r:id="rId20"/>
    <p:sldId id="308" r:id="rId21"/>
    <p:sldId id="31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A13D5-4562-4657-90EA-F26F925EB800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23E94-5663-474B-BC20-99A0F788F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1968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A939-D275-4936-A8AF-D86E579CA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D3B5A-6166-43C8-B50E-2A90B1FCA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D4B62-BDB9-47D1-9863-2388C74E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9CD7-081D-4E6C-BFFF-705AD5CB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3B34-8AE8-4C1D-B9F5-00EB298B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1766-E464-42C2-876C-54020F47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B99DD-2281-4541-AF48-3BEF52150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AB46-48B2-47F3-9259-78460B6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DA8F-7A4F-4511-BBC3-32DC3F0E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A2CC-CBAB-4F2C-A679-3A8E807F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6ABB8-4CE2-4EA1-A8A6-6DE47CEE2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C3EEB-DA0C-4A85-A666-996F43EFA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F65E-2049-44BB-8C74-0D177BBC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A531-52B8-45ED-9FAB-173E189A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EAD3-484F-46E2-BE9D-E612DA55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64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71322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93294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310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6014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87729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2509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27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296E-4646-4E6B-B34B-6C1C221F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3CC4-9AE5-4DF1-AEB1-91FB6C6A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9EB2C-F625-4E26-B90D-9AE489BD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9F9F-1AA0-4DA1-B05B-07FA9052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8FC9-1B43-49AE-AB87-1EAD1C0A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51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092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5854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545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4642-F8EC-4B2A-8183-ACB3BF11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5CE-4DE1-4214-8E01-D686226C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2F41-8D08-40D8-8256-B241DB66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A750-17A4-4C3E-8F47-C4266490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286DC-997D-44E1-96E1-771603D2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3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F0E0-B43B-4755-B092-D3F9B219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1628-4485-48DE-A22F-499EFB719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D58A6-6770-4BA7-96DE-0CF95D48B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D5E4F-05C3-4D41-ABF8-6FAFE462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5D73-7BF2-4DF0-AD5D-2FB728A3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7857-C609-4F30-BB36-2DF3F529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F997-6F13-41A8-A065-CE2E9A43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7ECB-08F4-48F1-A68D-111995CAC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E6126-A582-4E70-BB51-860EC774E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08475-A968-4EEC-9AAA-0A617E305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16F77-95CD-4A1D-9555-A9AF49C93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2237C-85FD-4353-95F7-0B8DDBD5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9ACC7-7E54-4A31-8431-17D27F10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B3BFB-F581-4023-9078-F37046F9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8B89-2287-4BBD-830B-A6D25D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47336-64EE-40A0-B8D9-697E9ADD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1507E-B5FB-4CBC-8123-40395B52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2D73D-91F6-45EA-A882-01C9BEF6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0B074-AC37-4AFA-8D69-5CF331A4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1918C-50E3-4646-BBB1-A42EE086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18F03-28D5-4CDB-BCF0-646D8A39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46F3-1D7D-4487-B452-52DD8234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F36E-4969-4EF0-B719-89897BC3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0920-93A4-43AF-B01E-61A178DC1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7ED58-7306-430B-B61D-9B8CAA8E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9F73-08AA-452F-A43E-3393E165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6A11-FEB0-498A-92D6-E73674B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1D83-D8E3-4188-9F9B-76A53AB4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19091-4BEC-4C6F-9631-6E3621BBA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BB2AD-554C-45ED-948B-F57185BD3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76664-B1F4-4E6D-9411-A4682813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FD157-DD31-42CC-AC88-280465F3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AD74B-A97E-4E71-8E35-4E33B1D9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DCF07-EF19-4A8A-ACD5-1CEA96FE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0BAC4-1C5E-49BC-8CC3-2C7E3971D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5ACFD-B198-4CEE-9024-7AF65D2A6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3AF6-0A48-4463-9550-1CDB78E84FB8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51150-3136-4396-A66E-654A56F6E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126B-CC71-4099-AA16-AECD48458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7D73-B6EC-40CF-95C9-59CC5E632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1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ADC5-6AD0-491E-9730-50F74E8BF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Chapter 8: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181782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System and component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During system testing, </a:t>
            </a:r>
            <a:r>
              <a:rPr lang="en-US" b="1" dirty="0"/>
              <a:t>reusable components that have been separately developed and off-the-shelf systems may be integrated with newly developed components.</a:t>
            </a:r>
            <a:r>
              <a:rPr lang="en-US" dirty="0"/>
              <a:t> The complete system is then tested. Also, SIT (System &amp; integration testing)</a:t>
            </a:r>
            <a:endParaRPr lang="en-GB" dirty="0"/>
          </a:p>
          <a:p>
            <a:pPr algn="just"/>
            <a:r>
              <a:rPr lang="en-US" b="1" dirty="0"/>
              <a:t>Components developed by different team members or sub-teams may be integrated at this stage</a:t>
            </a:r>
            <a:r>
              <a:rPr lang="en-US" dirty="0"/>
              <a:t>. System testing is a collective rather than an individual process. </a:t>
            </a:r>
          </a:p>
          <a:p>
            <a:pPr lvl="1" algn="just"/>
            <a:r>
              <a:rPr lang="en-US" dirty="0"/>
              <a:t>In some companies, system testing may involve a separate testing team with no involvement from designers and programmers.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based 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Since system testing is testing for interactions, so its good to create use cases for that.</a:t>
            </a:r>
          </a:p>
          <a:p>
            <a:pPr algn="just"/>
            <a:r>
              <a:rPr lang="en-US" dirty="0"/>
              <a:t>Each use case usually involves several system components so testing the use case forces these interactions to occur.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sequence diagrams </a:t>
            </a:r>
            <a:r>
              <a:rPr lang="en-US" dirty="0"/>
              <a:t>associated with the use case documents </a:t>
            </a:r>
            <a:r>
              <a:rPr lang="en-US" b="1" dirty="0"/>
              <a:t>shows the components and interactions that are being tested.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</a:t>
            </a:r>
            <a:r>
              <a:rPr lang="en-US" b="1" dirty="0"/>
              <a:t> </a:t>
            </a:r>
            <a:r>
              <a:rPr lang="en-US" dirty="0"/>
              <a:t>weather data sequence chart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8.8 WS-SeqDiagram.eps"/>
          <p:cNvPicPr>
            <a:picLocks noGrp="1" noChangeAspect="1"/>
          </p:cNvPicPr>
          <p:nvPr>
            <p:ph idx="1"/>
          </p:nvPr>
        </p:nvPicPr>
        <p:blipFill>
          <a:blip r:embed="rId2"/>
          <a:srcRect t="4378" b="4378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derived from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An input of a request for a report should have an associated acknowledgement</a:t>
            </a:r>
            <a:r>
              <a:rPr lang="en-US" dirty="0"/>
              <a:t>. A report should ultimately be returned from the request. </a:t>
            </a:r>
          </a:p>
          <a:p>
            <a:pPr lvl="1" algn="just"/>
            <a:r>
              <a:rPr lang="en-US" dirty="0"/>
              <a:t>You should create summarized data that can be used to check that the report is correctly organized. </a:t>
            </a:r>
            <a:endParaRPr lang="en-GB" dirty="0"/>
          </a:p>
          <a:p>
            <a:pPr algn="just"/>
            <a:r>
              <a:rPr lang="en-US" b="1" dirty="0"/>
              <a:t>An input request for a report to </a:t>
            </a:r>
            <a:r>
              <a:rPr lang="en-US" b="1" dirty="0" err="1"/>
              <a:t>WeatherStation</a:t>
            </a:r>
            <a:r>
              <a:rPr lang="en-US" b="1" dirty="0"/>
              <a:t> results in a summarized report being generated.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Can be tested by creating raw data corresponding to the summary that you have prepared for the test of </a:t>
            </a:r>
            <a:r>
              <a:rPr lang="en-US" dirty="0" err="1"/>
              <a:t>SatComms</a:t>
            </a:r>
            <a:r>
              <a:rPr lang="en-US" dirty="0"/>
              <a:t> and checking that the </a:t>
            </a:r>
            <a:r>
              <a:rPr lang="en-US" dirty="0" err="1"/>
              <a:t>WeatherStation</a:t>
            </a:r>
            <a:r>
              <a:rPr lang="en-US" dirty="0"/>
              <a:t> object correctly produces this summary. This raw data is also used to test the </a:t>
            </a:r>
            <a:r>
              <a:rPr lang="en-US" dirty="0" err="1"/>
              <a:t>WeatherData</a:t>
            </a:r>
            <a:r>
              <a:rPr lang="en-US" dirty="0"/>
              <a:t> object.</a:t>
            </a:r>
            <a:endParaRPr lang="en-GB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91242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Exhaustive system testing is impossible </a:t>
            </a:r>
          </a:p>
          <a:p>
            <a:r>
              <a:rPr lang="en-US" dirty="0"/>
              <a:t>so testing policies should be defined mostly guidelines based or depends experience of system usage.</a:t>
            </a:r>
          </a:p>
          <a:p>
            <a:r>
              <a:rPr lang="en-US" dirty="0"/>
              <a:t>Examples of testing policies:</a:t>
            </a:r>
          </a:p>
          <a:p>
            <a:pPr lvl="1" algn="just"/>
            <a:r>
              <a:rPr lang="en-US" dirty="0"/>
              <a:t>All system functions that are accessed through menus should be tested.</a:t>
            </a:r>
            <a:endParaRPr lang="en-GB" dirty="0"/>
          </a:p>
          <a:p>
            <a:pPr lvl="1" algn="just"/>
            <a:r>
              <a:rPr lang="en-US" dirty="0"/>
              <a:t>Combinations of functions (e.g. text formatting) that are accessed through the same menu must be tested.</a:t>
            </a:r>
            <a:endParaRPr lang="en-GB" dirty="0"/>
          </a:p>
          <a:p>
            <a:pPr lvl="1"/>
            <a:r>
              <a:rPr lang="en-US" dirty="0"/>
              <a:t>Where </a:t>
            </a:r>
            <a:r>
              <a:rPr lang="en-US" b="1" dirty="0"/>
              <a:t>user input is provided, all functions must be tested with both correct and incorrect input.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62465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Test-driven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488627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Test-driven development (TDD) is an </a:t>
            </a:r>
            <a:r>
              <a:rPr lang="en-US" b="1" dirty="0"/>
              <a:t>approach to program development </a:t>
            </a:r>
            <a:r>
              <a:rPr lang="en-US" dirty="0"/>
              <a:t>in which you </a:t>
            </a:r>
            <a:r>
              <a:rPr lang="en-US" b="1" dirty="0"/>
              <a:t>inter-leave testing and code development</a:t>
            </a:r>
            <a:r>
              <a:rPr lang="en-US" dirty="0"/>
              <a:t>.</a:t>
            </a:r>
          </a:p>
          <a:p>
            <a:r>
              <a:rPr lang="en-US" b="1" dirty="0"/>
              <a:t>Tests are written before code </a:t>
            </a:r>
          </a:p>
          <a:p>
            <a:r>
              <a:rPr lang="en-US" dirty="0"/>
              <a:t>and ‘</a:t>
            </a:r>
            <a:r>
              <a:rPr lang="en-US" b="1" dirty="0"/>
              <a:t>passing’ the tests is the critical driver of development. </a:t>
            </a:r>
          </a:p>
          <a:p>
            <a:r>
              <a:rPr lang="en-US" dirty="0"/>
              <a:t>You </a:t>
            </a:r>
            <a:r>
              <a:rPr lang="en-US" b="1" dirty="0"/>
              <a:t>develop code incrementally</a:t>
            </a:r>
            <a:r>
              <a:rPr lang="en-US" dirty="0"/>
              <a:t>, along with a test for that increment. You </a:t>
            </a:r>
            <a:r>
              <a:rPr lang="en-US" b="1" dirty="0"/>
              <a:t>don’t move on to the next increment until the code that you have developed passes its test. </a:t>
            </a:r>
          </a:p>
          <a:p>
            <a:r>
              <a:rPr lang="en-US" dirty="0"/>
              <a:t>TDD was introduced as part of agile methods such as Extreme Programming. However, it can also be used in plan-driven development processes.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8.9 Test Driven Dev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61" y="2365791"/>
            <a:ext cx="7971995" cy="234040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process activities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identifying the increment of functionality that is required. This should normally be small and implementable in a few lines of code.</a:t>
            </a:r>
            <a:endParaRPr lang="en-GB" dirty="0"/>
          </a:p>
          <a:p>
            <a:r>
              <a:rPr lang="en-US" dirty="0"/>
              <a:t>Write a test for this functionality and implement this as an automated test. </a:t>
            </a:r>
            <a:endParaRPr lang="en-GB" dirty="0"/>
          </a:p>
          <a:p>
            <a:r>
              <a:rPr lang="en-US" dirty="0"/>
              <a:t>Run the test, along with all other tests that have been implemented. Initially, you have not implemented the functionality so the new test will fail. </a:t>
            </a:r>
            <a:endParaRPr lang="en-GB" dirty="0"/>
          </a:p>
          <a:p>
            <a:r>
              <a:rPr lang="en-US" dirty="0"/>
              <a:t>Implement the functionality and re-run the test. </a:t>
            </a:r>
            <a:endParaRPr lang="en-GB" dirty="0"/>
          </a:p>
          <a:p>
            <a:r>
              <a:rPr lang="en-US" dirty="0"/>
              <a:t>Once all tests run successfully, you move on to implementing the next chunk of functionality.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test-driven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Code coverage </a:t>
            </a:r>
          </a:p>
          <a:p>
            <a:pPr lvl="1"/>
            <a:r>
              <a:rPr lang="en-US" dirty="0"/>
              <a:t>Every code segment that you write has at least one associated test so all code written has at least one test. Defects discovered early in development stage.</a:t>
            </a:r>
            <a:endParaRPr lang="en-GB" dirty="0"/>
          </a:p>
          <a:p>
            <a:r>
              <a:rPr lang="en-US" dirty="0">
                <a:solidFill>
                  <a:srgbClr val="000000"/>
                </a:solidFill>
              </a:rPr>
              <a:t>Regression testing </a:t>
            </a:r>
          </a:p>
          <a:p>
            <a:pPr lvl="1"/>
            <a:r>
              <a:rPr lang="en-US" dirty="0"/>
              <a:t>Run a regression test to check if new code added issues to previous one. </a:t>
            </a:r>
            <a:endParaRPr lang="en-GB" dirty="0"/>
          </a:p>
          <a:p>
            <a:r>
              <a:rPr lang="en-US" dirty="0">
                <a:solidFill>
                  <a:srgbClr val="000000"/>
                </a:solidFill>
              </a:rPr>
              <a:t>Simplified debugging </a:t>
            </a:r>
          </a:p>
          <a:p>
            <a:pPr lvl="1"/>
            <a:r>
              <a:rPr lang="en-US" dirty="0"/>
              <a:t>When a test fails, it should be obvious where the problem lies. The newly written code needs to be checked and modified. No need for debugging tools.</a:t>
            </a:r>
            <a:endParaRPr lang="en-GB" dirty="0"/>
          </a:p>
          <a:p>
            <a:r>
              <a:rPr lang="en-US" dirty="0">
                <a:solidFill>
                  <a:srgbClr val="000000"/>
                </a:solidFill>
              </a:rPr>
              <a:t>System documentation </a:t>
            </a:r>
          </a:p>
          <a:p>
            <a:pPr lvl="1"/>
            <a:r>
              <a:rPr lang="en-US" dirty="0"/>
              <a:t>The tests themselves are a form of documentation that describe what the code should be doing.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 are often composite components that are made up of several interacting objects. </a:t>
            </a:r>
          </a:p>
          <a:p>
            <a:pPr lvl="1"/>
            <a:r>
              <a:rPr lang="en-US" dirty="0"/>
              <a:t>For example, in the weather station system, the reconfiguration component includes objects that deal with each aspect of the reconfiguration. 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functionality of these objects is accessed via the defined component interface. </a:t>
            </a:r>
          </a:p>
          <a:p>
            <a:r>
              <a:rPr lang="en-US" dirty="0"/>
              <a:t>Testing composite components should therefore focus on showing that the component interface behaves according to its specification. </a:t>
            </a:r>
          </a:p>
          <a:p>
            <a:pPr lvl="1"/>
            <a:r>
              <a:rPr lang="en-US" dirty="0"/>
              <a:t>Assuming that unit testing of each functionality is done already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Regression testing is testing the system to check that changes have not ‘broken’ previously working code.</a:t>
            </a:r>
          </a:p>
          <a:p>
            <a:pPr algn="just"/>
            <a:r>
              <a:rPr lang="en-US" dirty="0"/>
              <a:t>In a manual testing process, regression testing is expensive but, with automated testing, it is simple and straightforward. All tests are rerun every time a change is made to the program.</a:t>
            </a:r>
          </a:p>
          <a:p>
            <a:pPr algn="just"/>
            <a:r>
              <a:rPr lang="en-US" dirty="0"/>
              <a:t>Tests must run ‘successfully’ before the change is committed.</a:t>
            </a:r>
          </a:p>
          <a:p>
            <a:pPr algn="just"/>
            <a:r>
              <a:rPr lang="en-US" dirty="0"/>
              <a:t>TDD reduces cost of regression testing.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840" tIns="44623" rIns="90840" bIns="44623" numCol="1" anchor="ctr" anchorCtr="0" compatLnSpc="1">
            <a:prstTxWarp prst="textNoShape">
              <a:avLst/>
            </a:prstTxWarp>
          </a:bodyPr>
          <a:lstStyle/>
          <a:p>
            <a:r>
              <a:rPr lang="en-GB"/>
              <a:t>Interface testing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528918" y="2380130"/>
            <a:ext cx="10972800" cy="1922928"/>
          </a:xfrm>
          <a:noFill/>
        </p:spPr>
        <p:txBody>
          <a:bodyPr lIns="90840" tIns="44623" rIns="90840" bIns="44623"/>
          <a:lstStyle/>
          <a:p>
            <a:pPr algn="just"/>
            <a:r>
              <a:rPr lang="en-GB" dirty="0"/>
              <a:t>Testing the components that helps the interaction between different components.</a:t>
            </a:r>
          </a:p>
          <a:p>
            <a:pPr algn="just"/>
            <a:r>
              <a:rPr lang="en-GB" dirty="0"/>
              <a:t>Interface errors can’t be identified from unit testing</a:t>
            </a:r>
          </a:p>
          <a:p>
            <a:pPr algn="just"/>
            <a:r>
              <a:rPr lang="en-GB" dirty="0"/>
              <a:t>As they because of interaction between two units.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840" tIns="44623" rIns="90840" bIns="44623" numCol="1" anchor="ctr" anchorCtr="0" compatLnSpc="1">
            <a:prstTxWarp prst="textNoShape">
              <a:avLst/>
            </a:prstTxWarp>
          </a:bodyPr>
          <a:lstStyle/>
          <a:p>
            <a:r>
              <a:rPr lang="en-GB"/>
              <a:t>Interface testing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528918" y="1417638"/>
            <a:ext cx="10972800" cy="4863352"/>
          </a:xfrm>
          <a:noFill/>
        </p:spPr>
        <p:txBody>
          <a:bodyPr lIns="90840" tIns="44623" rIns="90840" bIns="44623"/>
          <a:lstStyle/>
          <a:p>
            <a:r>
              <a:rPr lang="en-GB" dirty="0"/>
              <a:t>Interface types between program components: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Parameter interfaces </a:t>
            </a:r>
          </a:p>
          <a:p>
            <a:pPr lvl="2"/>
            <a:r>
              <a:rPr lang="en-GB" dirty="0"/>
              <a:t>Data passed from one method or procedure to another.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>
                <a:solidFill>
                  <a:srgbClr val="FF0000"/>
                </a:solidFill>
              </a:rPr>
              <a:t>E.g., methods in object have a parameter interface, (passing parameters to multiple methods)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Shared memory</a:t>
            </a:r>
            <a:r>
              <a:rPr lang="en-GB" dirty="0">
                <a:solidFill>
                  <a:schemeClr val="tx1"/>
                </a:solidFill>
              </a:rPr>
              <a:t> interfaces </a:t>
            </a:r>
          </a:p>
          <a:p>
            <a:pPr lvl="2"/>
            <a:r>
              <a:rPr lang="en-GB" dirty="0"/>
              <a:t>Same Block of memory is shared between different components.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Like in embedded systems, sensor component store value in db and analyser component may work on these values. 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Procedural interfaces </a:t>
            </a:r>
          </a:p>
          <a:p>
            <a:pPr lvl="2"/>
            <a:r>
              <a:rPr lang="en-GB" dirty="0"/>
              <a:t>Sub-system encapsulates a set of procedures to be called by other sub-systems.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Message passing interfaces </a:t>
            </a:r>
          </a:p>
          <a:p>
            <a:pPr lvl="2"/>
            <a:r>
              <a:rPr lang="en-GB" dirty="0"/>
              <a:t>Sub-systems request services from other sub-systems</a:t>
            </a:r>
          </a:p>
          <a:p>
            <a:pPr lvl="2"/>
            <a:r>
              <a:rPr lang="en-GB" dirty="0"/>
              <a:t>E.g., MPI in client server arch.</a:t>
            </a:r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1589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8.7 Iface Testing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05" y="1601045"/>
            <a:ext cx="4872975" cy="457682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840" tIns="44623" rIns="90840" bIns="44623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Types of Interface errors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algn="just"/>
            <a:r>
              <a:rPr lang="en-GB" dirty="0"/>
              <a:t>Interface misuse</a:t>
            </a:r>
          </a:p>
          <a:p>
            <a:pPr lvl="1" algn="just"/>
            <a:r>
              <a:rPr lang="en-GB" dirty="0"/>
              <a:t>A calling component calls another component and makes an error in its use of its interface </a:t>
            </a:r>
            <a:r>
              <a:rPr lang="en-GB" b="1" dirty="0"/>
              <a:t>e.g. parameters in the wrong order.</a:t>
            </a:r>
            <a:endParaRPr lang="en-GB" dirty="0"/>
          </a:p>
          <a:p>
            <a:pPr algn="just"/>
            <a:r>
              <a:rPr lang="en-GB" dirty="0"/>
              <a:t>Interface misunderstanding</a:t>
            </a:r>
          </a:p>
          <a:p>
            <a:pPr lvl="1" algn="just"/>
            <a:r>
              <a:rPr lang="en-GB" dirty="0"/>
              <a:t>A </a:t>
            </a:r>
            <a:r>
              <a:rPr lang="en-GB" b="1" dirty="0"/>
              <a:t>calling component embeds assumptions about the behaviour of the called component which are incorrect.</a:t>
            </a:r>
          </a:p>
          <a:p>
            <a:pPr lvl="1" algn="just"/>
            <a:r>
              <a:rPr lang="en-GB" b="1" dirty="0"/>
              <a:t>E.g., a binary search method is called using an unsorted array passed as a parameter.</a:t>
            </a:r>
            <a:endParaRPr lang="en-GB" dirty="0"/>
          </a:p>
          <a:p>
            <a:pPr algn="just"/>
            <a:r>
              <a:rPr lang="en-GB" dirty="0"/>
              <a:t>Timing errors</a:t>
            </a:r>
          </a:p>
          <a:p>
            <a:pPr lvl="1" algn="just"/>
            <a:r>
              <a:rPr lang="en-GB" dirty="0"/>
              <a:t>In real time systems using shared memory in which the calling function access the outdated information and the saving function hasn’t uploaded the latest value yet.</a:t>
            </a:r>
          </a:p>
          <a:p>
            <a:pPr lvl="1" algn="just"/>
            <a:r>
              <a:rPr lang="en-GB" dirty="0"/>
              <a:t>Because they are operating at different speeds.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840" tIns="44623" rIns="90840" bIns="44623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Interface testing challenges via examples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r>
              <a:rPr lang="en-GB" dirty="0"/>
              <a:t>Testing for errors in interface is difficult.</a:t>
            </a:r>
          </a:p>
          <a:p>
            <a:r>
              <a:rPr lang="en-GB" dirty="0"/>
              <a:t>For example, an object is accepting a queue as a finite data structure</a:t>
            </a:r>
          </a:p>
          <a:p>
            <a:r>
              <a:rPr lang="en-GB" dirty="0"/>
              <a:t>But the calling object assumes that the queue is infinite and it doesn’t check for overflow conditions while entering an element.</a:t>
            </a:r>
          </a:p>
          <a:p>
            <a:r>
              <a:rPr lang="en-GB" dirty="0"/>
              <a:t>Another difficulty is that the fault propagation is detected only when multiple components are tested together, as </a:t>
            </a:r>
            <a:r>
              <a:rPr lang="en-GB" b="1" dirty="0"/>
              <a:t>the faulty component will pass wrong value to the calling component </a:t>
            </a:r>
            <a:r>
              <a:rPr lang="en-GB" dirty="0"/>
              <a:t>and hence the error propagates.</a:t>
            </a:r>
          </a:p>
          <a:p>
            <a:pPr lvl="1"/>
            <a:r>
              <a:rPr lang="en-GB" dirty="0"/>
              <a:t>So wrong value processing in 1 component leads to an error in another component these are the interface errors.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square" lIns="90840" tIns="44623" rIns="90840" bIns="44623" numCol="1" anchor="ctr" anchorCtr="0" compatLnSpc="1">
            <a:prstTxWarp prst="textNoShape">
              <a:avLst/>
            </a:prstTxWarp>
          </a:bodyPr>
          <a:lstStyle/>
          <a:p>
            <a:r>
              <a:rPr lang="en-GB"/>
              <a:t>Interface testing guidelines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24013"/>
            <a:ext cx="10972800" cy="4525963"/>
          </a:xfrm>
          <a:noFill/>
        </p:spPr>
        <p:txBody>
          <a:bodyPr lIns="90840" tIns="44623" rIns="90840" bIns="44623"/>
          <a:lstStyle/>
          <a:p>
            <a:pPr algn="just"/>
            <a:r>
              <a:rPr lang="en-GB" dirty="0"/>
              <a:t>Design tests so that parameters to a </a:t>
            </a:r>
            <a:r>
              <a:rPr lang="en-GB" b="1" dirty="0"/>
              <a:t>called procedure are at the extreme ends of their ranges</a:t>
            </a:r>
            <a:r>
              <a:rPr lang="en-GB" dirty="0"/>
              <a:t>. E.g., Checking for overflow and underflow conditions in an array. </a:t>
            </a:r>
          </a:p>
          <a:p>
            <a:pPr algn="just"/>
            <a:r>
              <a:rPr lang="en-GB" b="1" dirty="0"/>
              <a:t>Design tests which cause the component to fail.</a:t>
            </a:r>
          </a:p>
          <a:p>
            <a:pPr algn="just"/>
            <a:r>
              <a:rPr lang="en-GB" b="1" dirty="0"/>
              <a:t>Use stress testing</a:t>
            </a:r>
            <a:r>
              <a:rPr lang="en-GB" dirty="0"/>
              <a:t> in message passing systems to </a:t>
            </a:r>
            <a:r>
              <a:rPr lang="en-GB" b="1" dirty="0"/>
              <a:t>check for timing errors.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5926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358282" cy="4525963"/>
          </a:xfrm>
        </p:spPr>
        <p:txBody>
          <a:bodyPr/>
          <a:lstStyle/>
          <a:p>
            <a:r>
              <a:rPr lang="en-US" b="1" dirty="0"/>
              <a:t>integrate components to create a version of the system and then testing the integrated system.</a:t>
            </a:r>
          </a:p>
          <a:p>
            <a:pPr algn="just"/>
            <a:r>
              <a:rPr lang="en-US" dirty="0"/>
              <a:t>The focus in system testing is </a:t>
            </a:r>
            <a:r>
              <a:rPr lang="en-US" b="1" dirty="0"/>
              <a:t>testing the interactions between components.</a:t>
            </a:r>
            <a:r>
              <a:rPr lang="en-US" dirty="0"/>
              <a:t> </a:t>
            </a:r>
          </a:p>
          <a:p>
            <a:r>
              <a:rPr lang="en-US" dirty="0"/>
              <a:t>System testing </a:t>
            </a:r>
            <a:r>
              <a:rPr lang="en-US" b="1" dirty="0"/>
              <a:t>checks that components are compatible</a:t>
            </a:r>
            <a:r>
              <a:rPr lang="en-US" dirty="0"/>
              <a:t>, </a:t>
            </a:r>
            <a:r>
              <a:rPr lang="en-US" b="1" dirty="0"/>
              <a:t>interact correctly </a:t>
            </a:r>
            <a:r>
              <a:rPr lang="en-US" dirty="0"/>
              <a:t>and </a:t>
            </a:r>
            <a:r>
              <a:rPr lang="en-US" b="1" dirty="0"/>
              <a:t>transfer the right data at the right time </a:t>
            </a:r>
            <a:r>
              <a:rPr lang="en-US" dirty="0"/>
              <a:t>across their interfaces. </a:t>
            </a:r>
          </a:p>
          <a:p>
            <a:r>
              <a:rPr lang="en-US" dirty="0"/>
              <a:t>System testing tests the emergent behavior of a system.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CB105B8D-1C36-1C40-961B-CAAB1DD98B2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r>
              <a:rPr lang="en-GB">
                <a:solidFill>
                  <a:prstClr val="black">
                    <a:tint val="75000"/>
                  </a:prstClr>
                </a:solidFill>
                <a:latin typeface="Calibri"/>
              </a:rPr>
              <a:t>30/10/2014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1388</Words>
  <Application>Microsoft Office PowerPoint</Application>
  <PresentationFormat>Widescreen</PresentationFormat>
  <Paragraphs>155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SE10 slides</vt:lpstr>
      <vt:lpstr>Chapter 8: software Testing</vt:lpstr>
      <vt:lpstr>Component testing</vt:lpstr>
      <vt:lpstr>Interface testing</vt:lpstr>
      <vt:lpstr>Interface testing</vt:lpstr>
      <vt:lpstr>Interface testing </vt:lpstr>
      <vt:lpstr>Types of Interface errors </vt:lpstr>
      <vt:lpstr>Interface testing challenges via examples</vt:lpstr>
      <vt:lpstr>Interface testing guidelines</vt:lpstr>
      <vt:lpstr>System testing</vt:lpstr>
      <vt:lpstr>Difference between System and component testing</vt:lpstr>
      <vt:lpstr>Use-case based system testing</vt:lpstr>
      <vt:lpstr>Collect weather data sequence chart </vt:lpstr>
      <vt:lpstr>Test cases derived from sequence diagram</vt:lpstr>
      <vt:lpstr>Testing policies</vt:lpstr>
      <vt:lpstr>Test-driven development</vt:lpstr>
      <vt:lpstr>Test-driven development</vt:lpstr>
      <vt:lpstr>Test-driven development</vt:lpstr>
      <vt:lpstr>TDD process activities explained</vt:lpstr>
      <vt:lpstr>Benefits of test-driven development</vt:lpstr>
      <vt:lpstr>Regression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software Testing</dc:title>
  <dc:creator>Fast</dc:creator>
  <cp:lastModifiedBy>Fast</cp:lastModifiedBy>
  <cp:revision>3</cp:revision>
  <dcterms:created xsi:type="dcterms:W3CDTF">2022-04-14T05:22:02Z</dcterms:created>
  <dcterms:modified xsi:type="dcterms:W3CDTF">2022-04-14T06:40:31Z</dcterms:modified>
</cp:coreProperties>
</file>