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notesViewPr>
    <p:cSldViewPr snapToGrid="0">
      <p:cViewPr varScale="1">
        <p:scale>
          <a:sx n="87" d="100"/>
          <a:sy n="87" d="100"/>
        </p:scale>
        <p:origin x="95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22E680-D411-4261-8032-893906A52767}" type="datetimeFigureOut">
              <a:rPr lang="en-US" smtClean="0"/>
              <a:t>5/26/2023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650171-5BBD-4095-9CC7-2EFCD9C4F62E}" type="slidenum">
              <a:rPr lang="en-US" smtClean="0"/>
              <a:t>‹#›</a:t>
            </a:fld>
            <a:endParaRPr lang="en-US"/>
          </a:p>
        </p:txBody>
      </p:sp>
    </p:spTree>
    <p:extLst>
      <p:ext uri="{BB962C8B-B14F-4D97-AF65-F5344CB8AC3E}">
        <p14:creationId xmlns:p14="http://schemas.microsoft.com/office/powerpoint/2010/main" val="297276490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C11812-A934-478D-B0FE-6647CC3EF15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3E673-D654-4287-BC59-E621B13723DB}" type="slidenum">
              <a:rPr lang="en-US" smtClean="0"/>
              <a:t>‹#›</a:t>
            </a:fld>
            <a:endParaRPr lang="en-US"/>
          </a:p>
        </p:txBody>
      </p:sp>
    </p:spTree>
    <p:extLst>
      <p:ext uri="{BB962C8B-B14F-4D97-AF65-F5344CB8AC3E}">
        <p14:creationId xmlns:p14="http://schemas.microsoft.com/office/powerpoint/2010/main" val="127503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C11812-A934-478D-B0FE-6647CC3EF15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3E673-D654-4287-BC59-E621B13723DB}" type="slidenum">
              <a:rPr lang="en-US" smtClean="0"/>
              <a:t>‹#›</a:t>
            </a:fld>
            <a:endParaRPr lang="en-US"/>
          </a:p>
        </p:txBody>
      </p:sp>
    </p:spTree>
    <p:extLst>
      <p:ext uri="{BB962C8B-B14F-4D97-AF65-F5344CB8AC3E}">
        <p14:creationId xmlns:p14="http://schemas.microsoft.com/office/powerpoint/2010/main" val="300478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C11812-A934-478D-B0FE-6647CC3EF15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3E673-D654-4287-BC59-E621B13723DB}" type="slidenum">
              <a:rPr lang="en-US" smtClean="0"/>
              <a:t>‹#›</a:t>
            </a:fld>
            <a:endParaRPr lang="en-US"/>
          </a:p>
        </p:txBody>
      </p:sp>
    </p:spTree>
    <p:extLst>
      <p:ext uri="{BB962C8B-B14F-4D97-AF65-F5344CB8AC3E}">
        <p14:creationId xmlns:p14="http://schemas.microsoft.com/office/powerpoint/2010/main" val="424617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C11812-A934-478D-B0FE-6647CC3EF15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3E673-D654-4287-BC59-E621B13723DB}" type="slidenum">
              <a:rPr lang="en-US" smtClean="0"/>
              <a:t>‹#›</a:t>
            </a:fld>
            <a:endParaRPr lang="en-US"/>
          </a:p>
        </p:txBody>
      </p:sp>
    </p:spTree>
    <p:extLst>
      <p:ext uri="{BB962C8B-B14F-4D97-AF65-F5344CB8AC3E}">
        <p14:creationId xmlns:p14="http://schemas.microsoft.com/office/powerpoint/2010/main" val="63723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C11812-A934-478D-B0FE-6647CC3EF152}"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3E673-D654-4287-BC59-E621B13723DB}" type="slidenum">
              <a:rPr lang="en-US" smtClean="0"/>
              <a:t>‹#›</a:t>
            </a:fld>
            <a:endParaRPr lang="en-US"/>
          </a:p>
        </p:txBody>
      </p:sp>
    </p:spTree>
    <p:extLst>
      <p:ext uri="{BB962C8B-B14F-4D97-AF65-F5344CB8AC3E}">
        <p14:creationId xmlns:p14="http://schemas.microsoft.com/office/powerpoint/2010/main" val="175559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C11812-A934-478D-B0FE-6647CC3EF152}"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3E673-D654-4287-BC59-E621B13723DB}" type="slidenum">
              <a:rPr lang="en-US" smtClean="0"/>
              <a:t>‹#›</a:t>
            </a:fld>
            <a:endParaRPr lang="en-US"/>
          </a:p>
        </p:txBody>
      </p:sp>
    </p:spTree>
    <p:extLst>
      <p:ext uri="{BB962C8B-B14F-4D97-AF65-F5344CB8AC3E}">
        <p14:creationId xmlns:p14="http://schemas.microsoft.com/office/powerpoint/2010/main" val="47729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C11812-A934-478D-B0FE-6647CC3EF152}"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A3E673-D654-4287-BC59-E621B13723DB}" type="slidenum">
              <a:rPr lang="en-US" smtClean="0"/>
              <a:t>‹#›</a:t>
            </a:fld>
            <a:endParaRPr lang="en-US"/>
          </a:p>
        </p:txBody>
      </p:sp>
    </p:spTree>
    <p:extLst>
      <p:ext uri="{BB962C8B-B14F-4D97-AF65-F5344CB8AC3E}">
        <p14:creationId xmlns:p14="http://schemas.microsoft.com/office/powerpoint/2010/main" val="338976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11812-A934-478D-B0FE-6647CC3EF152}"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A3E673-D654-4287-BC59-E621B13723DB}" type="slidenum">
              <a:rPr lang="en-US" smtClean="0"/>
              <a:t>‹#›</a:t>
            </a:fld>
            <a:endParaRPr lang="en-US"/>
          </a:p>
        </p:txBody>
      </p:sp>
    </p:spTree>
    <p:extLst>
      <p:ext uri="{BB962C8B-B14F-4D97-AF65-F5344CB8AC3E}">
        <p14:creationId xmlns:p14="http://schemas.microsoft.com/office/powerpoint/2010/main" val="38844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11812-A934-478D-B0FE-6647CC3EF152}"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A3E673-D654-4287-BC59-E621B13723DB}" type="slidenum">
              <a:rPr lang="en-US" smtClean="0"/>
              <a:t>‹#›</a:t>
            </a:fld>
            <a:endParaRPr lang="en-US"/>
          </a:p>
        </p:txBody>
      </p:sp>
    </p:spTree>
    <p:extLst>
      <p:ext uri="{BB962C8B-B14F-4D97-AF65-F5344CB8AC3E}">
        <p14:creationId xmlns:p14="http://schemas.microsoft.com/office/powerpoint/2010/main" val="12393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C11812-A934-478D-B0FE-6647CC3EF152}"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3E673-D654-4287-BC59-E621B13723DB}" type="slidenum">
              <a:rPr lang="en-US" smtClean="0"/>
              <a:t>‹#›</a:t>
            </a:fld>
            <a:endParaRPr lang="en-US"/>
          </a:p>
        </p:txBody>
      </p:sp>
    </p:spTree>
    <p:extLst>
      <p:ext uri="{BB962C8B-B14F-4D97-AF65-F5344CB8AC3E}">
        <p14:creationId xmlns:p14="http://schemas.microsoft.com/office/powerpoint/2010/main" val="292514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C11812-A934-478D-B0FE-6647CC3EF152}"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3E673-D654-4287-BC59-E621B13723DB}" type="slidenum">
              <a:rPr lang="en-US" smtClean="0"/>
              <a:t>‹#›</a:t>
            </a:fld>
            <a:endParaRPr lang="en-US"/>
          </a:p>
        </p:txBody>
      </p:sp>
    </p:spTree>
    <p:extLst>
      <p:ext uri="{BB962C8B-B14F-4D97-AF65-F5344CB8AC3E}">
        <p14:creationId xmlns:p14="http://schemas.microsoft.com/office/powerpoint/2010/main" val="12949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11812-A934-478D-B0FE-6647CC3EF152}" type="datetimeFigureOut">
              <a:rPr lang="en-US" smtClean="0"/>
              <a:t>5/26/2023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3E673-D654-4287-BC59-E621B13723DB}" type="slidenum">
              <a:rPr lang="en-US" smtClean="0"/>
              <a:t>‹#›</a:t>
            </a:fld>
            <a:endParaRPr lang="en-US"/>
          </a:p>
        </p:txBody>
      </p:sp>
    </p:spTree>
    <p:extLst>
      <p:ext uri="{BB962C8B-B14F-4D97-AF65-F5344CB8AC3E}">
        <p14:creationId xmlns:p14="http://schemas.microsoft.com/office/powerpoint/2010/main" val="109662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Research Study Introduction </a:t>
            </a:r>
          </a:p>
        </p:txBody>
      </p:sp>
    </p:spTree>
    <p:extLst>
      <p:ext uri="{BB962C8B-B14F-4D97-AF65-F5344CB8AC3E}">
        <p14:creationId xmlns:p14="http://schemas.microsoft.com/office/powerpoint/2010/main" val="30080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example</a:t>
            </a:r>
          </a:p>
        </p:txBody>
      </p:sp>
      <p:sp>
        <p:nvSpPr>
          <p:cNvPr id="3" name="Content Placeholder 2"/>
          <p:cNvSpPr>
            <a:spLocks noGrp="1"/>
          </p:cNvSpPr>
          <p:nvPr>
            <p:ph idx="1"/>
          </p:nvPr>
        </p:nvSpPr>
        <p:spPr/>
        <p:txBody>
          <a:bodyPr>
            <a:normAutofit lnSpcReduction="10000"/>
          </a:bodyPr>
          <a:lstStyle/>
          <a:p>
            <a:pPr marL="0" indent="0">
              <a:buNone/>
            </a:pPr>
            <a:r>
              <a:rPr lang="en-US"/>
              <a:t>(Summary </a:t>
            </a:r>
            <a:r>
              <a:rPr lang="en-US" dirty="0"/>
              <a:t>of main points) </a:t>
            </a:r>
            <a:r>
              <a:rPr lang="en-US" dirty="0">
                <a:solidFill>
                  <a:srgbClr val="FF0000"/>
                </a:solidFill>
              </a:rPr>
              <a:t>In sum, interpersonal and contextual factors posited to be associated with spouses’ provision of diet related support to partners managing type 2 diabetes were investigated</a:t>
            </a:r>
            <a:r>
              <a:rPr lang="en-US" dirty="0"/>
              <a:t>. </a:t>
            </a:r>
          </a:p>
          <a:p>
            <a:pPr marL="0" indent="0">
              <a:buNone/>
            </a:pPr>
            <a:r>
              <a:rPr lang="en-US" dirty="0"/>
              <a:t>(Aims) </a:t>
            </a:r>
            <a:r>
              <a:rPr lang="en-US" dirty="0">
                <a:solidFill>
                  <a:srgbClr val="0070C0"/>
                </a:solidFill>
              </a:rPr>
              <a:t>Drawing from the multifactorial framework (</a:t>
            </a:r>
            <a:r>
              <a:rPr lang="en-US" dirty="0" err="1">
                <a:solidFill>
                  <a:srgbClr val="0070C0"/>
                </a:solidFill>
              </a:rPr>
              <a:t>Dunkel-Schetter</a:t>
            </a:r>
            <a:r>
              <a:rPr lang="en-US" dirty="0">
                <a:solidFill>
                  <a:srgbClr val="0070C0"/>
                </a:solidFill>
              </a:rPr>
              <a:t> &amp; </a:t>
            </a:r>
            <a:r>
              <a:rPr lang="en-US" dirty="0" err="1">
                <a:solidFill>
                  <a:srgbClr val="0070C0"/>
                </a:solidFill>
              </a:rPr>
              <a:t>Skokan</a:t>
            </a:r>
            <a:r>
              <a:rPr lang="en-US" dirty="0">
                <a:solidFill>
                  <a:srgbClr val="0070C0"/>
                </a:solidFill>
              </a:rPr>
              <a:t>, 2019), the association of spouses’ provision of diet related support with the attachment orientation of each partner (interpersonal factors) and patients’ diabetes management (contextual factors) was explored</a:t>
            </a:r>
            <a:r>
              <a:rPr lang="en-US" dirty="0"/>
              <a:t>.</a:t>
            </a:r>
          </a:p>
          <a:p>
            <a:pPr marL="0" indent="0">
              <a:buNone/>
            </a:pPr>
            <a:r>
              <a:rPr lang="en-US" dirty="0"/>
              <a:t>(Hypothesis) </a:t>
            </a:r>
            <a:r>
              <a:rPr lang="en-US" dirty="0">
                <a:solidFill>
                  <a:srgbClr val="7030A0"/>
                </a:solidFill>
              </a:rPr>
              <a:t>It was anticipated that anxious or avoidant attachment of providers (spouses) would be associated with lower provision of diet-related support to patients.</a:t>
            </a:r>
          </a:p>
        </p:txBody>
      </p:sp>
    </p:spTree>
    <p:extLst>
      <p:ext uri="{BB962C8B-B14F-4D97-AF65-F5344CB8AC3E}">
        <p14:creationId xmlns:p14="http://schemas.microsoft.com/office/powerpoint/2010/main" val="102995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Introductory Paragraph</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Introduce the problem</a:t>
            </a:r>
          </a:p>
          <a:p>
            <a:r>
              <a:rPr lang="en-US" sz="3600" dirty="0">
                <a:latin typeface="Times New Roman" panose="02020603050405020304" pitchFamily="18" charset="0"/>
                <a:cs typeface="Times New Roman" panose="02020603050405020304" pitchFamily="18" charset="0"/>
              </a:rPr>
              <a:t>Create a mini outline for the paper: it tells the reader what to expect</a:t>
            </a:r>
          </a:p>
          <a:p>
            <a:r>
              <a:rPr lang="en-US" sz="3600" dirty="0">
                <a:latin typeface="Times New Roman" panose="02020603050405020304" pitchFamily="18" charset="0"/>
                <a:cs typeface="Times New Roman" panose="02020603050405020304" pitchFamily="18" charset="0"/>
              </a:rPr>
              <a:t>Includes the thesis statement</a:t>
            </a:r>
          </a:p>
          <a:p>
            <a:r>
              <a:rPr lang="en-US" sz="3600" dirty="0">
                <a:latin typeface="Times New Roman" panose="02020603050405020304" pitchFamily="18" charset="0"/>
                <a:cs typeface="Times New Roman" panose="02020603050405020304" pitchFamily="18" charset="0"/>
              </a:rPr>
              <a:t>The last sentence of introduction should contain a hook which moves the reader to the first paragraph of the body of the paper.</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39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Introductory paragraph example</a:t>
            </a:r>
          </a:p>
        </p:txBody>
      </p:sp>
      <p:sp>
        <p:nvSpPr>
          <p:cNvPr id="3" name="Content Placeholder 2"/>
          <p:cNvSpPr>
            <a:spLocks noGrp="1"/>
          </p:cNvSpPr>
          <p:nvPr>
            <p:ph idx="1"/>
          </p:nvPr>
        </p:nvSpPr>
        <p:spPr/>
        <p:txBody>
          <a:bodyPr/>
          <a:lstStyle/>
          <a:p>
            <a:r>
              <a:rPr lang="en-US" dirty="0"/>
              <a:t>Diabetes is among the leading causes of death, affecting 25.6 million people in the United States (centers for Disease control and Prevention, 2011). Maintaining a healthful diet is one of the most daunting challenges for patients with diabetes (Beverly, Miller, &amp; Wray, 2008; </a:t>
            </a:r>
            <a:r>
              <a:rPr lang="en-US" dirty="0" err="1"/>
              <a:t>Magkos</a:t>
            </a:r>
            <a:r>
              <a:rPr lang="en-US" dirty="0"/>
              <a:t>, Chan, &amp; </a:t>
            </a:r>
            <a:r>
              <a:rPr lang="en-US" dirty="0" err="1"/>
              <a:t>Mantzoros</a:t>
            </a:r>
            <a:r>
              <a:rPr lang="en-US" dirty="0"/>
              <a:t>, 2009). Spouses play a significant role in managing diabetes through support they provide to ill partners (Franks et al., 2012; Miller &amp; Brown, 2005; Stephens et al.). Thus, spouses’ provision of diet related support to their partners with type 2 diabetes was investigated drawing from </a:t>
            </a:r>
            <a:r>
              <a:rPr lang="en-US" dirty="0" err="1"/>
              <a:t>Dunkel-Schetter</a:t>
            </a:r>
            <a:r>
              <a:rPr lang="en-US" dirty="0"/>
              <a:t> and </a:t>
            </a:r>
            <a:r>
              <a:rPr lang="en-US" dirty="0" err="1"/>
              <a:t>Skokan’s</a:t>
            </a:r>
            <a:r>
              <a:rPr lang="en-US" dirty="0"/>
              <a:t> (2001) model of support provision.</a:t>
            </a:r>
          </a:p>
        </p:txBody>
      </p:sp>
    </p:spTree>
    <p:extLst>
      <p:ext uri="{BB962C8B-B14F-4D97-AF65-F5344CB8AC3E}">
        <p14:creationId xmlns:p14="http://schemas.microsoft.com/office/powerpoint/2010/main" val="208711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Introductory paragraph example</a:t>
            </a:r>
          </a:p>
        </p:txBody>
      </p:sp>
      <p:sp>
        <p:nvSpPr>
          <p:cNvPr id="3" name="Content Placeholder 2"/>
          <p:cNvSpPr>
            <a:spLocks noGrp="1"/>
          </p:cNvSpPr>
          <p:nvPr>
            <p:ph idx="1"/>
          </p:nvPr>
        </p:nvSpPr>
        <p:spPr/>
        <p:txBody>
          <a:bodyPr>
            <a:normAutofit fontScale="92500"/>
          </a:bodyPr>
          <a:lstStyle/>
          <a:p>
            <a:r>
              <a:rPr lang="en-US" dirty="0"/>
              <a:t>(Introduce the problem)</a:t>
            </a:r>
            <a:r>
              <a:rPr lang="en-US" dirty="0">
                <a:solidFill>
                  <a:srgbClr val="FF0000"/>
                </a:solidFill>
              </a:rPr>
              <a:t>Diabetes is among the leading causes of death, affecting 25.6 million people in the United States (centers for Disease control and Prevention, 2011). </a:t>
            </a:r>
          </a:p>
          <a:p>
            <a:r>
              <a:rPr lang="en-US" dirty="0"/>
              <a:t>(Mini outline what to expect) </a:t>
            </a:r>
            <a:r>
              <a:rPr lang="en-US" dirty="0">
                <a:solidFill>
                  <a:srgbClr val="0070C0"/>
                </a:solidFill>
              </a:rPr>
              <a:t>Maintaining a healthful diet is one of the most daunting challenges for patients with diabetes (Beverly, Miller, &amp; Wray, 2008; </a:t>
            </a:r>
            <a:r>
              <a:rPr lang="en-US" dirty="0" err="1">
                <a:solidFill>
                  <a:srgbClr val="0070C0"/>
                </a:solidFill>
              </a:rPr>
              <a:t>Magkos</a:t>
            </a:r>
            <a:r>
              <a:rPr lang="en-US" dirty="0">
                <a:solidFill>
                  <a:srgbClr val="0070C0"/>
                </a:solidFill>
              </a:rPr>
              <a:t>, Chan, &amp; </a:t>
            </a:r>
            <a:r>
              <a:rPr lang="en-US" dirty="0" err="1">
                <a:solidFill>
                  <a:srgbClr val="0070C0"/>
                </a:solidFill>
              </a:rPr>
              <a:t>Mantzoros</a:t>
            </a:r>
            <a:r>
              <a:rPr lang="en-US" dirty="0">
                <a:solidFill>
                  <a:srgbClr val="0070C0"/>
                </a:solidFill>
              </a:rPr>
              <a:t>, 2009). Spouses play a significant role in managing diabetes through support they provide to ill partners (Franks et al., 2012; Miller &amp; Brown, 2005; Stephens et al.).</a:t>
            </a:r>
            <a:r>
              <a:rPr lang="en-US" dirty="0"/>
              <a:t> </a:t>
            </a:r>
          </a:p>
          <a:p>
            <a:r>
              <a:rPr lang="en-US" dirty="0"/>
              <a:t>(Thesis statement) </a:t>
            </a:r>
            <a:r>
              <a:rPr lang="en-US" dirty="0">
                <a:solidFill>
                  <a:srgbClr val="7030A0"/>
                </a:solidFill>
              </a:rPr>
              <a:t>Thus, spouses’ provision of diet related support to their partners with type 2 diabetes was investigated drawing from </a:t>
            </a:r>
            <a:r>
              <a:rPr lang="en-US" dirty="0" err="1">
                <a:solidFill>
                  <a:srgbClr val="7030A0"/>
                </a:solidFill>
              </a:rPr>
              <a:t>Dunkel-Schetter</a:t>
            </a:r>
            <a:r>
              <a:rPr lang="en-US" dirty="0">
                <a:solidFill>
                  <a:srgbClr val="7030A0"/>
                </a:solidFill>
              </a:rPr>
              <a:t> and </a:t>
            </a:r>
            <a:r>
              <a:rPr lang="en-US" dirty="0" err="1">
                <a:solidFill>
                  <a:srgbClr val="7030A0"/>
                </a:solidFill>
              </a:rPr>
              <a:t>Skokan’s</a:t>
            </a:r>
            <a:r>
              <a:rPr lang="en-US" dirty="0">
                <a:solidFill>
                  <a:srgbClr val="7030A0"/>
                </a:solidFill>
              </a:rPr>
              <a:t> (2001) model of support provision.</a:t>
            </a:r>
          </a:p>
        </p:txBody>
      </p:sp>
    </p:spTree>
    <p:extLst>
      <p:ext uri="{BB962C8B-B14F-4D97-AF65-F5344CB8AC3E}">
        <p14:creationId xmlns:p14="http://schemas.microsoft.com/office/powerpoint/2010/main" val="241471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a:t>
            </a:r>
          </a:p>
        </p:txBody>
      </p:sp>
      <p:sp>
        <p:nvSpPr>
          <p:cNvPr id="3" name="Content Placeholder 2"/>
          <p:cNvSpPr>
            <a:spLocks noGrp="1"/>
          </p:cNvSpPr>
          <p:nvPr>
            <p:ph idx="1"/>
          </p:nvPr>
        </p:nvSpPr>
        <p:spPr/>
        <p:txBody>
          <a:bodyPr/>
          <a:lstStyle/>
          <a:p>
            <a:r>
              <a:rPr lang="en-US" dirty="0"/>
              <a:t>The first paragraph of the body should contain the strongest argument, most significant example, cleverest illustration, and an obvious beginning point.</a:t>
            </a:r>
          </a:p>
          <a:p>
            <a:r>
              <a:rPr lang="en-US" dirty="0"/>
              <a:t>Be sure each paragraph states a topic that relates to the overall thesis statement made in the introductory paragraph.</a:t>
            </a:r>
          </a:p>
          <a:p>
            <a:r>
              <a:rPr lang="en-US" dirty="0"/>
              <a:t>Cite peer-reviewed work to back up the topic for each paragraph.</a:t>
            </a:r>
          </a:p>
          <a:p>
            <a:r>
              <a:rPr lang="en-US" dirty="0"/>
              <a:t>Do not summarize one article in each paragraph, instead integrate the articles you are using together.</a:t>
            </a:r>
          </a:p>
        </p:txBody>
      </p:sp>
    </p:spTree>
    <p:extLst>
      <p:ext uri="{BB962C8B-B14F-4D97-AF65-F5344CB8AC3E}">
        <p14:creationId xmlns:p14="http://schemas.microsoft.com/office/powerpoint/2010/main" val="59056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body paragraph</a:t>
            </a:r>
          </a:p>
        </p:txBody>
      </p:sp>
      <p:sp>
        <p:nvSpPr>
          <p:cNvPr id="3" name="Content Placeholder 2"/>
          <p:cNvSpPr>
            <a:spLocks noGrp="1"/>
          </p:cNvSpPr>
          <p:nvPr>
            <p:ph idx="1"/>
          </p:nvPr>
        </p:nvSpPr>
        <p:spPr/>
        <p:txBody>
          <a:bodyPr/>
          <a:lstStyle/>
          <a:p>
            <a:r>
              <a:rPr lang="en-US" dirty="0"/>
              <a:t>In contrast to secure individuals, when avoidant individuals are faced with stressful events, they are less likely to seek support from close others (Fraley &amp; Shaver, 2018; Davis &amp; </a:t>
            </a:r>
            <a:r>
              <a:rPr lang="en-US" dirty="0" err="1"/>
              <a:t>Zatura</a:t>
            </a:r>
            <a:r>
              <a:rPr lang="en-US" dirty="0"/>
              <a:t>, 2012; </a:t>
            </a:r>
            <a:r>
              <a:rPr lang="en-US" dirty="0" err="1"/>
              <a:t>Mikulincer</a:t>
            </a:r>
            <a:r>
              <a:rPr lang="en-US" dirty="0"/>
              <a:t> &amp; Florian, 2005; </a:t>
            </a:r>
            <a:r>
              <a:rPr lang="en-US" dirty="0" err="1"/>
              <a:t>Ognibene</a:t>
            </a:r>
            <a:r>
              <a:rPr lang="en-US" dirty="0"/>
              <a:t> &amp; Collins, 2008). When avoidant individuals do not seek support, their partners may be unaware of their needs or feel that their support is not welcome and thus, engage in fewer efforts to provide aid. Moreover, when spouses try to help a partner who resists their aid, spouses may feel less capable, less concerned for their partner (Collins &amp; Feeney, 2013).</a:t>
            </a:r>
          </a:p>
        </p:txBody>
      </p:sp>
    </p:spTree>
    <p:extLst>
      <p:ext uri="{BB962C8B-B14F-4D97-AF65-F5344CB8AC3E}">
        <p14:creationId xmlns:p14="http://schemas.microsoft.com/office/powerpoint/2010/main" val="90525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body paragraph</a:t>
            </a:r>
          </a:p>
        </p:txBody>
      </p:sp>
      <p:sp>
        <p:nvSpPr>
          <p:cNvPr id="3" name="Content Placeholder 2"/>
          <p:cNvSpPr>
            <a:spLocks noGrp="1"/>
          </p:cNvSpPr>
          <p:nvPr>
            <p:ph idx="1"/>
          </p:nvPr>
        </p:nvSpPr>
        <p:spPr/>
        <p:txBody>
          <a:bodyPr/>
          <a:lstStyle/>
          <a:p>
            <a:pPr marL="0" indent="0">
              <a:buNone/>
            </a:pPr>
            <a:r>
              <a:rPr lang="en-US" dirty="0"/>
              <a:t>(Topic sentence) </a:t>
            </a:r>
            <a:r>
              <a:rPr lang="en-US" dirty="0">
                <a:solidFill>
                  <a:srgbClr val="FF0000"/>
                </a:solidFill>
              </a:rPr>
              <a:t>In contrast to secure individuals, when avoidant individuals are faced with stressful events, they are less likely to seek support from close others </a:t>
            </a:r>
            <a:r>
              <a:rPr lang="en-US" dirty="0">
                <a:solidFill>
                  <a:srgbClr val="0070C0"/>
                </a:solidFill>
              </a:rPr>
              <a:t>(Fraley &amp; Shaver, 2018; Davis &amp; </a:t>
            </a:r>
            <a:r>
              <a:rPr lang="en-US" dirty="0" err="1">
                <a:solidFill>
                  <a:srgbClr val="0070C0"/>
                </a:solidFill>
              </a:rPr>
              <a:t>Zatura</a:t>
            </a:r>
            <a:r>
              <a:rPr lang="en-US" dirty="0">
                <a:solidFill>
                  <a:srgbClr val="0070C0"/>
                </a:solidFill>
              </a:rPr>
              <a:t>, 2012; </a:t>
            </a:r>
            <a:r>
              <a:rPr lang="en-US" dirty="0" err="1">
                <a:solidFill>
                  <a:srgbClr val="0070C0"/>
                </a:solidFill>
              </a:rPr>
              <a:t>Mikulincer</a:t>
            </a:r>
            <a:r>
              <a:rPr lang="en-US" dirty="0">
                <a:solidFill>
                  <a:srgbClr val="0070C0"/>
                </a:solidFill>
              </a:rPr>
              <a:t> &amp; Florian, 2005; </a:t>
            </a:r>
            <a:r>
              <a:rPr lang="en-US" dirty="0" err="1">
                <a:solidFill>
                  <a:srgbClr val="0070C0"/>
                </a:solidFill>
              </a:rPr>
              <a:t>Ognibene</a:t>
            </a:r>
            <a:r>
              <a:rPr lang="en-US" dirty="0">
                <a:solidFill>
                  <a:srgbClr val="0070C0"/>
                </a:solidFill>
              </a:rPr>
              <a:t> &amp; Collins, 2008). When avoidant individuals do not seek support, their partners may be unaware of their  feelings that their support is not welcome and thus, engage in fewer efforts to provide aid. Moreover, when spouses try to help a partner who resists their aid, spouses may feel less capable, less concerned for their partner (Collins &amp; Feeney, 2013). </a:t>
            </a:r>
            <a:r>
              <a:rPr lang="en-US" dirty="0"/>
              <a:t>(Integrated articles)</a:t>
            </a:r>
          </a:p>
        </p:txBody>
      </p:sp>
    </p:spTree>
    <p:extLst>
      <p:ext uri="{BB962C8B-B14F-4D97-AF65-F5344CB8AC3E}">
        <p14:creationId xmlns:p14="http://schemas.microsoft.com/office/powerpoint/2010/main" val="222627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dirty="0"/>
              <a:t>The introduction section concludes by summarizing the main points, stating the aims of the research study and giving the related hypotheses.</a:t>
            </a:r>
          </a:p>
        </p:txBody>
      </p:sp>
    </p:spTree>
    <p:extLst>
      <p:ext uri="{BB962C8B-B14F-4D97-AF65-F5344CB8AC3E}">
        <p14:creationId xmlns:p14="http://schemas.microsoft.com/office/powerpoint/2010/main" val="269392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example</a:t>
            </a:r>
          </a:p>
        </p:txBody>
      </p:sp>
      <p:sp>
        <p:nvSpPr>
          <p:cNvPr id="3" name="Content Placeholder 2"/>
          <p:cNvSpPr>
            <a:spLocks noGrp="1"/>
          </p:cNvSpPr>
          <p:nvPr>
            <p:ph idx="1"/>
          </p:nvPr>
        </p:nvSpPr>
        <p:spPr/>
        <p:txBody>
          <a:bodyPr/>
          <a:lstStyle/>
          <a:p>
            <a:pPr marL="0" indent="0">
              <a:buNone/>
            </a:pPr>
            <a:r>
              <a:rPr lang="en-US" dirty="0"/>
              <a:t>In sum, interpersonal and contextual factors posited to be associated with spouses’ provision of diet related support to partners managing type 2 diabetes were investigated. Drawing from the multifactorial framework (</a:t>
            </a:r>
            <a:r>
              <a:rPr lang="en-US" dirty="0" err="1"/>
              <a:t>Dunkel-Schetter</a:t>
            </a:r>
            <a:r>
              <a:rPr lang="en-US" dirty="0"/>
              <a:t> &amp; </a:t>
            </a:r>
            <a:r>
              <a:rPr lang="en-US" dirty="0" err="1"/>
              <a:t>Skokan</a:t>
            </a:r>
            <a:r>
              <a:rPr lang="en-US" dirty="0"/>
              <a:t>, 2019), the association of spouses’ provision of diet related support with the attachment orientation of each partner (interpersonal factors) and patients’ diabetes management (contextual factors) was explored. It was anticipated that anxious or avoidant attachment of providers (spouses) would be associated with lower provision of diet-related support to patients.</a:t>
            </a:r>
          </a:p>
        </p:txBody>
      </p:sp>
    </p:spTree>
    <p:extLst>
      <p:ext uri="{BB962C8B-B14F-4D97-AF65-F5344CB8AC3E}">
        <p14:creationId xmlns:p14="http://schemas.microsoft.com/office/powerpoint/2010/main" val="19899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878</Words>
  <Application>Microsoft Office PowerPoint</Application>
  <PresentationFormat>Widescreen</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Research Study Introduction </vt:lpstr>
      <vt:lpstr>Introductory Paragraph</vt:lpstr>
      <vt:lpstr>Introductory paragraph example</vt:lpstr>
      <vt:lpstr>Introductory paragraph example</vt:lpstr>
      <vt:lpstr>Body</vt:lpstr>
      <vt:lpstr>Example body paragraph</vt:lpstr>
      <vt:lpstr>Example body paragraph</vt:lpstr>
      <vt:lpstr>Conclusion:</vt:lpstr>
      <vt:lpstr>Conclusion example</vt:lpstr>
      <vt:lpstr>Conclusion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Study Introduction</dc:title>
  <dc:creator>Administrator</dc:creator>
  <cp:lastModifiedBy>Saad Bin Khalid</cp:lastModifiedBy>
  <cp:revision>16</cp:revision>
  <dcterms:created xsi:type="dcterms:W3CDTF">2022-10-03T09:50:04Z</dcterms:created>
  <dcterms:modified xsi:type="dcterms:W3CDTF">2023-05-25T23:39:51Z</dcterms:modified>
</cp:coreProperties>
</file>