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68"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1722CA-3918-4AAC-B5D7-8C7E2F523106}"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1722CA-3918-4AAC-B5D7-8C7E2F523106}"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1722CA-3918-4AAC-B5D7-8C7E2F523106}"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1722CA-3918-4AAC-B5D7-8C7E2F523106}"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722CA-3918-4AAC-B5D7-8C7E2F523106}"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1722CA-3918-4AAC-B5D7-8C7E2F523106}" type="datetimeFigureOut">
              <a:rPr lang="en-US" smtClean="0"/>
              <a:pPr/>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1722CA-3918-4AAC-B5D7-8C7E2F523106}" type="datetimeFigureOut">
              <a:rPr lang="en-US" smtClean="0"/>
              <a:pPr/>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1722CA-3918-4AAC-B5D7-8C7E2F523106}" type="datetimeFigureOut">
              <a:rPr lang="en-US" smtClean="0"/>
              <a:pPr/>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722CA-3918-4AAC-B5D7-8C7E2F523106}" type="datetimeFigureOut">
              <a:rPr lang="en-US" smtClean="0"/>
              <a:pPr/>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722CA-3918-4AAC-B5D7-8C7E2F523106}" type="datetimeFigureOut">
              <a:rPr lang="en-US" smtClean="0"/>
              <a:pPr/>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722CA-3918-4AAC-B5D7-8C7E2F523106}" type="datetimeFigureOut">
              <a:rPr lang="en-US" smtClean="0"/>
              <a:pPr/>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469BE-A023-4A29-A777-F2B0A8EE0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722CA-3918-4AAC-B5D7-8C7E2F523106}" type="datetimeFigureOut">
              <a:rPr lang="en-US" smtClean="0"/>
              <a:pPr/>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69BE-A023-4A29-A777-F2B0A8EE09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Feasibility Report</a:t>
            </a:r>
            <a:endParaRPr lang="en-US" dirty="0"/>
          </a:p>
        </p:txBody>
      </p:sp>
      <p:sp>
        <p:nvSpPr>
          <p:cNvPr id="3" name="Subtitle 2"/>
          <p:cNvSpPr>
            <a:spLocks noGrp="1"/>
          </p:cNvSpPr>
          <p:nvPr>
            <p:ph type="subTitle" idx="1"/>
          </p:nvPr>
        </p:nvSpPr>
        <p:spPr/>
        <p:txBody>
          <a:bodyPr/>
          <a:lstStyle/>
          <a:p>
            <a:r>
              <a:rPr lang="en-US" dirty="0" smtClean="0"/>
              <a:t>Using the Yardstick Approach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yardstick.png"/>
          <p:cNvPicPr>
            <a:picLocks noGrp="1" noChangeAspect="1"/>
          </p:cNvPicPr>
          <p:nvPr>
            <p:ph idx="1"/>
          </p:nvPr>
        </p:nvPicPr>
        <p:blipFill>
          <a:blip r:embed="rId2"/>
          <a:srcRect l="952" t="5110" b="7747"/>
          <a:stretch>
            <a:fillRect/>
          </a:stretch>
        </p:blipFill>
        <p:spPr>
          <a:xfrm>
            <a:off x="381000" y="457200"/>
            <a:ext cx="8444459" cy="6096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Yardstick Approach</a:t>
            </a:r>
            <a:endParaRPr lang="en-US" dirty="0"/>
          </a:p>
        </p:txBody>
      </p:sp>
      <p:sp>
        <p:nvSpPr>
          <p:cNvPr id="3" name="Content Placeholder 2"/>
          <p:cNvSpPr>
            <a:spLocks noGrp="1"/>
          </p:cNvSpPr>
          <p:nvPr>
            <p:ph idx="1"/>
          </p:nvPr>
        </p:nvSpPr>
        <p:spPr/>
        <p:txBody>
          <a:bodyPr/>
          <a:lstStyle/>
          <a:p>
            <a:r>
              <a:rPr lang="en-US" dirty="0" smtClean="0"/>
              <a:t>The way to measure several solutions to a single problem</a:t>
            </a:r>
          </a:p>
          <a:p>
            <a:r>
              <a:rPr lang="en-US" dirty="0" smtClean="0"/>
              <a:t>Evaluating each solution against a criteria</a:t>
            </a:r>
          </a:p>
          <a:p>
            <a:r>
              <a:rPr lang="en-US" dirty="0" smtClean="0"/>
              <a:t>Finding the best solution for a particular problem that fulfills the criteria</a:t>
            </a:r>
          </a:p>
          <a:p>
            <a:r>
              <a:rPr lang="en-US" dirty="0" smtClean="0"/>
              <a:t>Finally, choosing one solution that is recommended based upon the facts and how it best fits into the criteria.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FF00"/>
                </a:solidFill>
              </a:rPr>
              <a:t>How to use the YSA</a:t>
            </a:r>
            <a:endParaRPr lang="en-US" b="1" dirty="0">
              <a:solidFill>
                <a:srgbClr val="FFFF00"/>
              </a:solidFill>
            </a:endParaRPr>
          </a:p>
        </p:txBody>
      </p:sp>
      <p:sp>
        <p:nvSpPr>
          <p:cNvPr id="3" name="Content Placeholder 2"/>
          <p:cNvSpPr>
            <a:spLocks noGrp="1"/>
          </p:cNvSpPr>
          <p:nvPr>
            <p:ph idx="1"/>
          </p:nvPr>
        </p:nvSpPr>
        <p:spPr/>
        <p:txBody>
          <a:bodyPr>
            <a:normAutofit/>
          </a:bodyPr>
          <a:lstStyle/>
          <a:p>
            <a:endParaRPr lang="en-US" dirty="0" smtClean="0"/>
          </a:p>
          <a:p>
            <a:r>
              <a:rPr lang="en-US" dirty="0" smtClean="0"/>
              <a:t>Look </a:t>
            </a:r>
            <a:r>
              <a:rPr lang="en-US" dirty="0"/>
              <a:t>at multiple solutions to a </a:t>
            </a:r>
            <a:r>
              <a:rPr lang="en-US" dirty="0" smtClean="0"/>
              <a:t>problem</a:t>
            </a:r>
          </a:p>
          <a:p>
            <a:r>
              <a:rPr lang="en-US" dirty="0" smtClean="0"/>
              <a:t>Defines </a:t>
            </a:r>
            <a:r>
              <a:rPr lang="en-US" dirty="0"/>
              <a:t>the criteria with which a solution is </a:t>
            </a:r>
            <a:r>
              <a:rPr lang="en-US" dirty="0" smtClean="0"/>
              <a:t>chosen</a:t>
            </a:r>
            <a:r>
              <a:rPr lang="en-US" dirty="0"/>
              <a:t> </a:t>
            </a:r>
            <a:r>
              <a:rPr lang="en-US" dirty="0" smtClean="0"/>
              <a:t>over others</a:t>
            </a:r>
          </a:p>
          <a:p>
            <a:r>
              <a:rPr lang="en-US" dirty="0" smtClean="0"/>
              <a:t>Each </a:t>
            </a:r>
            <a:r>
              <a:rPr lang="en-US" dirty="0"/>
              <a:t>possible solution is </a:t>
            </a:r>
            <a:r>
              <a:rPr lang="en-US" dirty="0" smtClean="0"/>
              <a:t>explained  and finally a </a:t>
            </a:r>
            <a:r>
              <a:rPr lang="en-US" dirty="0"/>
              <a:t>recommendation is </a:t>
            </a:r>
            <a:r>
              <a:rPr lang="en-US" dirty="0" smtClean="0"/>
              <a:t>made, for the best solution, according to the criteria</a:t>
            </a:r>
          </a:p>
        </p:txBody>
      </p:sp>
      <p:pic>
        <p:nvPicPr>
          <p:cNvPr id="4" name="Picture 3" descr="Problem.jpg"/>
          <p:cNvPicPr>
            <a:picLocks noChangeAspect="1"/>
          </p:cNvPicPr>
          <p:nvPr/>
        </p:nvPicPr>
        <p:blipFill>
          <a:blip r:embed="rId2"/>
          <a:stretch>
            <a:fillRect/>
          </a:stretch>
        </p:blipFill>
        <p:spPr>
          <a:xfrm>
            <a:off x="6477000" y="152400"/>
            <a:ext cx="2514600" cy="152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l"/>
            <a:r>
              <a:rPr lang="en-US" sz="3100" dirty="0" smtClean="0"/>
              <a:t/>
            </a:r>
            <a:br>
              <a:rPr lang="en-US" sz="3100" dirty="0" smtClean="0"/>
            </a:br>
            <a:r>
              <a:rPr lang="en-US" sz="3100" b="1" dirty="0" smtClean="0">
                <a:solidFill>
                  <a:srgbClr val="FFFF00"/>
                </a:solidFill>
              </a:rPr>
              <a:t>Step 1: </a:t>
            </a:r>
            <a:r>
              <a:rPr lang="en-US" sz="3600" b="1" dirty="0" smtClean="0">
                <a:solidFill>
                  <a:srgbClr val="FFFF00"/>
                </a:solidFill>
              </a:rPr>
              <a:t>Identify the problem</a:t>
            </a:r>
            <a:endParaRPr lang="en-US" b="1" dirty="0">
              <a:solidFill>
                <a:srgbClr val="FFFF00"/>
              </a:solidFill>
            </a:endParaRPr>
          </a:p>
        </p:txBody>
      </p:sp>
      <p:sp>
        <p:nvSpPr>
          <p:cNvPr id="3" name="Content Placeholder 2"/>
          <p:cNvSpPr>
            <a:spLocks noGrp="1"/>
          </p:cNvSpPr>
          <p:nvPr>
            <p:ph idx="1"/>
          </p:nvPr>
        </p:nvSpPr>
        <p:spPr/>
        <p:txBody>
          <a:bodyPr>
            <a:normAutofit lnSpcReduction="10000"/>
          </a:bodyPr>
          <a:lstStyle/>
          <a:p>
            <a:r>
              <a:rPr lang="en-US" dirty="0" smtClean="0"/>
              <a:t>Clearly state the problem at hand</a:t>
            </a:r>
          </a:p>
          <a:p>
            <a:endParaRPr lang="en-US" dirty="0"/>
          </a:p>
          <a:p>
            <a:r>
              <a:rPr lang="en-US" dirty="0" smtClean="0">
                <a:solidFill>
                  <a:srgbClr val="FFFF00"/>
                </a:solidFill>
              </a:rPr>
              <a:t>For example: </a:t>
            </a:r>
            <a:r>
              <a:rPr lang="en-US" dirty="0" smtClean="0"/>
              <a:t>A new product has been developed that needs to be launched in the target market. The company must run an appropriate advertising campaign for the new product so the masses are introduced to it, are attracted to it, and the sale increases as a result of the advertisement campaign.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FFFF00"/>
                </a:solidFill>
              </a:rPr>
              <a:t>Step 2: List all possible solutions to the problem</a:t>
            </a:r>
            <a:endParaRPr lang="en-US" sz="2800" b="1"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he </a:t>
            </a:r>
            <a:r>
              <a:rPr lang="en-US" dirty="0"/>
              <a:t>company trying to choose appropriate advertising for a new product can choose to advertise </a:t>
            </a:r>
            <a:r>
              <a:rPr lang="en-US" dirty="0" smtClean="0"/>
              <a:t>through various available mediums.</a:t>
            </a:r>
          </a:p>
          <a:p>
            <a:pPr>
              <a:buNone/>
            </a:pPr>
            <a:r>
              <a:rPr lang="en-US" dirty="0" smtClean="0">
                <a:solidFill>
                  <a:srgbClr val="FFFF00"/>
                </a:solidFill>
              </a:rPr>
              <a:t>For example</a:t>
            </a:r>
            <a:r>
              <a:rPr lang="en-US" dirty="0" smtClean="0"/>
              <a:t>, </a:t>
            </a:r>
          </a:p>
          <a:p>
            <a:pPr>
              <a:buNone/>
            </a:pPr>
            <a:r>
              <a:rPr lang="en-US" dirty="0" smtClean="0"/>
              <a:t>Advertise through,</a:t>
            </a:r>
          </a:p>
          <a:p>
            <a:r>
              <a:rPr lang="en-US" dirty="0" smtClean="0"/>
              <a:t>Television ads </a:t>
            </a:r>
          </a:p>
          <a:p>
            <a:r>
              <a:rPr lang="en-US" dirty="0"/>
              <a:t>P</a:t>
            </a:r>
            <a:r>
              <a:rPr lang="en-US" dirty="0" smtClean="0"/>
              <a:t>rint </a:t>
            </a:r>
            <a:r>
              <a:rPr lang="en-US" dirty="0"/>
              <a:t>ads in the </a:t>
            </a:r>
            <a:r>
              <a:rPr lang="en-US" dirty="0" smtClean="0"/>
              <a:t>newspaper </a:t>
            </a:r>
          </a:p>
          <a:p>
            <a:r>
              <a:rPr lang="en-US" dirty="0" smtClean="0"/>
              <a:t>Internet advertisements</a:t>
            </a:r>
          </a:p>
          <a:p>
            <a:r>
              <a:rPr lang="en-US" dirty="0"/>
              <a:t>R</a:t>
            </a:r>
            <a:r>
              <a:rPr lang="en-US" dirty="0" smtClean="0"/>
              <a:t>adio </a:t>
            </a:r>
            <a:r>
              <a:rPr lang="en-US" dirty="0"/>
              <a:t>advertisements </a:t>
            </a:r>
            <a:endParaRPr lang="en-US" dirty="0" smtClean="0"/>
          </a:p>
          <a:p>
            <a:r>
              <a:rPr lang="en-US" dirty="0"/>
              <a:t>B</a:t>
            </a:r>
            <a:r>
              <a:rPr lang="en-US" dirty="0" smtClean="0"/>
              <a:t>illboard advertisements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FFFF00"/>
                </a:solidFill>
              </a:rPr>
              <a:t>Step 3: Define criteria by which to choose a solution</a:t>
            </a:r>
            <a:endParaRPr lang="en-US" sz="2800" b="1"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Include </a:t>
            </a:r>
            <a:r>
              <a:rPr lang="en-US" dirty="0"/>
              <a:t>or </a:t>
            </a:r>
            <a:r>
              <a:rPr lang="en-US" dirty="0" smtClean="0"/>
              <a:t>exclude </a:t>
            </a:r>
            <a:r>
              <a:rPr lang="en-US" dirty="0"/>
              <a:t>aspects of a </a:t>
            </a:r>
            <a:r>
              <a:rPr lang="en-US" dirty="0" smtClean="0"/>
              <a:t>solution</a:t>
            </a:r>
          </a:p>
          <a:p>
            <a:r>
              <a:rPr lang="en-US" dirty="0" smtClean="0"/>
              <a:t> </a:t>
            </a:r>
            <a:r>
              <a:rPr lang="en-US" dirty="0"/>
              <a:t>The criteria must be specific enough to narrow down the solutions. </a:t>
            </a:r>
            <a:endParaRPr lang="en-US" dirty="0" smtClean="0"/>
          </a:p>
          <a:p>
            <a:pPr>
              <a:buNone/>
            </a:pPr>
            <a:r>
              <a:rPr lang="en-US" dirty="0" smtClean="0">
                <a:solidFill>
                  <a:srgbClr val="FFFF00"/>
                </a:solidFill>
              </a:rPr>
              <a:t>For </a:t>
            </a:r>
            <a:r>
              <a:rPr lang="en-US" dirty="0">
                <a:solidFill>
                  <a:srgbClr val="FFFF00"/>
                </a:solidFill>
              </a:rPr>
              <a:t>example</a:t>
            </a:r>
            <a:r>
              <a:rPr lang="en-US" dirty="0"/>
              <a:t>, </a:t>
            </a:r>
            <a:endParaRPr lang="en-US" dirty="0" smtClean="0"/>
          </a:p>
          <a:p>
            <a:pPr>
              <a:buNone/>
            </a:pPr>
            <a:r>
              <a:rPr lang="en-US" dirty="0" smtClean="0"/>
              <a:t>The </a:t>
            </a:r>
            <a:r>
              <a:rPr lang="en-US" dirty="0"/>
              <a:t>criteria for choosing an </a:t>
            </a:r>
            <a:r>
              <a:rPr lang="en-US" dirty="0" smtClean="0"/>
              <a:t>advertising method </a:t>
            </a:r>
            <a:r>
              <a:rPr lang="en-US" dirty="0"/>
              <a:t>might </a:t>
            </a:r>
            <a:r>
              <a:rPr lang="en-US" dirty="0" smtClean="0"/>
              <a:t>include, </a:t>
            </a:r>
          </a:p>
          <a:p>
            <a:pPr marL="514350" indent="-514350">
              <a:buFont typeface="+mj-lt"/>
              <a:buAutoNum type="arabicPeriod"/>
            </a:pPr>
            <a:r>
              <a:rPr lang="en-US" dirty="0"/>
              <a:t>L</a:t>
            </a:r>
            <a:r>
              <a:rPr lang="en-US" dirty="0" smtClean="0"/>
              <a:t>imited funds</a:t>
            </a:r>
          </a:p>
          <a:p>
            <a:pPr marL="514350" indent="-514350">
              <a:buFont typeface="+mj-lt"/>
              <a:buAutoNum type="arabicPeriod"/>
            </a:pPr>
            <a:r>
              <a:rPr lang="en-US" dirty="0"/>
              <a:t>B</a:t>
            </a:r>
            <a:r>
              <a:rPr lang="en-US" dirty="0" smtClean="0"/>
              <a:t>road appeal</a:t>
            </a:r>
          </a:p>
          <a:p>
            <a:pPr marL="514350" indent="-514350">
              <a:buFont typeface="+mj-lt"/>
              <a:buAutoNum type="arabicPeriod"/>
            </a:pPr>
            <a:r>
              <a:rPr lang="en-US" dirty="0" smtClean="0"/>
              <a:t>A desire </a:t>
            </a:r>
            <a:r>
              <a:rPr lang="en-US" dirty="0"/>
              <a:t>to direct people to a website where they are able to purchase the specified product.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FF00"/>
                </a:solidFill>
              </a:rPr>
              <a:t>Step 4: Compare each solution to the criteria</a:t>
            </a:r>
            <a:endParaRPr lang="en-US" sz="3200" b="1" dirty="0">
              <a:solidFill>
                <a:srgbClr val="FFFF00"/>
              </a:solidFill>
            </a:endParaRPr>
          </a:p>
        </p:txBody>
      </p:sp>
      <p:sp>
        <p:nvSpPr>
          <p:cNvPr id="3" name="Content Placeholder 2"/>
          <p:cNvSpPr>
            <a:spLocks noGrp="1"/>
          </p:cNvSpPr>
          <p:nvPr>
            <p:ph idx="1"/>
          </p:nvPr>
        </p:nvSpPr>
        <p:spPr>
          <a:xfrm>
            <a:off x="457200" y="1600200"/>
            <a:ext cx="8229600" cy="5257799"/>
          </a:xfrm>
        </p:spPr>
        <p:txBody>
          <a:bodyPr>
            <a:normAutofit fontScale="77500" lnSpcReduction="20000"/>
          </a:bodyPr>
          <a:lstStyle/>
          <a:p>
            <a:r>
              <a:rPr lang="en-US" b="1" dirty="0" smtClean="0"/>
              <a:t>Analyze each option thoroughly </a:t>
            </a:r>
            <a:r>
              <a:rPr lang="en-US" b="1" dirty="0"/>
              <a:t>and clearly </a:t>
            </a:r>
            <a:endParaRPr lang="en-US" b="1" dirty="0" smtClean="0"/>
          </a:p>
          <a:p>
            <a:pPr>
              <a:buNone/>
            </a:pPr>
            <a:endParaRPr lang="en-US" b="1" dirty="0" smtClean="0">
              <a:solidFill>
                <a:srgbClr val="92D050"/>
              </a:solidFill>
            </a:endParaRPr>
          </a:p>
          <a:p>
            <a:pPr>
              <a:buNone/>
            </a:pPr>
            <a:r>
              <a:rPr lang="en-US" dirty="0" smtClean="0">
                <a:solidFill>
                  <a:srgbClr val="FFFF00"/>
                </a:solidFill>
              </a:rPr>
              <a:t> </a:t>
            </a:r>
            <a:r>
              <a:rPr lang="en-US" dirty="0">
                <a:solidFill>
                  <a:srgbClr val="FFFF00"/>
                </a:solidFill>
              </a:rPr>
              <a:t>For example, </a:t>
            </a:r>
            <a:endParaRPr lang="en-US" dirty="0" smtClean="0">
              <a:solidFill>
                <a:srgbClr val="FFFF00"/>
              </a:solidFill>
            </a:endParaRPr>
          </a:p>
          <a:p>
            <a:pPr>
              <a:buNone/>
            </a:pPr>
            <a:r>
              <a:rPr lang="en-US" dirty="0">
                <a:solidFill>
                  <a:srgbClr val="FFFF00"/>
                </a:solidFill>
              </a:rPr>
              <a:t>T</a:t>
            </a:r>
            <a:r>
              <a:rPr lang="en-US" dirty="0" smtClean="0">
                <a:solidFill>
                  <a:srgbClr val="FFFF00"/>
                </a:solidFill>
              </a:rPr>
              <a:t>elevision </a:t>
            </a:r>
            <a:r>
              <a:rPr lang="en-US" dirty="0">
                <a:solidFill>
                  <a:srgbClr val="FFFF00"/>
                </a:solidFill>
              </a:rPr>
              <a:t>advertising </a:t>
            </a:r>
            <a:r>
              <a:rPr lang="en-US" dirty="0"/>
              <a:t>would be expensive, but targets a wide range of people. </a:t>
            </a:r>
            <a:endParaRPr lang="en-US" dirty="0" smtClean="0"/>
          </a:p>
          <a:p>
            <a:pPr>
              <a:buNone/>
            </a:pPr>
            <a:r>
              <a:rPr lang="en-US" dirty="0" smtClean="0">
                <a:solidFill>
                  <a:srgbClr val="FFFF00"/>
                </a:solidFill>
              </a:rPr>
              <a:t>Newspaper </a:t>
            </a:r>
            <a:r>
              <a:rPr lang="en-US" dirty="0">
                <a:solidFill>
                  <a:srgbClr val="FFFF00"/>
                </a:solidFill>
              </a:rPr>
              <a:t>ads </a:t>
            </a:r>
            <a:r>
              <a:rPr lang="en-US" dirty="0"/>
              <a:t>would target only a specific region of people, but would cost less</a:t>
            </a:r>
            <a:r>
              <a:rPr lang="en-US" dirty="0" smtClean="0"/>
              <a:t>.</a:t>
            </a:r>
          </a:p>
          <a:p>
            <a:pPr>
              <a:buNone/>
            </a:pPr>
            <a:r>
              <a:rPr lang="en-US" dirty="0" smtClean="0"/>
              <a:t> </a:t>
            </a:r>
            <a:r>
              <a:rPr lang="en-US" dirty="0">
                <a:solidFill>
                  <a:srgbClr val="FFFF00"/>
                </a:solidFill>
              </a:rPr>
              <a:t>Internet ads </a:t>
            </a:r>
            <a:r>
              <a:rPr lang="en-US" dirty="0"/>
              <a:t>would target a wide range of people and the budget can be adjusted as needed. </a:t>
            </a:r>
            <a:r>
              <a:rPr lang="en-US" dirty="0" smtClean="0"/>
              <a:t>Internet </a:t>
            </a:r>
            <a:r>
              <a:rPr lang="en-US" dirty="0"/>
              <a:t>ads can also send people directly to website</a:t>
            </a:r>
            <a:r>
              <a:rPr lang="en-US" dirty="0" smtClean="0"/>
              <a:t>.</a:t>
            </a:r>
          </a:p>
          <a:p>
            <a:pPr>
              <a:buNone/>
            </a:pPr>
            <a:r>
              <a:rPr lang="en-US" dirty="0" smtClean="0"/>
              <a:t> </a:t>
            </a:r>
            <a:r>
              <a:rPr lang="en-US" dirty="0">
                <a:solidFill>
                  <a:srgbClr val="FFFF00"/>
                </a:solidFill>
              </a:rPr>
              <a:t>Radio ads </a:t>
            </a:r>
            <a:r>
              <a:rPr lang="en-US" dirty="0"/>
              <a:t>can reach a wide variety of people, but only in a specific geographic area and can cost a good deal of money. </a:t>
            </a:r>
            <a:endParaRPr lang="en-US" dirty="0" smtClean="0"/>
          </a:p>
          <a:p>
            <a:pPr>
              <a:buNone/>
            </a:pPr>
            <a:r>
              <a:rPr lang="en-US" dirty="0" smtClean="0">
                <a:solidFill>
                  <a:srgbClr val="FFFF00"/>
                </a:solidFill>
              </a:rPr>
              <a:t>Billboard </a:t>
            </a:r>
            <a:r>
              <a:rPr lang="en-US" dirty="0">
                <a:solidFill>
                  <a:srgbClr val="FFFF00"/>
                </a:solidFill>
              </a:rPr>
              <a:t>ads </a:t>
            </a:r>
            <a:r>
              <a:rPr lang="en-US" dirty="0"/>
              <a:t>can be made cheaply with small roadside signs, but the size is limited and people driving by may not remember the web address.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00"/>
                </a:solidFill>
              </a:rPr>
              <a:t>Step 4: Decide on a solution </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Make </a:t>
            </a:r>
            <a:r>
              <a:rPr lang="en-US" dirty="0"/>
              <a:t>a recommendation. </a:t>
            </a:r>
            <a:endParaRPr lang="en-US" dirty="0" smtClean="0"/>
          </a:p>
          <a:p>
            <a:r>
              <a:rPr lang="en-US" dirty="0" smtClean="0"/>
              <a:t>Recommendation must be based on facts</a:t>
            </a:r>
          </a:p>
          <a:p>
            <a:pPr>
              <a:buNone/>
            </a:pPr>
            <a:endParaRPr lang="en-US" dirty="0" smtClean="0"/>
          </a:p>
          <a:p>
            <a:pPr>
              <a:buNone/>
            </a:pPr>
            <a:r>
              <a:rPr lang="en-US" dirty="0" smtClean="0">
                <a:solidFill>
                  <a:srgbClr val="FFFF00"/>
                </a:solidFill>
              </a:rPr>
              <a:t>For example</a:t>
            </a:r>
            <a:r>
              <a:rPr lang="en-US" dirty="0">
                <a:solidFill>
                  <a:srgbClr val="FFFF00"/>
                </a:solidFill>
              </a:rPr>
              <a:t>, </a:t>
            </a:r>
            <a:endParaRPr lang="en-US" dirty="0" smtClean="0">
              <a:solidFill>
                <a:srgbClr val="FFFF00"/>
              </a:solidFill>
            </a:endParaRPr>
          </a:p>
          <a:p>
            <a:pPr>
              <a:buNone/>
            </a:pPr>
            <a:r>
              <a:rPr lang="en-US" dirty="0" smtClean="0"/>
              <a:t>Internet </a:t>
            </a:r>
            <a:r>
              <a:rPr lang="en-US" dirty="0"/>
              <a:t>advertising makes the most sense, as it fulfills all the criteria.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445</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Feasibility Report</vt:lpstr>
      <vt:lpstr>Slide 2</vt:lpstr>
      <vt:lpstr>The Yardstick Approach</vt:lpstr>
      <vt:lpstr>How to use the YSA</vt:lpstr>
      <vt:lpstr> Step 1: Identify the problem</vt:lpstr>
      <vt:lpstr>Step 2: List all possible solutions to the problem</vt:lpstr>
      <vt:lpstr>Step 3: Define criteria by which to choose a solution</vt:lpstr>
      <vt:lpstr>Step 4: Compare each solution to the criteria</vt:lpstr>
      <vt:lpstr>Step 4: Decide on a solution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Report</dc:title>
  <dc:creator>dellpc</dc:creator>
  <cp:lastModifiedBy>dellpc</cp:lastModifiedBy>
  <cp:revision>3</cp:revision>
  <dcterms:created xsi:type="dcterms:W3CDTF">2021-05-16T18:48:18Z</dcterms:created>
  <dcterms:modified xsi:type="dcterms:W3CDTF">2021-05-17T02:59:29Z</dcterms:modified>
</cp:coreProperties>
</file>