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948" r:id="rId2"/>
  </p:sldMasterIdLst>
  <p:notesMasterIdLst>
    <p:notesMasterId r:id="rId78"/>
  </p:notesMasterIdLst>
  <p:sldIdLst>
    <p:sldId id="256" r:id="rId3"/>
    <p:sldId id="311" r:id="rId4"/>
    <p:sldId id="367" r:id="rId5"/>
    <p:sldId id="312" r:id="rId6"/>
    <p:sldId id="257" r:id="rId7"/>
    <p:sldId id="353" r:id="rId8"/>
    <p:sldId id="258" r:id="rId9"/>
    <p:sldId id="259" r:id="rId10"/>
    <p:sldId id="260" r:id="rId11"/>
    <p:sldId id="354" r:id="rId12"/>
    <p:sldId id="356" r:id="rId13"/>
    <p:sldId id="355" r:id="rId14"/>
    <p:sldId id="264" r:id="rId15"/>
    <p:sldId id="321" r:id="rId16"/>
    <p:sldId id="265" r:id="rId17"/>
    <p:sldId id="351" r:id="rId18"/>
    <p:sldId id="352" r:id="rId19"/>
    <p:sldId id="273" r:id="rId20"/>
    <p:sldId id="369" r:id="rId21"/>
    <p:sldId id="274" r:id="rId22"/>
    <p:sldId id="316" r:id="rId23"/>
    <p:sldId id="275" r:id="rId24"/>
    <p:sldId id="276" r:id="rId25"/>
    <p:sldId id="318" r:id="rId26"/>
    <p:sldId id="277" r:id="rId27"/>
    <p:sldId id="315" r:id="rId28"/>
    <p:sldId id="313" r:id="rId29"/>
    <p:sldId id="267" r:id="rId30"/>
    <p:sldId id="357" r:id="rId31"/>
    <p:sldId id="268" r:id="rId32"/>
    <p:sldId id="317" r:id="rId33"/>
    <p:sldId id="269" r:id="rId34"/>
    <p:sldId id="320" r:id="rId35"/>
    <p:sldId id="270" r:id="rId36"/>
    <p:sldId id="271" r:id="rId37"/>
    <p:sldId id="272" r:id="rId38"/>
    <p:sldId id="362" r:id="rId39"/>
    <p:sldId id="319" r:id="rId40"/>
    <p:sldId id="363" r:id="rId41"/>
    <p:sldId id="364" r:id="rId42"/>
    <p:sldId id="322" r:id="rId43"/>
    <p:sldId id="324" r:id="rId44"/>
    <p:sldId id="323" r:id="rId45"/>
    <p:sldId id="314" r:id="rId46"/>
    <p:sldId id="361" r:id="rId47"/>
    <p:sldId id="278" r:id="rId48"/>
    <p:sldId id="358" r:id="rId49"/>
    <p:sldId id="325" r:id="rId50"/>
    <p:sldId id="326" r:id="rId51"/>
    <p:sldId id="327" r:id="rId52"/>
    <p:sldId id="328" r:id="rId53"/>
    <p:sldId id="329" r:id="rId54"/>
    <p:sldId id="330" r:id="rId55"/>
    <p:sldId id="331" r:id="rId56"/>
    <p:sldId id="332" r:id="rId57"/>
    <p:sldId id="333" r:id="rId58"/>
    <p:sldId id="366" r:id="rId59"/>
    <p:sldId id="335" r:id="rId60"/>
    <p:sldId id="336" r:id="rId61"/>
    <p:sldId id="337" r:id="rId62"/>
    <p:sldId id="338" r:id="rId63"/>
    <p:sldId id="339" r:id="rId64"/>
    <p:sldId id="340" r:id="rId65"/>
    <p:sldId id="341" r:id="rId66"/>
    <p:sldId id="342" r:id="rId67"/>
    <p:sldId id="350" r:id="rId68"/>
    <p:sldId id="348" r:id="rId69"/>
    <p:sldId id="349" r:id="rId70"/>
    <p:sldId id="304" r:id="rId71"/>
    <p:sldId id="305" r:id="rId72"/>
    <p:sldId id="343" r:id="rId73"/>
    <p:sldId id="344" r:id="rId74"/>
    <p:sldId id="345" r:id="rId75"/>
    <p:sldId id="346" r:id="rId76"/>
    <p:sldId id="347" r:id="rId7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129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iagrams/_rels/data2.xml.rels><?xml version="1.0" encoding="UTF-8" standalone="yes"?>
<Relationships xmlns="http://schemas.openxmlformats.org/package/2006/relationships"><Relationship Id="rId1" Type="http://schemas.openxmlformats.org/officeDocument/2006/relationships/image" Target="../media/image6.png"/></Relationships>
</file>

<file path=ppt/diagrams/_rels/drawing2.xml.rels><?xml version="1.0" encoding="UTF-8" standalone="yes"?>
<Relationships xmlns="http://schemas.openxmlformats.org/package/2006/relationships"><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F0948E-E6A0-4E52-A612-C9773FBEA67E}"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n-US"/>
        </a:p>
      </dgm:t>
    </dgm:pt>
    <dgm:pt modelId="{E1ABC52C-9024-4B1C-95EE-EF783BA74BCB}">
      <dgm:prSet phldrT="[Text]" custT="1"/>
      <dgm:spPr/>
      <dgm:t>
        <a:bodyPr/>
        <a:lstStyle/>
        <a:p>
          <a:r>
            <a:rPr lang="en-US" sz="2400" dirty="0">
              <a:solidFill>
                <a:schemeClr val="bg1"/>
              </a:solidFill>
            </a:rPr>
            <a:t>1. Completeness </a:t>
          </a:r>
        </a:p>
      </dgm:t>
    </dgm:pt>
    <dgm:pt modelId="{A13547AC-42D0-492C-9906-5AC9B3B30731}" type="parTrans" cxnId="{36FAF4AB-0FEA-4470-A597-443D1A23335A}">
      <dgm:prSet/>
      <dgm:spPr/>
      <dgm:t>
        <a:bodyPr/>
        <a:lstStyle/>
        <a:p>
          <a:endParaRPr lang="en-US"/>
        </a:p>
      </dgm:t>
    </dgm:pt>
    <dgm:pt modelId="{B3A41FE7-651C-4903-8769-C0BDD54E7D34}" type="sibTrans" cxnId="{36FAF4AB-0FEA-4470-A597-443D1A23335A}">
      <dgm:prSet/>
      <dgm:spPr/>
      <dgm:t>
        <a:bodyPr/>
        <a:lstStyle/>
        <a:p>
          <a:endParaRPr lang="en-US"/>
        </a:p>
      </dgm:t>
    </dgm:pt>
    <dgm:pt modelId="{F37AD10E-C74A-4499-8E14-33FC9070F060}">
      <dgm:prSet phldrT="[Text]" custT="1"/>
      <dgm:spPr/>
      <dgm:t>
        <a:bodyPr/>
        <a:lstStyle/>
        <a:p>
          <a:r>
            <a:rPr lang="en-US" sz="2400" dirty="0">
              <a:solidFill>
                <a:schemeClr val="bg1"/>
              </a:solidFill>
            </a:rPr>
            <a:t>2. Correct Grammar </a:t>
          </a:r>
        </a:p>
      </dgm:t>
    </dgm:pt>
    <dgm:pt modelId="{F6DD1AE6-3004-4276-8EA5-2070896B6B6F}" type="parTrans" cxnId="{F32BE619-9D49-417C-89A9-0D982E1687EF}">
      <dgm:prSet/>
      <dgm:spPr/>
      <dgm:t>
        <a:bodyPr/>
        <a:lstStyle/>
        <a:p>
          <a:endParaRPr lang="en-US"/>
        </a:p>
      </dgm:t>
    </dgm:pt>
    <dgm:pt modelId="{16C251EB-0492-4C32-84B7-E45F595F8E8E}" type="sibTrans" cxnId="{F32BE619-9D49-417C-89A9-0D982E1687EF}">
      <dgm:prSet/>
      <dgm:spPr/>
      <dgm:t>
        <a:bodyPr/>
        <a:lstStyle/>
        <a:p>
          <a:endParaRPr lang="en-US"/>
        </a:p>
      </dgm:t>
    </dgm:pt>
    <dgm:pt modelId="{C02BD3F3-7964-47D9-B381-4C18805B1302}">
      <dgm:prSet phldrT="[Text]" custT="1"/>
      <dgm:spPr/>
      <dgm:t>
        <a:bodyPr/>
        <a:lstStyle/>
        <a:p>
          <a:r>
            <a:rPr lang="en-US" sz="2400" dirty="0">
              <a:solidFill>
                <a:schemeClr val="bg1"/>
              </a:solidFill>
            </a:rPr>
            <a:t>3. Clear organization of Content</a:t>
          </a:r>
        </a:p>
      </dgm:t>
    </dgm:pt>
    <dgm:pt modelId="{342E284D-593D-4E19-86BE-6685225A18AE}" type="parTrans" cxnId="{E9597D96-3174-47B5-AD56-85110422D208}">
      <dgm:prSet/>
      <dgm:spPr/>
      <dgm:t>
        <a:bodyPr/>
        <a:lstStyle/>
        <a:p>
          <a:endParaRPr lang="en-US"/>
        </a:p>
      </dgm:t>
    </dgm:pt>
    <dgm:pt modelId="{5C028AA9-4FD1-4984-BC56-3B13190BF21E}" type="sibTrans" cxnId="{E9597D96-3174-47B5-AD56-85110422D208}">
      <dgm:prSet/>
      <dgm:spPr/>
      <dgm:t>
        <a:bodyPr/>
        <a:lstStyle/>
        <a:p>
          <a:endParaRPr lang="en-US"/>
        </a:p>
      </dgm:t>
    </dgm:pt>
    <dgm:pt modelId="{FC55FE15-3A2C-41A8-B184-C021583308E5}">
      <dgm:prSet phldrT="[Text]" custT="1"/>
      <dgm:spPr/>
      <dgm:t>
        <a:bodyPr/>
        <a:lstStyle/>
        <a:p>
          <a:r>
            <a:rPr lang="en-US" sz="2400" dirty="0">
              <a:solidFill>
                <a:schemeClr val="bg1"/>
              </a:solidFill>
            </a:rPr>
            <a:t>4. Clear Pronoun References</a:t>
          </a:r>
        </a:p>
      </dgm:t>
    </dgm:pt>
    <dgm:pt modelId="{2A782729-C603-493D-B5DC-B05D8A5F6EEC}" type="parTrans" cxnId="{D1AA7BF1-3A06-4DA6-97BF-047674B9FB71}">
      <dgm:prSet/>
      <dgm:spPr/>
      <dgm:t>
        <a:bodyPr/>
        <a:lstStyle/>
        <a:p>
          <a:endParaRPr lang="en-US"/>
        </a:p>
      </dgm:t>
    </dgm:pt>
    <dgm:pt modelId="{86FDA5A0-23CF-4A20-9B1F-67E53A94937B}" type="sibTrans" cxnId="{D1AA7BF1-3A06-4DA6-97BF-047674B9FB71}">
      <dgm:prSet/>
      <dgm:spPr/>
      <dgm:t>
        <a:bodyPr/>
        <a:lstStyle/>
        <a:p>
          <a:endParaRPr lang="en-US"/>
        </a:p>
      </dgm:t>
    </dgm:pt>
    <dgm:pt modelId="{64AAD060-D351-4B07-8BFA-65DE940F3B4B}" type="pres">
      <dgm:prSet presAssocID="{7DF0948E-E6A0-4E52-A612-C9773FBEA67E}" presName="linear" presStyleCnt="0">
        <dgm:presLayoutVars>
          <dgm:dir/>
          <dgm:animLvl val="lvl"/>
          <dgm:resizeHandles val="exact"/>
        </dgm:presLayoutVars>
      </dgm:prSet>
      <dgm:spPr/>
      <dgm:t>
        <a:bodyPr/>
        <a:lstStyle/>
        <a:p>
          <a:endParaRPr lang="en-US"/>
        </a:p>
      </dgm:t>
    </dgm:pt>
    <dgm:pt modelId="{7B7DDF47-1F05-4208-9CA8-36980E098523}" type="pres">
      <dgm:prSet presAssocID="{E1ABC52C-9024-4B1C-95EE-EF783BA74BCB}" presName="parentLin" presStyleCnt="0"/>
      <dgm:spPr/>
    </dgm:pt>
    <dgm:pt modelId="{E94995D6-A3F4-42B3-B26D-04615F3EE4AB}" type="pres">
      <dgm:prSet presAssocID="{E1ABC52C-9024-4B1C-95EE-EF783BA74BCB}" presName="parentLeftMargin" presStyleLbl="node1" presStyleIdx="0" presStyleCnt="4"/>
      <dgm:spPr/>
      <dgm:t>
        <a:bodyPr/>
        <a:lstStyle/>
        <a:p>
          <a:endParaRPr lang="en-US"/>
        </a:p>
      </dgm:t>
    </dgm:pt>
    <dgm:pt modelId="{1940CC87-90F9-4498-9872-CEB667B5EC3C}" type="pres">
      <dgm:prSet presAssocID="{E1ABC52C-9024-4B1C-95EE-EF783BA74BCB}" presName="parentText" presStyleLbl="node1" presStyleIdx="0" presStyleCnt="4">
        <dgm:presLayoutVars>
          <dgm:chMax val="0"/>
          <dgm:bulletEnabled val="1"/>
        </dgm:presLayoutVars>
      </dgm:prSet>
      <dgm:spPr/>
      <dgm:t>
        <a:bodyPr/>
        <a:lstStyle/>
        <a:p>
          <a:endParaRPr lang="en-US"/>
        </a:p>
      </dgm:t>
    </dgm:pt>
    <dgm:pt modelId="{FE8B2093-4693-4265-8A01-AC6983E1FA3E}" type="pres">
      <dgm:prSet presAssocID="{E1ABC52C-9024-4B1C-95EE-EF783BA74BCB}" presName="negativeSpace" presStyleCnt="0"/>
      <dgm:spPr/>
    </dgm:pt>
    <dgm:pt modelId="{2D3919D8-0F46-401F-96C7-C76E734C1BE2}" type="pres">
      <dgm:prSet presAssocID="{E1ABC52C-9024-4B1C-95EE-EF783BA74BCB}" presName="childText" presStyleLbl="conFgAcc1" presStyleIdx="0" presStyleCnt="4">
        <dgm:presLayoutVars>
          <dgm:bulletEnabled val="1"/>
        </dgm:presLayoutVars>
      </dgm:prSet>
      <dgm:spPr/>
    </dgm:pt>
    <dgm:pt modelId="{6D45D925-3577-4540-9AAB-C3A99D480C11}" type="pres">
      <dgm:prSet presAssocID="{B3A41FE7-651C-4903-8769-C0BDD54E7D34}" presName="spaceBetweenRectangles" presStyleCnt="0"/>
      <dgm:spPr/>
    </dgm:pt>
    <dgm:pt modelId="{1FC6A498-C847-44D0-89B4-CC95AB884E1E}" type="pres">
      <dgm:prSet presAssocID="{F37AD10E-C74A-4499-8E14-33FC9070F060}" presName="parentLin" presStyleCnt="0"/>
      <dgm:spPr/>
    </dgm:pt>
    <dgm:pt modelId="{49D7FD44-34FA-4FE1-A0FB-DF003CAF8EB6}" type="pres">
      <dgm:prSet presAssocID="{F37AD10E-C74A-4499-8E14-33FC9070F060}" presName="parentLeftMargin" presStyleLbl="node1" presStyleIdx="0" presStyleCnt="4"/>
      <dgm:spPr/>
      <dgm:t>
        <a:bodyPr/>
        <a:lstStyle/>
        <a:p>
          <a:endParaRPr lang="en-US"/>
        </a:p>
      </dgm:t>
    </dgm:pt>
    <dgm:pt modelId="{FEB49AA6-5AE0-4CD1-ACAA-E2B6DCDCD77E}" type="pres">
      <dgm:prSet presAssocID="{F37AD10E-C74A-4499-8E14-33FC9070F060}" presName="parentText" presStyleLbl="node1" presStyleIdx="1" presStyleCnt="4">
        <dgm:presLayoutVars>
          <dgm:chMax val="0"/>
          <dgm:bulletEnabled val="1"/>
        </dgm:presLayoutVars>
      </dgm:prSet>
      <dgm:spPr/>
      <dgm:t>
        <a:bodyPr/>
        <a:lstStyle/>
        <a:p>
          <a:endParaRPr lang="en-US"/>
        </a:p>
      </dgm:t>
    </dgm:pt>
    <dgm:pt modelId="{558E1A37-F7B8-4201-AF6F-4AC9A4720BFE}" type="pres">
      <dgm:prSet presAssocID="{F37AD10E-C74A-4499-8E14-33FC9070F060}" presName="negativeSpace" presStyleCnt="0"/>
      <dgm:spPr/>
    </dgm:pt>
    <dgm:pt modelId="{2B09ED88-292C-48A3-935B-0E366FF37376}" type="pres">
      <dgm:prSet presAssocID="{F37AD10E-C74A-4499-8E14-33FC9070F060}" presName="childText" presStyleLbl="conFgAcc1" presStyleIdx="1" presStyleCnt="4">
        <dgm:presLayoutVars>
          <dgm:bulletEnabled val="1"/>
        </dgm:presLayoutVars>
      </dgm:prSet>
      <dgm:spPr/>
    </dgm:pt>
    <dgm:pt modelId="{BB6E8F54-88AF-44A3-844A-2303C0F9016B}" type="pres">
      <dgm:prSet presAssocID="{16C251EB-0492-4C32-84B7-E45F595F8E8E}" presName="spaceBetweenRectangles" presStyleCnt="0"/>
      <dgm:spPr/>
    </dgm:pt>
    <dgm:pt modelId="{07707D0C-BA5C-45CB-872E-3174B34F543E}" type="pres">
      <dgm:prSet presAssocID="{C02BD3F3-7964-47D9-B381-4C18805B1302}" presName="parentLin" presStyleCnt="0"/>
      <dgm:spPr/>
    </dgm:pt>
    <dgm:pt modelId="{2B061DB9-2A88-4342-980E-290C96942D84}" type="pres">
      <dgm:prSet presAssocID="{C02BD3F3-7964-47D9-B381-4C18805B1302}" presName="parentLeftMargin" presStyleLbl="node1" presStyleIdx="1" presStyleCnt="4"/>
      <dgm:spPr/>
      <dgm:t>
        <a:bodyPr/>
        <a:lstStyle/>
        <a:p>
          <a:endParaRPr lang="en-US"/>
        </a:p>
      </dgm:t>
    </dgm:pt>
    <dgm:pt modelId="{54FEF4E1-D0EB-4B2B-B965-E825C68F229C}" type="pres">
      <dgm:prSet presAssocID="{C02BD3F3-7964-47D9-B381-4C18805B1302}" presName="parentText" presStyleLbl="node1" presStyleIdx="2" presStyleCnt="4">
        <dgm:presLayoutVars>
          <dgm:chMax val="0"/>
          <dgm:bulletEnabled val="1"/>
        </dgm:presLayoutVars>
      </dgm:prSet>
      <dgm:spPr/>
      <dgm:t>
        <a:bodyPr/>
        <a:lstStyle/>
        <a:p>
          <a:endParaRPr lang="en-US"/>
        </a:p>
      </dgm:t>
    </dgm:pt>
    <dgm:pt modelId="{29761BA4-8AA9-4308-AB8D-E0CC48B4202A}" type="pres">
      <dgm:prSet presAssocID="{C02BD3F3-7964-47D9-B381-4C18805B1302}" presName="negativeSpace" presStyleCnt="0"/>
      <dgm:spPr/>
    </dgm:pt>
    <dgm:pt modelId="{5458DD08-D48E-4F31-B381-DD385B2CBF49}" type="pres">
      <dgm:prSet presAssocID="{C02BD3F3-7964-47D9-B381-4C18805B1302}" presName="childText" presStyleLbl="conFgAcc1" presStyleIdx="2" presStyleCnt="4">
        <dgm:presLayoutVars>
          <dgm:bulletEnabled val="1"/>
        </dgm:presLayoutVars>
      </dgm:prSet>
      <dgm:spPr/>
    </dgm:pt>
    <dgm:pt modelId="{4025CE39-4072-4047-A79E-7E8C4EB91194}" type="pres">
      <dgm:prSet presAssocID="{5C028AA9-4FD1-4984-BC56-3B13190BF21E}" presName="spaceBetweenRectangles" presStyleCnt="0"/>
      <dgm:spPr/>
    </dgm:pt>
    <dgm:pt modelId="{A4A1AF2A-14A2-40C5-BE43-8315855CFEBD}" type="pres">
      <dgm:prSet presAssocID="{FC55FE15-3A2C-41A8-B184-C021583308E5}" presName="parentLin" presStyleCnt="0"/>
      <dgm:spPr/>
    </dgm:pt>
    <dgm:pt modelId="{5A17071C-4F8C-4ED2-B2AA-AB7036EDF522}" type="pres">
      <dgm:prSet presAssocID="{FC55FE15-3A2C-41A8-B184-C021583308E5}" presName="parentLeftMargin" presStyleLbl="node1" presStyleIdx="2" presStyleCnt="4"/>
      <dgm:spPr/>
      <dgm:t>
        <a:bodyPr/>
        <a:lstStyle/>
        <a:p>
          <a:endParaRPr lang="en-US"/>
        </a:p>
      </dgm:t>
    </dgm:pt>
    <dgm:pt modelId="{3AD3277B-89F0-4F9E-BB85-37E2720F95D2}" type="pres">
      <dgm:prSet presAssocID="{FC55FE15-3A2C-41A8-B184-C021583308E5}" presName="parentText" presStyleLbl="node1" presStyleIdx="3" presStyleCnt="4">
        <dgm:presLayoutVars>
          <dgm:chMax val="0"/>
          <dgm:bulletEnabled val="1"/>
        </dgm:presLayoutVars>
      </dgm:prSet>
      <dgm:spPr/>
      <dgm:t>
        <a:bodyPr/>
        <a:lstStyle/>
        <a:p>
          <a:endParaRPr lang="en-US"/>
        </a:p>
      </dgm:t>
    </dgm:pt>
    <dgm:pt modelId="{488830E3-67B0-4776-82AD-F0956E696E4A}" type="pres">
      <dgm:prSet presAssocID="{FC55FE15-3A2C-41A8-B184-C021583308E5}" presName="negativeSpace" presStyleCnt="0"/>
      <dgm:spPr/>
    </dgm:pt>
    <dgm:pt modelId="{04ED96CD-A944-44C8-9A92-7BA21103CB79}" type="pres">
      <dgm:prSet presAssocID="{FC55FE15-3A2C-41A8-B184-C021583308E5}" presName="childText" presStyleLbl="conFgAcc1" presStyleIdx="3" presStyleCnt="4">
        <dgm:presLayoutVars>
          <dgm:bulletEnabled val="1"/>
        </dgm:presLayoutVars>
      </dgm:prSet>
      <dgm:spPr/>
    </dgm:pt>
  </dgm:ptLst>
  <dgm:cxnLst>
    <dgm:cxn modelId="{62A3316C-CF14-44E3-8C5E-DDA70D20B2F7}" type="presOf" srcId="{7DF0948E-E6A0-4E52-A612-C9773FBEA67E}" destId="{64AAD060-D351-4B07-8BFA-65DE940F3B4B}" srcOrd="0" destOrd="0" presId="urn:microsoft.com/office/officeart/2005/8/layout/list1"/>
    <dgm:cxn modelId="{0C544F0B-86E7-4407-BC1A-62386A1F3A28}" type="presOf" srcId="{FC55FE15-3A2C-41A8-B184-C021583308E5}" destId="{3AD3277B-89F0-4F9E-BB85-37E2720F95D2}" srcOrd="1" destOrd="0" presId="urn:microsoft.com/office/officeart/2005/8/layout/list1"/>
    <dgm:cxn modelId="{65D33986-59AD-4A8A-B573-847791F4F520}" type="presOf" srcId="{E1ABC52C-9024-4B1C-95EE-EF783BA74BCB}" destId="{1940CC87-90F9-4498-9872-CEB667B5EC3C}" srcOrd="1" destOrd="0" presId="urn:microsoft.com/office/officeart/2005/8/layout/list1"/>
    <dgm:cxn modelId="{73DCC0B4-0595-4E81-8813-24819A0EB09D}" type="presOf" srcId="{FC55FE15-3A2C-41A8-B184-C021583308E5}" destId="{5A17071C-4F8C-4ED2-B2AA-AB7036EDF522}" srcOrd="0" destOrd="0" presId="urn:microsoft.com/office/officeart/2005/8/layout/list1"/>
    <dgm:cxn modelId="{ED7760D2-13E9-4516-ABDF-019D29DA441F}" type="presOf" srcId="{F37AD10E-C74A-4499-8E14-33FC9070F060}" destId="{49D7FD44-34FA-4FE1-A0FB-DF003CAF8EB6}" srcOrd="0" destOrd="0" presId="urn:microsoft.com/office/officeart/2005/8/layout/list1"/>
    <dgm:cxn modelId="{DD0BB8B0-490C-49E3-97B2-51F3F12F1BF0}" type="presOf" srcId="{E1ABC52C-9024-4B1C-95EE-EF783BA74BCB}" destId="{E94995D6-A3F4-42B3-B26D-04615F3EE4AB}" srcOrd="0" destOrd="0" presId="urn:microsoft.com/office/officeart/2005/8/layout/list1"/>
    <dgm:cxn modelId="{E9597D96-3174-47B5-AD56-85110422D208}" srcId="{7DF0948E-E6A0-4E52-A612-C9773FBEA67E}" destId="{C02BD3F3-7964-47D9-B381-4C18805B1302}" srcOrd="2" destOrd="0" parTransId="{342E284D-593D-4E19-86BE-6685225A18AE}" sibTransId="{5C028AA9-4FD1-4984-BC56-3B13190BF21E}"/>
    <dgm:cxn modelId="{EB61023C-7267-472C-B91A-783C4E0DDA82}" type="presOf" srcId="{F37AD10E-C74A-4499-8E14-33FC9070F060}" destId="{FEB49AA6-5AE0-4CD1-ACAA-E2B6DCDCD77E}" srcOrd="1" destOrd="0" presId="urn:microsoft.com/office/officeart/2005/8/layout/list1"/>
    <dgm:cxn modelId="{F32BE619-9D49-417C-89A9-0D982E1687EF}" srcId="{7DF0948E-E6A0-4E52-A612-C9773FBEA67E}" destId="{F37AD10E-C74A-4499-8E14-33FC9070F060}" srcOrd="1" destOrd="0" parTransId="{F6DD1AE6-3004-4276-8EA5-2070896B6B6F}" sibTransId="{16C251EB-0492-4C32-84B7-E45F595F8E8E}"/>
    <dgm:cxn modelId="{6D50DCA6-3C51-4204-96A2-6E5DBA8FF71B}" type="presOf" srcId="{C02BD3F3-7964-47D9-B381-4C18805B1302}" destId="{2B061DB9-2A88-4342-980E-290C96942D84}" srcOrd="0" destOrd="0" presId="urn:microsoft.com/office/officeart/2005/8/layout/list1"/>
    <dgm:cxn modelId="{85199FC7-5593-438A-974E-49FE7E83708E}" type="presOf" srcId="{C02BD3F3-7964-47D9-B381-4C18805B1302}" destId="{54FEF4E1-D0EB-4B2B-B965-E825C68F229C}" srcOrd="1" destOrd="0" presId="urn:microsoft.com/office/officeart/2005/8/layout/list1"/>
    <dgm:cxn modelId="{D1AA7BF1-3A06-4DA6-97BF-047674B9FB71}" srcId="{7DF0948E-E6A0-4E52-A612-C9773FBEA67E}" destId="{FC55FE15-3A2C-41A8-B184-C021583308E5}" srcOrd="3" destOrd="0" parTransId="{2A782729-C603-493D-B5DC-B05D8A5F6EEC}" sibTransId="{86FDA5A0-23CF-4A20-9B1F-67E53A94937B}"/>
    <dgm:cxn modelId="{36FAF4AB-0FEA-4470-A597-443D1A23335A}" srcId="{7DF0948E-E6A0-4E52-A612-C9773FBEA67E}" destId="{E1ABC52C-9024-4B1C-95EE-EF783BA74BCB}" srcOrd="0" destOrd="0" parTransId="{A13547AC-42D0-492C-9906-5AC9B3B30731}" sibTransId="{B3A41FE7-651C-4903-8769-C0BDD54E7D34}"/>
    <dgm:cxn modelId="{AAE524B3-2B04-44FE-A6ED-5E3CC05BCE9F}" type="presParOf" srcId="{64AAD060-D351-4B07-8BFA-65DE940F3B4B}" destId="{7B7DDF47-1F05-4208-9CA8-36980E098523}" srcOrd="0" destOrd="0" presId="urn:microsoft.com/office/officeart/2005/8/layout/list1"/>
    <dgm:cxn modelId="{D2E4C1B7-1819-405D-884D-60AF944BAA44}" type="presParOf" srcId="{7B7DDF47-1F05-4208-9CA8-36980E098523}" destId="{E94995D6-A3F4-42B3-B26D-04615F3EE4AB}" srcOrd="0" destOrd="0" presId="urn:microsoft.com/office/officeart/2005/8/layout/list1"/>
    <dgm:cxn modelId="{1469B964-211D-4C3C-B52C-D9B485F56290}" type="presParOf" srcId="{7B7DDF47-1F05-4208-9CA8-36980E098523}" destId="{1940CC87-90F9-4498-9872-CEB667B5EC3C}" srcOrd="1" destOrd="0" presId="urn:microsoft.com/office/officeart/2005/8/layout/list1"/>
    <dgm:cxn modelId="{E158865B-17E0-48E7-8A8A-BA7D4643B1CD}" type="presParOf" srcId="{64AAD060-D351-4B07-8BFA-65DE940F3B4B}" destId="{FE8B2093-4693-4265-8A01-AC6983E1FA3E}" srcOrd="1" destOrd="0" presId="urn:microsoft.com/office/officeart/2005/8/layout/list1"/>
    <dgm:cxn modelId="{2858B29F-B3AC-4A84-BEEA-F828B030A1C8}" type="presParOf" srcId="{64AAD060-D351-4B07-8BFA-65DE940F3B4B}" destId="{2D3919D8-0F46-401F-96C7-C76E734C1BE2}" srcOrd="2" destOrd="0" presId="urn:microsoft.com/office/officeart/2005/8/layout/list1"/>
    <dgm:cxn modelId="{2D35B52A-7A54-4C0A-B54E-CEE23D07B168}" type="presParOf" srcId="{64AAD060-D351-4B07-8BFA-65DE940F3B4B}" destId="{6D45D925-3577-4540-9AAB-C3A99D480C11}" srcOrd="3" destOrd="0" presId="urn:microsoft.com/office/officeart/2005/8/layout/list1"/>
    <dgm:cxn modelId="{5723F499-92DE-45D4-9735-8EF5BA3D85B1}" type="presParOf" srcId="{64AAD060-D351-4B07-8BFA-65DE940F3B4B}" destId="{1FC6A498-C847-44D0-89B4-CC95AB884E1E}" srcOrd="4" destOrd="0" presId="urn:microsoft.com/office/officeart/2005/8/layout/list1"/>
    <dgm:cxn modelId="{C6A927E7-ED38-45E8-9225-F304A3C4658C}" type="presParOf" srcId="{1FC6A498-C847-44D0-89B4-CC95AB884E1E}" destId="{49D7FD44-34FA-4FE1-A0FB-DF003CAF8EB6}" srcOrd="0" destOrd="0" presId="urn:microsoft.com/office/officeart/2005/8/layout/list1"/>
    <dgm:cxn modelId="{A2EF2D84-A9C3-4A33-86C8-2E9D7B33589A}" type="presParOf" srcId="{1FC6A498-C847-44D0-89B4-CC95AB884E1E}" destId="{FEB49AA6-5AE0-4CD1-ACAA-E2B6DCDCD77E}" srcOrd="1" destOrd="0" presId="urn:microsoft.com/office/officeart/2005/8/layout/list1"/>
    <dgm:cxn modelId="{65078788-62AC-4676-9927-579D49735F6C}" type="presParOf" srcId="{64AAD060-D351-4B07-8BFA-65DE940F3B4B}" destId="{558E1A37-F7B8-4201-AF6F-4AC9A4720BFE}" srcOrd="5" destOrd="0" presId="urn:microsoft.com/office/officeart/2005/8/layout/list1"/>
    <dgm:cxn modelId="{F41A348E-269F-41BC-B236-5C31A90A675A}" type="presParOf" srcId="{64AAD060-D351-4B07-8BFA-65DE940F3B4B}" destId="{2B09ED88-292C-48A3-935B-0E366FF37376}" srcOrd="6" destOrd="0" presId="urn:microsoft.com/office/officeart/2005/8/layout/list1"/>
    <dgm:cxn modelId="{C1DCB696-913A-4F40-9397-49444F84CB8A}" type="presParOf" srcId="{64AAD060-D351-4B07-8BFA-65DE940F3B4B}" destId="{BB6E8F54-88AF-44A3-844A-2303C0F9016B}" srcOrd="7" destOrd="0" presId="urn:microsoft.com/office/officeart/2005/8/layout/list1"/>
    <dgm:cxn modelId="{4602159B-58DD-4E41-978B-B1E8D5039DBD}" type="presParOf" srcId="{64AAD060-D351-4B07-8BFA-65DE940F3B4B}" destId="{07707D0C-BA5C-45CB-872E-3174B34F543E}" srcOrd="8" destOrd="0" presId="urn:microsoft.com/office/officeart/2005/8/layout/list1"/>
    <dgm:cxn modelId="{E48908C7-B922-4450-9D74-729C932E3638}" type="presParOf" srcId="{07707D0C-BA5C-45CB-872E-3174B34F543E}" destId="{2B061DB9-2A88-4342-980E-290C96942D84}" srcOrd="0" destOrd="0" presId="urn:microsoft.com/office/officeart/2005/8/layout/list1"/>
    <dgm:cxn modelId="{F562D6D1-1842-4DCD-A138-F34C8D09FD0A}" type="presParOf" srcId="{07707D0C-BA5C-45CB-872E-3174B34F543E}" destId="{54FEF4E1-D0EB-4B2B-B965-E825C68F229C}" srcOrd="1" destOrd="0" presId="urn:microsoft.com/office/officeart/2005/8/layout/list1"/>
    <dgm:cxn modelId="{9243E647-3E80-445A-BE6B-1FED5210E77E}" type="presParOf" srcId="{64AAD060-D351-4B07-8BFA-65DE940F3B4B}" destId="{29761BA4-8AA9-4308-AB8D-E0CC48B4202A}" srcOrd="9" destOrd="0" presId="urn:microsoft.com/office/officeart/2005/8/layout/list1"/>
    <dgm:cxn modelId="{F27D407C-D9C8-46C5-8D3C-A5DBE2F590A7}" type="presParOf" srcId="{64AAD060-D351-4B07-8BFA-65DE940F3B4B}" destId="{5458DD08-D48E-4F31-B381-DD385B2CBF49}" srcOrd="10" destOrd="0" presId="urn:microsoft.com/office/officeart/2005/8/layout/list1"/>
    <dgm:cxn modelId="{86B0BBF8-F6DF-4CC2-9AC3-E444707F120B}" type="presParOf" srcId="{64AAD060-D351-4B07-8BFA-65DE940F3B4B}" destId="{4025CE39-4072-4047-A79E-7E8C4EB91194}" srcOrd="11" destOrd="0" presId="urn:microsoft.com/office/officeart/2005/8/layout/list1"/>
    <dgm:cxn modelId="{77959CB3-33F4-45B3-8645-263CF504C64B}" type="presParOf" srcId="{64AAD060-D351-4B07-8BFA-65DE940F3B4B}" destId="{A4A1AF2A-14A2-40C5-BE43-8315855CFEBD}" srcOrd="12" destOrd="0" presId="urn:microsoft.com/office/officeart/2005/8/layout/list1"/>
    <dgm:cxn modelId="{FC12E5DC-C45D-4047-9F13-F095F98364B0}" type="presParOf" srcId="{A4A1AF2A-14A2-40C5-BE43-8315855CFEBD}" destId="{5A17071C-4F8C-4ED2-B2AA-AB7036EDF522}" srcOrd="0" destOrd="0" presId="urn:microsoft.com/office/officeart/2005/8/layout/list1"/>
    <dgm:cxn modelId="{2D43322D-378A-413C-9D55-E0F7946E8241}" type="presParOf" srcId="{A4A1AF2A-14A2-40C5-BE43-8315855CFEBD}" destId="{3AD3277B-89F0-4F9E-BB85-37E2720F95D2}" srcOrd="1" destOrd="0" presId="urn:microsoft.com/office/officeart/2005/8/layout/list1"/>
    <dgm:cxn modelId="{01FC3E56-6391-4F97-83E6-BC449B6806E4}" type="presParOf" srcId="{64AAD060-D351-4B07-8BFA-65DE940F3B4B}" destId="{488830E3-67B0-4776-82AD-F0956E696E4A}" srcOrd="13" destOrd="0" presId="urn:microsoft.com/office/officeart/2005/8/layout/list1"/>
    <dgm:cxn modelId="{E59B25EA-3D07-4CEE-9503-FE8190F49034}" type="presParOf" srcId="{64AAD060-D351-4B07-8BFA-65DE940F3B4B}" destId="{04ED96CD-A944-44C8-9A92-7BA21103CB79}"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BE648C-5544-4FB3-847F-84E2E57979C6}" type="doc">
      <dgm:prSet loTypeId="urn:microsoft.com/office/officeart/2005/8/layout/radial2" loCatId="relationship" qsTypeId="urn:microsoft.com/office/officeart/2005/8/quickstyle/3d2" qsCatId="3D" csTypeId="urn:microsoft.com/office/officeart/2005/8/colors/colorful4" csCatId="colorful" phldr="1"/>
      <dgm:spPr/>
      <dgm:t>
        <a:bodyPr/>
        <a:lstStyle/>
        <a:p>
          <a:endParaRPr lang="en-US"/>
        </a:p>
      </dgm:t>
    </dgm:pt>
    <dgm:pt modelId="{2AB187D9-E416-4F15-B86E-9283F166B095}">
      <dgm:prSet phldrT="[Text]"/>
      <dgm:spPr/>
      <dgm:t>
        <a:bodyPr/>
        <a:lstStyle/>
        <a:p>
          <a:r>
            <a:rPr lang="en-US" dirty="0" smtClean="0">
              <a:solidFill>
                <a:schemeClr val="bg1"/>
              </a:solidFill>
            </a:rPr>
            <a:t>Ambiguous </a:t>
          </a:r>
          <a:endParaRPr lang="en-US" dirty="0">
            <a:solidFill>
              <a:schemeClr val="bg1"/>
            </a:solidFill>
          </a:endParaRPr>
        </a:p>
      </dgm:t>
    </dgm:pt>
    <dgm:pt modelId="{80539904-000F-452A-B5CB-CD7588B3006A}" type="parTrans" cxnId="{6622807C-F152-491F-9118-0974C5BA7CEB}">
      <dgm:prSet/>
      <dgm:spPr/>
      <dgm:t>
        <a:bodyPr/>
        <a:lstStyle/>
        <a:p>
          <a:endParaRPr lang="en-US"/>
        </a:p>
      </dgm:t>
    </dgm:pt>
    <dgm:pt modelId="{831C0A6B-DB3F-46BF-BD6A-E41769561348}" type="sibTrans" cxnId="{6622807C-F152-491F-9118-0974C5BA7CEB}">
      <dgm:prSet/>
      <dgm:spPr/>
      <dgm:t>
        <a:bodyPr/>
        <a:lstStyle/>
        <a:p>
          <a:endParaRPr lang="en-US"/>
        </a:p>
      </dgm:t>
    </dgm:pt>
    <dgm:pt modelId="{823589CF-BAC2-480A-875A-EB7C169FE312}">
      <dgm:prSet phldrT="[Text]"/>
      <dgm:spPr/>
      <dgm:t>
        <a:bodyPr/>
        <a:lstStyle/>
        <a:p>
          <a:r>
            <a:rPr lang="en-US" dirty="0" smtClean="0">
              <a:solidFill>
                <a:schemeClr val="bg1"/>
              </a:solidFill>
            </a:rPr>
            <a:t>Implied </a:t>
          </a:r>
          <a:endParaRPr lang="en-US" dirty="0">
            <a:solidFill>
              <a:schemeClr val="bg1"/>
            </a:solidFill>
          </a:endParaRPr>
        </a:p>
      </dgm:t>
    </dgm:pt>
    <dgm:pt modelId="{F9FC0B43-F148-452C-8E8A-44F41D84F6B8}" type="parTrans" cxnId="{B98E7C2D-A0DB-4846-BC20-25E8FA5D609E}">
      <dgm:prSet/>
      <dgm:spPr/>
      <dgm:t>
        <a:bodyPr/>
        <a:lstStyle/>
        <a:p>
          <a:endParaRPr lang="en-US"/>
        </a:p>
      </dgm:t>
    </dgm:pt>
    <dgm:pt modelId="{AD1BA551-43D5-42A3-BFC1-C33BEABAA0B8}" type="sibTrans" cxnId="{B98E7C2D-A0DB-4846-BC20-25E8FA5D609E}">
      <dgm:prSet/>
      <dgm:spPr/>
      <dgm:t>
        <a:bodyPr/>
        <a:lstStyle/>
        <a:p>
          <a:endParaRPr lang="en-US"/>
        </a:p>
      </dgm:t>
    </dgm:pt>
    <dgm:pt modelId="{1F7A5D6A-F038-46E7-96CD-3F815071EA76}">
      <dgm:prSet phldrT="[Text]"/>
      <dgm:spPr/>
      <dgm:t>
        <a:bodyPr/>
        <a:lstStyle/>
        <a:p>
          <a:r>
            <a:rPr lang="en-US" dirty="0" smtClean="0">
              <a:solidFill>
                <a:schemeClr val="bg1"/>
              </a:solidFill>
            </a:rPr>
            <a:t>Vague</a:t>
          </a:r>
          <a:endParaRPr lang="en-US" dirty="0">
            <a:solidFill>
              <a:schemeClr val="bg1"/>
            </a:solidFill>
          </a:endParaRPr>
        </a:p>
      </dgm:t>
    </dgm:pt>
    <dgm:pt modelId="{812F9EAE-7CAA-410B-8633-DDCB5D710B47}" type="parTrans" cxnId="{F03B0F79-A8DB-42C9-A67E-78B6E9D8853E}">
      <dgm:prSet/>
      <dgm:spPr/>
      <dgm:t>
        <a:bodyPr/>
        <a:lstStyle/>
        <a:p>
          <a:endParaRPr lang="en-US"/>
        </a:p>
      </dgm:t>
    </dgm:pt>
    <dgm:pt modelId="{5B0DDBB0-A935-4580-BF5C-72AC2BDCC7C2}" type="sibTrans" cxnId="{F03B0F79-A8DB-42C9-A67E-78B6E9D8853E}">
      <dgm:prSet/>
      <dgm:spPr/>
      <dgm:t>
        <a:bodyPr/>
        <a:lstStyle/>
        <a:p>
          <a:endParaRPr lang="en-US"/>
        </a:p>
      </dgm:t>
    </dgm:pt>
    <dgm:pt modelId="{92231AA4-DCE1-45EE-9DD0-3251FC1EF088}" type="pres">
      <dgm:prSet presAssocID="{AFBE648C-5544-4FB3-847F-84E2E57979C6}" presName="composite" presStyleCnt="0">
        <dgm:presLayoutVars>
          <dgm:chMax val="5"/>
          <dgm:dir/>
          <dgm:animLvl val="ctr"/>
          <dgm:resizeHandles val="exact"/>
        </dgm:presLayoutVars>
      </dgm:prSet>
      <dgm:spPr/>
      <dgm:t>
        <a:bodyPr/>
        <a:lstStyle/>
        <a:p>
          <a:endParaRPr lang="en-US"/>
        </a:p>
      </dgm:t>
    </dgm:pt>
    <dgm:pt modelId="{0F8471B6-E888-4FD5-BCFA-17E84D6236DE}" type="pres">
      <dgm:prSet presAssocID="{AFBE648C-5544-4FB3-847F-84E2E57979C6}" presName="cycle" presStyleCnt="0"/>
      <dgm:spPr/>
    </dgm:pt>
    <dgm:pt modelId="{B56AA09D-54FE-4153-8AE9-3606276C070C}" type="pres">
      <dgm:prSet presAssocID="{AFBE648C-5544-4FB3-847F-84E2E57979C6}" presName="centerShape" presStyleCnt="0"/>
      <dgm:spPr/>
    </dgm:pt>
    <dgm:pt modelId="{DA7BC231-AD16-49C0-9CB2-DD505A98DE1D}" type="pres">
      <dgm:prSet presAssocID="{AFBE648C-5544-4FB3-847F-84E2E57979C6}" presName="connSite" presStyleLbl="node1" presStyleIdx="0" presStyleCnt="4"/>
      <dgm:spPr/>
    </dgm:pt>
    <dgm:pt modelId="{DC5D19B5-4D8E-4189-9D96-A3016DF3F9B3}" type="pres">
      <dgm:prSet presAssocID="{AFBE648C-5544-4FB3-847F-84E2E57979C6}" presName="visible"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40000" r="-40000"/>
          </a:stretch>
        </a:blipFill>
      </dgm:spPr>
    </dgm:pt>
    <dgm:pt modelId="{C7E8C077-9E13-4204-89B9-FC0FFD0185DB}" type="pres">
      <dgm:prSet presAssocID="{80539904-000F-452A-B5CB-CD7588B3006A}" presName="Name25" presStyleLbl="parChTrans1D1" presStyleIdx="0" presStyleCnt="3"/>
      <dgm:spPr/>
      <dgm:t>
        <a:bodyPr/>
        <a:lstStyle/>
        <a:p>
          <a:endParaRPr lang="en-US"/>
        </a:p>
      </dgm:t>
    </dgm:pt>
    <dgm:pt modelId="{793A779C-6567-4E9D-9F55-D8CF11CC32CC}" type="pres">
      <dgm:prSet presAssocID="{2AB187D9-E416-4F15-B86E-9283F166B095}" presName="node" presStyleCnt="0"/>
      <dgm:spPr/>
    </dgm:pt>
    <dgm:pt modelId="{33B6C315-A1B3-47EE-BE9D-E3D1EC851696}" type="pres">
      <dgm:prSet presAssocID="{2AB187D9-E416-4F15-B86E-9283F166B095}" presName="parentNode" presStyleLbl="node1" presStyleIdx="1" presStyleCnt="4" custScaleX="269496" custLinFactX="10634" custLinFactNeighborX="100000" custLinFactNeighborY="5536">
        <dgm:presLayoutVars>
          <dgm:chMax val="1"/>
          <dgm:bulletEnabled val="1"/>
        </dgm:presLayoutVars>
      </dgm:prSet>
      <dgm:spPr/>
      <dgm:t>
        <a:bodyPr/>
        <a:lstStyle/>
        <a:p>
          <a:endParaRPr lang="en-US"/>
        </a:p>
      </dgm:t>
    </dgm:pt>
    <dgm:pt modelId="{A7CD8F96-15D6-4AA1-A3AE-B8884A1E11E4}" type="pres">
      <dgm:prSet presAssocID="{2AB187D9-E416-4F15-B86E-9283F166B095}" presName="childNode" presStyleLbl="revTx" presStyleIdx="0" presStyleCnt="0">
        <dgm:presLayoutVars>
          <dgm:bulletEnabled val="1"/>
        </dgm:presLayoutVars>
      </dgm:prSet>
      <dgm:spPr/>
      <dgm:t>
        <a:bodyPr/>
        <a:lstStyle/>
        <a:p>
          <a:endParaRPr lang="en-US"/>
        </a:p>
      </dgm:t>
    </dgm:pt>
    <dgm:pt modelId="{ABBF359E-3E6F-467A-BCAD-C12648D8A7B0}" type="pres">
      <dgm:prSet presAssocID="{F9FC0B43-F148-452C-8E8A-44F41D84F6B8}" presName="Name25" presStyleLbl="parChTrans1D1" presStyleIdx="1" presStyleCnt="3"/>
      <dgm:spPr/>
      <dgm:t>
        <a:bodyPr/>
        <a:lstStyle/>
        <a:p>
          <a:endParaRPr lang="en-US"/>
        </a:p>
      </dgm:t>
    </dgm:pt>
    <dgm:pt modelId="{193D5DD2-C121-4F72-8EA2-9074CC45AA7D}" type="pres">
      <dgm:prSet presAssocID="{823589CF-BAC2-480A-875A-EB7C169FE312}" presName="node" presStyleCnt="0"/>
      <dgm:spPr/>
    </dgm:pt>
    <dgm:pt modelId="{8F90C6B5-CC87-4C76-8217-76549C7EA7C6}" type="pres">
      <dgm:prSet presAssocID="{823589CF-BAC2-480A-875A-EB7C169FE312}" presName="parentNode" presStyleLbl="node1" presStyleIdx="2" presStyleCnt="4" custScaleX="276181" custLinFactX="71293" custLinFactNeighborX="100000" custLinFactNeighborY="-380">
        <dgm:presLayoutVars>
          <dgm:chMax val="1"/>
          <dgm:bulletEnabled val="1"/>
        </dgm:presLayoutVars>
      </dgm:prSet>
      <dgm:spPr/>
      <dgm:t>
        <a:bodyPr/>
        <a:lstStyle/>
        <a:p>
          <a:endParaRPr lang="en-US"/>
        </a:p>
      </dgm:t>
    </dgm:pt>
    <dgm:pt modelId="{4B421BA8-03E9-4224-B79A-0C001758A194}" type="pres">
      <dgm:prSet presAssocID="{823589CF-BAC2-480A-875A-EB7C169FE312}" presName="childNode" presStyleLbl="revTx" presStyleIdx="0" presStyleCnt="0">
        <dgm:presLayoutVars>
          <dgm:bulletEnabled val="1"/>
        </dgm:presLayoutVars>
      </dgm:prSet>
      <dgm:spPr/>
      <dgm:t>
        <a:bodyPr/>
        <a:lstStyle/>
        <a:p>
          <a:endParaRPr lang="en-US"/>
        </a:p>
      </dgm:t>
    </dgm:pt>
    <dgm:pt modelId="{8F79DD2E-0CF7-4130-BC44-9450588C76AA}" type="pres">
      <dgm:prSet presAssocID="{812F9EAE-7CAA-410B-8633-DDCB5D710B47}" presName="Name25" presStyleLbl="parChTrans1D1" presStyleIdx="2" presStyleCnt="3"/>
      <dgm:spPr/>
      <dgm:t>
        <a:bodyPr/>
        <a:lstStyle/>
        <a:p>
          <a:endParaRPr lang="en-US"/>
        </a:p>
      </dgm:t>
    </dgm:pt>
    <dgm:pt modelId="{C430AC3F-74DB-4A7D-9B67-810D3E96C3AD}" type="pres">
      <dgm:prSet presAssocID="{1F7A5D6A-F038-46E7-96CD-3F815071EA76}" presName="node" presStyleCnt="0"/>
      <dgm:spPr/>
    </dgm:pt>
    <dgm:pt modelId="{44C650A5-2FA6-4834-B520-543E526FE857}" type="pres">
      <dgm:prSet presAssocID="{1F7A5D6A-F038-46E7-96CD-3F815071EA76}" presName="parentNode" presStyleLbl="node1" presStyleIdx="3" presStyleCnt="4" custScaleX="278849" custLinFactX="22078" custLinFactNeighborX="100000" custLinFactNeighborY="4900">
        <dgm:presLayoutVars>
          <dgm:chMax val="1"/>
          <dgm:bulletEnabled val="1"/>
        </dgm:presLayoutVars>
      </dgm:prSet>
      <dgm:spPr/>
      <dgm:t>
        <a:bodyPr/>
        <a:lstStyle/>
        <a:p>
          <a:endParaRPr lang="en-US"/>
        </a:p>
      </dgm:t>
    </dgm:pt>
    <dgm:pt modelId="{CEC18BC5-E477-418D-B3F0-FA71440FA387}" type="pres">
      <dgm:prSet presAssocID="{1F7A5D6A-F038-46E7-96CD-3F815071EA76}" presName="childNode" presStyleLbl="revTx" presStyleIdx="0" presStyleCnt="0">
        <dgm:presLayoutVars>
          <dgm:bulletEnabled val="1"/>
        </dgm:presLayoutVars>
      </dgm:prSet>
      <dgm:spPr/>
      <dgm:t>
        <a:bodyPr/>
        <a:lstStyle/>
        <a:p>
          <a:endParaRPr lang="en-US"/>
        </a:p>
      </dgm:t>
    </dgm:pt>
  </dgm:ptLst>
  <dgm:cxnLst>
    <dgm:cxn modelId="{29BA6A0C-5747-4BDB-AECB-0AC03A19FEA7}" type="presOf" srcId="{AFBE648C-5544-4FB3-847F-84E2E57979C6}" destId="{92231AA4-DCE1-45EE-9DD0-3251FC1EF088}" srcOrd="0" destOrd="0" presId="urn:microsoft.com/office/officeart/2005/8/layout/radial2"/>
    <dgm:cxn modelId="{B98E7C2D-A0DB-4846-BC20-25E8FA5D609E}" srcId="{AFBE648C-5544-4FB3-847F-84E2E57979C6}" destId="{823589CF-BAC2-480A-875A-EB7C169FE312}" srcOrd="1" destOrd="0" parTransId="{F9FC0B43-F148-452C-8E8A-44F41D84F6B8}" sibTransId="{AD1BA551-43D5-42A3-BFC1-C33BEABAA0B8}"/>
    <dgm:cxn modelId="{6622807C-F152-491F-9118-0974C5BA7CEB}" srcId="{AFBE648C-5544-4FB3-847F-84E2E57979C6}" destId="{2AB187D9-E416-4F15-B86E-9283F166B095}" srcOrd="0" destOrd="0" parTransId="{80539904-000F-452A-B5CB-CD7588B3006A}" sibTransId="{831C0A6B-DB3F-46BF-BD6A-E41769561348}"/>
    <dgm:cxn modelId="{CD77CCA6-A1C7-4EBF-B9A8-054B30D0FE66}" type="presOf" srcId="{2AB187D9-E416-4F15-B86E-9283F166B095}" destId="{33B6C315-A1B3-47EE-BE9D-E3D1EC851696}" srcOrd="0" destOrd="0" presId="urn:microsoft.com/office/officeart/2005/8/layout/radial2"/>
    <dgm:cxn modelId="{77915B69-1C3B-4DC3-9C93-43869E7C5FAC}" type="presOf" srcId="{1F7A5D6A-F038-46E7-96CD-3F815071EA76}" destId="{44C650A5-2FA6-4834-B520-543E526FE857}" srcOrd="0" destOrd="0" presId="urn:microsoft.com/office/officeart/2005/8/layout/radial2"/>
    <dgm:cxn modelId="{FD28C55C-A270-4A10-A769-223DF3693E0C}" type="presOf" srcId="{823589CF-BAC2-480A-875A-EB7C169FE312}" destId="{8F90C6B5-CC87-4C76-8217-76549C7EA7C6}" srcOrd="0" destOrd="0" presId="urn:microsoft.com/office/officeart/2005/8/layout/radial2"/>
    <dgm:cxn modelId="{D7B3D685-B18B-4BA2-AF3D-2F02AF7FDD4F}" type="presOf" srcId="{80539904-000F-452A-B5CB-CD7588B3006A}" destId="{C7E8C077-9E13-4204-89B9-FC0FFD0185DB}" srcOrd="0" destOrd="0" presId="urn:microsoft.com/office/officeart/2005/8/layout/radial2"/>
    <dgm:cxn modelId="{44690DE4-1BF7-4BD0-9E41-FE12E2A79D74}" type="presOf" srcId="{F9FC0B43-F148-452C-8E8A-44F41D84F6B8}" destId="{ABBF359E-3E6F-467A-BCAD-C12648D8A7B0}" srcOrd="0" destOrd="0" presId="urn:microsoft.com/office/officeart/2005/8/layout/radial2"/>
    <dgm:cxn modelId="{69C0D7ED-41C1-4C6F-B730-BF35E04FF2FF}" type="presOf" srcId="{812F9EAE-7CAA-410B-8633-DDCB5D710B47}" destId="{8F79DD2E-0CF7-4130-BC44-9450588C76AA}" srcOrd="0" destOrd="0" presId="urn:microsoft.com/office/officeart/2005/8/layout/radial2"/>
    <dgm:cxn modelId="{F03B0F79-A8DB-42C9-A67E-78B6E9D8853E}" srcId="{AFBE648C-5544-4FB3-847F-84E2E57979C6}" destId="{1F7A5D6A-F038-46E7-96CD-3F815071EA76}" srcOrd="2" destOrd="0" parTransId="{812F9EAE-7CAA-410B-8633-DDCB5D710B47}" sibTransId="{5B0DDBB0-A935-4580-BF5C-72AC2BDCC7C2}"/>
    <dgm:cxn modelId="{4DC8FE6A-B32A-416B-9C5D-D349F5CB1757}" type="presParOf" srcId="{92231AA4-DCE1-45EE-9DD0-3251FC1EF088}" destId="{0F8471B6-E888-4FD5-BCFA-17E84D6236DE}" srcOrd="0" destOrd="0" presId="urn:microsoft.com/office/officeart/2005/8/layout/radial2"/>
    <dgm:cxn modelId="{68AA1B37-DD17-4460-8CCD-46A416B38054}" type="presParOf" srcId="{0F8471B6-E888-4FD5-BCFA-17E84D6236DE}" destId="{B56AA09D-54FE-4153-8AE9-3606276C070C}" srcOrd="0" destOrd="0" presId="urn:microsoft.com/office/officeart/2005/8/layout/radial2"/>
    <dgm:cxn modelId="{90B48EA3-D001-4D1E-B4BB-4C6153862866}" type="presParOf" srcId="{B56AA09D-54FE-4153-8AE9-3606276C070C}" destId="{DA7BC231-AD16-49C0-9CB2-DD505A98DE1D}" srcOrd="0" destOrd="0" presId="urn:microsoft.com/office/officeart/2005/8/layout/radial2"/>
    <dgm:cxn modelId="{61396029-FFF9-4AAF-AE22-0EBC94AB057F}" type="presParOf" srcId="{B56AA09D-54FE-4153-8AE9-3606276C070C}" destId="{DC5D19B5-4D8E-4189-9D96-A3016DF3F9B3}" srcOrd="1" destOrd="0" presId="urn:microsoft.com/office/officeart/2005/8/layout/radial2"/>
    <dgm:cxn modelId="{42C3E13C-789B-48E5-B1C2-5574104EAED3}" type="presParOf" srcId="{0F8471B6-E888-4FD5-BCFA-17E84D6236DE}" destId="{C7E8C077-9E13-4204-89B9-FC0FFD0185DB}" srcOrd="1" destOrd="0" presId="urn:microsoft.com/office/officeart/2005/8/layout/radial2"/>
    <dgm:cxn modelId="{965BE586-1F2C-4DDD-8E48-906F82D126BF}" type="presParOf" srcId="{0F8471B6-E888-4FD5-BCFA-17E84D6236DE}" destId="{793A779C-6567-4E9D-9F55-D8CF11CC32CC}" srcOrd="2" destOrd="0" presId="urn:microsoft.com/office/officeart/2005/8/layout/radial2"/>
    <dgm:cxn modelId="{10103510-5411-42CB-83C3-FBE928C9281C}" type="presParOf" srcId="{793A779C-6567-4E9D-9F55-D8CF11CC32CC}" destId="{33B6C315-A1B3-47EE-BE9D-E3D1EC851696}" srcOrd="0" destOrd="0" presId="urn:microsoft.com/office/officeart/2005/8/layout/radial2"/>
    <dgm:cxn modelId="{B3A9FCC5-C79B-4967-AB3B-3ACC27075C73}" type="presParOf" srcId="{793A779C-6567-4E9D-9F55-D8CF11CC32CC}" destId="{A7CD8F96-15D6-4AA1-A3AE-B8884A1E11E4}" srcOrd="1" destOrd="0" presId="urn:microsoft.com/office/officeart/2005/8/layout/radial2"/>
    <dgm:cxn modelId="{2B2BEC8C-BBD3-41E3-B89B-FF176F657640}" type="presParOf" srcId="{0F8471B6-E888-4FD5-BCFA-17E84D6236DE}" destId="{ABBF359E-3E6F-467A-BCAD-C12648D8A7B0}" srcOrd="3" destOrd="0" presId="urn:microsoft.com/office/officeart/2005/8/layout/radial2"/>
    <dgm:cxn modelId="{8CFA00FB-46BB-4A44-87D2-3F1C8212CE7C}" type="presParOf" srcId="{0F8471B6-E888-4FD5-BCFA-17E84D6236DE}" destId="{193D5DD2-C121-4F72-8EA2-9074CC45AA7D}" srcOrd="4" destOrd="0" presId="urn:microsoft.com/office/officeart/2005/8/layout/radial2"/>
    <dgm:cxn modelId="{F8D865A3-020B-4E72-8899-08248F04ED98}" type="presParOf" srcId="{193D5DD2-C121-4F72-8EA2-9074CC45AA7D}" destId="{8F90C6B5-CC87-4C76-8217-76549C7EA7C6}" srcOrd="0" destOrd="0" presId="urn:microsoft.com/office/officeart/2005/8/layout/radial2"/>
    <dgm:cxn modelId="{27F72E0C-933F-470A-AFD0-250A15F01948}" type="presParOf" srcId="{193D5DD2-C121-4F72-8EA2-9074CC45AA7D}" destId="{4B421BA8-03E9-4224-B79A-0C001758A194}" srcOrd="1" destOrd="0" presId="urn:microsoft.com/office/officeart/2005/8/layout/radial2"/>
    <dgm:cxn modelId="{46DBB0CC-1D8E-46F0-9803-834C1A6ED557}" type="presParOf" srcId="{0F8471B6-E888-4FD5-BCFA-17E84D6236DE}" destId="{8F79DD2E-0CF7-4130-BC44-9450588C76AA}" srcOrd="5" destOrd="0" presId="urn:microsoft.com/office/officeart/2005/8/layout/radial2"/>
    <dgm:cxn modelId="{9BC5252A-4417-430F-9ACA-A1A26F5EA926}" type="presParOf" srcId="{0F8471B6-E888-4FD5-BCFA-17E84D6236DE}" destId="{C430AC3F-74DB-4A7D-9B67-810D3E96C3AD}" srcOrd="6" destOrd="0" presId="urn:microsoft.com/office/officeart/2005/8/layout/radial2"/>
    <dgm:cxn modelId="{9BBDAA2F-D820-460B-AD06-DEB25DE05EAE}" type="presParOf" srcId="{C430AC3F-74DB-4A7D-9B67-810D3E96C3AD}" destId="{44C650A5-2FA6-4834-B520-543E526FE857}" srcOrd="0" destOrd="0" presId="urn:microsoft.com/office/officeart/2005/8/layout/radial2"/>
    <dgm:cxn modelId="{533FBFB1-4ED3-4DCA-A5D2-BD3C3F3BCAE4}" type="presParOf" srcId="{C430AC3F-74DB-4A7D-9B67-810D3E96C3AD}" destId="{CEC18BC5-E477-418D-B3F0-FA71440FA387}"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DEC0E5-6DF3-4925-9819-F8198184BADF}"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362296EB-534D-4508-B3B1-B5A683AFFA0D}">
      <dgm:prSet phldrT="[Text]" custT="1"/>
      <dgm:spPr/>
      <dgm:t>
        <a:bodyPr/>
        <a:lstStyle/>
        <a:p>
          <a:r>
            <a:rPr lang="en-US" sz="3200" b="1" dirty="0"/>
            <a:t>1. Concrete and specific words.</a:t>
          </a:r>
          <a:endParaRPr lang="en-US" sz="3200" dirty="0"/>
        </a:p>
      </dgm:t>
    </dgm:pt>
    <dgm:pt modelId="{A7C80D8C-4C91-4D3B-80A6-78FA27E5C72E}" type="parTrans" cxnId="{2106FD4A-D169-4B4B-BE19-31F376332114}">
      <dgm:prSet/>
      <dgm:spPr/>
      <dgm:t>
        <a:bodyPr/>
        <a:lstStyle/>
        <a:p>
          <a:endParaRPr lang="en-US"/>
        </a:p>
      </dgm:t>
    </dgm:pt>
    <dgm:pt modelId="{48A56148-C2C6-45F6-BC8E-23E74AA02EAA}" type="sibTrans" cxnId="{2106FD4A-D169-4B4B-BE19-31F376332114}">
      <dgm:prSet/>
      <dgm:spPr/>
      <dgm:t>
        <a:bodyPr/>
        <a:lstStyle/>
        <a:p>
          <a:endParaRPr lang="en-US"/>
        </a:p>
      </dgm:t>
    </dgm:pt>
    <dgm:pt modelId="{9480BDA1-FB67-41E2-A9D6-300299716848}">
      <dgm:prSet phldrT="[Text]" custT="1"/>
      <dgm:spPr/>
      <dgm:t>
        <a:bodyPr/>
        <a:lstStyle/>
        <a:p>
          <a:r>
            <a:rPr lang="en-US" sz="3200" b="1" dirty="0"/>
            <a:t>2.Specific Facts and Figures.</a:t>
          </a:r>
          <a:endParaRPr lang="en-US" sz="3200" dirty="0"/>
        </a:p>
      </dgm:t>
    </dgm:pt>
    <dgm:pt modelId="{34C7D0DC-7C32-4A73-901A-15867BE600F1}" type="parTrans" cxnId="{C6ED0C52-6022-441A-B34B-602C291392BF}">
      <dgm:prSet/>
      <dgm:spPr/>
      <dgm:t>
        <a:bodyPr/>
        <a:lstStyle/>
        <a:p>
          <a:endParaRPr lang="en-US"/>
        </a:p>
      </dgm:t>
    </dgm:pt>
    <dgm:pt modelId="{44AC0C03-9531-4864-8358-78C2FAFCE573}" type="sibTrans" cxnId="{C6ED0C52-6022-441A-B34B-602C291392BF}">
      <dgm:prSet/>
      <dgm:spPr/>
      <dgm:t>
        <a:bodyPr/>
        <a:lstStyle/>
        <a:p>
          <a:endParaRPr lang="en-US"/>
        </a:p>
      </dgm:t>
    </dgm:pt>
    <dgm:pt modelId="{DD35B58B-76F2-4EB5-A7B4-1255096F5E54}" type="pres">
      <dgm:prSet presAssocID="{04DEC0E5-6DF3-4925-9819-F8198184BADF}" presName="diagram" presStyleCnt="0">
        <dgm:presLayoutVars>
          <dgm:dir/>
          <dgm:resizeHandles val="exact"/>
        </dgm:presLayoutVars>
      </dgm:prSet>
      <dgm:spPr/>
      <dgm:t>
        <a:bodyPr/>
        <a:lstStyle/>
        <a:p>
          <a:endParaRPr lang="en-US"/>
        </a:p>
      </dgm:t>
    </dgm:pt>
    <dgm:pt modelId="{3785B7C2-5959-4952-809F-287C14124335}" type="pres">
      <dgm:prSet presAssocID="{362296EB-534D-4508-B3B1-B5A683AFFA0D}" presName="node" presStyleLbl="node1" presStyleIdx="0" presStyleCnt="2">
        <dgm:presLayoutVars>
          <dgm:bulletEnabled val="1"/>
        </dgm:presLayoutVars>
      </dgm:prSet>
      <dgm:spPr/>
      <dgm:t>
        <a:bodyPr/>
        <a:lstStyle/>
        <a:p>
          <a:endParaRPr lang="en-US"/>
        </a:p>
      </dgm:t>
    </dgm:pt>
    <dgm:pt modelId="{E241BAEF-9258-4A43-A3E6-731178C188D1}" type="pres">
      <dgm:prSet presAssocID="{48A56148-C2C6-45F6-BC8E-23E74AA02EAA}" presName="sibTrans" presStyleCnt="0"/>
      <dgm:spPr/>
    </dgm:pt>
    <dgm:pt modelId="{08155456-0A28-46BE-9C4B-6CA9511CB23D}" type="pres">
      <dgm:prSet presAssocID="{9480BDA1-FB67-41E2-A9D6-300299716848}" presName="node" presStyleLbl="node1" presStyleIdx="1" presStyleCnt="2">
        <dgm:presLayoutVars>
          <dgm:bulletEnabled val="1"/>
        </dgm:presLayoutVars>
      </dgm:prSet>
      <dgm:spPr/>
      <dgm:t>
        <a:bodyPr/>
        <a:lstStyle/>
        <a:p>
          <a:endParaRPr lang="en-US"/>
        </a:p>
      </dgm:t>
    </dgm:pt>
  </dgm:ptLst>
  <dgm:cxnLst>
    <dgm:cxn modelId="{2106FD4A-D169-4B4B-BE19-31F376332114}" srcId="{04DEC0E5-6DF3-4925-9819-F8198184BADF}" destId="{362296EB-534D-4508-B3B1-B5A683AFFA0D}" srcOrd="0" destOrd="0" parTransId="{A7C80D8C-4C91-4D3B-80A6-78FA27E5C72E}" sibTransId="{48A56148-C2C6-45F6-BC8E-23E74AA02EAA}"/>
    <dgm:cxn modelId="{C6ED0C52-6022-441A-B34B-602C291392BF}" srcId="{04DEC0E5-6DF3-4925-9819-F8198184BADF}" destId="{9480BDA1-FB67-41E2-A9D6-300299716848}" srcOrd="1" destOrd="0" parTransId="{34C7D0DC-7C32-4A73-901A-15867BE600F1}" sibTransId="{44AC0C03-9531-4864-8358-78C2FAFCE573}"/>
    <dgm:cxn modelId="{B8E69EC0-C721-42D6-8A5A-557C5F0877F7}" type="presOf" srcId="{362296EB-534D-4508-B3B1-B5A683AFFA0D}" destId="{3785B7C2-5959-4952-809F-287C14124335}" srcOrd="0" destOrd="0" presId="urn:microsoft.com/office/officeart/2005/8/layout/default"/>
    <dgm:cxn modelId="{BC1D102E-8310-4073-BC25-D089E87781FF}" type="presOf" srcId="{9480BDA1-FB67-41E2-A9D6-300299716848}" destId="{08155456-0A28-46BE-9C4B-6CA9511CB23D}" srcOrd="0" destOrd="0" presId="urn:microsoft.com/office/officeart/2005/8/layout/default"/>
    <dgm:cxn modelId="{553F0648-C451-427C-AE6F-B4C14F6A294F}" type="presOf" srcId="{04DEC0E5-6DF3-4925-9819-F8198184BADF}" destId="{DD35B58B-76F2-4EB5-A7B4-1255096F5E54}" srcOrd="0" destOrd="0" presId="urn:microsoft.com/office/officeart/2005/8/layout/default"/>
    <dgm:cxn modelId="{BF8F830D-D76C-45FA-A0FD-87327687CF46}" type="presParOf" srcId="{DD35B58B-76F2-4EB5-A7B4-1255096F5E54}" destId="{3785B7C2-5959-4952-809F-287C14124335}" srcOrd="0" destOrd="0" presId="urn:microsoft.com/office/officeart/2005/8/layout/default"/>
    <dgm:cxn modelId="{7512C43E-82AB-489D-8D22-5568A8966084}" type="presParOf" srcId="{DD35B58B-76F2-4EB5-A7B4-1255096F5E54}" destId="{E241BAEF-9258-4A43-A3E6-731178C188D1}" srcOrd="1" destOrd="0" presId="urn:microsoft.com/office/officeart/2005/8/layout/default"/>
    <dgm:cxn modelId="{898CD9A6-3130-43DC-A1AE-9C7F74DDD14C}" type="presParOf" srcId="{DD35B58B-76F2-4EB5-A7B4-1255096F5E54}" destId="{08155456-0A28-46BE-9C4B-6CA9511CB23D}"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C4E279-FD4A-4CEC-8399-680F811F0DAA}" type="doc">
      <dgm:prSet loTypeId="urn:microsoft.com/office/officeart/2005/8/layout/list1" loCatId="list" qsTypeId="urn:microsoft.com/office/officeart/2005/8/quickstyle/3d1" qsCatId="3D" csTypeId="urn:microsoft.com/office/officeart/2005/8/colors/colorful1" csCatId="colorful" phldr="1"/>
      <dgm:spPr/>
      <dgm:t>
        <a:bodyPr/>
        <a:lstStyle/>
        <a:p>
          <a:endParaRPr lang="en-US"/>
        </a:p>
      </dgm:t>
    </dgm:pt>
    <dgm:pt modelId="{17FDD8A7-3F2B-43B4-BFC9-238F8FF49920}">
      <dgm:prSet phldrT="[Text]"/>
      <dgm:spPr/>
      <dgm:t>
        <a:bodyPr/>
        <a:lstStyle/>
        <a:p>
          <a:r>
            <a:rPr lang="en-US" smtClean="0">
              <a:solidFill>
                <a:srgbClr val="002060"/>
              </a:solidFill>
            </a:rPr>
            <a:t>Using simple vocabulary </a:t>
          </a:r>
          <a:endParaRPr lang="en-US" dirty="0">
            <a:solidFill>
              <a:srgbClr val="002060"/>
            </a:solidFill>
          </a:endParaRPr>
        </a:p>
      </dgm:t>
    </dgm:pt>
    <dgm:pt modelId="{E8594644-4780-44A1-BE41-6D6A0BB04FA5}" type="parTrans" cxnId="{9D81DA2E-0BF0-414E-A3DD-FCC15EA12353}">
      <dgm:prSet/>
      <dgm:spPr/>
      <dgm:t>
        <a:bodyPr/>
        <a:lstStyle/>
        <a:p>
          <a:endParaRPr lang="en-US"/>
        </a:p>
      </dgm:t>
    </dgm:pt>
    <dgm:pt modelId="{FDA1C50D-00E7-4370-8F2C-E2EFAE5FE91C}" type="sibTrans" cxnId="{9D81DA2E-0BF0-414E-A3DD-FCC15EA12353}">
      <dgm:prSet/>
      <dgm:spPr/>
      <dgm:t>
        <a:bodyPr/>
        <a:lstStyle/>
        <a:p>
          <a:endParaRPr lang="en-US"/>
        </a:p>
      </dgm:t>
    </dgm:pt>
    <dgm:pt modelId="{A2E390C5-1B7B-4EC1-9F73-FE43A695D0F8}">
      <dgm:prSet phldrT="[Text]"/>
      <dgm:spPr/>
      <dgm:t>
        <a:bodyPr/>
        <a:lstStyle/>
        <a:p>
          <a:r>
            <a:rPr lang="en-US" dirty="0" smtClean="0">
              <a:solidFill>
                <a:srgbClr val="002060"/>
              </a:solidFill>
            </a:rPr>
            <a:t>Using simple and compound sentence structures </a:t>
          </a:r>
          <a:endParaRPr lang="en-US" dirty="0">
            <a:solidFill>
              <a:srgbClr val="002060"/>
            </a:solidFill>
          </a:endParaRPr>
        </a:p>
      </dgm:t>
    </dgm:pt>
    <dgm:pt modelId="{6268DB1F-5070-48D5-B5DB-628A35BEDDC1}" type="parTrans" cxnId="{6D0D7DD6-C6A9-4F82-8107-0E88FB600057}">
      <dgm:prSet/>
      <dgm:spPr/>
      <dgm:t>
        <a:bodyPr/>
        <a:lstStyle/>
        <a:p>
          <a:endParaRPr lang="en-US"/>
        </a:p>
      </dgm:t>
    </dgm:pt>
    <dgm:pt modelId="{A0A7C912-7D8A-40EC-8654-50A7A182C756}" type="sibTrans" cxnId="{6D0D7DD6-C6A9-4F82-8107-0E88FB600057}">
      <dgm:prSet/>
      <dgm:spPr/>
      <dgm:t>
        <a:bodyPr/>
        <a:lstStyle/>
        <a:p>
          <a:endParaRPr lang="en-US"/>
        </a:p>
      </dgm:t>
    </dgm:pt>
    <dgm:pt modelId="{118026F1-FFBE-49FF-B0A9-5BB5F92BF92E}" type="pres">
      <dgm:prSet presAssocID="{0BC4E279-FD4A-4CEC-8399-680F811F0DAA}" presName="linear" presStyleCnt="0">
        <dgm:presLayoutVars>
          <dgm:dir/>
          <dgm:animLvl val="lvl"/>
          <dgm:resizeHandles val="exact"/>
        </dgm:presLayoutVars>
      </dgm:prSet>
      <dgm:spPr/>
      <dgm:t>
        <a:bodyPr/>
        <a:lstStyle/>
        <a:p>
          <a:endParaRPr lang="en-US"/>
        </a:p>
      </dgm:t>
    </dgm:pt>
    <dgm:pt modelId="{D14FAAB4-9738-4BE4-AE25-4ECC848DBD36}" type="pres">
      <dgm:prSet presAssocID="{17FDD8A7-3F2B-43B4-BFC9-238F8FF49920}" presName="parentLin" presStyleCnt="0"/>
      <dgm:spPr/>
    </dgm:pt>
    <dgm:pt modelId="{49B6649B-5EBA-45A7-A599-C90521C49A7D}" type="pres">
      <dgm:prSet presAssocID="{17FDD8A7-3F2B-43B4-BFC9-238F8FF49920}" presName="parentLeftMargin" presStyleLbl="node1" presStyleIdx="0" presStyleCnt="2"/>
      <dgm:spPr/>
      <dgm:t>
        <a:bodyPr/>
        <a:lstStyle/>
        <a:p>
          <a:endParaRPr lang="en-US"/>
        </a:p>
      </dgm:t>
    </dgm:pt>
    <dgm:pt modelId="{61C7BF4D-73E6-4E1E-A3A6-268000F613BC}" type="pres">
      <dgm:prSet presAssocID="{17FDD8A7-3F2B-43B4-BFC9-238F8FF49920}" presName="parentText" presStyleLbl="node1" presStyleIdx="0" presStyleCnt="2">
        <dgm:presLayoutVars>
          <dgm:chMax val="0"/>
          <dgm:bulletEnabled val="1"/>
        </dgm:presLayoutVars>
      </dgm:prSet>
      <dgm:spPr/>
      <dgm:t>
        <a:bodyPr/>
        <a:lstStyle/>
        <a:p>
          <a:endParaRPr lang="en-US"/>
        </a:p>
      </dgm:t>
    </dgm:pt>
    <dgm:pt modelId="{A878ED52-A6C1-4339-8CD3-40356B0F96FC}" type="pres">
      <dgm:prSet presAssocID="{17FDD8A7-3F2B-43B4-BFC9-238F8FF49920}" presName="negativeSpace" presStyleCnt="0"/>
      <dgm:spPr/>
    </dgm:pt>
    <dgm:pt modelId="{FE36EEC1-46AD-436C-85A2-B59DB36A2E34}" type="pres">
      <dgm:prSet presAssocID="{17FDD8A7-3F2B-43B4-BFC9-238F8FF49920}" presName="childText" presStyleLbl="conFgAcc1" presStyleIdx="0" presStyleCnt="2">
        <dgm:presLayoutVars>
          <dgm:bulletEnabled val="1"/>
        </dgm:presLayoutVars>
      </dgm:prSet>
      <dgm:spPr/>
    </dgm:pt>
    <dgm:pt modelId="{A8E8ED8D-7A7F-4059-873F-DAC2C7D90F96}" type="pres">
      <dgm:prSet presAssocID="{FDA1C50D-00E7-4370-8F2C-E2EFAE5FE91C}" presName="spaceBetweenRectangles" presStyleCnt="0"/>
      <dgm:spPr/>
    </dgm:pt>
    <dgm:pt modelId="{DCF96380-8698-43C2-B3F6-897FC43D748E}" type="pres">
      <dgm:prSet presAssocID="{A2E390C5-1B7B-4EC1-9F73-FE43A695D0F8}" presName="parentLin" presStyleCnt="0"/>
      <dgm:spPr/>
    </dgm:pt>
    <dgm:pt modelId="{FD7ACCA7-D35D-45D6-9BE8-E642DFA4C795}" type="pres">
      <dgm:prSet presAssocID="{A2E390C5-1B7B-4EC1-9F73-FE43A695D0F8}" presName="parentLeftMargin" presStyleLbl="node1" presStyleIdx="0" presStyleCnt="2"/>
      <dgm:spPr/>
      <dgm:t>
        <a:bodyPr/>
        <a:lstStyle/>
        <a:p>
          <a:endParaRPr lang="en-US"/>
        </a:p>
      </dgm:t>
    </dgm:pt>
    <dgm:pt modelId="{07177E5E-E9C0-4D10-AE96-3B421E10DB88}" type="pres">
      <dgm:prSet presAssocID="{A2E390C5-1B7B-4EC1-9F73-FE43A695D0F8}" presName="parentText" presStyleLbl="node1" presStyleIdx="1" presStyleCnt="2">
        <dgm:presLayoutVars>
          <dgm:chMax val="0"/>
          <dgm:bulletEnabled val="1"/>
        </dgm:presLayoutVars>
      </dgm:prSet>
      <dgm:spPr/>
      <dgm:t>
        <a:bodyPr/>
        <a:lstStyle/>
        <a:p>
          <a:endParaRPr lang="en-US"/>
        </a:p>
      </dgm:t>
    </dgm:pt>
    <dgm:pt modelId="{5F003EAE-7EC2-4870-A5E7-3ED067B30751}" type="pres">
      <dgm:prSet presAssocID="{A2E390C5-1B7B-4EC1-9F73-FE43A695D0F8}" presName="negativeSpace" presStyleCnt="0"/>
      <dgm:spPr/>
    </dgm:pt>
    <dgm:pt modelId="{A2BEC4DA-5CDB-43C2-B361-339E29878010}" type="pres">
      <dgm:prSet presAssocID="{A2E390C5-1B7B-4EC1-9F73-FE43A695D0F8}" presName="childText" presStyleLbl="conFgAcc1" presStyleIdx="1" presStyleCnt="2">
        <dgm:presLayoutVars>
          <dgm:bulletEnabled val="1"/>
        </dgm:presLayoutVars>
      </dgm:prSet>
      <dgm:spPr/>
    </dgm:pt>
  </dgm:ptLst>
  <dgm:cxnLst>
    <dgm:cxn modelId="{05BE797E-170B-4090-B454-9E56FC026FF0}" type="presOf" srcId="{17FDD8A7-3F2B-43B4-BFC9-238F8FF49920}" destId="{61C7BF4D-73E6-4E1E-A3A6-268000F613BC}" srcOrd="1" destOrd="0" presId="urn:microsoft.com/office/officeart/2005/8/layout/list1"/>
    <dgm:cxn modelId="{6D0D7DD6-C6A9-4F82-8107-0E88FB600057}" srcId="{0BC4E279-FD4A-4CEC-8399-680F811F0DAA}" destId="{A2E390C5-1B7B-4EC1-9F73-FE43A695D0F8}" srcOrd="1" destOrd="0" parTransId="{6268DB1F-5070-48D5-B5DB-628A35BEDDC1}" sibTransId="{A0A7C912-7D8A-40EC-8654-50A7A182C756}"/>
    <dgm:cxn modelId="{3AB4D1FE-E40F-4E94-BF75-20707DD66E2C}" type="presOf" srcId="{A2E390C5-1B7B-4EC1-9F73-FE43A695D0F8}" destId="{FD7ACCA7-D35D-45D6-9BE8-E642DFA4C795}" srcOrd="0" destOrd="0" presId="urn:microsoft.com/office/officeart/2005/8/layout/list1"/>
    <dgm:cxn modelId="{D871866A-54FC-4405-8379-C4E65EBA93DF}" type="presOf" srcId="{0BC4E279-FD4A-4CEC-8399-680F811F0DAA}" destId="{118026F1-FFBE-49FF-B0A9-5BB5F92BF92E}" srcOrd="0" destOrd="0" presId="urn:microsoft.com/office/officeart/2005/8/layout/list1"/>
    <dgm:cxn modelId="{6D426CCD-61E0-4E92-AFF4-F7F2DD047B91}" type="presOf" srcId="{17FDD8A7-3F2B-43B4-BFC9-238F8FF49920}" destId="{49B6649B-5EBA-45A7-A599-C90521C49A7D}" srcOrd="0" destOrd="0" presId="urn:microsoft.com/office/officeart/2005/8/layout/list1"/>
    <dgm:cxn modelId="{31E09F0D-202C-4D22-A6D2-C524D64E41F1}" type="presOf" srcId="{A2E390C5-1B7B-4EC1-9F73-FE43A695D0F8}" destId="{07177E5E-E9C0-4D10-AE96-3B421E10DB88}" srcOrd="1" destOrd="0" presId="urn:microsoft.com/office/officeart/2005/8/layout/list1"/>
    <dgm:cxn modelId="{9D81DA2E-0BF0-414E-A3DD-FCC15EA12353}" srcId="{0BC4E279-FD4A-4CEC-8399-680F811F0DAA}" destId="{17FDD8A7-3F2B-43B4-BFC9-238F8FF49920}" srcOrd="0" destOrd="0" parTransId="{E8594644-4780-44A1-BE41-6D6A0BB04FA5}" sibTransId="{FDA1C50D-00E7-4370-8F2C-E2EFAE5FE91C}"/>
    <dgm:cxn modelId="{504ABE12-63FD-4B91-9651-FEA08D7D85E8}" type="presParOf" srcId="{118026F1-FFBE-49FF-B0A9-5BB5F92BF92E}" destId="{D14FAAB4-9738-4BE4-AE25-4ECC848DBD36}" srcOrd="0" destOrd="0" presId="urn:microsoft.com/office/officeart/2005/8/layout/list1"/>
    <dgm:cxn modelId="{0C682F82-D567-47A7-B087-4DE449D35AF6}" type="presParOf" srcId="{D14FAAB4-9738-4BE4-AE25-4ECC848DBD36}" destId="{49B6649B-5EBA-45A7-A599-C90521C49A7D}" srcOrd="0" destOrd="0" presId="urn:microsoft.com/office/officeart/2005/8/layout/list1"/>
    <dgm:cxn modelId="{37CC83E8-02A4-44EE-B91E-5DA77A738A3A}" type="presParOf" srcId="{D14FAAB4-9738-4BE4-AE25-4ECC848DBD36}" destId="{61C7BF4D-73E6-4E1E-A3A6-268000F613BC}" srcOrd="1" destOrd="0" presId="urn:microsoft.com/office/officeart/2005/8/layout/list1"/>
    <dgm:cxn modelId="{2322891E-4F7C-49E5-8F04-92C5329F7B89}" type="presParOf" srcId="{118026F1-FFBE-49FF-B0A9-5BB5F92BF92E}" destId="{A878ED52-A6C1-4339-8CD3-40356B0F96FC}" srcOrd="1" destOrd="0" presId="urn:microsoft.com/office/officeart/2005/8/layout/list1"/>
    <dgm:cxn modelId="{E21286AC-EE79-483E-8D40-E74EDE3FEF4B}" type="presParOf" srcId="{118026F1-FFBE-49FF-B0A9-5BB5F92BF92E}" destId="{FE36EEC1-46AD-436C-85A2-B59DB36A2E34}" srcOrd="2" destOrd="0" presId="urn:microsoft.com/office/officeart/2005/8/layout/list1"/>
    <dgm:cxn modelId="{7C3351E8-63B3-47D6-BF55-17125B2A0513}" type="presParOf" srcId="{118026F1-FFBE-49FF-B0A9-5BB5F92BF92E}" destId="{A8E8ED8D-7A7F-4059-873F-DAC2C7D90F96}" srcOrd="3" destOrd="0" presId="urn:microsoft.com/office/officeart/2005/8/layout/list1"/>
    <dgm:cxn modelId="{9B478355-4B8B-482E-BA2F-A90BC3577FCB}" type="presParOf" srcId="{118026F1-FFBE-49FF-B0A9-5BB5F92BF92E}" destId="{DCF96380-8698-43C2-B3F6-897FC43D748E}" srcOrd="4" destOrd="0" presId="urn:microsoft.com/office/officeart/2005/8/layout/list1"/>
    <dgm:cxn modelId="{AFD18F2E-8AB3-45B0-8C6E-B2BAB5DE2BC7}" type="presParOf" srcId="{DCF96380-8698-43C2-B3F6-897FC43D748E}" destId="{FD7ACCA7-D35D-45D6-9BE8-E642DFA4C795}" srcOrd="0" destOrd="0" presId="urn:microsoft.com/office/officeart/2005/8/layout/list1"/>
    <dgm:cxn modelId="{ECC932E7-BBC2-44AD-A67E-8C7F510ECF69}" type="presParOf" srcId="{DCF96380-8698-43C2-B3F6-897FC43D748E}" destId="{07177E5E-E9C0-4D10-AE96-3B421E10DB88}" srcOrd="1" destOrd="0" presId="urn:microsoft.com/office/officeart/2005/8/layout/list1"/>
    <dgm:cxn modelId="{E53D72C9-668F-4172-A626-D4CB102639D1}" type="presParOf" srcId="{118026F1-FFBE-49FF-B0A9-5BB5F92BF92E}" destId="{5F003EAE-7EC2-4870-A5E7-3ED067B30751}" srcOrd="5" destOrd="0" presId="urn:microsoft.com/office/officeart/2005/8/layout/list1"/>
    <dgm:cxn modelId="{11B2D0A8-4FFE-4081-B8B0-544D2E44E32F}" type="presParOf" srcId="{118026F1-FFBE-49FF-B0A9-5BB5F92BF92E}" destId="{A2BEC4DA-5CDB-43C2-B361-339E2987801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1A61EC3-6298-4462-B6D8-4A49FC815AA7}"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en-US"/>
        </a:p>
      </dgm:t>
    </dgm:pt>
    <dgm:pt modelId="{E844EE68-FDE4-4D99-840F-DC8DFA2C1449}">
      <dgm:prSet phldrT="[Text]"/>
      <dgm:spPr/>
      <dgm:t>
        <a:bodyPr/>
        <a:lstStyle/>
        <a:p>
          <a:r>
            <a:rPr lang="en-US" dirty="0"/>
            <a:t>Personal opinion should be avoided</a:t>
          </a:r>
        </a:p>
      </dgm:t>
    </dgm:pt>
    <dgm:pt modelId="{CC4EEE10-30BF-411E-A212-23835D89BBC4}" type="parTrans" cxnId="{8C7A5A98-16CF-4909-A622-F94036A0DF86}">
      <dgm:prSet/>
      <dgm:spPr/>
      <dgm:t>
        <a:bodyPr/>
        <a:lstStyle/>
        <a:p>
          <a:endParaRPr lang="en-US"/>
        </a:p>
      </dgm:t>
    </dgm:pt>
    <dgm:pt modelId="{5F1DC00D-4C47-41E1-AE9B-32AA40173097}" type="sibTrans" cxnId="{8C7A5A98-16CF-4909-A622-F94036A0DF86}">
      <dgm:prSet/>
      <dgm:spPr/>
      <dgm:t>
        <a:bodyPr/>
        <a:lstStyle/>
        <a:p>
          <a:endParaRPr lang="en-US"/>
        </a:p>
      </dgm:t>
    </dgm:pt>
    <dgm:pt modelId="{A5A968AD-AE0E-4CB8-B6F7-9EAEDA63C5CF}">
      <dgm:prSet phldrT="[Text]"/>
      <dgm:spPr/>
      <dgm:t>
        <a:bodyPr/>
        <a:lstStyle/>
        <a:p>
          <a:r>
            <a:rPr lang="en-US" dirty="0"/>
            <a:t>Judgmental language </a:t>
          </a:r>
        </a:p>
      </dgm:t>
    </dgm:pt>
    <dgm:pt modelId="{E7E70027-7E8C-4B1B-AA18-29A4D8F6C73A}" type="parTrans" cxnId="{3C725767-C5F6-45CD-8DAD-88E9186FB3E8}">
      <dgm:prSet/>
      <dgm:spPr/>
      <dgm:t>
        <a:bodyPr/>
        <a:lstStyle/>
        <a:p>
          <a:endParaRPr lang="en-US"/>
        </a:p>
      </dgm:t>
    </dgm:pt>
    <dgm:pt modelId="{AD7D8CA2-8879-4C15-82D4-031F5BA43304}" type="sibTrans" cxnId="{3C725767-C5F6-45CD-8DAD-88E9186FB3E8}">
      <dgm:prSet/>
      <dgm:spPr/>
      <dgm:t>
        <a:bodyPr/>
        <a:lstStyle/>
        <a:p>
          <a:endParaRPr lang="en-US"/>
        </a:p>
      </dgm:t>
    </dgm:pt>
    <dgm:pt modelId="{3CAFC2C3-717E-46DD-8D65-7D5A4C50794A}">
      <dgm:prSet phldrT="[Text]"/>
      <dgm:spPr/>
      <dgm:t>
        <a:bodyPr/>
        <a:lstStyle/>
        <a:p>
          <a:r>
            <a:rPr lang="en-US" dirty="0"/>
            <a:t>Emotive language </a:t>
          </a:r>
        </a:p>
      </dgm:t>
    </dgm:pt>
    <dgm:pt modelId="{FBE73098-F3EF-4C5F-BCF8-F67E0571FE41}" type="parTrans" cxnId="{DB018B16-21D9-48E8-93FF-47C976BA35B0}">
      <dgm:prSet/>
      <dgm:spPr/>
      <dgm:t>
        <a:bodyPr/>
        <a:lstStyle/>
        <a:p>
          <a:endParaRPr lang="en-US"/>
        </a:p>
      </dgm:t>
    </dgm:pt>
    <dgm:pt modelId="{58C7BD8C-6C1D-4797-B085-6CF533D1D5EE}" type="sibTrans" cxnId="{DB018B16-21D9-48E8-93FF-47C976BA35B0}">
      <dgm:prSet/>
      <dgm:spPr/>
      <dgm:t>
        <a:bodyPr/>
        <a:lstStyle/>
        <a:p>
          <a:endParaRPr lang="en-US"/>
        </a:p>
      </dgm:t>
    </dgm:pt>
    <dgm:pt modelId="{5E6358DA-4659-49D1-B72B-10FD7EC483F4}" type="pres">
      <dgm:prSet presAssocID="{21A61EC3-6298-4462-B6D8-4A49FC815AA7}" presName="Name0" presStyleCnt="0">
        <dgm:presLayoutVars>
          <dgm:chMax val="7"/>
          <dgm:chPref val="7"/>
          <dgm:dir/>
        </dgm:presLayoutVars>
      </dgm:prSet>
      <dgm:spPr/>
      <dgm:t>
        <a:bodyPr/>
        <a:lstStyle/>
        <a:p>
          <a:endParaRPr lang="en-US"/>
        </a:p>
      </dgm:t>
    </dgm:pt>
    <dgm:pt modelId="{42030B94-9755-4418-9269-FC0211FDA500}" type="pres">
      <dgm:prSet presAssocID="{21A61EC3-6298-4462-B6D8-4A49FC815AA7}" presName="Name1" presStyleCnt="0"/>
      <dgm:spPr/>
    </dgm:pt>
    <dgm:pt modelId="{1E0774BD-7F54-4229-86D8-054E0A1788C1}" type="pres">
      <dgm:prSet presAssocID="{21A61EC3-6298-4462-B6D8-4A49FC815AA7}" presName="cycle" presStyleCnt="0"/>
      <dgm:spPr/>
    </dgm:pt>
    <dgm:pt modelId="{95CB29C3-387B-4371-9712-6383A5C28E18}" type="pres">
      <dgm:prSet presAssocID="{21A61EC3-6298-4462-B6D8-4A49FC815AA7}" presName="srcNode" presStyleLbl="node1" presStyleIdx="0" presStyleCnt="3"/>
      <dgm:spPr/>
    </dgm:pt>
    <dgm:pt modelId="{52539CD4-BE5F-44B3-8DE2-9FBCA2433BFC}" type="pres">
      <dgm:prSet presAssocID="{21A61EC3-6298-4462-B6D8-4A49FC815AA7}" presName="conn" presStyleLbl="parChTrans1D2" presStyleIdx="0" presStyleCnt="1"/>
      <dgm:spPr/>
      <dgm:t>
        <a:bodyPr/>
        <a:lstStyle/>
        <a:p>
          <a:endParaRPr lang="en-US"/>
        </a:p>
      </dgm:t>
    </dgm:pt>
    <dgm:pt modelId="{EFFF38FB-8712-43FF-B6C1-61438A769EA5}" type="pres">
      <dgm:prSet presAssocID="{21A61EC3-6298-4462-B6D8-4A49FC815AA7}" presName="extraNode" presStyleLbl="node1" presStyleIdx="0" presStyleCnt="3"/>
      <dgm:spPr/>
    </dgm:pt>
    <dgm:pt modelId="{C2D2113B-FCA8-429E-92D7-FC63E1BC8ACE}" type="pres">
      <dgm:prSet presAssocID="{21A61EC3-6298-4462-B6D8-4A49FC815AA7}" presName="dstNode" presStyleLbl="node1" presStyleIdx="0" presStyleCnt="3"/>
      <dgm:spPr/>
    </dgm:pt>
    <dgm:pt modelId="{B9C46D7E-F45C-4810-AD57-19F0E3639654}" type="pres">
      <dgm:prSet presAssocID="{E844EE68-FDE4-4D99-840F-DC8DFA2C1449}" presName="text_1" presStyleLbl="node1" presStyleIdx="0" presStyleCnt="3">
        <dgm:presLayoutVars>
          <dgm:bulletEnabled val="1"/>
        </dgm:presLayoutVars>
      </dgm:prSet>
      <dgm:spPr/>
      <dgm:t>
        <a:bodyPr/>
        <a:lstStyle/>
        <a:p>
          <a:endParaRPr lang="en-US"/>
        </a:p>
      </dgm:t>
    </dgm:pt>
    <dgm:pt modelId="{251C6D4D-DD87-40EE-B621-3D4320E35B79}" type="pres">
      <dgm:prSet presAssocID="{E844EE68-FDE4-4D99-840F-DC8DFA2C1449}" presName="accent_1" presStyleCnt="0"/>
      <dgm:spPr/>
    </dgm:pt>
    <dgm:pt modelId="{D8623EF3-B0CF-4A62-911F-A7DFC212E8E1}" type="pres">
      <dgm:prSet presAssocID="{E844EE68-FDE4-4D99-840F-DC8DFA2C1449}" presName="accentRepeatNode" presStyleLbl="solidFgAcc1" presStyleIdx="0" presStyleCnt="3"/>
      <dgm:spPr>
        <a:solidFill>
          <a:schemeClr val="accent5">
            <a:lumMod val="60000"/>
            <a:lumOff val="40000"/>
          </a:schemeClr>
        </a:solidFill>
      </dgm:spPr>
    </dgm:pt>
    <dgm:pt modelId="{C5AF295D-FCE0-4029-9609-E6C52C532DD9}" type="pres">
      <dgm:prSet presAssocID="{A5A968AD-AE0E-4CB8-B6F7-9EAEDA63C5CF}" presName="text_2" presStyleLbl="node1" presStyleIdx="1" presStyleCnt="3">
        <dgm:presLayoutVars>
          <dgm:bulletEnabled val="1"/>
        </dgm:presLayoutVars>
      </dgm:prSet>
      <dgm:spPr/>
      <dgm:t>
        <a:bodyPr/>
        <a:lstStyle/>
        <a:p>
          <a:endParaRPr lang="en-US"/>
        </a:p>
      </dgm:t>
    </dgm:pt>
    <dgm:pt modelId="{F244103F-A1D0-4F30-A025-77E13EFA9925}" type="pres">
      <dgm:prSet presAssocID="{A5A968AD-AE0E-4CB8-B6F7-9EAEDA63C5CF}" presName="accent_2" presStyleCnt="0"/>
      <dgm:spPr/>
    </dgm:pt>
    <dgm:pt modelId="{BC656222-202F-4E95-81D0-A5A9D222F348}" type="pres">
      <dgm:prSet presAssocID="{A5A968AD-AE0E-4CB8-B6F7-9EAEDA63C5CF}" presName="accentRepeatNode" presStyleLbl="solidFgAcc1" presStyleIdx="1" presStyleCnt="3"/>
      <dgm:spPr>
        <a:solidFill>
          <a:schemeClr val="accent4">
            <a:lumMod val="60000"/>
            <a:lumOff val="40000"/>
          </a:schemeClr>
        </a:solidFill>
      </dgm:spPr>
    </dgm:pt>
    <dgm:pt modelId="{E6EF258C-6828-4182-AED5-1C13692A660B}" type="pres">
      <dgm:prSet presAssocID="{3CAFC2C3-717E-46DD-8D65-7D5A4C50794A}" presName="text_3" presStyleLbl="node1" presStyleIdx="2" presStyleCnt="3">
        <dgm:presLayoutVars>
          <dgm:bulletEnabled val="1"/>
        </dgm:presLayoutVars>
      </dgm:prSet>
      <dgm:spPr/>
      <dgm:t>
        <a:bodyPr/>
        <a:lstStyle/>
        <a:p>
          <a:endParaRPr lang="en-US"/>
        </a:p>
      </dgm:t>
    </dgm:pt>
    <dgm:pt modelId="{5CBF4AD4-2CC0-4F72-8980-C57EC348F9BC}" type="pres">
      <dgm:prSet presAssocID="{3CAFC2C3-717E-46DD-8D65-7D5A4C50794A}" presName="accent_3" presStyleCnt="0"/>
      <dgm:spPr/>
    </dgm:pt>
    <dgm:pt modelId="{6C9A18D1-CF7D-45E2-B23F-359F611E34C0}" type="pres">
      <dgm:prSet presAssocID="{3CAFC2C3-717E-46DD-8D65-7D5A4C50794A}" presName="accentRepeatNode" presStyleLbl="solidFgAcc1" presStyleIdx="2" presStyleCnt="3"/>
      <dgm:spPr>
        <a:solidFill>
          <a:schemeClr val="accent1">
            <a:lumMod val="60000"/>
            <a:lumOff val="40000"/>
          </a:schemeClr>
        </a:solidFill>
      </dgm:spPr>
    </dgm:pt>
  </dgm:ptLst>
  <dgm:cxnLst>
    <dgm:cxn modelId="{E7226445-D8F2-455D-B12E-F0DBEFDDC13D}" type="presOf" srcId="{E844EE68-FDE4-4D99-840F-DC8DFA2C1449}" destId="{B9C46D7E-F45C-4810-AD57-19F0E3639654}" srcOrd="0" destOrd="0" presId="urn:microsoft.com/office/officeart/2008/layout/VerticalCurvedList"/>
    <dgm:cxn modelId="{0BD6D9C4-B70F-45EF-A813-530A10AA92F6}" type="presOf" srcId="{5F1DC00D-4C47-41E1-AE9B-32AA40173097}" destId="{52539CD4-BE5F-44B3-8DE2-9FBCA2433BFC}" srcOrd="0" destOrd="0" presId="urn:microsoft.com/office/officeart/2008/layout/VerticalCurvedList"/>
    <dgm:cxn modelId="{DB018B16-21D9-48E8-93FF-47C976BA35B0}" srcId="{21A61EC3-6298-4462-B6D8-4A49FC815AA7}" destId="{3CAFC2C3-717E-46DD-8D65-7D5A4C50794A}" srcOrd="2" destOrd="0" parTransId="{FBE73098-F3EF-4C5F-BCF8-F67E0571FE41}" sibTransId="{58C7BD8C-6C1D-4797-B085-6CF533D1D5EE}"/>
    <dgm:cxn modelId="{5AF603C5-6A29-43D0-9AB9-4877EB003A70}" type="presOf" srcId="{21A61EC3-6298-4462-B6D8-4A49FC815AA7}" destId="{5E6358DA-4659-49D1-B72B-10FD7EC483F4}" srcOrd="0" destOrd="0" presId="urn:microsoft.com/office/officeart/2008/layout/VerticalCurvedList"/>
    <dgm:cxn modelId="{8C7A5A98-16CF-4909-A622-F94036A0DF86}" srcId="{21A61EC3-6298-4462-B6D8-4A49FC815AA7}" destId="{E844EE68-FDE4-4D99-840F-DC8DFA2C1449}" srcOrd="0" destOrd="0" parTransId="{CC4EEE10-30BF-411E-A212-23835D89BBC4}" sibTransId="{5F1DC00D-4C47-41E1-AE9B-32AA40173097}"/>
    <dgm:cxn modelId="{B398B362-4BF2-4062-87CE-B578D743FD99}" type="presOf" srcId="{3CAFC2C3-717E-46DD-8D65-7D5A4C50794A}" destId="{E6EF258C-6828-4182-AED5-1C13692A660B}" srcOrd="0" destOrd="0" presId="urn:microsoft.com/office/officeart/2008/layout/VerticalCurvedList"/>
    <dgm:cxn modelId="{3C725767-C5F6-45CD-8DAD-88E9186FB3E8}" srcId="{21A61EC3-6298-4462-B6D8-4A49FC815AA7}" destId="{A5A968AD-AE0E-4CB8-B6F7-9EAEDA63C5CF}" srcOrd="1" destOrd="0" parTransId="{E7E70027-7E8C-4B1B-AA18-29A4D8F6C73A}" sibTransId="{AD7D8CA2-8879-4C15-82D4-031F5BA43304}"/>
    <dgm:cxn modelId="{16FA00C9-9622-4089-AF32-46E668CE2739}" type="presOf" srcId="{A5A968AD-AE0E-4CB8-B6F7-9EAEDA63C5CF}" destId="{C5AF295D-FCE0-4029-9609-E6C52C532DD9}" srcOrd="0" destOrd="0" presId="urn:microsoft.com/office/officeart/2008/layout/VerticalCurvedList"/>
    <dgm:cxn modelId="{127C25DA-157C-4AC9-901C-D4FD824ABFD6}" type="presParOf" srcId="{5E6358DA-4659-49D1-B72B-10FD7EC483F4}" destId="{42030B94-9755-4418-9269-FC0211FDA500}" srcOrd="0" destOrd="0" presId="urn:microsoft.com/office/officeart/2008/layout/VerticalCurvedList"/>
    <dgm:cxn modelId="{EAE2BAB1-DF5E-4C24-B607-A1429F10EE66}" type="presParOf" srcId="{42030B94-9755-4418-9269-FC0211FDA500}" destId="{1E0774BD-7F54-4229-86D8-054E0A1788C1}" srcOrd="0" destOrd="0" presId="urn:microsoft.com/office/officeart/2008/layout/VerticalCurvedList"/>
    <dgm:cxn modelId="{DB68C8DA-3672-4F94-8747-D9D2BD94F17F}" type="presParOf" srcId="{1E0774BD-7F54-4229-86D8-054E0A1788C1}" destId="{95CB29C3-387B-4371-9712-6383A5C28E18}" srcOrd="0" destOrd="0" presId="urn:microsoft.com/office/officeart/2008/layout/VerticalCurvedList"/>
    <dgm:cxn modelId="{97EFFA9F-78D2-46E9-9A0B-4B76335BE0DD}" type="presParOf" srcId="{1E0774BD-7F54-4229-86D8-054E0A1788C1}" destId="{52539CD4-BE5F-44B3-8DE2-9FBCA2433BFC}" srcOrd="1" destOrd="0" presId="urn:microsoft.com/office/officeart/2008/layout/VerticalCurvedList"/>
    <dgm:cxn modelId="{D30244A3-B6C4-4886-AFF7-3682F9781048}" type="presParOf" srcId="{1E0774BD-7F54-4229-86D8-054E0A1788C1}" destId="{EFFF38FB-8712-43FF-B6C1-61438A769EA5}" srcOrd="2" destOrd="0" presId="urn:microsoft.com/office/officeart/2008/layout/VerticalCurvedList"/>
    <dgm:cxn modelId="{EF322BA2-F9DE-4B2B-9FB0-A20D5479C288}" type="presParOf" srcId="{1E0774BD-7F54-4229-86D8-054E0A1788C1}" destId="{C2D2113B-FCA8-429E-92D7-FC63E1BC8ACE}" srcOrd="3" destOrd="0" presId="urn:microsoft.com/office/officeart/2008/layout/VerticalCurvedList"/>
    <dgm:cxn modelId="{0B76FD3B-83E1-4F20-B612-D81A22E9D900}" type="presParOf" srcId="{42030B94-9755-4418-9269-FC0211FDA500}" destId="{B9C46D7E-F45C-4810-AD57-19F0E3639654}" srcOrd="1" destOrd="0" presId="urn:microsoft.com/office/officeart/2008/layout/VerticalCurvedList"/>
    <dgm:cxn modelId="{693154F4-FA5B-4D60-8643-CBA4D00D5E2D}" type="presParOf" srcId="{42030B94-9755-4418-9269-FC0211FDA500}" destId="{251C6D4D-DD87-40EE-B621-3D4320E35B79}" srcOrd="2" destOrd="0" presId="urn:microsoft.com/office/officeart/2008/layout/VerticalCurvedList"/>
    <dgm:cxn modelId="{15C44FA0-CBC5-4F54-9A3A-A5D2191AB88D}" type="presParOf" srcId="{251C6D4D-DD87-40EE-B621-3D4320E35B79}" destId="{D8623EF3-B0CF-4A62-911F-A7DFC212E8E1}" srcOrd="0" destOrd="0" presId="urn:microsoft.com/office/officeart/2008/layout/VerticalCurvedList"/>
    <dgm:cxn modelId="{2A7ED6A8-6756-4B06-BCFE-79009FA6A780}" type="presParOf" srcId="{42030B94-9755-4418-9269-FC0211FDA500}" destId="{C5AF295D-FCE0-4029-9609-E6C52C532DD9}" srcOrd="3" destOrd="0" presId="urn:microsoft.com/office/officeart/2008/layout/VerticalCurvedList"/>
    <dgm:cxn modelId="{B84053AF-58A2-45BE-BBD1-C11E12BA75E9}" type="presParOf" srcId="{42030B94-9755-4418-9269-FC0211FDA500}" destId="{F244103F-A1D0-4F30-A025-77E13EFA9925}" srcOrd="4" destOrd="0" presId="urn:microsoft.com/office/officeart/2008/layout/VerticalCurvedList"/>
    <dgm:cxn modelId="{A26F6B8A-A36F-4D0A-8DFB-26A6B0F769D7}" type="presParOf" srcId="{F244103F-A1D0-4F30-A025-77E13EFA9925}" destId="{BC656222-202F-4E95-81D0-A5A9D222F348}" srcOrd="0" destOrd="0" presId="urn:microsoft.com/office/officeart/2008/layout/VerticalCurvedList"/>
    <dgm:cxn modelId="{0FD53B11-78EA-4826-8257-A5DB0EA61B7A}" type="presParOf" srcId="{42030B94-9755-4418-9269-FC0211FDA500}" destId="{E6EF258C-6828-4182-AED5-1C13692A660B}" srcOrd="5" destOrd="0" presId="urn:microsoft.com/office/officeart/2008/layout/VerticalCurvedList"/>
    <dgm:cxn modelId="{83D1C675-7423-49F8-A301-430DED047A0F}" type="presParOf" srcId="{42030B94-9755-4418-9269-FC0211FDA500}" destId="{5CBF4AD4-2CC0-4F72-8980-C57EC348F9BC}" srcOrd="6" destOrd="0" presId="urn:microsoft.com/office/officeart/2008/layout/VerticalCurvedList"/>
    <dgm:cxn modelId="{F447A2DA-C8D4-4BB9-BF51-606666C6A637}" type="presParOf" srcId="{5CBF4AD4-2CC0-4F72-8980-C57EC348F9BC}" destId="{6C9A18D1-CF7D-45E2-B23F-359F611E34C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03D1231-0E20-4CA8-87D8-D119C999B485}" type="doc">
      <dgm:prSet loTypeId="urn:microsoft.com/office/officeart/2005/8/layout/radial4" loCatId="relationship" qsTypeId="urn:microsoft.com/office/officeart/2005/8/quickstyle/simple5" qsCatId="simple" csTypeId="urn:microsoft.com/office/officeart/2005/8/colors/colorful1" csCatId="colorful" phldr="1"/>
      <dgm:spPr/>
      <dgm:t>
        <a:bodyPr/>
        <a:lstStyle/>
        <a:p>
          <a:endParaRPr lang="en-US"/>
        </a:p>
      </dgm:t>
    </dgm:pt>
    <dgm:pt modelId="{F8C3D9E6-533D-4A99-8DDE-68AE9D7C1BF2}">
      <dgm:prSet phldrT="[Text]" custT="1"/>
      <dgm:spPr/>
      <dgm:t>
        <a:bodyPr/>
        <a:lstStyle/>
        <a:p>
          <a:r>
            <a:rPr lang="en-US" sz="4400" b="1" smtClean="0">
              <a:solidFill>
                <a:srgbClr val="002060"/>
              </a:solidFill>
            </a:rPr>
            <a:t>Clutter</a:t>
          </a:r>
          <a:endParaRPr lang="en-US" sz="4400" b="1">
            <a:solidFill>
              <a:srgbClr val="002060"/>
            </a:solidFill>
          </a:endParaRPr>
        </a:p>
      </dgm:t>
    </dgm:pt>
    <dgm:pt modelId="{8E6568C4-BEE2-47F2-BB4F-C9EFC804040E}" type="parTrans" cxnId="{7A89AB55-0DF3-464D-BE52-3D21D27EC5EA}">
      <dgm:prSet/>
      <dgm:spPr/>
      <dgm:t>
        <a:bodyPr/>
        <a:lstStyle/>
        <a:p>
          <a:endParaRPr lang="en-US"/>
        </a:p>
      </dgm:t>
    </dgm:pt>
    <dgm:pt modelId="{25EC39D0-0AA0-4260-B25F-8049ED96661E}" type="sibTrans" cxnId="{7A89AB55-0DF3-464D-BE52-3D21D27EC5EA}">
      <dgm:prSet/>
      <dgm:spPr/>
      <dgm:t>
        <a:bodyPr/>
        <a:lstStyle/>
        <a:p>
          <a:endParaRPr lang="en-US"/>
        </a:p>
      </dgm:t>
    </dgm:pt>
    <dgm:pt modelId="{258091F5-9F19-44E9-A193-9D77EA4AAE2E}">
      <dgm:prSet phldrT="[Text]" custT="1"/>
      <dgm:spPr/>
      <dgm:t>
        <a:bodyPr/>
        <a:lstStyle/>
        <a:p>
          <a:pPr algn="ctr"/>
          <a:r>
            <a:rPr lang="en-US" sz="2000" b="1" u="sng" smtClean="0">
              <a:solidFill>
                <a:srgbClr val="002060"/>
              </a:solidFill>
            </a:rPr>
            <a:t>1. Dead weight/empty words and phrases</a:t>
          </a:r>
        </a:p>
        <a:p>
          <a:pPr algn="l"/>
          <a:r>
            <a:rPr lang="en-US" sz="1800" smtClean="0">
              <a:solidFill>
                <a:srgbClr val="002060"/>
              </a:solidFill>
            </a:rPr>
            <a:t>As it is well known</a:t>
          </a:r>
        </a:p>
        <a:p>
          <a:pPr algn="l"/>
          <a:r>
            <a:rPr lang="en-US" sz="1800" smtClean="0">
              <a:solidFill>
                <a:srgbClr val="002060"/>
              </a:solidFill>
            </a:rPr>
            <a:t>As it has been shown</a:t>
          </a:r>
        </a:p>
        <a:p>
          <a:pPr algn="l"/>
          <a:r>
            <a:rPr lang="en-US" sz="1800" smtClean="0">
              <a:solidFill>
                <a:srgbClr val="002060"/>
              </a:solidFill>
            </a:rPr>
            <a:t>It can be regarded that</a:t>
          </a:r>
        </a:p>
        <a:p>
          <a:pPr algn="l"/>
          <a:r>
            <a:rPr lang="en-US" sz="1800" smtClean="0">
              <a:solidFill>
                <a:srgbClr val="002060"/>
              </a:solidFill>
            </a:rPr>
            <a:t>It should be emphasized that</a:t>
          </a:r>
        </a:p>
        <a:p>
          <a:pPr algn="l"/>
          <a:r>
            <a:rPr lang="en-US" sz="1800" smtClean="0">
              <a:solidFill>
                <a:srgbClr val="002060"/>
              </a:solidFill>
            </a:rPr>
            <a:t>Important </a:t>
          </a:r>
        </a:p>
        <a:p>
          <a:pPr algn="l"/>
          <a:r>
            <a:rPr lang="en-US" sz="1800" smtClean="0">
              <a:solidFill>
                <a:srgbClr val="002060"/>
              </a:solidFill>
            </a:rPr>
            <a:t>Basic tenets of</a:t>
          </a:r>
          <a:endParaRPr lang="en-US" sz="1800">
            <a:solidFill>
              <a:srgbClr val="002060"/>
            </a:solidFill>
          </a:endParaRPr>
        </a:p>
      </dgm:t>
    </dgm:pt>
    <dgm:pt modelId="{9AE575A4-AFA7-43E1-BCA4-161512DDAF1C}" type="parTrans" cxnId="{AF3DFC0D-0286-4B4E-BAEF-A2B9BE4A3D25}">
      <dgm:prSet/>
      <dgm:spPr/>
      <dgm:t>
        <a:bodyPr/>
        <a:lstStyle/>
        <a:p>
          <a:endParaRPr lang="en-US"/>
        </a:p>
      </dgm:t>
    </dgm:pt>
    <dgm:pt modelId="{E4A0602E-34CB-4758-8226-27CF571D6279}" type="sibTrans" cxnId="{AF3DFC0D-0286-4B4E-BAEF-A2B9BE4A3D25}">
      <dgm:prSet/>
      <dgm:spPr/>
      <dgm:t>
        <a:bodyPr/>
        <a:lstStyle/>
        <a:p>
          <a:endParaRPr lang="en-US"/>
        </a:p>
      </dgm:t>
    </dgm:pt>
    <dgm:pt modelId="{23F7813A-97CA-4ABA-9DFE-34803F624818}">
      <dgm:prSet phldrT="[Text]" custT="1"/>
      <dgm:spPr/>
      <dgm:t>
        <a:bodyPr/>
        <a:lstStyle/>
        <a:p>
          <a:r>
            <a:rPr lang="en-US" sz="2400" b="1" u="sng" smtClean="0">
              <a:solidFill>
                <a:srgbClr val="002060"/>
              </a:solidFill>
            </a:rPr>
            <a:t>2. Adverbs</a:t>
          </a:r>
        </a:p>
        <a:p>
          <a:r>
            <a:rPr lang="en-US" sz="2400" smtClean="0">
              <a:solidFill>
                <a:srgbClr val="002060"/>
              </a:solidFill>
            </a:rPr>
            <a:t>very, really, quite, basically, generally, etc.</a:t>
          </a:r>
          <a:endParaRPr lang="en-US" sz="2400">
            <a:solidFill>
              <a:srgbClr val="002060"/>
            </a:solidFill>
          </a:endParaRPr>
        </a:p>
      </dgm:t>
    </dgm:pt>
    <dgm:pt modelId="{F2C3EE40-F2D8-4FD9-9F19-FF8B5411E9DF}" type="parTrans" cxnId="{12B14EDF-6080-4D16-92BF-861417CEA40F}">
      <dgm:prSet/>
      <dgm:spPr/>
      <dgm:t>
        <a:bodyPr/>
        <a:lstStyle/>
        <a:p>
          <a:endParaRPr lang="en-US"/>
        </a:p>
      </dgm:t>
    </dgm:pt>
    <dgm:pt modelId="{405B46DB-F2A6-4A2B-A487-DBB62BABE467}" type="sibTrans" cxnId="{12B14EDF-6080-4D16-92BF-861417CEA40F}">
      <dgm:prSet/>
      <dgm:spPr/>
      <dgm:t>
        <a:bodyPr/>
        <a:lstStyle/>
        <a:p>
          <a:endParaRPr lang="en-US"/>
        </a:p>
      </dgm:t>
    </dgm:pt>
    <dgm:pt modelId="{18FEE4F1-7A93-4D02-BA96-43B9A9DF2915}" type="pres">
      <dgm:prSet presAssocID="{D03D1231-0E20-4CA8-87D8-D119C999B485}" presName="cycle" presStyleCnt="0">
        <dgm:presLayoutVars>
          <dgm:chMax val="1"/>
          <dgm:dir/>
          <dgm:animLvl val="ctr"/>
          <dgm:resizeHandles val="exact"/>
        </dgm:presLayoutVars>
      </dgm:prSet>
      <dgm:spPr/>
      <dgm:t>
        <a:bodyPr/>
        <a:lstStyle/>
        <a:p>
          <a:endParaRPr lang="en-US"/>
        </a:p>
      </dgm:t>
    </dgm:pt>
    <dgm:pt modelId="{F8B4E2D6-2E96-45E0-9E7D-EC6C04C2F4A7}" type="pres">
      <dgm:prSet presAssocID="{F8C3D9E6-533D-4A99-8DDE-68AE9D7C1BF2}" presName="centerShape" presStyleLbl="node0" presStyleIdx="0" presStyleCnt="1"/>
      <dgm:spPr/>
      <dgm:t>
        <a:bodyPr/>
        <a:lstStyle/>
        <a:p>
          <a:endParaRPr lang="en-US"/>
        </a:p>
      </dgm:t>
    </dgm:pt>
    <dgm:pt modelId="{97739605-E8A3-4E64-94CE-E40D6CA911F4}" type="pres">
      <dgm:prSet presAssocID="{9AE575A4-AFA7-43E1-BCA4-161512DDAF1C}" presName="parTrans" presStyleLbl="bgSibTrans2D1" presStyleIdx="0" presStyleCnt="2" custLinFactY="31542" custLinFactNeighborX="8436" custLinFactNeighborY="100000"/>
      <dgm:spPr/>
      <dgm:t>
        <a:bodyPr/>
        <a:lstStyle/>
        <a:p>
          <a:endParaRPr lang="en-US"/>
        </a:p>
      </dgm:t>
    </dgm:pt>
    <dgm:pt modelId="{5D6E5882-B22F-4B41-B340-92512E860CF4}" type="pres">
      <dgm:prSet presAssocID="{258091F5-9F19-44E9-A193-9D77EA4AAE2E}" presName="node" presStyleLbl="node1" presStyleIdx="0" presStyleCnt="2" custScaleX="131595" custScaleY="127710" custRadScaleRad="90842" custRadScaleInc="6085">
        <dgm:presLayoutVars>
          <dgm:bulletEnabled val="1"/>
        </dgm:presLayoutVars>
      </dgm:prSet>
      <dgm:spPr/>
      <dgm:t>
        <a:bodyPr/>
        <a:lstStyle/>
        <a:p>
          <a:endParaRPr lang="en-US"/>
        </a:p>
      </dgm:t>
    </dgm:pt>
    <dgm:pt modelId="{427613D5-8C23-47C6-BAA2-E758D4923F9E}" type="pres">
      <dgm:prSet presAssocID="{F2C3EE40-F2D8-4FD9-9F19-FF8B5411E9DF}" presName="parTrans" presStyleLbl="bgSibTrans2D1" presStyleIdx="1" presStyleCnt="2" custLinFactY="1332" custLinFactNeighborX="-4068" custLinFactNeighborY="100000"/>
      <dgm:spPr/>
      <dgm:t>
        <a:bodyPr/>
        <a:lstStyle/>
        <a:p>
          <a:endParaRPr lang="en-US"/>
        </a:p>
      </dgm:t>
    </dgm:pt>
    <dgm:pt modelId="{3B9AEA6A-574F-4848-8E42-6D6A4C596E2B}" type="pres">
      <dgm:prSet presAssocID="{23F7813A-97CA-4ABA-9DFE-34803F624818}" presName="node" presStyleLbl="node1" presStyleIdx="1" presStyleCnt="2" custScaleX="141740" custScaleY="105186" custRadScaleRad="100687" custRadScaleInc="-12959">
        <dgm:presLayoutVars>
          <dgm:bulletEnabled val="1"/>
        </dgm:presLayoutVars>
      </dgm:prSet>
      <dgm:spPr/>
      <dgm:t>
        <a:bodyPr/>
        <a:lstStyle/>
        <a:p>
          <a:endParaRPr lang="en-US"/>
        </a:p>
      </dgm:t>
    </dgm:pt>
  </dgm:ptLst>
  <dgm:cxnLst>
    <dgm:cxn modelId="{DAA11941-435C-4BF4-B554-BB2902FCBCEE}" type="presOf" srcId="{D03D1231-0E20-4CA8-87D8-D119C999B485}" destId="{18FEE4F1-7A93-4D02-BA96-43B9A9DF2915}" srcOrd="0" destOrd="0" presId="urn:microsoft.com/office/officeart/2005/8/layout/radial4"/>
    <dgm:cxn modelId="{327F0625-972F-4347-841E-12B034E3FA54}" type="presOf" srcId="{F2C3EE40-F2D8-4FD9-9F19-FF8B5411E9DF}" destId="{427613D5-8C23-47C6-BAA2-E758D4923F9E}" srcOrd="0" destOrd="0" presId="urn:microsoft.com/office/officeart/2005/8/layout/radial4"/>
    <dgm:cxn modelId="{12B14EDF-6080-4D16-92BF-861417CEA40F}" srcId="{F8C3D9E6-533D-4A99-8DDE-68AE9D7C1BF2}" destId="{23F7813A-97CA-4ABA-9DFE-34803F624818}" srcOrd="1" destOrd="0" parTransId="{F2C3EE40-F2D8-4FD9-9F19-FF8B5411E9DF}" sibTransId="{405B46DB-F2A6-4A2B-A487-DBB62BABE467}"/>
    <dgm:cxn modelId="{4E106211-6A24-4ED2-B48E-8FE8985BFE87}" type="presOf" srcId="{258091F5-9F19-44E9-A193-9D77EA4AAE2E}" destId="{5D6E5882-B22F-4B41-B340-92512E860CF4}" srcOrd="0" destOrd="0" presId="urn:microsoft.com/office/officeart/2005/8/layout/radial4"/>
    <dgm:cxn modelId="{AF3DFC0D-0286-4B4E-BAEF-A2B9BE4A3D25}" srcId="{F8C3D9E6-533D-4A99-8DDE-68AE9D7C1BF2}" destId="{258091F5-9F19-44E9-A193-9D77EA4AAE2E}" srcOrd="0" destOrd="0" parTransId="{9AE575A4-AFA7-43E1-BCA4-161512DDAF1C}" sibTransId="{E4A0602E-34CB-4758-8226-27CF571D6279}"/>
    <dgm:cxn modelId="{7E8FB8E6-3F2C-4B4F-971A-4B109F97233E}" type="presOf" srcId="{F8C3D9E6-533D-4A99-8DDE-68AE9D7C1BF2}" destId="{F8B4E2D6-2E96-45E0-9E7D-EC6C04C2F4A7}" srcOrd="0" destOrd="0" presId="urn:microsoft.com/office/officeart/2005/8/layout/radial4"/>
    <dgm:cxn modelId="{3F9C7654-7010-4464-9AB0-B36245D23150}" type="presOf" srcId="{23F7813A-97CA-4ABA-9DFE-34803F624818}" destId="{3B9AEA6A-574F-4848-8E42-6D6A4C596E2B}" srcOrd="0" destOrd="0" presId="urn:microsoft.com/office/officeart/2005/8/layout/radial4"/>
    <dgm:cxn modelId="{7A89AB55-0DF3-464D-BE52-3D21D27EC5EA}" srcId="{D03D1231-0E20-4CA8-87D8-D119C999B485}" destId="{F8C3D9E6-533D-4A99-8DDE-68AE9D7C1BF2}" srcOrd="0" destOrd="0" parTransId="{8E6568C4-BEE2-47F2-BB4F-C9EFC804040E}" sibTransId="{25EC39D0-0AA0-4260-B25F-8049ED96661E}"/>
    <dgm:cxn modelId="{330982B8-BB92-4442-B54D-EDA1374AD5FF}" type="presOf" srcId="{9AE575A4-AFA7-43E1-BCA4-161512DDAF1C}" destId="{97739605-E8A3-4E64-94CE-E40D6CA911F4}" srcOrd="0" destOrd="0" presId="urn:microsoft.com/office/officeart/2005/8/layout/radial4"/>
    <dgm:cxn modelId="{9F0B131D-6474-4B6F-8A9C-63FBFE4A7D38}" type="presParOf" srcId="{18FEE4F1-7A93-4D02-BA96-43B9A9DF2915}" destId="{F8B4E2D6-2E96-45E0-9E7D-EC6C04C2F4A7}" srcOrd="0" destOrd="0" presId="urn:microsoft.com/office/officeart/2005/8/layout/radial4"/>
    <dgm:cxn modelId="{426E2B05-1629-42D3-ACFC-0561E1BE5C22}" type="presParOf" srcId="{18FEE4F1-7A93-4D02-BA96-43B9A9DF2915}" destId="{97739605-E8A3-4E64-94CE-E40D6CA911F4}" srcOrd="1" destOrd="0" presId="urn:microsoft.com/office/officeart/2005/8/layout/radial4"/>
    <dgm:cxn modelId="{777EBC39-EC50-446F-82F2-A2CA4915F77A}" type="presParOf" srcId="{18FEE4F1-7A93-4D02-BA96-43B9A9DF2915}" destId="{5D6E5882-B22F-4B41-B340-92512E860CF4}" srcOrd="2" destOrd="0" presId="urn:microsoft.com/office/officeart/2005/8/layout/radial4"/>
    <dgm:cxn modelId="{4F851629-E1C5-4126-A8DD-F46BE0D7C91D}" type="presParOf" srcId="{18FEE4F1-7A93-4D02-BA96-43B9A9DF2915}" destId="{427613D5-8C23-47C6-BAA2-E758D4923F9E}" srcOrd="3" destOrd="0" presId="urn:microsoft.com/office/officeart/2005/8/layout/radial4"/>
    <dgm:cxn modelId="{74FE11AB-8BE8-4048-9EF4-E27E4003BAA2}" type="presParOf" srcId="{18FEE4F1-7A93-4D02-BA96-43B9A9DF2915}" destId="{3B9AEA6A-574F-4848-8E42-6D6A4C596E2B}" srcOrd="4"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B3ACF6B-A2F1-471E-8A6F-E839CCC09CB7}" type="doc">
      <dgm:prSet loTypeId="urn:microsoft.com/office/officeart/2005/8/layout/list1" loCatId="list" qsTypeId="urn:microsoft.com/office/officeart/2005/8/quickstyle/3d1" qsCatId="3D" csTypeId="urn:microsoft.com/office/officeart/2005/8/colors/colorful2" csCatId="colorful" phldr="1"/>
      <dgm:spPr/>
      <dgm:t>
        <a:bodyPr/>
        <a:lstStyle/>
        <a:p>
          <a:endParaRPr lang="en-US"/>
        </a:p>
      </dgm:t>
    </dgm:pt>
    <dgm:pt modelId="{B59AD888-68FB-40D1-8EFA-B0FCBC16C4BB}">
      <dgm:prSet custT="1"/>
      <dgm:spPr/>
      <dgm:t>
        <a:bodyPr/>
        <a:lstStyle/>
        <a:p>
          <a:r>
            <a:rPr lang="en-US" sz="2800" b="1" dirty="0">
              <a:solidFill>
                <a:srgbClr val="002060"/>
              </a:solidFill>
            </a:rPr>
            <a:t>Eliminate negatives</a:t>
          </a:r>
        </a:p>
      </dgm:t>
    </dgm:pt>
    <dgm:pt modelId="{27D05728-32DB-4D78-8777-B5EE9329A4A0}" type="parTrans" cxnId="{DF262D16-13D5-486E-A902-E5980E4173E8}">
      <dgm:prSet/>
      <dgm:spPr/>
      <dgm:t>
        <a:bodyPr/>
        <a:lstStyle/>
        <a:p>
          <a:endParaRPr lang="en-US"/>
        </a:p>
      </dgm:t>
    </dgm:pt>
    <dgm:pt modelId="{744AFDA6-7D85-4A86-A1BF-AEB89B96B52A}" type="sibTrans" cxnId="{DF262D16-13D5-486E-A902-E5980E4173E8}">
      <dgm:prSet/>
      <dgm:spPr/>
      <dgm:t>
        <a:bodyPr/>
        <a:lstStyle/>
        <a:p>
          <a:endParaRPr lang="en-US"/>
        </a:p>
      </dgm:t>
    </dgm:pt>
    <dgm:pt modelId="{993D8ADE-0A32-4949-8225-CB4D4CB73424}">
      <dgm:prSet custT="1"/>
      <dgm:spPr/>
      <dgm:t>
        <a:bodyPr/>
        <a:lstStyle/>
        <a:p>
          <a:r>
            <a:rPr lang="en-US" sz="2000" b="1" dirty="0">
              <a:solidFill>
                <a:srgbClr val="002060"/>
              </a:solidFill>
            </a:rPr>
            <a:t>Eliminate superfluous uses of “there are/there is”</a:t>
          </a:r>
        </a:p>
      </dgm:t>
    </dgm:pt>
    <dgm:pt modelId="{4A43C3B2-C1E6-4867-8026-8720E3B8A445}" type="parTrans" cxnId="{F3185185-ABA6-4A35-ABA9-59A2C2A58AA0}">
      <dgm:prSet/>
      <dgm:spPr/>
      <dgm:t>
        <a:bodyPr/>
        <a:lstStyle/>
        <a:p>
          <a:endParaRPr lang="en-US"/>
        </a:p>
      </dgm:t>
    </dgm:pt>
    <dgm:pt modelId="{48B25EC7-628B-4AEF-86BB-E598D8C167D5}" type="sibTrans" cxnId="{F3185185-ABA6-4A35-ABA9-59A2C2A58AA0}">
      <dgm:prSet/>
      <dgm:spPr/>
      <dgm:t>
        <a:bodyPr/>
        <a:lstStyle/>
        <a:p>
          <a:endParaRPr lang="en-US"/>
        </a:p>
      </dgm:t>
    </dgm:pt>
    <dgm:pt modelId="{F86A5753-25CB-4836-AEE9-546CCD555E24}" type="pres">
      <dgm:prSet presAssocID="{CB3ACF6B-A2F1-471E-8A6F-E839CCC09CB7}" presName="linear" presStyleCnt="0">
        <dgm:presLayoutVars>
          <dgm:dir/>
          <dgm:animLvl val="lvl"/>
          <dgm:resizeHandles val="exact"/>
        </dgm:presLayoutVars>
      </dgm:prSet>
      <dgm:spPr/>
      <dgm:t>
        <a:bodyPr/>
        <a:lstStyle/>
        <a:p>
          <a:endParaRPr lang="en-US"/>
        </a:p>
      </dgm:t>
    </dgm:pt>
    <dgm:pt modelId="{2A1CF179-6DFC-43EC-9F21-F8A786AE9A47}" type="pres">
      <dgm:prSet presAssocID="{B59AD888-68FB-40D1-8EFA-B0FCBC16C4BB}" presName="parentLin" presStyleCnt="0"/>
      <dgm:spPr/>
    </dgm:pt>
    <dgm:pt modelId="{C41A5486-D0D5-4F59-AAF1-B1E0B90EFACA}" type="pres">
      <dgm:prSet presAssocID="{B59AD888-68FB-40D1-8EFA-B0FCBC16C4BB}" presName="parentLeftMargin" presStyleLbl="node1" presStyleIdx="0" presStyleCnt="2"/>
      <dgm:spPr/>
      <dgm:t>
        <a:bodyPr/>
        <a:lstStyle/>
        <a:p>
          <a:endParaRPr lang="en-US"/>
        </a:p>
      </dgm:t>
    </dgm:pt>
    <dgm:pt modelId="{21C8EAA5-5307-41BA-98CB-92295CF2DC0C}" type="pres">
      <dgm:prSet presAssocID="{B59AD888-68FB-40D1-8EFA-B0FCBC16C4BB}" presName="parentText" presStyleLbl="node1" presStyleIdx="0" presStyleCnt="2">
        <dgm:presLayoutVars>
          <dgm:chMax val="0"/>
          <dgm:bulletEnabled val="1"/>
        </dgm:presLayoutVars>
      </dgm:prSet>
      <dgm:spPr/>
      <dgm:t>
        <a:bodyPr/>
        <a:lstStyle/>
        <a:p>
          <a:endParaRPr lang="en-US"/>
        </a:p>
      </dgm:t>
    </dgm:pt>
    <dgm:pt modelId="{D1387B85-E9BE-4617-AE9A-7D6B12140099}" type="pres">
      <dgm:prSet presAssocID="{B59AD888-68FB-40D1-8EFA-B0FCBC16C4BB}" presName="negativeSpace" presStyleCnt="0"/>
      <dgm:spPr/>
    </dgm:pt>
    <dgm:pt modelId="{74EABE81-D560-4524-853F-64B4F8CD163F}" type="pres">
      <dgm:prSet presAssocID="{B59AD888-68FB-40D1-8EFA-B0FCBC16C4BB}" presName="childText" presStyleLbl="conFgAcc1" presStyleIdx="0" presStyleCnt="2">
        <dgm:presLayoutVars>
          <dgm:bulletEnabled val="1"/>
        </dgm:presLayoutVars>
      </dgm:prSet>
      <dgm:spPr/>
    </dgm:pt>
    <dgm:pt modelId="{3F15A75C-985C-4F4B-9DF5-CE7607777E18}" type="pres">
      <dgm:prSet presAssocID="{744AFDA6-7D85-4A86-A1BF-AEB89B96B52A}" presName="spaceBetweenRectangles" presStyleCnt="0"/>
      <dgm:spPr/>
    </dgm:pt>
    <dgm:pt modelId="{6B1D7CCE-10F8-4BA1-BE86-425FB861D9B7}" type="pres">
      <dgm:prSet presAssocID="{993D8ADE-0A32-4949-8225-CB4D4CB73424}" presName="parentLin" presStyleCnt="0"/>
      <dgm:spPr/>
    </dgm:pt>
    <dgm:pt modelId="{E6824251-D583-4F87-9C0B-2A06E910AD7D}" type="pres">
      <dgm:prSet presAssocID="{993D8ADE-0A32-4949-8225-CB4D4CB73424}" presName="parentLeftMargin" presStyleLbl="node1" presStyleIdx="0" presStyleCnt="2"/>
      <dgm:spPr/>
      <dgm:t>
        <a:bodyPr/>
        <a:lstStyle/>
        <a:p>
          <a:endParaRPr lang="en-US"/>
        </a:p>
      </dgm:t>
    </dgm:pt>
    <dgm:pt modelId="{2CA851E5-A05E-48DC-AB29-E74494C010BE}" type="pres">
      <dgm:prSet presAssocID="{993D8ADE-0A32-4949-8225-CB4D4CB73424}" presName="parentText" presStyleLbl="node1" presStyleIdx="1" presStyleCnt="2">
        <dgm:presLayoutVars>
          <dgm:chMax val="0"/>
          <dgm:bulletEnabled val="1"/>
        </dgm:presLayoutVars>
      </dgm:prSet>
      <dgm:spPr/>
      <dgm:t>
        <a:bodyPr/>
        <a:lstStyle/>
        <a:p>
          <a:endParaRPr lang="en-US"/>
        </a:p>
      </dgm:t>
    </dgm:pt>
    <dgm:pt modelId="{DEEC4044-EEF6-457E-ACA1-4DC39DCD938F}" type="pres">
      <dgm:prSet presAssocID="{993D8ADE-0A32-4949-8225-CB4D4CB73424}" presName="negativeSpace" presStyleCnt="0"/>
      <dgm:spPr/>
    </dgm:pt>
    <dgm:pt modelId="{13176CDF-71C0-41E0-9CAF-A71FE0BF0B57}" type="pres">
      <dgm:prSet presAssocID="{993D8ADE-0A32-4949-8225-CB4D4CB73424}" presName="childText" presStyleLbl="conFgAcc1" presStyleIdx="1" presStyleCnt="2">
        <dgm:presLayoutVars>
          <dgm:bulletEnabled val="1"/>
        </dgm:presLayoutVars>
      </dgm:prSet>
      <dgm:spPr/>
    </dgm:pt>
  </dgm:ptLst>
  <dgm:cxnLst>
    <dgm:cxn modelId="{8C81165B-E34F-4D46-8A5A-6A35746B7D77}" type="presOf" srcId="{993D8ADE-0A32-4949-8225-CB4D4CB73424}" destId="{E6824251-D583-4F87-9C0B-2A06E910AD7D}" srcOrd="0" destOrd="0" presId="urn:microsoft.com/office/officeart/2005/8/layout/list1"/>
    <dgm:cxn modelId="{670B0EA8-05BE-4990-AB46-5608009F6F0A}" type="presOf" srcId="{B59AD888-68FB-40D1-8EFA-B0FCBC16C4BB}" destId="{21C8EAA5-5307-41BA-98CB-92295CF2DC0C}" srcOrd="1" destOrd="0" presId="urn:microsoft.com/office/officeart/2005/8/layout/list1"/>
    <dgm:cxn modelId="{8435B2B2-BC0E-4ED5-89C0-771C5E6767FE}" type="presOf" srcId="{993D8ADE-0A32-4949-8225-CB4D4CB73424}" destId="{2CA851E5-A05E-48DC-AB29-E74494C010BE}" srcOrd="1" destOrd="0" presId="urn:microsoft.com/office/officeart/2005/8/layout/list1"/>
    <dgm:cxn modelId="{F3185185-ABA6-4A35-ABA9-59A2C2A58AA0}" srcId="{CB3ACF6B-A2F1-471E-8A6F-E839CCC09CB7}" destId="{993D8ADE-0A32-4949-8225-CB4D4CB73424}" srcOrd="1" destOrd="0" parTransId="{4A43C3B2-C1E6-4867-8026-8720E3B8A445}" sibTransId="{48B25EC7-628B-4AEF-86BB-E598D8C167D5}"/>
    <dgm:cxn modelId="{DF262D16-13D5-486E-A902-E5980E4173E8}" srcId="{CB3ACF6B-A2F1-471E-8A6F-E839CCC09CB7}" destId="{B59AD888-68FB-40D1-8EFA-B0FCBC16C4BB}" srcOrd="0" destOrd="0" parTransId="{27D05728-32DB-4D78-8777-B5EE9329A4A0}" sibTransId="{744AFDA6-7D85-4A86-A1BF-AEB89B96B52A}"/>
    <dgm:cxn modelId="{AC9938FF-7E1A-48F6-A830-4E497F70CA29}" type="presOf" srcId="{CB3ACF6B-A2F1-471E-8A6F-E839CCC09CB7}" destId="{F86A5753-25CB-4836-AEE9-546CCD555E24}" srcOrd="0" destOrd="0" presId="urn:microsoft.com/office/officeart/2005/8/layout/list1"/>
    <dgm:cxn modelId="{12B48A80-20B3-4819-A7A9-C690E8F3DAF6}" type="presOf" srcId="{B59AD888-68FB-40D1-8EFA-B0FCBC16C4BB}" destId="{C41A5486-D0D5-4F59-AAF1-B1E0B90EFACA}" srcOrd="0" destOrd="0" presId="urn:microsoft.com/office/officeart/2005/8/layout/list1"/>
    <dgm:cxn modelId="{CEA46D7A-5CBB-47B6-AB94-86E7B5397AFA}" type="presParOf" srcId="{F86A5753-25CB-4836-AEE9-546CCD555E24}" destId="{2A1CF179-6DFC-43EC-9F21-F8A786AE9A47}" srcOrd="0" destOrd="0" presId="urn:microsoft.com/office/officeart/2005/8/layout/list1"/>
    <dgm:cxn modelId="{CC18FAB6-F896-4FBB-8E52-868D4CDD12E7}" type="presParOf" srcId="{2A1CF179-6DFC-43EC-9F21-F8A786AE9A47}" destId="{C41A5486-D0D5-4F59-AAF1-B1E0B90EFACA}" srcOrd="0" destOrd="0" presId="urn:microsoft.com/office/officeart/2005/8/layout/list1"/>
    <dgm:cxn modelId="{5476A5BE-7CEE-43A2-870B-1A653F6A89DC}" type="presParOf" srcId="{2A1CF179-6DFC-43EC-9F21-F8A786AE9A47}" destId="{21C8EAA5-5307-41BA-98CB-92295CF2DC0C}" srcOrd="1" destOrd="0" presId="urn:microsoft.com/office/officeart/2005/8/layout/list1"/>
    <dgm:cxn modelId="{AB71CCCF-0B31-4AD9-80D1-3E0039C6F167}" type="presParOf" srcId="{F86A5753-25CB-4836-AEE9-546CCD555E24}" destId="{D1387B85-E9BE-4617-AE9A-7D6B12140099}" srcOrd="1" destOrd="0" presId="urn:microsoft.com/office/officeart/2005/8/layout/list1"/>
    <dgm:cxn modelId="{8B8430E9-C8A6-4A03-9BF3-2AF9E4ADE804}" type="presParOf" srcId="{F86A5753-25CB-4836-AEE9-546CCD555E24}" destId="{74EABE81-D560-4524-853F-64B4F8CD163F}" srcOrd="2" destOrd="0" presId="urn:microsoft.com/office/officeart/2005/8/layout/list1"/>
    <dgm:cxn modelId="{300247CF-8260-4E8C-BCD6-0596ED24E92C}" type="presParOf" srcId="{F86A5753-25CB-4836-AEE9-546CCD555E24}" destId="{3F15A75C-985C-4F4B-9DF5-CE7607777E18}" srcOrd="3" destOrd="0" presId="urn:microsoft.com/office/officeart/2005/8/layout/list1"/>
    <dgm:cxn modelId="{CF474A33-FF6C-4E44-8FD8-2C9186DC9ABA}" type="presParOf" srcId="{F86A5753-25CB-4836-AEE9-546CCD555E24}" destId="{6B1D7CCE-10F8-4BA1-BE86-425FB861D9B7}" srcOrd="4" destOrd="0" presId="urn:microsoft.com/office/officeart/2005/8/layout/list1"/>
    <dgm:cxn modelId="{3B3979AE-0290-48EB-85DD-E1C4730447FA}" type="presParOf" srcId="{6B1D7CCE-10F8-4BA1-BE86-425FB861D9B7}" destId="{E6824251-D583-4F87-9C0B-2A06E910AD7D}" srcOrd="0" destOrd="0" presId="urn:microsoft.com/office/officeart/2005/8/layout/list1"/>
    <dgm:cxn modelId="{52A4EE9F-C6F1-4BD6-B80A-F179F38F86D4}" type="presParOf" srcId="{6B1D7CCE-10F8-4BA1-BE86-425FB861D9B7}" destId="{2CA851E5-A05E-48DC-AB29-E74494C010BE}" srcOrd="1" destOrd="0" presId="urn:microsoft.com/office/officeart/2005/8/layout/list1"/>
    <dgm:cxn modelId="{C5EE531B-EB31-4BF7-9134-2D5ABD4BEF38}" type="presParOf" srcId="{F86A5753-25CB-4836-AEE9-546CCD555E24}" destId="{DEEC4044-EEF6-457E-ACA1-4DC39DCD938F}" srcOrd="5" destOrd="0" presId="urn:microsoft.com/office/officeart/2005/8/layout/list1"/>
    <dgm:cxn modelId="{3F55ED61-E8B9-421F-BC05-68833E6CCC49}" type="presParOf" srcId="{F86A5753-25CB-4836-AEE9-546CCD555E24}" destId="{13176CDF-71C0-41E0-9CAF-A71FE0BF0B5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9645879-7FCA-4F9A-B723-70D10766F191}" type="doc">
      <dgm:prSet loTypeId="urn:microsoft.com/office/officeart/2005/8/layout/funnel1" loCatId="relationship" qsTypeId="urn:microsoft.com/office/officeart/2005/8/quickstyle/3d3" qsCatId="3D" csTypeId="urn:microsoft.com/office/officeart/2005/8/colors/colorful4" csCatId="colorful" phldr="1"/>
      <dgm:spPr/>
      <dgm:t>
        <a:bodyPr/>
        <a:lstStyle/>
        <a:p>
          <a:endParaRPr lang="en-US"/>
        </a:p>
      </dgm:t>
    </dgm:pt>
    <dgm:pt modelId="{846ADEB4-6C3A-4301-9E29-8BFB54D1295E}">
      <dgm:prSet phldrT="[Text]" custT="1"/>
      <dgm:spPr/>
      <dgm:t>
        <a:bodyPr/>
        <a:lstStyle/>
        <a:p>
          <a:r>
            <a:rPr lang="en-US" sz="1600" b="1" dirty="0">
              <a:solidFill>
                <a:srgbClr val="FFFF00"/>
              </a:solidFill>
            </a:rPr>
            <a:t>Avoid turning verbs into nouns </a:t>
          </a:r>
        </a:p>
      </dgm:t>
    </dgm:pt>
    <dgm:pt modelId="{470CD2F2-06F8-4CD0-BFA2-01D689F03FC8}" type="parTrans" cxnId="{05F3E612-912C-45D8-AEBA-AEBC30A5A298}">
      <dgm:prSet/>
      <dgm:spPr/>
      <dgm:t>
        <a:bodyPr/>
        <a:lstStyle/>
        <a:p>
          <a:endParaRPr lang="en-US"/>
        </a:p>
      </dgm:t>
    </dgm:pt>
    <dgm:pt modelId="{A1862899-61C3-4FAF-88D5-8BFC3D384B2A}" type="sibTrans" cxnId="{05F3E612-912C-45D8-AEBA-AEBC30A5A298}">
      <dgm:prSet/>
      <dgm:spPr/>
      <dgm:t>
        <a:bodyPr/>
        <a:lstStyle/>
        <a:p>
          <a:endParaRPr lang="en-US"/>
        </a:p>
      </dgm:t>
    </dgm:pt>
    <dgm:pt modelId="{12C48EAB-18FA-48BA-803F-EDE768D2296E}">
      <dgm:prSet phldrT="[Text]" custT="1"/>
      <dgm:spPr/>
      <dgm:t>
        <a:bodyPr/>
        <a:lstStyle/>
        <a:p>
          <a:r>
            <a:rPr lang="en-US" sz="1600" b="1" dirty="0">
              <a:solidFill>
                <a:schemeClr val="bg1"/>
              </a:solidFill>
            </a:rPr>
            <a:t>Use strong verbs</a:t>
          </a:r>
        </a:p>
      </dgm:t>
    </dgm:pt>
    <dgm:pt modelId="{DDAAB94E-DA19-443E-B7C3-9FD36358E437}" type="parTrans" cxnId="{352C940B-0153-4454-B5A0-C99AB9399CC8}">
      <dgm:prSet/>
      <dgm:spPr/>
      <dgm:t>
        <a:bodyPr/>
        <a:lstStyle/>
        <a:p>
          <a:endParaRPr lang="en-US"/>
        </a:p>
      </dgm:t>
    </dgm:pt>
    <dgm:pt modelId="{DC9E3603-7A2D-4E9C-8FE1-689CADFA06F2}" type="sibTrans" cxnId="{352C940B-0153-4454-B5A0-C99AB9399CC8}">
      <dgm:prSet/>
      <dgm:spPr/>
      <dgm:t>
        <a:bodyPr/>
        <a:lstStyle/>
        <a:p>
          <a:endParaRPr lang="en-US"/>
        </a:p>
      </dgm:t>
    </dgm:pt>
    <dgm:pt modelId="{A9AFA3B6-133F-4658-A2B1-56689E28801F}">
      <dgm:prSet phldrT="[Text]"/>
      <dgm:spPr/>
      <dgm:t>
        <a:bodyPr/>
        <a:lstStyle/>
        <a:p>
          <a:r>
            <a:rPr lang="en-US" b="1" dirty="0"/>
            <a:t>Don’t bury the main verb</a:t>
          </a:r>
        </a:p>
      </dgm:t>
    </dgm:pt>
    <dgm:pt modelId="{60F1CBFF-5240-4318-8F04-A1A2DCB60EED}" type="parTrans" cxnId="{206633B3-7FF8-4874-8CAD-6C5997664C60}">
      <dgm:prSet/>
      <dgm:spPr/>
      <dgm:t>
        <a:bodyPr/>
        <a:lstStyle/>
        <a:p>
          <a:endParaRPr lang="en-US"/>
        </a:p>
      </dgm:t>
    </dgm:pt>
    <dgm:pt modelId="{084E6242-BB49-4B53-AB5D-CD05382BCAFB}" type="sibTrans" cxnId="{206633B3-7FF8-4874-8CAD-6C5997664C60}">
      <dgm:prSet/>
      <dgm:spPr/>
      <dgm:t>
        <a:bodyPr/>
        <a:lstStyle/>
        <a:p>
          <a:endParaRPr lang="en-US"/>
        </a:p>
      </dgm:t>
    </dgm:pt>
    <dgm:pt modelId="{D8FA7B18-083B-4252-AF98-58D1DE46CE52}">
      <dgm:prSet phldrT="[Text]" custT="1"/>
      <dgm:spPr/>
      <dgm:t>
        <a:bodyPr/>
        <a:lstStyle/>
        <a:p>
          <a:r>
            <a:rPr lang="en-US" sz="2800" b="1" dirty="0">
              <a:solidFill>
                <a:srgbClr val="002060"/>
              </a:solidFill>
            </a:rPr>
            <a:t>Write with verbs </a:t>
          </a:r>
        </a:p>
      </dgm:t>
    </dgm:pt>
    <dgm:pt modelId="{7921FF24-61AA-4F75-B3F7-0589DE88503F}" type="parTrans" cxnId="{F84A5F6E-A361-4A6C-91CA-CDEBAA46D6F0}">
      <dgm:prSet/>
      <dgm:spPr/>
      <dgm:t>
        <a:bodyPr/>
        <a:lstStyle/>
        <a:p>
          <a:endParaRPr lang="en-US"/>
        </a:p>
      </dgm:t>
    </dgm:pt>
    <dgm:pt modelId="{C2E77E52-9544-4829-B660-163D636F0645}" type="sibTrans" cxnId="{F84A5F6E-A361-4A6C-91CA-CDEBAA46D6F0}">
      <dgm:prSet/>
      <dgm:spPr/>
      <dgm:t>
        <a:bodyPr/>
        <a:lstStyle/>
        <a:p>
          <a:endParaRPr lang="en-US"/>
        </a:p>
      </dgm:t>
    </dgm:pt>
    <dgm:pt modelId="{C534835C-FA9B-463D-9BDB-9B604C9142A2}" type="pres">
      <dgm:prSet presAssocID="{79645879-7FCA-4F9A-B723-70D10766F191}" presName="Name0" presStyleCnt="0">
        <dgm:presLayoutVars>
          <dgm:chMax val="4"/>
          <dgm:resizeHandles val="exact"/>
        </dgm:presLayoutVars>
      </dgm:prSet>
      <dgm:spPr/>
      <dgm:t>
        <a:bodyPr/>
        <a:lstStyle/>
        <a:p>
          <a:endParaRPr lang="en-US"/>
        </a:p>
      </dgm:t>
    </dgm:pt>
    <dgm:pt modelId="{465F5192-EFBD-40E8-B260-A1EEBE540026}" type="pres">
      <dgm:prSet presAssocID="{79645879-7FCA-4F9A-B723-70D10766F191}" presName="ellipse" presStyleLbl="trBgShp" presStyleIdx="0" presStyleCnt="1"/>
      <dgm:spPr/>
    </dgm:pt>
    <dgm:pt modelId="{8F33E4E9-E536-4971-9E1D-56D236B5433D}" type="pres">
      <dgm:prSet presAssocID="{79645879-7FCA-4F9A-B723-70D10766F191}" presName="arrow1" presStyleLbl="fgShp" presStyleIdx="0" presStyleCnt="1"/>
      <dgm:spPr/>
    </dgm:pt>
    <dgm:pt modelId="{3B406008-0875-427D-90CE-2667EA9EB20F}" type="pres">
      <dgm:prSet presAssocID="{79645879-7FCA-4F9A-B723-70D10766F191}" presName="rectangle" presStyleLbl="revTx" presStyleIdx="0" presStyleCnt="1">
        <dgm:presLayoutVars>
          <dgm:bulletEnabled val="1"/>
        </dgm:presLayoutVars>
      </dgm:prSet>
      <dgm:spPr/>
      <dgm:t>
        <a:bodyPr/>
        <a:lstStyle/>
        <a:p>
          <a:endParaRPr lang="en-US"/>
        </a:p>
      </dgm:t>
    </dgm:pt>
    <dgm:pt modelId="{03B19111-7648-430B-8234-7CC2F88E58E1}" type="pres">
      <dgm:prSet presAssocID="{12C48EAB-18FA-48BA-803F-EDE768D2296E}" presName="item1" presStyleLbl="node1" presStyleIdx="0" presStyleCnt="3" custScaleX="123407">
        <dgm:presLayoutVars>
          <dgm:bulletEnabled val="1"/>
        </dgm:presLayoutVars>
      </dgm:prSet>
      <dgm:spPr/>
      <dgm:t>
        <a:bodyPr/>
        <a:lstStyle/>
        <a:p>
          <a:endParaRPr lang="en-US"/>
        </a:p>
      </dgm:t>
    </dgm:pt>
    <dgm:pt modelId="{709548B8-7AD3-43E5-8BD1-FAA92FB282DF}" type="pres">
      <dgm:prSet presAssocID="{A9AFA3B6-133F-4658-A2B1-56689E28801F}" presName="item2" presStyleLbl="node1" presStyleIdx="1" presStyleCnt="3" custScaleX="124477" custLinFactNeighborX="-3238" custLinFactNeighborY="7264">
        <dgm:presLayoutVars>
          <dgm:bulletEnabled val="1"/>
        </dgm:presLayoutVars>
      </dgm:prSet>
      <dgm:spPr/>
      <dgm:t>
        <a:bodyPr/>
        <a:lstStyle/>
        <a:p>
          <a:endParaRPr lang="en-US"/>
        </a:p>
      </dgm:t>
    </dgm:pt>
    <dgm:pt modelId="{BF99C85D-07C2-4867-B492-0A8CC51CC306}" type="pres">
      <dgm:prSet presAssocID="{D8FA7B18-083B-4252-AF98-58D1DE46CE52}" presName="item3" presStyleLbl="node1" presStyleIdx="2" presStyleCnt="3" custScaleX="129102" custLinFactNeighborX="632" custLinFactNeighborY="-10603">
        <dgm:presLayoutVars>
          <dgm:bulletEnabled val="1"/>
        </dgm:presLayoutVars>
      </dgm:prSet>
      <dgm:spPr/>
      <dgm:t>
        <a:bodyPr/>
        <a:lstStyle/>
        <a:p>
          <a:endParaRPr lang="en-US"/>
        </a:p>
      </dgm:t>
    </dgm:pt>
    <dgm:pt modelId="{011BF3B2-6624-4918-BA5F-70C9F0B7B18B}" type="pres">
      <dgm:prSet presAssocID="{79645879-7FCA-4F9A-B723-70D10766F191}" presName="funnel" presStyleLbl="trAlignAcc1" presStyleIdx="0" presStyleCnt="1" custLinFactNeighborX="-679" custLinFactNeighborY="-893"/>
      <dgm:spPr/>
    </dgm:pt>
  </dgm:ptLst>
  <dgm:cxnLst>
    <dgm:cxn modelId="{2B41D0B9-9F7E-4A44-A796-6C2FF8217B14}" type="presOf" srcId="{D8FA7B18-083B-4252-AF98-58D1DE46CE52}" destId="{3B406008-0875-427D-90CE-2667EA9EB20F}" srcOrd="0" destOrd="0" presId="urn:microsoft.com/office/officeart/2005/8/layout/funnel1"/>
    <dgm:cxn modelId="{F84A5F6E-A361-4A6C-91CA-CDEBAA46D6F0}" srcId="{79645879-7FCA-4F9A-B723-70D10766F191}" destId="{D8FA7B18-083B-4252-AF98-58D1DE46CE52}" srcOrd="3" destOrd="0" parTransId="{7921FF24-61AA-4F75-B3F7-0589DE88503F}" sibTransId="{C2E77E52-9544-4829-B660-163D636F0645}"/>
    <dgm:cxn modelId="{352C940B-0153-4454-B5A0-C99AB9399CC8}" srcId="{79645879-7FCA-4F9A-B723-70D10766F191}" destId="{12C48EAB-18FA-48BA-803F-EDE768D2296E}" srcOrd="1" destOrd="0" parTransId="{DDAAB94E-DA19-443E-B7C3-9FD36358E437}" sibTransId="{DC9E3603-7A2D-4E9C-8FE1-689CADFA06F2}"/>
    <dgm:cxn modelId="{206633B3-7FF8-4874-8CAD-6C5997664C60}" srcId="{79645879-7FCA-4F9A-B723-70D10766F191}" destId="{A9AFA3B6-133F-4658-A2B1-56689E28801F}" srcOrd="2" destOrd="0" parTransId="{60F1CBFF-5240-4318-8F04-A1A2DCB60EED}" sibTransId="{084E6242-BB49-4B53-AB5D-CD05382BCAFB}"/>
    <dgm:cxn modelId="{B01A3366-184C-43A2-AFDC-032B9C8AE302}" type="presOf" srcId="{846ADEB4-6C3A-4301-9E29-8BFB54D1295E}" destId="{BF99C85D-07C2-4867-B492-0A8CC51CC306}" srcOrd="0" destOrd="0" presId="urn:microsoft.com/office/officeart/2005/8/layout/funnel1"/>
    <dgm:cxn modelId="{0DB60DAE-E133-45C2-B8C5-2C14CA5682F0}" type="presOf" srcId="{A9AFA3B6-133F-4658-A2B1-56689E28801F}" destId="{03B19111-7648-430B-8234-7CC2F88E58E1}" srcOrd="0" destOrd="0" presId="urn:microsoft.com/office/officeart/2005/8/layout/funnel1"/>
    <dgm:cxn modelId="{0E6E0E86-6515-46C5-B1DF-A2C277852F00}" type="presOf" srcId="{79645879-7FCA-4F9A-B723-70D10766F191}" destId="{C534835C-FA9B-463D-9BDB-9B604C9142A2}" srcOrd="0" destOrd="0" presId="urn:microsoft.com/office/officeart/2005/8/layout/funnel1"/>
    <dgm:cxn modelId="{1C78AFB6-B018-4A66-8CE8-9DB48135790B}" type="presOf" srcId="{12C48EAB-18FA-48BA-803F-EDE768D2296E}" destId="{709548B8-7AD3-43E5-8BD1-FAA92FB282DF}" srcOrd="0" destOrd="0" presId="urn:microsoft.com/office/officeart/2005/8/layout/funnel1"/>
    <dgm:cxn modelId="{05F3E612-912C-45D8-AEBA-AEBC30A5A298}" srcId="{79645879-7FCA-4F9A-B723-70D10766F191}" destId="{846ADEB4-6C3A-4301-9E29-8BFB54D1295E}" srcOrd="0" destOrd="0" parTransId="{470CD2F2-06F8-4CD0-BFA2-01D689F03FC8}" sibTransId="{A1862899-61C3-4FAF-88D5-8BFC3D384B2A}"/>
    <dgm:cxn modelId="{77641FC5-C8B3-4AF0-8F9D-E48E2C3F5433}" type="presParOf" srcId="{C534835C-FA9B-463D-9BDB-9B604C9142A2}" destId="{465F5192-EFBD-40E8-B260-A1EEBE540026}" srcOrd="0" destOrd="0" presId="urn:microsoft.com/office/officeart/2005/8/layout/funnel1"/>
    <dgm:cxn modelId="{6324898D-2976-4737-AA30-5A813A7DB452}" type="presParOf" srcId="{C534835C-FA9B-463D-9BDB-9B604C9142A2}" destId="{8F33E4E9-E536-4971-9E1D-56D236B5433D}" srcOrd="1" destOrd="0" presId="urn:microsoft.com/office/officeart/2005/8/layout/funnel1"/>
    <dgm:cxn modelId="{BF4E4947-4928-4A8D-BB87-F382AF23752F}" type="presParOf" srcId="{C534835C-FA9B-463D-9BDB-9B604C9142A2}" destId="{3B406008-0875-427D-90CE-2667EA9EB20F}" srcOrd="2" destOrd="0" presId="urn:microsoft.com/office/officeart/2005/8/layout/funnel1"/>
    <dgm:cxn modelId="{BC2DE9BA-F40C-4241-893A-26CE830EFE55}" type="presParOf" srcId="{C534835C-FA9B-463D-9BDB-9B604C9142A2}" destId="{03B19111-7648-430B-8234-7CC2F88E58E1}" srcOrd="3" destOrd="0" presId="urn:microsoft.com/office/officeart/2005/8/layout/funnel1"/>
    <dgm:cxn modelId="{42DFFC67-0A4B-49DB-AB95-6C866EBA4339}" type="presParOf" srcId="{C534835C-FA9B-463D-9BDB-9B604C9142A2}" destId="{709548B8-7AD3-43E5-8BD1-FAA92FB282DF}" srcOrd="4" destOrd="0" presId="urn:microsoft.com/office/officeart/2005/8/layout/funnel1"/>
    <dgm:cxn modelId="{FB0B8881-83D5-4F6F-A5A5-3F339E014A68}" type="presParOf" srcId="{C534835C-FA9B-463D-9BDB-9B604C9142A2}" destId="{BF99C85D-07C2-4867-B492-0A8CC51CC306}" srcOrd="5" destOrd="0" presId="urn:microsoft.com/office/officeart/2005/8/layout/funnel1"/>
    <dgm:cxn modelId="{2FAD5639-CE86-4F7B-B1E4-7BF5CD1061F3}" type="presParOf" srcId="{C534835C-FA9B-463D-9BDB-9B604C9142A2}" destId="{011BF3B2-6624-4918-BA5F-70C9F0B7B18B}"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919D8-0F46-401F-96C7-C76E734C1BE2}">
      <dsp:nvSpPr>
        <dsp:cNvPr id="0" name=""/>
        <dsp:cNvSpPr/>
      </dsp:nvSpPr>
      <dsp:spPr>
        <a:xfrm>
          <a:off x="0" y="334231"/>
          <a:ext cx="8153400" cy="504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0CC87-90F9-4498-9872-CEB667B5EC3C}">
      <dsp:nvSpPr>
        <dsp:cNvPr id="0" name=""/>
        <dsp:cNvSpPr/>
      </dsp:nvSpPr>
      <dsp:spPr>
        <a:xfrm>
          <a:off x="407670" y="39031"/>
          <a:ext cx="5707380" cy="5904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725" tIns="0" rIns="215725" bIns="0" numCol="1" spcCol="1270" anchor="ctr" anchorCtr="0">
          <a:noAutofit/>
        </a:bodyPr>
        <a:lstStyle/>
        <a:p>
          <a:pPr lvl="0" algn="l" defTabSz="1066800">
            <a:lnSpc>
              <a:spcPct val="90000"/>
            </a:lnSpc>
            <a:spcBef>
              <a:spcPct val="0"/>
            </a:spcBef>
            <a:spcAft>
              <a:spcPct val="35000"/>
            </a:spcAft>
          </a:pPr>
          <a:r>
            <a:rPr lang="en-US" sz="2400" kern="1200" dirty="0">
              <a:solidFill>
                <a:schemeClr val="bg1"/>
              </a:solidFill>
            </a:rPr>
            <a:t>1. Completeness </a:t>
          </a:r>
        </a:p>
      </dsp:txBody>
      <dsp:txXfrm>
        <a:off x="436491" y="67852"/>
        <a:ext cx="5649738" cy="532758"/>
      </dsp:txXfrm>
    </dsp:sp>
    <dsp:sp modelId="{2B09ED88-292C-48A3-935B-0E366FF37376}">
      <dsp:nvSpPr>
        <dsp:cNvPr id="0" name=""/>
        <dsp:cNvSpPr/>
      </dsp:nvSpPr>
      <dsp:spPr>
        <a:xfrm>
          <a:off x="0" y="1241431"/>
          <a:ext cx="8153400" cy="504000"/>
        </a:xfrm>
        <a:prstGeom prst="rect">
          <a:avLst/>
        </a:prstGeom>
        <a:solidFill>
          <a:schemeClr val="lt1">
            <a:alpha val="90000"/>
            <a:hueOff val="0"/>
            <a:satOff val="0"/>
            <a:lumOff val="0"/>
            <a:alphaOff val="0"/>
          </a:schemeClr>
        </a:solidFill>
        <a:ln w="12700" cap="flat" cmpd="sng" algn="ctr">
          <a:solidFill>
            <a:schemeClr val="accent4">
              <a:hueOff val="2675534"/>
              <a:satOff val="-10222"/>
              <a:lumOff val="-1046"/>
              <a:alphaOff val="0"/>
            </a:schemeClr>
          </a:solidFill>
          <a:prstDash val="solid"/>
        </a:ln>
        <a:effectLst/>
      </dsp:spPr>
      <dsp:style>
        <a:lnRef idx="2">
          <a:scrgbClr r="0" g="0" b="0"/>
        </a:lnRef>
        <a:fillRef idx="1">
          <a:scrgbClr r="0" g="0" b="0"/>
        </a:fillRef>
        <a:effectRef idx="0">
          <a:scrgbClr r="0" g="0" b="0"/>
        </a:effectRef>
        <a:fontRef idx="minor"/>
      </dsp:style>
    </dsp:sp>
    <dsp:sp modelId="{FEB49AA6-5AE0-4CD1-ACAA-E2B6DCDCD77E}">
      <dsp:nvSpPr>
        <dsp:cNvPr id="0" name=""/>
        <dsp:cNvSpPr/>
      </dsp:nvSpPr>
      <dsp:spPr>
        <a:xfrm>
          <a:off x="407670" y="946231"/>
          <a:ext cx="5707380" cy="590400"/>
        </a:xfrm>
        <a:prstGeom prst="roundRect">
          <a:avLst/>
        </a:prstGeom>
        <a:solidFill>
          <a:schemeClr val="accent4">
            <a:hueOff val="2675534"/>
            <a:satOff val="-10222"/>
            <a:lumOff val="-104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725" tIns="0" rIns="215725" bIns="0" numCol="1" spcCol="1270" anchor="ctr" anchorCtr="0">
          <a:noAutofit/>
        </a:bodyPr>
        <a:lstStyle/>
        <a:p>
          <a:pPr lvl="0" algn="l" defTabSz="1066800">
            <a:lnSpc>
              <a:spcPct val="90000"/>
            </a:lnSpc>
            <a:spcBef>
              <a:spcPct val="0"/>
            </a:spcBef>
            <a:spcAft>
              <a:spcPct val="35000"/>
            </a:spcAft>
          </a:pPr>
          <a:r>
            <a:rPr lang="en-US" sz="2400" kern="1200" dirty="0">
              <a:solidFill>
                <a:schemeClr val="bg1"/>
              </a:solidFill>
            </a:rPr>
            <a:t>2. Correct Grammar </a:t>
          </a:r>
        </a:p>
      </dsp:txBody>
      <dsp:txXfrm>
        <a:off x="436491" y="975052"/>
        <a:ext cx="5649738" cy="532758"/>
      </dsp:txXfrm>
    </dsp:sp>
    <dsp:sp modelId="{5458DD08-D48E-4F31-B381-DD385B2CBF49}">
      <dsp:nvSpPr>
        <dsp:cNvPr id="0" name=""/>
        <dsp:cNvSpPr/>
      </dsp:nvSpPr>
      <dsp:spPr>
        <a:xfrm>
          <a:off x="0" y="2148631"/>
          <a:ext cx="8153400" cy="504000"/>
        </a:xfrm>
        <a:prstGeom prst="rect">
          <a:avLst/>
        </a:prstGeom>
        <a:solidFill>
          <a:schemeClr val="lt1">
            <a:alpha val="90000"/>
            <a:hueOff val="0"/>
            <a:satOff val="0"/>
            <a:lumOff val="0"/>
            <a:alphaOff val="0"/>
          </a:schemeClr>
        </a:solidFill>
        <a:ln w="12700" cap="flat" cmpd="sng" algn="ctr">
          <a:solidFill>
            <a:schemeClr val="accent4">
              <a:hueOff val="5351069"/>
              <a:satOff val="-20445"/>
              <a:lumOff val="-2091"/>
              <a:alphaOff val="0"/>
            </a:schemeClr>
          </a:solidFill>
          <a:prstDash val="solid"/>
        </a:ln>
        <a:effectLst/>
      </dsp:spPr>
      <dsp:style>
        <a:lnRef idx="2">
          <a:scrgbClr r="0" g="0" b="0"/>
        </a:lnRef>
        <a:fillRef idx="1">
          <a:scrgbClr r="0" g="0" b="0"/>
        </a:fillRef>
        <a:effectRef idx="0">
          <a:scrgbClr r="0" g="0" b="0"/>
        </a:effectRef>
        <a:fontRef idx="minor"/>
      </dsp:style>
    </dsp:sp>
    <dsp:sp modelId="{54FEF4E1-D0EB-4B2B-B965-E825C68F229C}">
      <dsp:nvSpPr>
        <dsp:cNvPr id="0" name=""/>
        <dsp:cNvSpPr/>
      </dsp:nvSpPr>
      <dsp:spPr>
        <a:xfrm>
          <a:off x="407670" y="1853431"/>
          <a:ext cx="5707380" cy="590400"/>
        </a:xfrm>
        <a:prstGeom prst="roundRect">
          <a:avLst/>
        </a:prstGeom>
        <a:solidFill>
          <a:schemeClr val="accent4">
            <a:hueOff val="5351069"/>
            <a:satOff val="-20445"/>
            <a:lumOff val="-209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725" tIns="0" rIns="215725" bIns="0" numCol="1" spcCol="1270" anchor="ctr" anchorCtr="0">
          <a:noAutofit/>
        </a:bodyPr>
        <a:lstStyle/>
        <a:p>
          <a:pPr lvl="0" algn="l" defTabSz="1066800">
            <a:lnSpc>
              <a:spcPct val="90000"/>
            </a:lnSpc>
            <a:spcBef>
              <a:spcPct val="0"/>
            </a:spcBef>
            <a:spcAft>
              <a:spcPct val="35000"/>
            </a:spcAft>
          </a:pPr>
          <a:r>
            <a:rPr lang="en-US" sz="2400" kern="1200" dirty="0">
              <a:solidFill>
                <a:schemeClr val="bg1"/>
              </a:solidFill>
            </a:rPr>
            <a:t>3. Clear organization of Content</a:t>
          </a:r>
        </a:p>
      </dsp:txBody>
      <dsp:txXfrm>
        <a:off x="436491" y="1882252"/>
        <a:ext cx="5649738" cy="532758"/>
      </dsp:txXfrm>
    </dsp:sp>
    <dsp:sp modelId="{04ED96CD-A944-44C8-9A92-7BA21103CB79}">
      <dsp:nvSpPr>
        <dsp:cNvPr id="0" name=""/>
        <dsp:cNvSpPr/>
      </dsp:nvSpPr>
      <dsp:spPr>
        <a:xfrm>
          <a:off x="0" y="3055831"/>
          <a:ext cx="8153400" cy="504000"/>
        </a:xfrm>
        <a:prstGeom prst="rect">
          <a:avLst/>
        </a:prstGeom>
        <a:solidFill>
          <a:schemeClr val="lt1">
            <a:alpha val="90000"/>
            <a:hueOff val="0"/>
            <a:satOff val="0"/>
            <a:lumOff val="0"/>
            <a:alphaOff val="0"/>
          </a:schemeClr>
        </a:solidFill>
        <a:ln w="12700" cap="flat" cmpd="sng" algn="ctr">
          <a:solidFill>
            <a:schemeClr val="accent4">
              <a:hueOff val="8026603"/>
              <a:satOff val="-30667"/>
              <a:lumOff val="-3137"/>
              <a:alphaOff val="0"/>
            </a:schemeClr>
          </a:solidFill>
          <a:prstDash val="solid"/>
        </a:ln>
        <a:effectLst/>
      </dsp:spPr>
      <dsp:style>
        <a:lnRef idx="2">
          <a:scrgbClr r="0" g="0" b="0"/>
        </a:lnRef>
        <a:fillRef idx="1">
          <a:scrgbClr r="0" g="0" b="0"/>
        </a:fillRef>
        <a:effectRef idx="0">
          <a:scrgbClr r="0" g="0" b="0"/>
        </a:effectRef>
        <a:fontRef idx="minor"/>
      </dsp:style>
    </dsp:sp>
    <dsp:sp modelId="{3AD3277B-89F0-4F9E-BB85-37E2720F95D2}">
      <dsp:nvSpPr>
        <dsp:cNvPr id="0" name=""/>
        <dsp:cNvSpPr/>
      </dsp:nvSpPr>
      <dsp:spPr>
        <a:xfrm>
          <a:off x="407670" y="2760631"/>
          <a:ext cx="5707380" cy="590400"/>
        </a:xfrm>
        <a:prstGeom prst="roundRect">
          <a:avLst/>
        </a:prstGeom>
        <a:solidFill>
          <a:schemeClr val="accent4">
            <a:hueOff val="8026603"/>
            <a:satOff val="-30667"/>
            <a:lumOff val="-313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725" tIns="0" rIns="215725" bIns="0" numCol="1" spcCol="1270" anchor="ctr" anchorCtr="0">
          <a:noAutofit/>
        </a:bodyPr>
        <a:lstStyle/>
        <a:p>
          <a:pPr lvl="0" algn="l" defTabSz="1066800">
            <a:lnSpc>
              <a:spcPct val="90000"/>
            </a:lnSpc>
            <a:spcBef>
              <a:spcPct val="0"/>
            </a:spcBef>
            <a:spcAft>
              <a:spcPct val="35000"/>
            </a:spcAft>
          </a:pPr>
          <a:r>
            <a:rPr lang="en-US" sz="2400" kern="1200" dirty="0">
              <a:solidFill>
                <a:schemeClr val="bg1"/>
              </a:solidFill>
            </a:rPr>
            <a:t>4. Clear Pronoun References</a:t>
          </a:r>
        </a:p>
      </dsp:txBody>
      <dsp:txXfrm>
        <a:off x="436491" y="2789452"/>
        <a:ext cx="5649738"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79DD2E-0CF7-4130-BC44-9450588C76AA}">
      <dsp:nvSpPr>
        <dsp:cNvPr id="0" name=""/>
        <dsp:cNvSpPr/>
      </dsp:nvSpPr>
      <dsp:spPr>
        <a:xfrm rot="1672367">
          <a:off x="1635592" y="3103522"/>
          <a:ext cx="1493614" cy="55546"/>
        </a:xfrm>
        <a:custGeom>
          <a:avLst/>
          <a:gdLst/>
          <a:ahLst/>
          <a:cxnLst/>
          <a:rect l="0" t="0" r="0" b="0"/>
          <a:pathLst>
            <a:path>
              <a:moveTo>
                <a:pt x="0" y="27773"/>
              </a:moveTo>
              <a:lnTo>
                <a:pt x="1493614" y="27773"/>
              </a:lnTo>
            </a:path>
          </a:pathLst>
        </a:custGeom>
        <a:noFill/>
        <a:ln w="127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BBF359E-3E6F-467A-BCAD-C12648D8A7B0}">
      <dsp:nvSpPr>
        <dsp:cNvPr id="0" name=""/>
        <dsp:cNvSpPr/>
      </dsp:nvSpPr>
      <dsp:spPr>
        <a:xfrm rot="21595869">
          <a:off x="1722230" y="2332492"/>
          <a:ext cx="1630583" cy="55546"/>
        </a:xfrm>
        <a:custGeom>
          <a:avLst/>
          <a:gdLst/>
          <a:ahLst/>
          <a:cxnLst/>
          <a:rect l="0" t="0" r="0" b="0"/>
          <a:pathLst>
            <a:path>
              <a:moveTo>
                <a:pt x="0" y="27773"/>
              </a:moveTo>
              <a:lnTo>
                <a:pt x="1630583" y="27773"/>
              </a:lnTo>
            </a:path>
          </a:pathLst>
        </a:custGeom>
        <a:noFill/>
        <a:ln w="127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7E8C077-9E13-4204-89B9-FC0FFD0185DB}">
      <dsp:nvSpPr>
        <dsp:cNvPr id="0" name=""/>
        <dsp:cNvSpPr/>
      </dsp:nvSpPr>
      <dsp:spPr>
        <a:xfrm rot="19929599">
          <a:off x="1644273" y="1600510"/>
          <a:ext cx="1347059" cy="55546"/>
        </a:xfrm>
        <a:custGeom>
          <a:avLst/>
          <a:gdLst/>
          <a:ahLst/>
          <a:cxnLst/>
          <a:rect l="0" t="0" r="0" b="0"/>
          <a:pathLst>
            <a:path>
              <a:moveTo>
                <a:pt x="0" y="27773"/>
              </a:moveTo>
              <a:lnTo>
                <a:pt x="1347059" y="27773"/>
              </a:lnTo>
            </a:path>
          </a:pathLst>
        </a:custGeom>
        <a:noFill/>
        <a:ln w="127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C5D19B5-4D8E-4189-9D96-A3016DF3F9B3}">
      <dsp:nvSpPr>
        <dsp:cNvPr id="0" name=""/>
        <dsp:cNvSpPr/>
      </dsp:nvSpPr>
      <dsp:spPr>
        <a:xfrm>
          <a:off x="-206226" y="1227813"/>
          <a:ext cx="2268772" cy="226877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0000" r="-40000"/>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3B6C315-A1B3-47EE-BE9D-E3D1EC851696}">
      <dsp:nvSpPr>
        <dsp:cNvPr id="0" name=""/>
        <dsp:cNvSpPr/>
      </dsp:nvSpPr>
      <dsp:spPr>
        <a:xfrm>
          <a:off x="2133598" y="76194"/>
          <a:ext cx="3668551" cy="1361263"/>
        </a:xfrm>
        <a:prstGeom prst="ellipse">
          <a:avLst/>
        </a:prstGeom>
        <a:gradFill rotWithShape="0">
          <a:gsLst>
            <a:gs pos="0">
              <a:schemeClr val="accent4">
                <a:hueOff val="2675534"/>
                <a:satOff val="-10222"/>
                <a:lumOff val="-1046"/>
                <a:alphaOff val="0"/>
                <a:tint val="94000"/>
                <a:satMod val="103000"/>
                <a:lumMod val="102000"/>
              </a:schemeClr>
            </a:gs>
            <a:gs pos="50000">
              <a:schemeClr val="accent4">
                <a:hueOff val="2675534"/>
                <a:satOff val="-10222"/>
                <a:lumOff val="-1046"/>
                <a:alphaOff val="0"/>
                <a:shade val="100000"/>
                <a:satMod val="110000"/>
                <a:lumMod val="100000"/>
              </a:schemeClr>
            </a:gs>
            <a:gs pos="100000">
              <a:schemeClr val="accent4">
                <a:hueOff val="2675534"/>
                <a:satOff val="-10222"/>
                <a:lumOff val="-1046"/>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035" tIns="26035" rIns="26035" bIns="26035" numCol="1" spcCol="1270" anchor="ctr" anchorCtr="0">
          <a:noAutofit/>
        </a:bodyPr>
        <a:lstStyle/>
        <a:p>
          <a:pPr lvl="0" algn="ctr" defTabSz="1822450">
            <a:lnSpc>
              <a:spcPct val="90000"/>
            </a:lnSpc>
            <a:spcBef>
              <a:spcPct val="0"/>
            </a:spcBef>
            <a:spcAft>
              <a:spcPct val="35000"/>
            </a:spcAft>
          </a:pPr>
          <a:r>
            <a:rPr lang="en-US" sz="4100" kern="1200" dirty="0" smtClean="0">
              <a:solidFill>
                <a:schemeClr val="bg1"/>
              </a:solidFill>
            </a:rPr>
            <a:t>Ambiguous </a:t>
          </a:r>
          <a:endParaRPr lang="en-US" sz="4100" kern="1200" dirty="0">
            <a:solidFill>
              <a:schemeClr val="bg1"/>
            </a:solidFill>
          </a:endParaRPr>
        </a:p>
      </dsp:txBody>
      <dsp:txXfrm>
        <a:off x="2670845" y="275546"/>
        <a:ext cx="2594057" cy="962559"/>
      </dsp:txXfrm>
    </dsp:sp>
    <dsp:sp modelId="{8F90C6B5-CC87-4C76-8217-76549C7EA7C6}">
      <dsp:nvSpPr>
        <dsp:cNvPr id="0" name=""/>
        <dsp:cNvSpPr/>
      </dsp:nvSpPr>
      <dsp:spPr>
        <a:xfrm>
          <a:off x="3352802" y="1676395"/>
          <a:ext cx="3759551" cy="1361263"/>
        </a:xfrm>
        <a:prstGeom prst="ellipse">
          <a:avLst/>
        </a:prstGeom>
        <a:gradFill rotWithShape="0">
          <a:gsLst>
            <a:gs pos="0">
              <a:schemeClr val="accent4">
                <a:hueOff val="5351069"/>
                <a:satOff val="-20445"/>
                <a:lumOff val="-2091"/>
                <a:alphaOff val="0"/>
                <a:tint val="94000"/>
                <a:satMod val="103000"/>
                <a:lumMod val="102000"/>
              </a:schemeClr>
            </a:gs>
            <a:gs pos="50000">
              <a:schemeClr val="accent4">
                <a:hueOff val="5351069"/>
                <a:satOff val="-20445"/>
                <a:lumOff val="-2091"/>
                <a:alphaOff val="0"/>
                <a:shade val="100000"/>
                <a:satMod val="110000"/>
                <a:lumMod val="100000"/>
              </a:schemeClr>
            </a:gs>
            <a:gs pos="100000">
              <a:schemeClr val="accent4">
                <a:hueOff val="5351069"/>
                <a:satOff val="-20445"/>
                <a:lumOff val="-2091"/>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035" tIns="26035" rIns="26035" bIns="26035" numCol="1" spcCol="1270" anchor="ctr" anchorCtr="0">
          <a:noAutofit/>
        </a:bodyPr>
        <a:lstStyle/>
        <a:p>
          <a:pPr lvl="0" algn="ctr" defTabSz="1822450">
            <a:lnSpc>
              <a:spcPct val="90000"/>
            </a:lnSpc>
            <a:spcBef>
              <a:spcPct val="0"/>
            </a:spcBef>
            <a:spcAft>
              <a:spcPct val="35000"/>
            </a:spcAft>
          </a:pPr>
          <a:r>
            <a:rPr lang="en-US" sz="4100" kern="1200" dirty="0" smtClean="0">
              <a:solidFill>
                <a:schemeClr val="bg1"/>
              </a:solidFill>
            </a:rPr>
            <a:t>Implied </a:t>
          </a:r>
          <a:endParaRPr lang="en-US" sz="4100" kern="1200" dirty="0">
            <a:solidFill>
              <a:schemeClr val="bg1"/>
            </a:solidFill>
          </a:endParaRPr>
        </a:p>
      </dsp:txBody>
      <dsp:txXfrm>
        <a:off x="3903375" y="1875747"/>
        <a:ext cx="2658405" cy="962559"/>
      </dsp:txXfrm>
    </dsp:sp>
    <dsp:sp modelId="{44C650A5-2FA6-4834-B520-543E526FE857}">
      <dsp:nvSpPr>
        <dsp:cNvPr id="0" name=""/>
        <dsp:cNvSpPr/>
      </dsp:nvSpPr>
      <dsp:spPr>
        <a:xfrm>
          <a:off x="2209806" y="3363136"/>
          <a:ext cx="3795870" cy="1361263"/>
        </a:xfrm>
        <a:prstGeom prst="ellipse">
          <a:avLst/>
        </a:prstGeom>
        <a:gradFill rotWithShape="0">
          <a:gsLst>
            <a:gs pos="0">
              <a:schemeClr val="accent4">
                <a:hueOff val="8026603"/>
                <a:satOff val="-30667"/>
                <a:lumOff val="-3137"/>
                <a:alphaOff val="0"/>
                <a:tint val="94000"/>
                <a:satMod val="103000"/>
                <a:lumMod val="102000"/>
              </a:schemeClr>
            </a:gs>
            <a:gs pos="50000">
              <a:schemeClr val="accent4">
                <a:hueOff val="8026603"/>
                <a:satOff val="-30667"/>
                <a:lumOff val="-3137"/>
                <a:alphaOff val="0"/>
                <a:shade val="100000"/>
                <a:satMod val="110000"/>
                <a:lumMod val="100000"/>
              </a:schemeClr>
            </a:gs>
            <a:gs pos="100000">
              <a:schemeClr val="accent4">
                <a:hueOff val="8026603"/>
                <a:satOff val="-30667"/>
                <a:lumOff val="-3137"/>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035" tIns="26035" rIns="26035" bIns="26035" numCol="1" spcCol="1270" anchor="ctr" anchorCtr="0">
          <a:noAutofit/>
        </a:bodyPr>
        <a:lstStyle/>
        <a:p>
          <a:pPr lvl="0" algn="ctr" defTabSz="1822450">
            <a:lnSpc>
              <a:spcPct val="90000"/>
            </a:lnSpc>
            <a:spcBef>
              <a:spcPct val="0"/>
            </a:spcBef>
            <a:spcAft>
              <a:spcPct val="35000"/>
            </a:spcAft>
          </a:pPr>
          <a:r>
            <a:rPr lang="en-US" sz="4100" kern="1200" dirty="0" smtClean="0">
              <a:solidFill>
                <a:schemeClr val="bg1"/>
              </a:solidFill>
            </a:rPr>
            <a:t>Vague</a:t>
          </a:r>
          <a:endParaRPr lang="en-US" sz="4100" kern="1200" dirty="0">
            <a:solidFill>
              <a:schemeClr val="bg1"/>
            </a:solidFill>
          </a:endParaRPr>
        </a:p>
      </dsp:txBody>
      <dsp:txXfrm>
        <a:off x="2765698" y="3562488"/>
        <a:ext cx="2684086" cy="9625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85B7C2-5959-4952-809F-287C14124335}">
      <dsp:nvSpPr>
        <dsp:cNvPr id="0" name=""/>
        <dsp:cNvSpPr/>
      </dsp:nvSpPr>
      <dsp:spPr>
        <a:xfrm>
          <a:off x="967" y="667593"/>
          <a:ext cx="3772792" cy="22636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a:t>1. Concrete and specific words.</a:t>
          </a:r>
          <a:endParaRPr lang="en-US" sz="3200" kern="1200" dirty="0"/>
        </a:p>
      </dsp:txBody>
      <dsp:txXfrm>
        <a:off x="967" y="667593"/>
        <a:ext cx="3772792" cy="2263675"/>
      </dsp:txXfrm>
    </dsp:sp>
    <dsp:sp modelId="{08155456-0A28-46BE-9C4B-6CA9511CB23D}">
      <dsp:nvSpPr>
        <dsp:cNvPr id="0" name=""/>
        <dsp:cNvSpPr/>
      </dsp:nvSpPr>
      <dsp:spPr>
        <a:xfrm>
          <a:off x="4151039" y="667593"/>
          <a:ext cx="3772792" cy="2263675"/>
        </a:xfrm>
        <a:prstGeom prst="rect">
          <a:avLst/>
        </a:prstGeom>
        <a:solidFill>
          <a:schemeClr val="accent4">
            <a:hueOff val="8026603"/>
            <a:satOff val="-30667"/>
            <a:lumOff val="-313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a:t>2.Specific Facts and Figures.</a:t>
          </a:r>
          <a:endParaRPr lang="en-US" sz="3200" kern="1200" dirty="0"/>
        </a:p>
      </dsp:txBody>
      <dsp:txXfrm>
        <a:off x="4151039" y="667593"/>
        <a:ext cx="3772792" cy="2263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6EEC1-46AD-436C-85A2-B59DB36A2E34}">
      <dsp:nvSpPr>
        <dsp:cNvPr id="0" name=""/>
        <dsp:cNvSpPr/>
      </dsp:nvSpPr>
      <dsp:spPr>
        <a:xfrm>
          <a:off x="0" y="1046131"/>
          <a:ext cx="6888163" cy="6804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1C7BF4D-73E6-4E1E-A3A6-268000F613BC}">
      <dsp:nvSpPr>
        <dsp:cNvPr id="0" name=""/>
        <dsp:cNvSpPr/>
      </dsp:nvSpPr>
      <dsp:spPr>
        <a:xfrm>
          <a:off x="344408" y="647611"/>
          <a:ext cx="4821714" cy="79704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82249" tIns="0" rIns="182249" bIns="0" numCol="1" spcCol="1270" anchor="ctr" anchorCtr="0">
          <a:noAutofit/>
        </a:bodyPr>
        <a:lstStyle/>
        <a:p>
          <a:pPr lvl="0" algn="l" defTabSz="1200150">
            <a:lnSpc>
              <a:spcPct val="90000"/>
            </a:lnSpc>
            <a:spcBef>
              <a:spcPct val="0"/>
            </a:spcBef>
            <a:spcAft>
              <a:spcPct val="35000"/>
            </a:spcAft>
          </a:pPr>
          <a:r>
            <a:rPr lang="en-US" sz="2700" kern="1200" smtClean="0">
              <a:solidFill>
                <a:srgbClr val="002060"/>
              </a:solidFill>
            </a:rPr>
            <a:t>Using simple vocabulary </a:t>
          </a:r>
          <a:endParaRPr lang="en-US" sz="2700" kern="1200" dirty="0">
            <a:solidFill>
              <a:srgbClr val="002060"/>
            </a:solidFill>
          </a:endParaRPr>
        </a:p>
      </dsp:txBody>
      <dsp:txXfrm>
        <a:off x="383316" y="686519"/>
        <a:ext cx="4743898" cy="719224"/>
      </dsp:txXfrm>
    </dsp:sp>
    <dsp:sp modelId="{A2BEC4DA-5CDB-43C2-B361-339E29878010}">
      <dsp:nvSpPr>
        <dsp:cNvPr id="0" name=""/>
        <dsp:cNvSpPr/>
      </dsp:nvSpPr>
      <dsp:spPr>
        <a:xfrm>
          <a:off x="0" y="2270851"/>
          <a:ext cx="6888163" cy="6804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7177E5E-E9C0-4D10-AE96-3B421E10DB88}">
      <dsp:nvSpPr>
        <dsp:cNvPr id="0" name=""/>
        <dsp:cNvSpPr/>
      </dsp:nvSpPr>
      <dsp:spPr>
        <a:xfrm>
          <a:off x="344408" y="1872331"/>
          <a:ext cx="4821714" cy="797040"/>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82249" tIns="0" rIns="182249" bIns="0" numCol="1" spcCol="1270" anchor="ctr" anchorCtr="0">
          <a:noAutofit/>
        </a:bodyPr>
        <a:lstStyle/>
        <a:p>
          <a:pPr lvl="0" algn="l" defTabSz="1200150">
            <a:lnSpc>
              <a:spcPct val="90000"/>
            </a:lnSpc>
            <a:spcBef>
              <a:spcPct val="0"/>
            </a:spcBef>
            <a:spcAft>
              <a:spcPct val="35000"/>
            </a:spcAft>
          </a:pPr>
          <a:r>
            <a:rPr lang="en-US" sz="2700" kern="1200" dirty="0" smtClean="0">
              <a:solidFill>
                <a:srgbClr val="002060"/>
              </a:solidFill>
            </a:rPr>
            <a:t>Using simple and compound sentence structures </a:t>
          </a:r>
          <a:endParaRPr lang="en-US" sz="2700" kern="1200" dirty="0">
            <a:solidFill>
              <a:srgbClr val="002060"/>
            </a:solidFill>
          </a:endParaRPr>
        </a:p>
      </dsp:txBody>
      <dsp:txXfrm>
        <a:off x="383316" y="1911239"/>
        <a:ext cx="4743898" cy="7192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39CD4-BE5F-44B3-8DE2-9FBCA2433BFC}">
      <dsp:nvSpPr>
        <dsp:cNvPr id="0" name=""/>
        <dsp:cNvSpPr/>
      </dsp:nvSpPr>
      <dsp:spPr>
        <a:xfrm>
          <a:off x="-4068088" y="-624404"/>
          <a:ext cx="4847671" cy="4847671"/>
        </a:xfrm>
        <a:prstGeom prst="blockArc">
          <a:avLst>
            <a:gd name="adj1" fmla="val 18900000"/>
            <a:gd name="adj2" fmla="val 2700000"/>
            <a:gd name="adj3" fmla="val 446"/>
          </a:avLst>
        </a:pr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C46D7E-F45C-4810-AD57-19F0E3639654}">
      <dsp:nvSpPr>
        <dsp:cNvPr id="0" name=""/>
        <dsp:cNvSpPr/>
      </dsp:nvSpPr>
      <dsp:spPr>
        <a:xfrm>
          <a:off x="501346" y="359886"/>
          <a:ext cx="7604213" cy="71977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320" tIns="86360" rIns="86360" bIns="86360" numCol="1" spcCol="1270" anchor="ctr" anchorCtr="0">
          <a:noAutofit/>
        </a:bodyPr>
        <a:lstStyle/>
        <a:p>
          <a:pPr lvl="0" algn="l" defTabSz="1511300">
            <a:lnSpc>
              <a:spcPct val="90000"/>
            </a:lnSpc>
            <a:spcBef>
              <a:spcPct val="0"/>
            </a:spcBef>
            <a:spcAft>
              <a:spcPct val="35000"/>
            </a:spcAft>
          </a:pPr>
          <a:r>
            <a:rPr lang="en-US" sz="3400" kern="1200" dirty="0"/>
            <a:t>Personal opinion should be avoided</a:t>
          </a:r>
        </a:p>
      </dsp:txBody>
      <dsp:txXfrm>
        <a:off x="501346" y="359886"/>
        <a:ext cx="7604213" cy="719772"/>
      </dsp:txXfrm>
    </dsp:sp>
    <dsp:sp modelId="{D8623EF3-B0CF-4A62-911F-A7DFC212E8E1}">
      <dsp:nvSpPr>
        <dsp:cNvPr id="0" name=""/>
        <dsp:cNvSpPr/>
      </dsp:nvSpPr>
      <dsp:spPr>
        <a:xfrm>
          <a:off x="51488" y="269914"/>
          <a:ext cx="899715" cy="899715"/>
        </a:xfrm>
        <a:prstGeom prst="ellipse">
          <a:avLst/>
        </a:prstGeom>
        <a:solidFill>
          <a:schemeClr val="accent5">
            <a:lumMod val="60000"/>
            <a:lumOff val="4000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AF295D-FCE0-4029-9609-E6C52C532DD9}">
      <dsp:nvSpPr>
        <dsp:cNvPr id="0" name=""/>
        <dsp:cNvSpPr/>
      </dsp:nvSpPr>
      <dsp:spPr>
        <a:xfrm>
          <a:off x="762983" y="1439545"/>
          <a:ext cx="7342576" cy="719772"/>
        </a:xfrm>
        <a:prstGeom prst="rect">
          <a:avLst/>
        </a:prstGeom>
        <a:solidFill>
          <a:schemeClr val="accent4">
            <a:hueOff val="4013302"/>
            <a:satOff val="-15334"/>
            <a:lumOff val="-156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320" tIns="86360" rIns="86360" bIns="86360" numCol="1" spcCol="1270" anchor="ctr" anchorCtr="0">
          <a:noAutofit/>
        </a:bodyPr>
        <a:lstStyle/>
        <a:p>
          <a:pPr lvl="0" algn="l" defTabSz="1511300">
            <a:lnSpc>
              <a:spcPct val="90000"/>
            </a:lnSpc>
            <a:spcBef>
              <a:spcPct val="0"/>
            </a:spcBef>
            <a:spcAft>
              <a:spcPct val="35000"/>
            </a:spcAft>
          </a:pPr>
          <a:r>
            <a:rPr lang="en-US" sz="3400" kern="1200" dirty="0"/>
            <a:t>Judgmental language </a:t>
          </a:r>
        </a:p>
      </dsp:txBody>
      <dsp:txXfrm>
        <a:off x="762983" y="1439545"/>
        <a:ext cx="7342576" cy="719772"/>
      </dsp:txXfrm>
    </dsp:sp>
    <dsp:sp modelId="{BC656222-202F-4E95-81D0-A5A9D222F348}">
      <dsp:nvSpPr>
        <dsp:cNvPr id="0" name=""/>
        <dsp:cNvSpPr/>
      </dsp:nvSpPr>
      <dsp:spPr>
        <a:xfrm>
          <a:off x="313125" y="1349573"/>
          <a:ext cx="899715" cy="899715"/>
        </a:xfrm>
        <a:prstGeom prst="ellipse">
          <a:avLst/>
        </a:prstGeom>
        <a:solidFill>
          <a:schemeClr val="accent4">
            <a:lumMod val="60000"/>
            <a:lumOff val="40000"/>
          </a:schemeClr>
        </a:solidFill>
        <a:ln w="12700" cap="flat" cmpd="sng" algn="ctr">
          <a:solidFill>
            <a:schemeClr val="accent4">
              <a:hueOff val="4013302"/>
              <a:satOff val="-15334"/>
              <a:lumOff val="-1568"/>
              <a:alphaOff val="0"/>
            </a:schemeClr>
          </a:solidFill>
          <a:prstDash val="solid"/>
        </a:ln>
        <a:effectLst/>
      </dsp:spPr>
      <dsp:style>
        <a:lnRef idx="2">
          <a:scrgbClr r="0" g="0" b="0"/>
        </a:lnRef>
        <a:fillRef idx="1">
          <a:scrgbClr r="0" g="0" b="0"/>
        </a:fillRef>
        <a:effectRef idx="0">
          <a:scrgbClr r="0" g="0" b="0"/>
        </a:effectRef>
        <a:fontRef idx="minor"/>
      </dsp:style>
    </dsp:sp>
    <dsp:sp modelId="{E6EF258C-6828-4182-AED5-1C13692A660B}">
      <dsp:nvSpPr>
        <dsp:cNvPr id="0" name=""/>
        <dsp:cNvSpPr/>
      </dsp:nvSpPr>
      <dsp:spPr>
        <a:xfrm>
          <a:off x="501346" y="2519204"/>
          <a:ext cx="7604213" cy="719772"/>
        </a:xfrm>
        <a:prstGeom prst="rect">
          <a:avLst/>
        </a:prstGeom>
        <a:solidFill>
          <a:schemeClr val="accent4">
            <a:hueOff val="8026603"/>
            <a:satOff val="-30667"/>
            <a:lumOff val="-313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320" tIns="86360" rIns="86360" bIns="86360" numCol="1" spcCol="1270" anchor="ctr" anchorCtr="0">
          <a:noAutofit/>
        </a:bodyPr>
        <a:lstStyle/>
        <a:p>
          <a:pPr lvl="0" algn="l" defTabSz="1511300">
            <a:lnSpc>
              <a:spcPct val="90000"/>
            </a:lnSpc>
            <a:spcBef>
              <a:spcPct val="0"/>
            </a:spcBef>
            <a:spcAft>
              <a:spcPct val="35000"/>
            </a:spcAft>
          </a:pPr>
          <a:r>
            <a:rPr lang="en-US" sz="3400" kern="1200" dirty="0"/>
            <a:t>Emotive language </a:t>
          </a:r>
        </a:p>
      </dsp:txBody>
      <dsp:txXfrm>
        <a:off x="501346" y="2519204"/>
        <a:ext cx="7604213" cy="719772"/>
      </dsp:txXfrm>
    </dsp:sp>
    <dsp:sp modelId="{6C9A18D1-CF7D-45E2-B23F-359F611E34C0}">
      <dsp:nvSpPr>
        <dsp:cNvPr id="0" name=""/>
        <dsp:cNvSpPr/>
      </dsp:nvSpPr>
      <dsp:spPr>
        <a:xfrm>
          <a:off x="51488" y="2429232"/>
          <a:ext cx="899715" cy="899715"/>
        </a:xfrm>
        <a:prstGeom prst="ellipse">
          <a:avLst/>
        </a:prstGeom>
        <a:solidFill>
          <a:schemeClr val="accent1">
            <a:lumMod val="60000"/>
            <a:lumOff val="40000"/>
          </a:schemeClr>
        </a:solidFill>
        <a:ln w="12700" cap="flat" cmpd="sng" algn="ctr">
          <a:solidFill>
            <a:schemeClr val="accent4">
              <a:hueOff val="8026603"/>
              <a:satOff val="-30667"/>
              <a:lumOff val="-3137"/>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B4E2D6-2E96-45E0-9E7D-EC6C04C2F4A7}">
      <dsp:nvSpPr>
        <dsp:cNvPr id="0" name=""/>
        <dsp:cNvSpPr/>
      </dsp:nvSpPr>
      <dsp:spPr>
        <a:xfrm>
          <a:off x="3008433" y="2967533"/>
          <a:ext cx="2837973" cy="2837973"/>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b="1" kern="1200" smtClean="0">
              <a:solidFill>
                <a:srgbClr val="002060"/>
              </a:solidFill>
            </a:rPr>
            <a:t>Clutter</a:t>
          </a:r>
          <a:endParaRPr lang="en-US" sz="4400" b="1" kern="1200">
            <a:solidFill>
              <a:srgbClr val="002060"/>
            </a:solidFill>
          </a:endParaRPr>
        </a:p>
      </dsp:txBody>
      <dsp:txXfrm>
        <a:off x="3424045" y="3383145"/>
        <a:ext cx="2006749" cy="2006749"/>
      </dsp:txXfrm>
    </dsp:sp>
    <dsp:sp modelId="{97739605-E8A3-4E64-94CE-E40D6CA911F4}">
      <dsp:nvSpPr>
        <dsp:cNvPr id="0" name=""/>
        <dsp:cNvSpPr/>
      </dsp:nvSpPr>
      <dsp:spPr>
        <a:xfrm rot="13228590">
          <a:off x="1704901" y="3416349"/>
          <a:ext cx="1955535" cy="808822"/>
        </a:xfrm>
        <a:prstGeom prst="leftArrow">
          <a:avLst>
            <a:gd name="adj1" fmla="val 60000"/>
            <a:gd name="adj2" fmla="val 5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D6E5882-B22F-4B41-B340-92512E860CF4}">
      <dsp:nvSpPr>
        <dsp:cNvPr id="0" name=""/>
        <dsp:cNvSpPr/>
      </dsp:nvSpPr>
      <dsp:spPr>
        <a:xfrm>
          <a:off x="-10" y="744851"/>
          <a:ext cx="3547899" cy="2754525"/>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b="1" u="sng" kern="1200" smtClean="0">
              <a:solidFill>
                <a:srgbClr val="002060"/>
              </a:solidFill>
            </a:rPr>
            <a:t>1. Dead weight/empty words and phrases</a:t>
          </a:r>
        </a:p>
        <a:p>
          <a:pPr lvl="0" algn="l" defTabSz="889000">
            <a:lnSpc>
              <a:spcPct val="90000"/>
            </a:lnSpc>
            <a:spcBef>
              <a:spcPct val="0"/>
            </a:spcBef>
            <a:spcAft>
              <a:spcPct val="35000"/>
            </a:spcAft>
          </a:pPr>
          <a:r>
            <a:rPr lang="en-US" sz="1800" kern="1200" smtClean="0">
              <a:solidFill>
                <a:srgbClr val="002060"/>
              </a:solidFill>
            </a:rPr>
            <a:t>As it is well known</a:t>
          </a:r>
        </a:p>
        <a:p>
          <a:pPr lvl="0" algn="l" defTabSz="889000">
            <a:lnSpc>
              <a:spcPct val="90000"/>
            </a:lnSpc>
            <a:spcBef>
              <a:spcPct val="0"/>
            </a:spcBef>
            <a:spcAft>
              <a:spcPct val="35000"/>
            </a:spcAft>
          </a:pPr>
          <a:r>
            <a:rPr lang="en-US" sz="1800" kern="1200" smtClean="0">
              <a:solidFill>
                <a:srgbClr val="002060"/>
              </a:solidFill>
            </a:rPr>
            <a:t>As it has been shown</a:t>
          </a:r>
        </a:p>
        <a:p>
          <a:pPr lvl="0" algn="l" defTabSz="889000">
            <a:lnSpc>
              <a:spcPct val="90000"/>
            </a:lnSpc>
            <a:spcBef>
              <a:spcPct val="0"/>
            </a:spcBef>
            <a:spcAft>
              <a:spcPct val="35000"/>
            </a:spcAft>
          </a:pPr>
          <a:r>
            <a:rPr lang="en-US" sz="1800" kern="1200" smtClean="0">
              <a:solidFill>
                <a:srgbClr val="002060"/>
              </a:solidFill>
            </a:rPr>
            <a:t>It can be regarded that</a:t>
          </a:r>
        </a:p>
        <a:p>
          <a:pPr lvl="0" algn="l" defTabSz="889000">
            <a:lnSpc>
              <a:spcPct val="90000"/>
            </a:lnSpc>
            <a:spcBef>
              <a:spcPct val="0"/>
            </a:spcBef>
            <a:spcAft>
              <a:spcPct val="35000"/>
            </a:spcAft>
          </a:pPr>
          <a:r>
            <a:rPr lang="en-US" sz="1800" kern="1200" smtClean="0">
              <a:solidFill>
                <a:srgbClr val="002060"/>
              </a:solidFill>
            </a:rPr>
            <a:t>It should be emphasized that</a:t>
          </a:r>
        </a:p>
        <a:p>
          <a:pPr lvl="0" algn="l" defTabSz="889000">
            <a:lnSpc>
              <a:spcPct val="90000"/>
            </a:lnSpc>
            <a:spcBef>
              <a:spcPct val="0"/>
            </a:spcBef>
            <a:spcAft>
              <a:spcPct val="35000"/>
            </a:spcAft>
          </a:pPr>
          <a:r>
            <a:rPr lang="en-US" sz="1800" kern="1200" smtClean="0">
              <a:solidFill>
                <a:srgbClr val="002060"/>
              </a:solidFill>
            </a:rPr>
            <a:t>Important </a:t>
          </a:r>
        </a:p>
        <a:p>
          <a:pPr lvl="0" algn="l" defTabSz="889000">
            <a:lnSpc>
              <a:spcPct val="90000"/>
            </a:lnSpc>
            <a:spcBef>
              <a:spcPct val="0"/>
            </a:spcBef>
            <a:spcAft>
              <a:spcPct val="35000"/>
            </a:spcAft>
          </a:pPr>
          <a:r>
            <a:rPr lang="en-US" sz="1800" kern="1200" smtClean="0">
              <a:solidFill>
                <a:srgbClr val="002060"/>
              </a:solidFill>
            </a:rPr>
            <a:t>Basic tenets of</a:t>
          </a:r>
          <a:endParaRPr lang="en-US" sz="1800" kern="1200">
            <a:solidFill>
              <a:srgbClr val="002060"/>
            </a:solidFill>
          </a:endParaRPr>
        </a:p>
      </dsp:txBody>
      <dsp:txXfrm>
        <a:off x="80667" y="825528"/>
        <a:ext cx="3386545" cy="2593171"/>
      </dsp:txXfrm>
    </dsp:sp>
    <dsp:sp modelId="{427613D5-8C23-47C6-BAA2-E758D4923F9E}">
      <dsp:nvSpPr>
        <dsp:cNvPr id="0" name=""/>
        <dsp:cNvSpPr/>
      </dsp:nvSpPr>
      <dsp:spPr>
        <a:xfrm rot="18800214">
          <a:off x="5036771" y="2830645"/>
          <a:ext cx="2312791" cy="808822"/>
        </a:xfrm>
        <a:prstGeom prst="leftArrow">
          <a:avLst>
            <a:gd name="adj1" fmla="val 60000"/>
            <a:gd name="adj2" fmla="val 5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B9AEA6A-574F-4848-8E42-6D6A4C596E2B}">
      <dsp:nvSpPr>
        <dsp:cNvPr id="0" name=""/>
        <dsp:cNvSpPr/>
      </dsp:nvSpPr>
      <dsp:spPr>
        <a:xfrm>
          <a:off x="5170162" y="440021"/>
          <a:ext cx="3821416" cy="2268714"/>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b="1" u="sng" kern="1200" smtClean="0">
              <a:solidFill>
                <a:srgbClr val="002060"/>
              </a:solidFill>
            </a:rPr>
            <a:t>2. Adverbs</a:t>
          </a:r>
        </a:p>
        <a:p>
          <a:pPr lvl="0" algn="ctr" defTabSz="1066800">
            <a:lnSpc>
              <a:spcPct val="90000"/>
            </a:lnSpc>
            <a:spcBef>
              <a:spcPct val="0"/>
            </a:spcBef>
            <a:spcAft>
              <a:spcPct val="35000"/>
            </a:spcAft>
          </a:pPr>
          <a:r>
            <a:rPr lang="en-US" sz="2400" kern="1200" smtClean="0">
              <a:solidFill>
                <a:srgbClr val="002060"/>
              </a:solidFill>
            </a:rPr>
            <a:t>very, really, quite, basically, generally, etc.</a:t>
          </a:r>
          <a:endParaRPr lang="en-US" sz="2400" kern="1200">
            <a:solidFill>
              <a:srgbClr val="002060"/>
            </a:solidFill>
          </a:endParaRPr>
        </a:p>
      </dsp:txBody>
      <dsp:txXfrm>
        <a:off x="5236610" y="506469"/>
        <a:ext cx="3688520" cy="21358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EABE81-D560-4524-853F-64B4F8CD163F}">
      <dsp:nvSpPr>
        <dsp:cNvPr id="0" name=""/>
        <dsp:cNvSpPr/>
      </dsp:nvSpPr>
      <dsp:spPr>
        <a:xfrm>
          <a:off x="0" y="697681"/>
          <a:ext cx="8086725" cy="11844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21C8EAA5-5307-41BA-98CB-92295CF2DC0C}">
      <dsp:nvSpPr>
        <dsp:cNvPr id="0" name=""/>
        <dsp:cNvSpPr/>
      </dsp:nvSpPr>
      <dsp:spPr>
        <a:xfrm>
          <a:off x="404336" y="3961"/>
          <a:ext cx="5660707" cy="138744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3961" tIns="0" rIns="213961" bIns="0" numCol="1" spcCol="1270" anchor="ctr" anchorCtr="0">
          <a:noAutofit/>
        </a:bodyPr>
        <a:lstStyle/>
        <a:p>
          <a:pPr lvl="0" algn="l" defTabSz="1244600">
            <a:lnSpc>
              <a:spcPct val="90000"/>
            </a:lnSpc>
            <a:spcBef>
              <a:spcPct val="0"/>
            </a:spcBef>
            <a:spcAft>
              <a:spcPct val="35000"/>
            </a:spcAft>
          </a:pPr>
          <a:r>
            <a:rPr lang="en-US" sz="2800" b="1" kern="1200" dirty="0">
              <a:solidFill>
                <a:srgbClr val="002060"/>
              </a:solidFill>
            </a:rPr>
            <a:t>Eliminate negatives</a:t>
          </a:r>
        </a:p>
      </dsp:txBody>
      <dsp:txXfrm>
        <a:off x="472065" y="71690"/>
        <a:ext cx="5525249" cy="1251982"/>
      </dsp:txXfrm>
    </dsp:sp>
    <dsp:sp modelId="{13176CDF-71C0-41E0-9CAF-A71FE0BF0B57}">
      <dsp:nvSpPr>
        <dsp:cNvPr id="0" name=""/>
        <dsp:cNvSpPr/>
      </dsp:nvSpPr>
      <dsp:spPr>
        <a:xfrm>
          <a:off x="0" y="2829601"/>
          <a:ext cx="8086725" cy="1184400"/>
        </a:xfrm>
        <a:prstGeom prst="rect">
          <a:avLst/>
        </a:prstGeom>
        <a:solidFill>
          <a:schemeClr val="lt1">
            <a:alpha val="90000"/>
            <a:hueOff val="0"/>
            <a:satOff val="0"/>
            <a:lumOff val="0"/>
            <a:alphaOff val="0"/>
          </a:schemeClr>
        </a:solidFill>
        <a:ln w="9525" cap="flat" cmpd="sng" algn="ctr">
          <a:solidFill>
            <a:schemeClr val="accent2">
              <a:hueOff val="-1358492"/>
              <a:satOff val="19059"/>
              <a:lumOff val="3921"/>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2CA851E5-A05E-48DC-AB29-E74494C010BE}">
      <dsp:nvSpPr>
        <dsp:cNvPr id="0" name=""/>
        <dsp:cNvSpPr/>
      </dsp:nvSpPr>
      <dsp:spPr>
        <a:xfrm>
          <a:off x="404336" y="2135881"/>
          <a:ext cx="5660707" cy="1387440"/>
        </a:xfrm>
        <a:prstGeom prst="roundRect">
          <a:avLst/>
        </a:prstGeom>
        <a:gradFill rotWithShape="0">
          <a:gsLst>
            <a:gs pos="0">
              <a:schemeClr val="accent2">
                <a:hueOff val="-1358492"/>
                <a:satOff val="19059"/>
                <a:lumOff val="3921"/>
                <a:alphaOff val="0"/>
                <a:tint val="94000"/>
                <a:satMod val="103000"/>
                <a:lumMod val="102000"/>
              </a:schemeClr>
            </a:gs>
            <a:gs pos="50000">
              <a:schemeClr val="accent2">
                <a:hueOff val="-1358492"/>
                <a:satOff val="19059"/>
                <a:lumOff val="3921"/>
                <a:alphaOff val="0"/>
                <a:shade val="100000"/>
                <a:satMod val="110000"/>
                <a:lumMod val="100000"/>
              </a:schemeClr>
            </a:gs>
            <a:gs pos="100000">
              <a:schemeClr val="accent2">
                <a:hueOff val="-1358492"/>
                <a:satOff val="19059"/>
                <a:lumOff val="3921"/>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3961" tIns="0" rIns="213961" bIns="0" numCol="1" spcCol="1270" anchor="ctr" anchorCtr="0">
          <a:noAutofit/>
        </a:bodyPr>
        <a:lstStyle/>
        <a:p>
          <a:pPr lvl="0" algn="l" defTabSz="889000">
            <a:lnSpc>
              <a:spcPct val="90000"/>
            </a:lnSpc>
            <a:spcBef>
              <a:spcPct val="0"/>
            </a:spcBef>
            <a:spcAft>
              <a:spcPct val="35000"/>
            </a:spcAft>
          </a:pPr>
          <a:r>
            <a:rPr lang="en-US" sz="2000" b="1" kern="1200" dirty="0">
              <a:solidFill>
                <a:srgbClr val="002060"/>
              </a:solidFill>
            </a:rPr>
            <a:t>Eliminate superfluous uses of “there are/there is”</a:t>
          </a:r>
        </a:p>
      </dsp:txBody>
      <dsp:txXfrm>
        <a:off x="472065" y="2203610"/>
        <a:ext cx="5525249" cy="12519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5F5192-EFBD-40E8-B260-A1EEBE540026}">
      <dsp:nvSpPr>
        <dsp:cNvPr id="0" name=""/>
        <dsp:cNvSpPr/>
      </dsp:nvSpPr>
      <dsp:spPr>
        <a:xfrm>
          <a:off x="2081932" y="197052"/>
          <a:ext cx="3910733" cy="1358146"/>
        </a:xfrm>
        <a:prstGeom prst="ellipse">
          <a:avLst/>
        </a:prstGeom>
        <a:solidFill>
          <a:schemeClr val="accent4">
            <a:tint val="50000"/>
            <a:alpha val="4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52400" prstMaterial="matte"/>
      </dsp:spPr>
      <dsp:style>
        <a:lnRef idx="1">
          <a:scrgbClr r="0" g="0" b="0"/>
        </a:lnRef>
        <a:fillRef idx="1">
          <a:scrgbClr r="0" g="0" b="0"/>
        </a:fillRef>
        <a:effectRef idx="0">
          <a:scrgbClr r="0" g="0" b="0"/>
        </a:effectRef>
        <a:fontRef idx="minor"/>
      </dsp:style>
    </dsp:sp>
    <dsp:sp modelId="{8F33E4E9-E536-4971-9E1D-56D236B5433D}">
      <dsp:nvSpPr>
        <dsp:cNvPr id="0" name=""/>
        <dsp:cNvSpPr/>
      </dsp:nvSpPr>
      <dsp:spPr>
        <a:xfrm>
          <a:off x="3664415" y="3522691"/>
          <a:ext cx="757894" cy="485052"/>
        </a:xfrm>
        <a:prstGeom prst="downArrow">
          <a:avLst/>
        </a:prstGeom>
        <a:solidFill>
          <a:schemeClr val="accent4">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B406008-0875-427D-90CE-2667EA9EB20F}">
      <dsp:nvSpPr>
        <dsp:cNvPr id="0" name=""/>
        <dsp:cNvSpPr/>
      </dsp:nvSpPr>
      <dsp:spPr>
        <a:xfrm>
          <a:off x="2224416" y="3910733"/>
          <a:ext cx="3637891" cy="909472"/>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b="1" kern="1200" dirty="0">
              <a:solidFill>
                <a:srgbClr val="002060"/>
              </a:solidFill>
            </a:rPr>
            <a:t>Write with verbs </a:t>
          </a:r>
        </a:p>
      </dsp:txBody>
      <dsp:txXfrm>
        <a:off x="2224416" y="3910733"/>
        <a:ext cx="3637891" cy="909472"/>
      </dsp:txXfrm>
    </dsp:sp>
    <dsp:sp modelId="{03B19111-7648-430B-8234-7CC2F88E58E1}">
      <dsp:nvSpPr>
        <dsp:cNvPr id="0" name=""/>
        <dsp:cNvSpPr/>
      </dsp:nvSpPr>
      <dsp:spPr>
        <a:xfrm>
          <a:off x="3344081" y="1660091"/>
          <a:ext cx="1683529" cy="1364209"/>
        </a:xfrm>
        <a:prstGeom prst="ellipse">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a:t>Don’t bury the main verb</a:t>
          </a:r>
        </a:p>
      </dsp:txBody>
      <dsp:txXfrm>
        <a:off x="3590628" y="1859875"/>
        <a:ext cx="1190435" cy="964641"/>
      </dsp:txXfrm>
    </dsp:sp>
    <dsp:sp modelId="{709548B8-7AD3-43E5-8BD1-FAA92FB282DF}">
      <dsp:nvSpPr>
        <dsp:cNvPr id="0" name=""/>
        <dsp:cNvSpPr/>
      </dsp:nvSpPr>
      <dsp:spPr>
        <a:xfrm>
          <a:off x="2316442" y="735727"/>
          <a:ext cx="1698126" cy="1364209"/>
        </a:xfrm>
        <a:prstGeom prst="ellipse">
          <a:avLst/>
        </a:prstGeom>
        <a:solidFill>
          <a:schemeClr val="accent4">
            <a:hueOff val="4013302"/>
            <a:satOff val="-15334"/>
            <a:lumOff val="-156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solidFill>
                <a:schemeClr val="bg1"/>
              </a:solidFill>
            </a:rPr>
            <a:t>Use strong verbs</a:t>
          </a:r>
        </a:p>
      </dsp:txBody>
      <dsp:txXfrm>
        <a:off x="2565127" y="935511"/>
        <a:ext cx="1200756" cy="964641"/>
      </dsp:txXfrm>
    </dsp:sp>
    <dsp:sp modelId="{BF99C85D-07C2-4867-B492-0A8CC51CC306}">
      <dsp:nvSpPr>
        <dsp:cNvPr id="0" name=""/>
        <dsp:cNvSpPr/>
      </dsp:nvSpPr>
      <dsp:spPr>
        <a:xfrm>
          <a:off x="3732215" y="162148"/>
          <a:ext cx="1761221" cy="1364209"/>
        </a:xfrm>
        <a:prstGeom prst="ellipse">
          <a:avLst/>
        </a:prstGeom>
        <a:solidFill>
          <a:schemeClr val="accent4">
            <a:hueOff val="8026603"/>
            <a:satOff val="-30667"/>
            <a:lumOff val="-3137"/>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solidFill>
                <a:srgbClr val="FFFF00"/>
              </a:solidFill>
            </a:rPr>
            <a:t>Avoid turning verbs into nouns </a:t>
          </a:r>
        </a:p>
      </dsp:txBody>
      <dsp:txXfrm>
        <a:off x="3990140" y="361932"/>
        <a:ext cx="1245371" cy="964641"/>
      </dsp:txXfrm>
    </dsp:sp>
    <dsp:sp modelId="{011BF3B2-6624-4918-BA5F-70C9F0B7B18B}">
      <dsp:nvSpPr>
        <dsp:cNvPr id="0" name=""/>
        <dsp:cNvSpPr/>
      </dsp:nvSpPr>
      <dsp:spPr>
        <a:xfrm>
          <a:off x="1892440" y="0"/>
          <a:ext cx="4244206" cy="3395365"/>
        </a:xfrm>
        <a:prstGeom prst="funnel">
          <a:avLst/>
        </a:prstGeom>
        <a:solidFill>
          <a:schemeClr val="lt1">
            <a:alpha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54F166-BBB8-4471-B5FC-892A4DBFE7FC}" type="datetimeFigureOut">
              <a:rPr lang="en-US" smtClean="0"/>
              <a:pPr/>
              <a:t>1/24/2023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DEA662-3BC6-4E62-B120-FBFBB59D5EF0}" type="slidenum">
              <a:rPr lang="en-US" smtClean="0"/>
              <a:pPr/>
              <a:t>‹#›</a:t>
            </a:fld>
            <a:endParaRPr lang="en-US"/>
          </a:p>
        </p:txBody>
      </p:sp>
    </p:spTree>
    <p:extLst>
      <p:ext uri="{BB962C8B-B14F-4D97-AF65-F5344CB8AC3E}">
        <p14:creationId xmlns:p14="http://schemas.microsoft.com/office/powerpoint/2010/main" val="263313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DEA662-3BC6-4E62-B120-FBFBB59D5EF0}" type="slidenum">
              <a:rPr lang="en-US" smtClean="0"/>
              <a:pPr/>
              <a:t>72</a:t>
            </a:fld>
            <a:endParaRPr lang="en-US"/>
          </a:p>
        </p:txBody>
      </p:sp>
    </p:spTree>
    <p:extLst>
      <p:ext uri="{BB962C8B-B14F-4D97-AF65-F5344CB8AC3E}">
        <p14:creationId xmlns:p14="http://schemas.microsoft.com/office/powerpoint/2010/main" val="4275762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8DCCD61-643D-44A5-A450-3A42A50CBC1E}"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AF8DD645-B9B4-46EE-B031-35C24A448A04}" type="datetimeFigureOut">
              <a:rPr lang="en-US" smtClean="0"/>
              <a:t>1/24/2023</a:t>
            </a:fld>
            <a:endParaRPr lang="en-US" dirty="0"/>
          </a:p>
        </p:txBody>
      </p:sp>
      <p:sp>
        <p:nvSpPr>
          <p:cNvPr id="5" name="Footer Placeholder 4"/>
          <p:cNvSpPr>
            <a:spLocks noGrp="1"/>
          </p:cNvSpPr>
          <p:nvPr>
            <p:ph type="ftr" sz="quarter" idx="11"/>
          </p:nvPr>
        </p:nvSpPr>
        <p:spPr>
          <a:xfrm>
            <a:off x="533401" y="5936189"/>
            <a:ext cx="4021666" cy="365125"/>
          </a:xfrm>
        </p:spPr>
        <p:txBody>
          <a:bodyPr/>
          <a:lstStyle/>
          <a:p>
            <a:endParaRPr lang="en-US" dirty="0"/>
          </a:p>
        </p:txBody>
      </p:sp>
      <p:sp>
        <p:nvSpPr>
          <p:cNvPr id="6" name="Slide Number Placeholder 5"/>
          <p:cNvSpPr>
            <a:spLocks noGrp="1"/>
          </p:cNvSpPr>
          <p:nvPr>
            <p:ph type="sldNum" sz="quarter" idx="12"/>
          </p:nvPr>
        </p:nvSpPr>
        <p:spPr>
          <a:xfrm>
            <a:off x="7010399" y="2750337"/>
            <a:ext cx="1370293"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2654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6993E9-CEF0-47B7-AEA6-AFACC79966BA}"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8291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fld id="{D2434F47-3A99-4701-A7D9-FE6C4D9DA92E}" type="datetimeFigureOut">
              <a:rPr lang="en-US" smtClean="0"/>
              <a:t>1/24/2023</a:t>
            </a:fld>
            <a:endParaRPr lang="en-US" dirty="0"/>
          </a:p>
        </p:txBody>
      </p:sp>
      <p:sp>
        <p:nvSpPr>
          <p:cNvPr id="5" name="Footer Placeholder 4"/>
          <p:cNvSpPr>
            <a:spLocks noGrp="1"/>
          </p:cNvSpPr>
          <p:nvPr>
            <p:ph type="ftr" sz="quarter" idx="11"/>
          </p:nvPr>
        </p:nvSpPr>
        <p:spPr>
          <a:xfrm>
            <a:off x="533400" y="5936189"/>
            <a:ext cx="4834673" cy="365125"/>
          </a:xfrm>
        </p:spPr>
        <p:txBody>
          <a:bodyPr/>
          <a:lstStyle/>
          <a:p>
            <a:endParaRPr lang="en-US" dirty="0"/>
          </a:p>
        </p:txBody>
      </p:sp>
      <p:sp>
        <p:nvSpPr>
          <p:cNvPr id="6" name="Slide Number Placeholder 5"/>
          <p:cNvSpPr>
            <a:spLocks noGrp="1"/>
          </p:cNvSpPr>
          <p:nvPr>
            <p:ph type="sldNum" sz="quarter" idx="12"/>
          </p:nvPr>
        </p:nvSpPr>
        <p:spPr>
          <a:xfrm>
            <a:off x="7856438" y="286989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5959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E62588-EC5C-453B-A942-AA1C7EFEEF33}" type="datetimeFigureOut">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2369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D5D575-BDA5-4AAF-81DC-5D38C213A391}" type="datetimeFigureOut">
              <a:rPr lang="en-US" smtClean="0"/>
              <a:t>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6091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F9C5B0-21BA-48EA-B067-5E37072B4F18}" type="datetimeFigureOut">
              <a:rPr lang="en-US" smtClean="0"/>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60737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cstate="print">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CB959AD-49F4-478E-A013-BE606CDD1B41}" type="datetimeFigureOut">
              <a:rPr lang="en-US" smtClean="0"/>
              <a:t>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58664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55E8D2-BCEE-4D3D-AE6D-93BD204BAD0C}" type="datetimeFigureOut">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0869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BF110E-D48F-4A61-BE6D-11D38A61FE05}" type="datetimeFigureOut">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03470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59E700-EF95-463F-B75A-2CDEC15C5A37}" type="datetimeFigureOut">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11310"/>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7643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7C6CC6-9B37-4318-8876-62F2332BE330}" type="datetimeFigureOut">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1161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08009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1C7781-F104-4BD5-BC26-3DB2DD695986}" type="datetimeFigureOut">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D57F1E4F-1CFF-5643-939E-217C01CDF565}" type="slidenum">
              <a:rPr lang="en-US" smtClean="0"/>
              <a:pPr/>
              <a:t>‹#›</a:t>
            </a:fld>
            <a:endParaRPr lang="en-US" dirty="0"/>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9784877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3979554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347D66-9247-4313-B245-9F882A4407CD}" type="datetimeFigureOut">
              <a:rPr lang="en-US" smtClean="0"/>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79785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8DCCD61-643D-44A5-A450-3A42A50CBC1E}" type="datetimeFigureOut">
              <a:rPr lang="en-US" smtClean="0"/>
              <a:pPr/>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4133731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1580A0-ED6C-4884-9FFE-87471827F59A}"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63583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bwMode="ltGray">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29474D98-3273-47CE-B312-A00AAFA2779F}" type="datetimeFigureOut">
              <a:rPr lang="en-US" smtClean="0"/>
              <a:t>1/24/2023</a:t>
            </a:fld>
            <a:endParaRPr lang="en-US" dirty="0"/>
          </a:p>
        </p:txBody>
      </p:sp>
      <p:sp>
        <p:nvSpPr>
          <p:cNvPr id="5" name="Footer Placeholder 4"/>
          <p:cNvSpPr>
            <a:spLocks noGrp="1"/>
          </p:cNvSpPr>
          <p:nvPr>
            <p:ph type="ftr" sz="quarter" idx="11"/>
          </p:nvPr>
        </p:nvSpPr>
        <p:spPr>
          <a:xfrm>
            <a:off x="510241" y="5936189"/>
            <a:ext cx="4518959" cy="365125"/>
          </a:xfrm>
        </p:spPr>
        <p:txBody>
          <a:bodyPr/>
          <a:lstStyle/>
          <a:p>
            <a:endParaRPr lang="en-US" dirty="0"/>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72810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504" y="16778"/>
            <a:ext cx="9036496"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3" name="Content Placeholder 2"/>
          <p:cNvSpPr>
            <a:spLocks noGrp="1"/>
          </p:cNvSpPr>
          <p:nvPr>
            <p:ph idx="1"/>
          </p:nvPr>
        </p:nvSpPr>
        <p:spPr>
          <a:xfrm>
            <a:off x="601216" y="1340768"/>
            <a:ext cx="808558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4" name="Content Placeholder 2"/>
          <p:cNvSpPr>
            <a:spLocks noGrp="1"/>
          </p:cNvSpPr>
          <p:nvPr>
            <p:ph idx="10"/>
          </p:nvPr>
        </p:nvSpPr>
        <p:spPr>
          <a:xfrm>
            <a:off x="611560" y="2017439"/>
            <a:ext cx="8085584" cy="3600400"/>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2637056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32601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03648" y="0"/>
            <a:ext cx="7740352"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30779" y="1268760"/>
            <a:ext cx="6751499"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41123" y="1844824"/>
            <a:ext cx="6751499"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DCCD61-643D-44A5-A450-3A42A50CBC1E}"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DCCD61-643D-44A5-A450-3A42A50CBC1E}" type="datetimeFigureOut">
              <a:rPr lang="en-US" smtClean="0"/>
              <a:pPr/>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DCCD61-643D-44A5-A450-3A42A50CBC1E}" type="datetimeFigureOut">
              <a:rPr lang="en-US" smtClean="0"/>
              <a:pPr/>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pPr/>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pPr/>
              <a:t>1/24/2023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pPr/>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22">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8DCCD61-643D-44A5-A450-3A42A50CBC1E}" type="datetimeFigureOut">
              <a:rPr lang="en-US" smtClean="0"/>
              <a:pPr/>
              <a:t>1/24/2023</a:t>
            </a:fld>
            <a:endParaRPr lang="en-US"/>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A2F0832-F084-422D-97D1-AF848F4F2C34}" type="slidenum">
              <a:rPr lang="en-US" smtClean="0"/>
              <a:pPr/>
              <a:t>‹#›</a:t>
            </a:fld>
            <a:endParaRPr lang="en-US"/>
          </a:p>
        </p:txBody>
      </p:sp>
    </p:spTree>
    <p:extLst>
      <p:ext uri="{BB962C8B-B14F-4D97-AF65-F5344CB8AC3E}">
        <p14:creationId xmlns:p14="http://schemas.microsoft.com/office/powerpoint/2010/main" val="2948211707"/>
      </p:ext>
    </p:extLst>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 id="2147483966" r:id="rId18"/>
    <p:sldLayoutId id="2147483832" r:id="rId19"/>
    <p:sldLayoutId id="2147483660" r:id="rId20"/>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9.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9.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7D4AAD-8226-4D83-A634-13FE17D89A58}"/>
              </a:ext>
            </a:extLst>
          </p:cNvPr>
          <p:cNvSpPr>
            <a:spLocks noGrp="1"/>
          </p:cNvSpPr>
          <p:nvPr>
            <p:ph type="ctrTitle"/>
          </p:nvPr>
        </p:nvSpPr>
        <p:spPr/>
        <p:txBody>
          <a:bodyPr/>
          <a:lstStyle/>
          <a:p>
            <a:r>
              <a:rPr lang="en-US" altLang="ko-KR" sz="3600" b="1" dirty="0">
                <a:solidFill>
                  <a:schemeClr val="tx2"/>
                </a:solidFill>
                <a:latin typeface="Arial" pitchFamily="34" charset="0"/>
                <a:ea typeface="맑은 고딕" pitchFamily="50" charset="-127"/>
                <a:cs typeface="Arial" pitchFamily="34" charset="0"/>
              </a:rPr>
              <a:t/>
            </a:r>
            <a:br>
              <a:rPr lang="en-US" altLang="ko-KR" sz="3600" b="1" dirty="0">
                <a:solidFill>
                  <a:schemeClr val="tx2"/>
                </a:solidFill>
                <a:latin typeface="Arial" pitchFamily="34" charset="0"/>
                <a:ea typeface="맑은 고딕" pitchFamily="50" charset="-127"/>
                <a:cs typeface="Arial" pitchFamily="34" charset="0"/>
              </a:rPr>
            </a:br>
            <a:r>
              <a:rPr lang="en-US" altLang="ko-KR" sz="3600" b="1" dirty="0">
                <a:solidFill>
                  <a:schemeClr val="tx2"/>
                </a:solidFill>
                <a:latin typeface="Arial" pitchFamily="34" charset="0"/>
                <a:ea typeface="맑은 고딕" pitchFamily="50" charset="-127"/>
                <a:cs typeface="Arial" pitchFamily="34" charset="0"/>
              </a:rPr>
              <a:t/>
            </a:r>
            <a:br>
              <a:rPr lang="en-US" altLang="ko-KR" sz="3600" b="1" dirty="0">
                <a:solidFill>
                  <a:schemeClr val="tx2"/>
                </a:solidFill>
                <a:latin typeface="Arial" pitchFamily="34" charset="0"/>
                <a:ea typeface="맑은 고딕" pitchFamily="50" charset="-127"/>
                <a:cs typeface="Arial" pitchFamily="34" charset="0"/>
              </a:rPr>
            </a:br>
            <a:r>
              <a:rPr lang="en-US" altLang="ko-KR" sz="3600" b="1" dirty="0">
                <a:solidFill>
                  <a:schemeClr val="tx2"/>
                </a:solidFill>
                <a:latin typeface="Arial" pitchFamily="34" charset="0"/>
                <a:ea typeface="맑은 고딕" pitchFamily="50" charset="-127"/>
                <a:cs typeface="Arial" pitchFamily="34" charset="0"/>
              </a:rPr>
              <a:t/>
            </a:r>
            <a:br>
              <a:rPr lang="en-US" altLang="ko-KR" sz="3600" b="1" dirty="0">
                <a:solidFill>
                  <a:schemeClr val="tx2"/>
                </a:solidFill>
                <a:latin typeface="Arial" pitchFamily="34" charset="0"/>
                <a:ea typeface="맑은 고딕" pitchFamily="50" charset="-127"/>
                <a:cs typeface="Arial" pitchFamily="34" charset="0"/>
              </a:rPr>
            </a:br>
            <a:r>
              <a:rPr lang="en-US" altLang="ko-KR" sz="3600" b="1" dirty="0">
                <a:solidFill>
                  <a:schemeClr val="tx2"/>
                </a:solidFill>
                <a:latin typeface="Arial" pitchFamily="34" charset="0"/>
                <a:ea typeface="맑은 고딕" pitchFamily="50" charset="-127"/>
                <a:cs typeface="Arial" pitchFamily="34" charset="0"/>
              </a:rPr>
              <a:t/>
            </a:r>
            <a:br>
              <a:rPr lang="en-US" altLang="ko-KR" sz="3600" b="1" dirty="0">
                <a:solidFill>
                  <a:schemeClr val="tx2"/>
                </a:solidFill>
                <a:latin typeface="Arial" pitchFamily="34" charset="0"/>
                <a:ea typeface="맑은 고딕" pitchFamily="50" charset="-127"/>
                <a:cs typeface="Arial" pitchFamily="34" charset="0"/>
              </a:rPr>
            </a:br>
            <a:r>
              <a:rPr lang="en-US" altLang="ko-KR" sz="3600" b="1" dirty="0">
                <a:solidFill>
                  <a:schemeClr val="tx2"/>
                </a:solidFill>
                <a:latin typeface="Arial" pitchFamily="34" charset="0"/>
                <a:ea typeface="맑은 고딕" pitchFamily="50" charset="-127"/>
                <a:cs typeface="Arial" pitchFamily="34" charset="0"/>
              </a:rPr>
              <a:t/>
            </a:r>
            <a:br>
              <a:rPr lang="en-US" altLang="ko-KR" sz="3600" b="1" dirty="0">
                <a:solidFill>
                  <a:schemeClr val="tx2"/>
                </a:solidFill>
                <a:latin typeface="Arial" pitchFamily="34" charset="0"/>
                <a:ea typeface="맑은 고딕" pitchFamily="50" charset="-127"/>
                <a:cs typeface="Arial" pitchFamily="34" charset="0"/>
              </a:rPr>
            </a:br>
            <a:r>
              <a:rPr lang="en-US" altLang="ko-KR" sz="3600" b="1" dirty="0">
                <a:solidFill>
                  <a:schemeClr val="tx2"/>
                </a:solidFill>
                <a:latin typeface="Arial" pitchFamily="34" charset="0"/>
                <a:ea typeface="맑은 고딕" pitchFamily="50" charset="-127"/>
                <a:cs typeface="Arial" pitchFamily="34" charset="0"/>
              </a:rPr>
              <a:t/>
            </a:r>
            <a:br>
              <a:rPr lang="en-US" altLang="ko-KR" sz="3600" b="1" dirty="0">
                <a:solidFill>
                  <a:schemeClr val="tx2"/>
                </a:solidFill>
                <a:latin typeface="Arial" pitchFamily="34" charset="0"/>
                <a:ea typeface="맑은 고딕" pitchFamily="50" charset="-127"/>
                <a:cs typeface="Arial" pitchFamily="34" charset="0"/>
              </a:rPr>
            </a:br>
            <a:r>
              <a:rPr lang="en-US" altLang="ko-KR" sz="3600" b="1" dirty="0">
                <a:solidFill>
                  <a:schemeClr val="tx2"/>
                </a:solidFill>
                <a:latin typeface="Arial" pitchFamily="34" charset="0"/>
                <a:ea typeface="맑은 고딕" pitchFamily="50" charset="-127"/>
                <a:cs typeface="Arial" pitchFamily="34" charset="0"/>
              </a:rPr>
              <a:t/>
            </a:r>
            <a:br>
              <a:rPr lang="en-US" altLang="ko-KR" sz="3600" b="1" dirty="0">
                <a:solidFill>
                  <a:schemeClr val="tx2"/>
                </a:solidFill>
                <a:latin typeface="Arial" pitchFamily="34" charset="0"/>
                <a:ea typeface="맑은 고딕" pitchFamily="50" charset="-127"/>
                <a:cs typeface="Arial" pitchFamily="34" charset="0"/>
              </a:rPr>
            </a:br>
            <a:r>
              <a:rPr lang="en-US" altLang="ko-KR" sz="3600" b="1" dirty="0">
                <a:solidFill>
                  <a:schemeClr val="tx2"/>
                </a:solidFill>
                <a:latin typeface="Arial" pitchFamily="34" charset="0"/>
                <a:ea typeface="맑은 고딕" pitchFamily="50" charset="-127"/>
                <a:cs typeface="Arial" pitchFamily="34" charset="0"/>
              </a:rPr>
              <a:t/>
            </a:r>
            <a:br>
              <a:rPr lang="en-US" altLang="ko-KR" sz="3600" b="1" dirty="0">
                <a:solidFill>
                  <a:schemeClr val="tx2"/>
                </a:solidFill>
                <a:latin typeface="Arial" pitchFamily="34" charset="0"/>
                <a:ea typeface="맑은 고딕" pitchFamily="50" charset="-127"/>
                <a:cs typeface="Arial" pitchFamily="34" charset="0"/>
              </a:rPr>
            </a:br>
            <a:r>
              <a:rPr lang="en-US" altLang="ko-KR" sz="3600" b="1" dirty="0">
                <a:solidFill>
                  <a:schemeClr val="tx2"/>
                </a:solidFill>
                <a:latin typeface="Arial" pitchFamily="34" charset="0"/>
                <a:ea typeface="맑은 고딕" pitchFamily="50" charset="-127"/>
                <a:cs typeface="Arial" pitchFamily="34" charset="0"/>
              </a:rPr>
              <a:t>The TECHNICAL STYLE</a:t>
            </a:r>
            <a:br>
              <a:rPr lang="en-US" altLang="ko-KR" sz="3600" b="1" dirty="0">
                <a:solidFill>
                  <a:schemeClr val="tx2"/>
                </a:solidFill>
                <a:latin typeface="Arial" pitchFamily="34" charset="0"/>
                <a:ea typeface="맑은 고딕" pitchFamily="50" charset="-127"/>
                <a:cs typeface="Arial" pitchFamily="34" charset="0"/>
              </a:rPr>
            </a:br>
            <a:endParaRPr lang="en-US" sz="3600" dirty="0"/>
          </a:p>
        </p:txBody>
      </p:sp>
    </p:spTree>
    <p:extLst>
      <p:ext uri="{BB962C8B-B14F-4D97-AF65-F5344CB8AC3E}">
        <p14:creationId xmlns:p14="http://schemas.microsoft.com/office/powerpoint/2010/main" val="1941221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89B3FC-C76B-4265-A2B3-CD6D688E0F49}"/>
              </a:ext>
            </a:extLst>
          </p:cNvPr>
          <p:cNvSpPr>
            <a:spLocks noGrp="1"/>
          </p:cNvSpPr>
          <p:nvPr>
            <p:ph type="title"/>
          </p:nvPr>
        </p:nvSpPr>
        <p:spPr/>
        <p:txBody>
          <a:bodyPr/>
          <a:lstStyle/>
          <a:p>
            <a:r>
              <a:rPr lang="en-US" dirty="0"/>
              <a:t>Four key elements to ensure clarity</a:t>
            </a:r>
          </a:p>
        </p:txBody>
      </p:sp>
      <p:graphicFrame>
        <p:nvGraphicFramePr>
          <p:cNvPr id="4" name="Content Placeholder 3">
            <a:extLst>
              <a:ext uri="{FF2B5EF4-FFF2-40B4-BE49-F238E27FC236}">
                <a16:creationId xmlns:a16="http://schemas.microsoft.com/office/drawing/2014/main" xmlns="" id="{B2CB3440-ABF6-4E33-8D31-A6E8B74CFC37}"/>
              </a:ext>
            </a:extLst>
          </p:cNvPr>
          <p:cNvGraphicFramePr>
            <a:graphicFrameLocks noGrp="1"/>
          </p:cNvGraphicFramePr>
          <p:nvPr>
            <p:ph idx="1"/>
            <p:extLst>
              <p:ext uri="{D42A27DB-BD31-4B8C-83A1-F6EECF244321}">
                <p14:modId xmlns:p14="http://schemas.microsoft.com/office/powerpoint/2010/main" val="2737782145"/>
              </p:ext>
            </p:extLst>
          </p:nvPr>
        </p:nvGraphicFramePr>
        <p:xfrm>
          <a:off x="533400" y="2336800"/>
          <a:ext cx="81534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9567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50CA27-1F5C-43ED-BBF7-02C949FB1353}"/>
              </a:ext>
            </a:extLst>
          </p:cNvPr>
          <p:cNvSpPr>
            <a:spLocks noGrp="1"/>
          </p:cNvSpPr>
          <p:nvPr>
            <p:ph type="title"/>
          </p:nvPr>
        </p:nvSpPr>
        <p:spPr/>
        <p:txBody>
          <a:bodyPr/>
          <a:lstStyle/>
          <a:p>
            <a:r>
              <a:rPr lang="en-US" dirty="0"/>
              <a:t>1. Completeness</a:t>
            </a:r>
          </a:p>
        </p:txBody>
      </p:sp>
      <p:sp>
        <p:nvSpPr>
          <p:cNvPr id="3" name="Content Placeholder 2">
            <a:extLst>
              <a:ext uri="{FF2B5EF4-FFF2-40B4-BE49-F238E27FC236}">
                <a16:creationId xmlns:a16="http://schemas.microsoft.com/office/drawing/2014/main" xmlns="" id="{F3D7C548-39AE-4A33-9772-364C2E3569F2}"/>
              </a:ext>
            </a:extLst>
          </p:cNvPr>
          <p:cNvSpPr>
            <a:spLocks noGrp="1"/>
          </p:cNvSpPr>
          <p:nvPr>
            <p:ph idx="1"/>
          </p:nvPr>
        </p:nvSpPr>
        <p:spPr/>
        <p:txBody>
          <a:bodyPr/>
          <a:lstStyle/>
          <a:p>
            <a:r>
              <a:rPr lang="en-US" dirty="0"/>
              <a:t>The information provided should answer all the </a:t>
            </a:r>
            <a:r>
              <a:rPr lang="en-US" dirty="0" err="1"/>
              <a:t>wh</a:t>
            </a:r>
            <a:r>
              <a:rPr lang="en-US" dirty="0"/>
              <a:t>-questions. </a:t>
            </a:r>
          </a:p>
        </p:txBody>
      </p:sp>
    </p:spTree>
    <p:extLst>
      <p:ext uri="{BB962C8B-B14F-4D97-AF65-F5344CB8AC3E}">
        <p14:creationId xmlns:p14="http://schemas.microsoft.com/office/powerpoint/2010/main" val="987853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BEB419-6F1C-4D7E-B1FC-29CD76843125}"/>
              </a:ext>
            </a:extLst>
          </p:cNvPr>
          <p:cNvSpPr>
            <a:spLocks noGrp="1"/>
          </p:cNvSpPr>
          <p:nvPr>
            <p:ph type="title"/>
          </p:nvPr>
        </p:nvSpPr>
        <p:spPr/>
        <p:txBody>
          <a:bodyPr/>
          <a:lstStyle/>
          <a:p>
            <a:r>
              <a:rPr lang="en-US" dirty="0">
                <a:solidFill>
                  <a:srgbClr val="FFFF00"/>
                </a:solidFill>
              </a:rPr>
              <a:t>Compare the following </a:t>
            </a:r>
          </a:p>
        </p:txBody>
      </p:sp>
      <p:sp>
        <p:nvSpPr>
          <p:cNvPr id="5" name="Text Placeholder 4">
            <a:extLst>
              <a:ext uri="{FF2B5EF4-FFF2-40B4-BE49-F238E27FC236}">
                <a16:creationId xmlns:a16="http://schemas.microsoft.com/office/drawing/2014/main" xmlns="" id="{43FDB356-C0A4-4AE9-9A91-631610AE8C7A}"/>
              </a:ext>
            </a:extLst>
          </p:cNvPr>
          <p:cNvSpPr>
            <a:spLocks noGrp="1"/>
          </p:cNvSpPr>
          <p:nvPr>
            <p:ph type="body" idx="1"/>
          </p:nvPr>
        </p:nvSpPr>
        <p:spPr>
          <a:xfrm>
            <a:off x="990599" y="2536915"/>
            <a:ext cx="2194560" cy="427867"/>
          </a:xfrm>
        </p:spPr>
        <p:txBody>
          <a:bodyPr/>
          <a:lstStyle/>
          <a:p>
            <a:r>
              <a:rPr lang="en-US" sz="2400" b="1" dirty="0"/>
              <a:t>Version 1</a:t>
            </a:r>
          </a:p>
          <a:p>
            <a:endParaRPr lang="en-US" dirty="0"/>
          </a:p>
        </p:txBody>
      </p:sp>
      <p:sp>
        <p:nvSpPr>
          <p:cNvPr id="8" name="Text Placeholder 7">
            <a:extLst>
              <a:ext uri="{FF2B5EF4-FFF2-40B4-BE49-F238E27FC236}">
                <a16:creationId xmlns:a16="http://schemas.microsoft.com/office/drawing/2014/main" xmlns="" id="{C882F567-A1E1-4C5D-9142-F7E5F005A717}"/>
              </a:ext>
            </a:extLst>
          </p:cNvPr>
          <p:cNvSpPr>
            <a:spLocks noGrp="1"/>
          </p:cNvSpPr>
          <p:nvPr>
            <p:ph type="body" sz="half" idx="15"/>
          </p:nvPr>
        </p:nvSpPr>
        <p:spPr>
          <a:xfrm>
            <a:off x="4623920" y="2560106"/>
            <a:ext cx="4367680" cy="4221694"/>
          </a:xfrm>
        </p:spPr>
        <p:txBody>
          <a:bodyPr>
            <a:normAutofit lnSpcReduction="10000"/>
          </a:bodyPr>
          <a:lstStyle/>
          <a:p>
            <a:pPr lvl="0" algn="just">
              <a:spcBef>
                <a:spcPts val="0"/>
              </a:spcBef>
            </a:pPr>
            <a:r>
              <a:rPr lang="en-US" sz="1600" dirty="0">
                <a:solidFill>
                  <a:schemeClr val="accent4">
                    <a:lumMod val="50000"/>
                  </a:schemeClr>
                </a:solidFill>
                <a:effectLst/>
              </a:rPr>
              <a:t>Date: March 5, 2004 To: Michelle Fields From: Earl Eddings Subject: Sales Staff Meeting </a:t>
            </a:r>
          </a:p>
          <a:p>
            <a:pPr lvl="0" algn="just">
              <a:spcBef>
                <a:spcPts val="0"/>
              </a:spcBef>
            </a:pPr>
            <a:endParaRPr lang="en-US" sz="1600" dirty="0">
              <a:solidFill>
                <a:schemeClr val="bg1"/>
              </a:solidFill>
              <a:effectLst/>
            </a:endParaRPr>
          </a:p>
          <a:p>
            <a:pPr lvl="0" algn="just">
              <a:spcBef>
                <a:spcPts val="0"/>
              </a:spcBef>
            </a:pPr>
            <a:r>
              <a:rPr lang="en-US" sz="1600" dirty="0">
                <a:solidFill>
                  <a:schemeClr val="bg1"/>
                </a:solidFill>
                <a:effectLst/>
              </a:rPr>
              <a:t>Please make a presentation on improved sales techniques for our sales </a:t>
            </a:r>
          </a:p>
          <a:p>
            <a:pPr lvl="0" algn="just">
              <a:spcBef>
                <a:spcPts val="0"/>
              </a:spcBef>
            </a:pPr>
            <a:r>
              <a:rPr lang="en-US" sz="1600" dirty="0">
                <a:solidFill>
                  <a:schemeClr val="bg1"/>
                </a:solidFill>
                <a:effectLst/>
              </a:rPr>
              <a:t>staff. This meeting is planned for March 18, 2004, in Conference Room C, </a:t>
            </a:r>
          </a:p>
          <a:p>
            <a:pPr lvl="0" algn="just">
              <a:spcBef>
                <a:spcPts val="0"/>
              </a:spcBef>
            </a:pPr>
            <a:r>
              <a:rPr lang="en-US" sz="1600" dirty="0">
                <a:solidFill>
                  <a:schemeClr val="bg1"/>
                </a:solidFill>
                <a:effectLst/>
              </a:rPr>
              <a:t>from 8:00 a.m. - 5:00 p.m. </a:t>
            </a:r>
          </a:p>
          <a:p>
            <a:pPr lvl="0" algn="just">
              <a:spcBef>
                <a:spcPts val="0"/>
              </a:spcBef>
            </a:pPr>
            <a:endParaRPr lang="en-US" sz="1600" dirty="0">
              <a:solidFill>
                <a:schemeClr val="bg1"/>
              </a:solidFill>
              <a:effectLst/>
            </a:endParaRPr>
          </a:p>
          <a:p>
            <a:pPr lvl="0" algn="just">
              <a:spcBef>
                <a:spcPts val="0"/>
              </a:spcBef>
            </a:pPr>
            <a:r>
              <a:rPr lang="en-US" sz="1600" dirty="0">
                <a:solidFill>
                  <a:schemeClr val="bg1"/>
                </a:solidFill>
                <a:effectLst/>
              </a:rPr>
              <a:t>Our quarterly sales are down 27%. Thus, we need to help our staff accomplish the following: 1. Make new contacts. 2. Close deals more effectively. 3. Earn a 40% profit margin on all sales.</a:t>
            </a:r>
          </a:p>
          <a:p>
            <a:pPr lvl="0" algn="just">
              <a:spcBef>
                <a:spcPts val="0"/>
              </a:spcBef>
            </a:pPr>
            <a:endParaRPr lang="en-US" sz="1600" dirty="0">
              <a:solidFill>
                <a:schemeClr val="bg1"/>
              </a:solidFill>
              <a:effectLst/>
            </a:endParaRPr>
          </a:p>
          <a:p>
            <a:pPr lvl="0" algn="just">
              <a:spcBef>
                <a:spcPts val="0"/>
              </a:spcBef>
            </a:pPr>
            <a:r>
              <a:rPr lang="en-US" sz="1600" dirty="0">
                <a:solidFill>
                  <a:schemeClr val="bg1"/>
                </a:solidFill>
                <a:effectLst/>
              </a:rPr>
              <a:t>Use our new multimedia presentation system to make your presentation. With your help, I know our company can get back on track. </a:t>
            </a:r>
          </a:p>
          <a:p>
            <a:pPr lvl="0" algn="just">
              <a:spcBef>
                <a:spcPts val="0"/>
              </a:spcBef>
            </a:pPr>
            <a:endParaRPr lang="en-US" sz="1600" dirty="0">
              <a:solidFill>
                <a:schemeClr val="bg1"/>
              </a:solidFill>
              <a:effectLst/>
            </a:endParaRPr>
          </a:p>
          <a:p>
            <a:pPr lvl="0" algn="just">
              <a:spcBef>
                <a:spcPts val="0"/>
              </a:spcBef>
            </a:pPr>
            <a:r>
              <a:rPr lang="en-US" sz="1600" dirty="0">
                <a:solidFill>
                  <a:schemeClr val="bg1"/>
                </a:solidFill>
                <a:effectLst/>
              </a:rPr>
              <a:t>Thanks. </a:t>
            </a:r>
          </a:p>
          <a:p>
            <a:pPr algn="just"/>
            <a:endParaRPr lang="en-US" sz="1600" dirty="0">
              <a:solidFill>
                <a:schemeClr val="bg1"/>
              </a:solidFill>
              <a:effectLst/>
            </a:endParaRPr>
          </a:p>
        </p:txBody>
      </p:sp>
      <p:sp>
        <p:nvSpPr>
          <p:cNvPr id="7" name="Text Placeholder 6">
            <a:extLst>
              <a:ext uri="{FF2B5EF4-FFF2-40B4-BE49-F238E27FC236}">
                <a16:creationId xmlns:a16="http://schemas.microsoft.com/office/drawing/2014/main" xmlns="" id="{83E90966-4F59-4E81-9523-7BA3719E4BAF}"/>
              </a:ext>
            </a:extLst>
          </p:cNvPr>
          <p:cNvSpPr>
            <a:spLocks noGrp="1"/>
          </p:cNvSpPr>
          <p:nvPr>
            <p:ph type="body" sz="quarter" idx="3"/>
          </p:nvPr>
        </p:nvSpPr>
        <p:spPr>
          <a:xfrm>
            <a:off x="5233520" y="1909005"/>
            <a:ext cx="2194560" cy="576262"/>
          </a:xfrm>
        </p:spPr>
        <p:txBody>
          <a:bodyPr/>
          <a:lstStyle/>
          <a:p>
            <a:r>
              <a:rPr lang="en-US" b="1" dirty="0"/>
              <a:t>Version 2</a:t>
            </a:r>
          </a:p>
        </p:txBody>
      </p:sp>
      <p:sp>
        <p:nvSpPr>
          <p:cNvPr id="6" name="Text Placeholder 5">
            <a:extLst>
              <a:ext uri="{FF2B5EF4-FFF2-40B4-BE49-F238E27FC236}">
                <a16:creationId xmlns:a16="http://schemas.microsoft.com/office/drawing/2014/main" xmlns="" id="{2123B7ED-D463-42F0-A819-2CBB8925F19A}"/>
              </a:ext>
            </a:extLst>
          </p:cNvPr>
          <p:cNvSpPr>
            <a:spLocks noGrp="1"/>
          </p:cNvSpPr>
          <p:nvPr>
            <p:ph type="body" sz="quarter" idx="13"/>
          </p:nvPr>
        </p:nvSpPr>
        <p:spPr>
          <a:xfrm>
            <a:off x="323139" y="2560106"/>
            <a:ext cx="3529481" cy="4069294"/>
          </a:xfrm>
        </p:spPr>
        <p:txBody>
          <a:bodyPr/>
          <a:lstStyle/>
          <a:p>
            <a:pPr lvl="0" algn="just">
              <a:spcBef>
                <a:spcPts val="0"/>
              </a:spcBef>
            </a:pPr>
            <a:r>
              <a:rPr lang="en-US" sz="2000" i="1" u="sng" dirty="0">
                <a:solidFill>
                  <a:schemeClr val="accent4">
                    <a:lumMod val="75000"/>
                  </a:schemeClr>
                </a:solidFill>
                <a:effectLst/>
              </a:rPr>
              <a:t>Date: March 5, 2004</a:t>
            </a:r>
          </a:p>
          <a:p>
            <a:pPr lvl="0" algn="just">
              <a:spcBef>
                <a:spcPts val="0"/>
              </a:spcBef>
            </a:pPr>
            <a:r>
              <a:rPr lang="en-US" sz="2000" i="1" u="sng" dirty="0">
                <a:solidFill>
                  <a:schemeClr val="accent4">
                    <a:lumMod val="75000"/>
                  </a:schemeClr>
                </a:solidFill>
                <a:effectLst/>
              </a:rPr>
              <a:t>To: Michelle Fields From: Earl Eddings </a:t>
            </a:r>
          </a:p>
          <a:p>
            <a:pPr lvl="0" algn="just">
              <a:spcBef>
                <a:spcPts val="0"/>
              </a:spcBef>
            </a:pPr>
            <a:r>
              <a:rPr lang="en-US" sz="2000" i="1" u="sng" dirty="0">
                <a:solidFill>
                  <a:schemeClr val="accent4">
                    <a:lumMod val="75000"/>
                  </a:schemeClr>
                </a:solidFill>
                <a:effectLst/>
              </a:rPr>
              <a:t>Subject: Meeting </a:t>
            </a:r>
          </a:p>
          <a:p>
            <a:pPr lvl="0" algn="just">
              <a:spcBef>
                <a:spcPts val="0"/>
              </a:spcBef>
            </a:pPr>
            <a:endParaRPr lang="en-US" sz="1800" dirty="0">
              <a:effectLst/>
            </a:endParaRPr>
          </a:p>
          <a:p>
            <a:pPr lvl="0" algn="just">
              <a:spcBef>
                <a:spcPts val="0"/>
              </a:spcBef>
            </a:pPr>
            <a:r>
              <a:rPr lang="en-US" sz="1800" dirty="0">
                <a:solidFill>
                  <a:schemeClr val="bg1"/>
                </a:solidFill>
                <a:effectLst/>
              </a:rPr>
              <a:t>Please plan to prepare a presentation on sales. Make sure the        information is very detailed. Thanks. </a:t>
            </a:r>
          </a:p>
          <a:p>
            <a:endParaRPr lang="en-US" dirty="0"/>
          </a:p>
        </p:txBody>
      </p:sp>
    </p:spTree>
    <p:extLst>
      <p:ext uri="{BB962C8B-B14F-4D97-AF65-F5344CB8AC3E}">
        <p14:creationId xmlns:p14="http://schemas.microsoft.com/office/powerpoint/2010/main" val="2827451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F9A97957-5E9F-4CB6-8A08-4AA4C894AD7D}"/>
              </a:ext>
            </a:extLst>
          </p:cNvPr>
          <p:cNvSpPr>
            <a:spLocks noGrp="1"/>
          </p:cNvSpPr>
          <p:nvPr>
            <p:ph type="title"/>
          </p:nvPr>
        </p:nvSpPr>
        <p:spPr/>
        <p:txBody>
          <a:bodyPr/>
          <a:lstStyle/>
          <a:p>
            <a:r>
              <a:rPr lang="en-US" dirty="0"/>
              <a:t>2. Correct Grammar </a:t>
            </a:r>
          </a:p>
        </p:txBody>
      </p:sp>
      <p:sp>
        <p:nvSpPr>
          <p:cNvPr id="4" name="Content Placeholder 3"/>
          <p:cNvSpPr>
            <a:spLocks noGrp="1"/>
          </p:cNvSpPr>
          <p:nvPr>
            <p:ph idx="1"/>
          </p:nvPr>
        </p:nvSpPr>
        <p:spPr>
          <a:xfrm>
            <a:off x="304800" y="2286000"/>
            <a:ext cx="8086725" cy="3310922"/>
          </a:xfrm>
        </p:spPr>
        <p:txBody>
          <a:bodyPr>
            <a:normAutofit fontScale="92500" lnSpcReduction="10000"/>
          </a:bodyPr>
          <a:lstStyle/>
          <a:p>
            <a:pPr marL="0" indent="0">
              <a:buNone/>
            </a:pPr>
            <a:r>
              <a:rPr lang="en-US" sz="2400" dirty="0">
                <a:effectLst/>
              </a:rPr>
              <a:t>This includes:</a:t>
            </a:r>
          </a:p>
          <a:p>
            <a:pPr marL="0" indent="0">
              <a:buNone/>
            </a:pPr>
            <a:r>
              <a:rPr lang="en-US" sz="2400" dirty="0">
                <a:effectLst/>
              </a:rPr>
              <a:t> </a:t>
            </a:r>
          </a:p>
          <a:p>
            <a:pPr>
              <a:buFont typeface="Arial" pitchFamily="34" charset="0"/>
              <a:buChar char="•"/>
            </a:pPr>
            <a:r>
              <a:rPr lang="en-US" sz="2400" dirty="0">
                <a:effectLst/>
              </a:rPr>
              <a:t> The structures (tenses, voice, conditionals), articles,   prepositions, modal verbs</a:t>
            </a:r>
          </a:p>
          <a:p>
            <a:pPr marL="0" indent="0">
              <a:buNone/>
            </a:pPr>
            <a:endParaRPr lang="en-US" sz="2400" dirty="0">
              <a:effectLst/>
            </a:endParaRPr>
          </a:p>
          <a:p>
            <a:pPr>
              <a:buFont typeface="Arial" pitchFamily="34" charset="0"/>
              <a:buChar char="•"/>
            </a:pPr>
            <a:r>
              <a:rPr lang="en-US" sz="2400" dirty="0">
                <a:effectLst/>
              </a:rPr>
              <a:t> Sentence structure (the conjunctions, clauses, punctuation, avoidance of sentential errors)</a:t>
            </a:r>
          </a:p>
          <a:p>
            <a:pPr marL="0" indent="0">
              <a:buNone/>
            </a:pPr>
            <a:endParaRPr lang="en-US" sz="2400" dirty="0">
              <a:effectLst/>
            </a:endParaRPr>
          </a:p>
          <a:p>
            <a:pPr>
              <a:buFont typeface="Arial" pitchFamily="34" charset="0"/>
              <a:buChar char="•"/>
            </a:pPr>
            <a:r>
              <a:rPr lang="en-US" sz="2400" dirty="0">
                <a:effectLst/>
              </a:rPr>
              <a:t> Other mechanics and punctuations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1066800"/>
            <a:ext cx="4724400" cy="4495800"/>
          </a:xfrm>
        </p:spPr>
      </p:pic>
    </p:spTree>
    <p:extLst>
      <p:ext uri="{BB962C8B-B14F-4D97-AF65-F5344CB8AC3E}">
        <p14:creationId xmlns:p14="http://schemas.microsoft.com/office/powerpoint/2010/main" val="4068607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9F0AA82-ADAC-46CE-9D5B-B9AEDAC6AAF2}"/>
              </a:ext>
            </a:extLst>
          </p:cNvPr>
          <p:cNvSpPr>
            <a:spLocks noGrp="1"/>
          </p:cNvSpPr>
          <p:nvPr>
            <p:ph type="title"/>
          </p:nvPr>
        </p:nvSpPr>
        <p:spPr/>
        <p:txBody>
          <a:bodyPr>
            <a:normAutofit/>
          </a:bodyPr>
          <a:lstStyle/>
          <a:p>
            <a:r>
              <a:rPr lang="en-US" dirty="0"/>
              <a:t>3. Clear </a:t>
            </a:r>
            <a:r>
              <a:rPr lang="en-US" dirty="0" smtClean="0"/>
              <a:t>Organization </a:t>
            </a:r>
            <a:r>
              <a:rPr lang="en-US" dirty="0"/>
              <a:t>of Content</a:t>
            </a:r>
            <a:br>
              <a:rPr lang="en-US" dirty="0"/>
            </a:br>
            <a:endParaRPr lang="en-US" dirty="0"/>
          </a:p>
        </p:txBody>
      </p:sp>
      <p:sp>
        <p:nvSpPr>
          <p:cNvPr id="4" name="Content Placeholder 3"/>
          <p:cNvSpPr>
            <a:spLocks noGrp="1"/>
          </p:cNvSpPr>
          <p:nvPr>
            <p:ph idx="1"/>
          </p:nvPr>
        </p:nvSpPr>
        <p:spPr>
          <a:xfrm>
            <a:off x="304800" y="2133600"/>
            <a:ext cx="8086725" cy="3332162"/>
          </a:xfrm>
        </p:spPr>
        <p:txBody>
          <a:bodyPr>
            <a:normAutofit/>
          </a:bodyPr>
          <a:lstStyle/>
          <a:p>
            <a:pPr marL="0" indent="0">
              <a:buNone/>
            </a:pPr>
            <a:r>
              <a:rPr lang="en-US" sz="2400" dirty="0"/>
              <a:t>This </a:t>
            </a:r>
            <a:r>
              <a:rPr lang="en-US" sz="2400" dirty="0" smtClean="0"/>
              <a:t>includes,</a:t>
            </a:r>
            <a:endParaRPr lang="en-US" sz="2400" dirty="0"/>
          </a:p>
          <a:p>
            <a:endParaRPr lang="en-US" sz="2400" dirty="0"/>
          </a:p>
          <a:p>
            <a:pPr>
              <a:buFont typeface="Arial" pitchFamily="34" charset="0"/>
              <a:buChar char="•"/>
            </a:pPr>
            <a:r>
              <a:rPr lang="en-US" sz="2400" dirty="0"/>
              <a:t> </a:t>
            </a:r>
            <a:r>
              <a:rPr lang="en-US" dirty="0" smtClean="0"/>
              <a:t>Coherence </a:t>
            </a:r>
            <a:endParaRPr lang="en-US" sz="2400" dirty="0"/>
          </a:p>
          <a:p>
            <a:pPr>
              <a:buFont typeface="Arial" pitchFamily="34" charset="0"/>
              <a:buChar char="•"/>
            </a:pPr>
            <a:r>
              <a:rPr lang="en-US" sz="2400" dirty="0"/>
              <a:t> </a:t>
            </a:r>
            <a:r>
              <a:rPr lang="en-US" dirty="0"/>
              <a:t>T</a:t>
            </a:r>
            <a:r>
              <a:rPr lang="en-US" sz="2400" dirty="0" smtClean="0"/>
              <a:t>he effective writing </a:t>
            </a:r>
            <a:r>
              <a:rPr lang="en-US" sz="2400" dirty="0"/>
              <a:t>process </a:t>
            </a:r>
          </a:p>
          <a:p>
            <a:pPr>
              <a:buFont typeface="Arial" pitchFamily="34" charset="0"/>
              <a:buChar char="•"/>
            </a:pPr>
            <a:r>
              <a:rPr lang="en-US" sz="2400" dirty="0"/>
              <a:t> Clear paragraphing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Example for content organization </a:t>
            </a:r>
          </a:p>
        </p:txBody>
      </p:sp>
      <p:sp>
        <p:nvSpPr>
          <p:cNvPr id="3" name="Content Placeholder 2"/>
          <p:cNvSpPr>
            <a:spLocks noGrp="1"/>
          </p:cNvSpPr>
          <p:nvPr>
            <p:ph idx="1"/>
          </p:nvPr>
        </p:nvSpPr>
        <p:spPr>
          <a:xfrm>
            <a:off x="107504" y="855968"/>
            <a:ext cx="8085584" cy="460648"/>
          </a:xfrm>
        </p:spPr>
        <p:txBody>
          <a:bodyPr/>
          <a:lstStyle/>
          <a:p>
            <a:r>
              <a:rPr lang="en-US" dirty="0" smtClean="0"/>
              <a:t>The flawed organization of the paragraphs</a:t>
            </a:r>
            <a:endParaRPr lang="en-US" dirty="0"/>
          </a:p>
        </p:txBody>
      </p:sp>
      <p:sp>
        <p:nvSpPr>
          <p:cNvPr id="4" name="Content Placeholder 3"/>
          <p:cNvSpPr>
            <a:spLocks noGrp="1"/>
          </p:cNvSpPr>
          <p:nvPr>
            <p:ph idx="10"/>
          </p:nvPr>
        </p:nvSpPr>
        <p:spPr>
          <a:xfrm>
            <a:off x="107504" y="1316616"/>
            <a:ext cx="8697144" cy="5308583"/>
          </a:xfrm>
        </p:spPr>
        <p:txBody>
          <a:bodyPr>
            <a:normAutofit/>
          </a:bodyPr>
          <a:lstStyle/>
          <a:p>
            <a:pPr algn="just">
              <a:lnSpc>
                <a:spcPct val="170000"/>
              </a:lnSpc>
            </a:pPr>
            <a:r>
              <a:rPr lang="en-US" sz="1600" b="1" dirty="0">
                <a:solidFill>
                  <a:schemeClr val="bg1"/>
                </a:solidFill>
                <a:effectLst/>
              </a:rPr>
              <a:t>Dear </a:t>
            </a:r>
            <a:r>
              <a:rPr lang="en-US" sz="1600" b="1" dirty="0" smtClean="0">
                <a:solidFill>
                  <a:schemeClr val="bg1"/>
                </a:solidFill>
                <a:effectLst/>
              </a:rPr>
              <a:t>Liz</a:t>
            </a:r>
            <a:r>
              <a:rPr lang="en-US" sz="1600" b="1" dirty="0" smtClean="0">
                <a:solidFill>
                  <a:schemeClr val="bg1"/>
                </a:solidFill>
                <a:effectLst/>
              </a:rPr>
              <a:t>, </a:t>
            </a:r>
            <a:endParaRPr lang="en-US" sz="1600" b="1" dirty="0">
              <a:solidFill>
                <a:schemeClr val="bg1"/>
              </a:solidFill>
              <a:effectLst/>
            </a:endParaRPr>
          </a:p>
          <a:p>
            <a:pPr algn="just">
              <a:lnSpc>
                <a:spcPct val="170000"/>
              </a:lnSpc>
            </a:pPr>
            <a:r>
              <a:rPr lang="en-US" sz="1600" b="1" baseline="30000" dirty="0" smtClean="0">
                <a:solidFill>
                  <a:schemeClr val="bg1"/>
                </a:solidFill>
                <a:effectLst/>
              </a:rPr>
              <a:t>1</a:t>
            </a:r>
            <a:r>
              <a:rPr lang="en-US" sz="1600" b="1" dirty="0" smtClean="0">
                <a:solidFill>
                  <a:srgbClr val="FFFF00"/>
                </a:solidFill>
                <a:effectLst/>
              </a:rPr>
              <a:t>Our </a:t>
            </a:r>
            <a:r>
              <a:rPr lang="en-US" sz="1600" b="1" dirty="0">
                <a:solidFill>
                  <a:srgbClr val="FFFF00"/>
                </a:solidFill>
                <a:effectLst/>
              </a:rPr>
              <a:t>laboratories investigated the cause of the Model 24-C control panel fires by testing 12 prototypes under normal operational and emergency loads.  </a:t>
            </a:r>
            <a:r>
              <a:rPr lang="en-US" sz="1600" b="1" baseline="30000" dirty="0" smtClean="0">
                <a:solidFill>
                  <a:srgbClr val="FFFF00"/>
                </a:solidFill>
                <a:effectLst/>
              </a:rPr>
              <a:t>2</a:t>
            </a:r>
            <a:r>
              <a:rPr lang="en-US" sz="1600" b="1" dirty="0" smtClean="0">
                <a:solidFill>
                  <a:schemeClr val="accent4">
                    <a:lumMod val="50000"/>
                  </a:schemeClr>
                </a:solidFill>
                <a:effectLst/>
              </a:rPr>
              <a:t>We </a:t>
            </a:r>
            <a:r>
              <a:rPr lang="en-US" sz="1600" b="1" dirty="0">
                <a:solidFill>
                  <a:schemeClr val="accent4">
                    <a:lumMod val="50000"/>
                  </a:schemeClr>
                </a:solidFill>
                <a:effectLst/>
              </a:rPr>
              <a:t>recommend that this junction be redesigned and retested to minimize the possibility of future fires. </a:t>
            </a:r>
          </a:p>
          <a:p>
            <a:pPr algn="just">
              <a:lnSpc>
                <a:spcPct val="170000"/>
              </a:lnSpc>
            </a:pPr>
            <a:r>
              <a:rPr lang="en-US" sz="1600" b="1" baseline="30000" dirty="0" smtClean="0">
                <a:solidFill>
                  <a:schemeClr val="bg1"/>
                </a:solidFill>
                <a:effectLst/>
              </a:rPr>
              <a:t>3</a:t>
            </a:r>
            <a:r>
              <a:rPr lang="en-US" sz="1600" b="1" dirty="0" smtClean="0">
                <a:solidFill>
                  <a:srgbClr val="7030A0"/>
                </a:solidFill>
                <a:effectLst/>
              </a:rPr>
              <a:t>The </a:t>
            </a:r>
            <a:r>
              <a:rPr lang="en-US" sz="1600" b="1" dirty="0">
                <a:solidFill>
                  <a:srgbClr val="7030A0"/>
                </a:solidFill>
                <a:effectLst/>
              </a:rPr>
              <a:t>test results included in this report consistently demonstrate inadequate wiring for emergency loads at the terminal junction. This finding confirms our preliminary analysis. </a:t>
            </a:r>
          </a:p>
          <a:p>
            <a:pPr algn="just">
              <a:lnSpc>
                <a:spcPct val="170000"/>
              </a:lnSpc>
            </a:pPr>
            <a:endParaRPr lang="en-US" sz="1600" b="1" dirty="0">
              <a:solidFill>
                <a:schemeClr val="bg1"/>
              </a:solidFill>
              <a:effectLst/>
            </a:endParaRPr>
          </a:p>
          <a:p>
            <a:pPr algn="just">
              <a:lnSpc>
                <a:spcPct val="170000"/>
              </a:lnSpc>
            </a:pPr>
            <a:r>
              <a:rPr lang="en-US" sz="1600" b="1" dirty="0">
                <a:solidFill>
                  <a:schemeClr val="bg1"/>
                </a:solidFill>
                <a:effectLst/>
              </a:rPr>
              <a:t>Truly yours,</a:t>
            </a:r>
          </a:p>
          <a:p>
            <a:pPr algn="just">
              <a:lnSpc>
                <a:spcPct val="170000"/>
              </a:lnSpc>
            </a:pPr>
            <a:r>
              <a:rPr lang="en-US" sz="1600" b="1" dirty="0">
                <a:solidFill>
                  <a:schemeClr val="bg1"/>
                </a:solidFill>
                <a:effectLst/>
              </a:rPr>
              <a:t>Carol </a:t>
            </a:r>
            <a:r>
              <a:rPr lang="en-US" sz="1600" b="1" dirty="0" smtClean="0">
                <a:solidFill>
                  <a:schemeClr val="bg1"/>
                </a:solidFill>
                <a:effectLst/>
              </a:rPr>
              <a:t>Stacy</a:t>
            </a:r>
            <a:endParaRPr lang="en-US" sz="1600" b="1" dirty="0">
              <a:solidFill>
                <a:schemeClr val="bg1"/>
              </a:solidFill>
              <a:effectLst/>
            </a:endParaRPr>
          </a:p>
        </p:txBody>
      </p:sp>
    </p:spTree>
    <p:extLst>
      <p:ext uri="{BB962C8B-B14F-4D97-AF65-F5344CB8AC3E}">
        <p14:creationId xmlns:p14="http://schemas.microsoft.com/office/powerpoint/2010/main" val="30961651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085584" cy="460648"/>
          </a:xfrm>
        </p:spPr>
        <p:txBody>
          <a:bodyPr/>
          <a:lstStyle/>
          <a:p>
            <a:r>
              <a:rPr lang="en-US" sz="2400" b="1" dirty="0">
                <a:solidFill>
                  <a:srgbClr val="002060"/>
                </a:solidFill>
                <a:effectLst/>
              </a:rPr>
              <a:t>Re-organized email,</a:t>
            </a:r>
          </a:p>
          <a:p>
            <a:endParaRPr lang="en-US" dirty="0"/>
          </a:p>
        </p:txBody>
      </p:sp>
      <p:sp>
        <p:nvSpPr>
          <p:cNvPr id="4" name="Content Placeholder 3"/>
          <p:cNvSpPr>
            <a:spLocks noGrp="1"/>
          </p:cNvSpPr>
          <p:nvPr>
            <p:ph idx="10"/>
          </p:nvPr>
        </p:nvSpPr>
        <p:spPr>
          <a:xfrm>
            <a:off x="152400" y="1066800"/>
            <a:ext cx="8544744" cy="5254352"/>
          </a:xfrm>
        </p:spPr>
        <p:txBody>
          <a:bodyPr>
            <a:normAutofit/>
          </a:bodyPr>
          <a:lstStyle/>
          <a:p>
            <a:pPr algn="just">
              <a:lnSpc>
                <a:spcPct val="150000"/>
              </a:lnSpc>
            </a:pPr>
            <a:r>
              <a:rPr lang="en-US" sz="1800" b="1" dirty="0">
                <a:solidFill>
                  <a:schemeClr val="bg1"/>
                </a:solidFill>
                <a:effectLst/>
              </a:rPr>
              <a:t>Dear </a:t>
            </a:r>
            <a:r>
              <a:rPr lang="en-US" sz="1800" b="1" dirty="0" smtClean="0">
                <a:solidFill>
                  <a:schemeClr val="bg1"/>
                </a:solidFill>
                <a:effectLst/>
              </a:rPr>
              <a:t>Liz</a:t>
            </a:r>
            <a:r>
              <a:rPr lang="en-US" sz="1800" b="1" dirty="0" smtClean="0">
                <a:solidFill>
                  <a:schemeClr val="bg1"/>
                </a:solidFill>
                <a:effectLst/>
              </a:rPr>
              <a:t>, </a:t>
            </a:r>
            <a:endParaRPr lang="en-US" sz="1800" b="1" dirty="0">
              <a:solidFill>
                <a:schemeClr val="bg1"/>
              </a:solidFill>
              <a:effectLst/>
            </a:endParaRPr>
          </a:p>
          <a:p>
            <a:pPr algn="just">
              <a:lnSpc>
                <a:spcPct val="150000"/>
              </a:lnSpc>
            </a:pPr>
            <a:r>
              <a:rPr lang="en-US" sz="1800" b="1" baseline="30000" dirty="0" smtClean="0">
                <a:solidFill>
                  <a:schemeClr val="bg1"/>
                </a:solidFill>
                <a:effectLst/>
              </a:rPr>
              <a:t>1</a:t>
            </a:r>
            <a:r>
              <a:rPr lang="en-US" sz="1800" b="1" dirty="0" smtClean="0">
                <a:solidFill>
                  <a:srgbClr val="FFFF00"/>
                </a:solidFill>
                <a:effectLst/>
              </a:rPr>
              <a:t>Our </a:t>
            </a:r>
            <a:r>
              <a:rPr lang="en-US" sz="1800" b="1" dirty="0">
                <a:solidFill>
                  <a:srgbClr val="FFFF00"/>
                </a:solidFill>
                <a:effectLst/>
              </a:rPr>
              <a:t>laboratories investigated the cause of the Model 24-C control panel fires by testing 12 prototypes under normal operational and emergency loads. </a:t>
            </a:r>
            <a:r>
              <a:rPr lang="en-US" sz="1800" b="1" baseline="30000" dirty="0" smtClean="0">
                <a:solidFill>
                  <a:schemeClr val="bg1"/>
                </a:solidFill>
                <a:effectLst/>
              </a:rPr>
              <a:t>3</a:t>
            </a:r>
            <a:r>
              <a:rPr lang="en-US" sz="1800" b="1" dirty="0" smtClean="0">
                <a:solidFill>
                  <a:srgbClr val="7030A0"/>
                </a:solidFill>
                <a:effectLst/>
              </a:rPr>
              <a:t>The </a:t>
            </a:r>
            <a:r>
              <a:rPr lang="en-US" sz="1800" b="1" dirty="0">
                <a:solidFill>
                  <a:srgbClr val="7030A0"/>
                </a:solidFill>
                <a:effectLst/>
              </a:rPr>
              <a:t>test results included in this report consistently demonstrate inadequate wiring for emergency loads at the terminal junction. This finding confirms our preliminary analysis.</a:t>
            </a:r>
          </a:p>
          <a:p>
            <a:pPr algn="just">
              <a:lnSpc>
                <a:spcPct val="150000"/>
              </a:lnSpc>
            </a:pPr>
            <a:r>
              <a:rPr lang="en-US" sz="1800" b="1" baseline="30000" dirty="0" smtClean="0">
                <a:solidFill>
                  <a:srgbClr val="FFFF00"/>
                </a:solidFill>
                <a:effectLst/>
              </a:rPr>
              <a:t>2</a:t>
            </a:r>
            <a:r>
              <a:rPr lang="en-US" sz="1800" b="1" dirty="0" smtClean="0">
                <a:solidFill>
                  <a:schemeClr val="accent4">
                    <a:lumMod val="50000"/>
                  </a:schemeClr>
                </a:solidFill>
                <a:effectLst/>
              </a:rPr>
              <a:t>We </a:t>
            </a:r>
            <a:r>
              <a:rPr lang="en-US" sz="1800" b="1" dirty="0">
                <a:solidFill>
                  <a:schemeClr val="accent4">
                    <a:lumMod val="50000"/>
                  </a:schemeClr>
                </a:solidFill>
                <a:effectLst/>
              </a:rPr>
              <a:t>recommend that this junction be redesigned and retested to minimize the possibility of future fires.</a:t>
            </a:r>
          </a:p>
          <a:p>
            <a:pPr algn="just">
              <a:lnSpc>
                <a:spcPct val="150000"/>
              </a:lnSpc>
            </a:pPr>
            <a:endParaRPr lang="en-US" sz="1800" b="1" dirty="0">
              <a:solidFill>
                <a:schemeClr val="bg1"/>
              </a:solidFill>
              <a:effectLst/>
            </a:endParaRPr>
          </a:p>
          <a:p>
            <a:pPr algn="just">
              <a:lnSpc>
                <a:spcPct val="150000"/>
              </a:lnSpc>
            </a:pPr>
            <a:r>
              <a:rPr lang="en-US" sz="1800" b="1" dirty="0">
                <a:solidFill>
                  <a:schemeClr val="bg1"/>
                </a:solidFill>
                <a:effectLst/>
              </a:rPr>
              <a:t>Truly yours,</a:t>
            </a:r>
          </a:p>
          <a:p>
            <a:pPr algn="just">
              <a:lnSpc>
                <a:spcPct val="150000"/>
              </a:lnSpc>
            </a:pPr>
            <a:r>
              <a:rPr lang="en-US" sz="1800" b="1" dirty="0">
                <a:solidFill>
                  <a:schemeClr val="bg1"/>
                </a:solidFill>
                <a:effectLst/>
              </a:rPr>
              <a:t>Carol </a:t>
            </a:r>
            <a:r>
              <a:rPr lang="en-US" sz="1800" b="1" dirty="0" smtClean="0">
                <a:solidFill>
                  <a:schemeClr val="bg1"/>
                </a:solidFill>
                <a:effectLst/>
              </a:rPr>
              <a:t>Stacy</a:t>
            </a:r>
            <a:endParaRPr lang="en-US" sz="1800" b="1" dirty="0">
              <a:solidFill>
                <a:schemeClr val="bg1"/>
              </a:solidFill>
              <a:effectLst/>
            </a:endParaRPr>
          </a:p>
          <a:p>
            <a:endParaRPr lang="en-US" sz="1600" dirty="0"/>
          </a:p>
        </p:txBody>
      </p:sp>
    </p:spTree>
    <p:extLst>
      <p:ext uri="{BB962C8B-B14F-4D97-AF65-F5344CB8AC3E}">
        <p14:creationId xmlns:p14="http://schemas.microsoft.com/office/powerpoint/2010/main" val="27398364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B6CBD6AB-E29E-43C4-AB8E-DBBA0DC34AC1}"/>
              </a:ext>
            </a:extLst>
          </p:cNvPr>
          <p:cNvSpPr>
            <a:spLocks noGrp="1"/>
          </p:cNvSpPr>
          <p:nvPr>
            <p:ph type="title"/>
          </p:nvPr>
        </p:nvSpPr>
        <p:spPr/>
        <p:txBody>
          <a:bodyPr/>
          <a:lstStyle/>
          <a:p>
            <a:r>
              <a:rPr lang="en-US" dirty="0"/>
              <a:t>4. Clear Pronoun References</a:t>
            </a:r>
            <a:br>
              <a:rPr lang="en-US" dirty="0"/>
            </a:br>
            <a:endParaRPr lang="en-US" dirty="0"/>
          </a:p>
        </p:txBody>
      </p:sp>
      <p:sp>
        <p:nvSpPr>
          <p:cNvPr id="4" name="Content Placeholder 3"/>
          <p:cNvSpPr>
            <a:spLocks noGrp="1"/>
          </p:cNvSpPr>
          <p:nvPr>
            <p:ph idx="1"/>
          </p:nvPr>
        </p:nvSpPr>
        <p:spPr>
          <a:xfrm>
            <a:off x="381000" y="2362200"/>
            <a:ext cx="8086725" cy="3600450"/>
          </a:xfrm>
        </p:spPr>
        <p:txBody>
          <a:bodyPr/>
          <a:lstStyle/>
          <a:p>
            <a:r>
              <a:rPr lang="en-US" sz="2400" dirty="0" smtClean="0"/>
              <a:t>A </a:t>
            </a:r>
            <a:r>
              <a:rPr lang="en-US" sz="2400" dirty="0"/>
              <a:t>pronoun should refer clearly to its antecedent.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extLst>
              <p:ext uri="{D42A27DB-BD31-4B8C-83A1-F6EECF244321}">
                <p14:modId xmlns:p14="http://schemas.microsoft.com/office/powerpoint/2010/main" val="1297232871"/>
              </p:ext>
            </p:extLst>
          </p:nvPr>
        </p:nvGraphicFramePr>
        <p:xfrm>
          <a:off x="990600" y="838200"/>
          <a:ext cx="7351973"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5561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rgbClr val="FFFF00"/>
                </a:solidFill>
              </a:rPr>
              <a:t>Style in Writing</a:t>
            </a:r>
          </a:p>
        </p:txBody>
      </p:sp>
      <p:sp>
        <p:nvSpPr>
          <p:cNvPr id="3" name="Content Placeholder 2"/>
          <p:cNvSpPr>
            <a:spLocks noGrp="1"/>
          </p:cNvSpPr>
          <p:nvPr>
            <p:ph idx="1"/>
          </p:nvPr>
        </p:nvSpPr>
        <p:spPr>
          <a:xfrm>
            <a:off x="351184" y="2195662"/>
            <a:ext cx="6887389" cy="457200"/>
          </a:xfrm>
        </p:spPr>
        <p:txBody>
          <a:bodyPr/>
          <a:lstStyle/>
          <a:p>
            <a:pPr marL="0" indent="0">
              <a:buNone/>
            </a:pPr>
            <a:r>
              <a:rPr lang="en-US" dirty="0"/>
              <a:t>Consider the following,</a:t>
            </a:r>
          </a:p>
        </p:txBody>
      </p:sp>
      <p:sp>
        <p:nvSpPr>
          <p:cNvPr id="4" name="Content Placeholder 3"/>
          <p:cNvSpPr>
            <a:spLocks noGrp="1"/>
          </p:cNvSpPr>
          <p:nvPr>
            <p:ph idx="4294967295"/>
          </p:nvPr>
        </p:nvSpPr>
        <p:spPr>
          <a:xfrm>
            <a:off x="0" y="3140075"/>
            <a:ext cx="8763000" cy="2874963"/>
          </a:xfrm>
        </p:spPr>
        <p:txBody>
          <a:bodyPr>
            <a:normAutofit lnSpcReduction="10000"/>
          </a:bodyPr>
          <a:lstStyle/>
          <a:p>
            <a:r>
              <a:rPr lang="en-US" b="1" dirty="0">
                <a:solidFill>
                  <a:schemeClr val="bg1"/>
                </a:solidFill>
                <a:effectLst/>
              </a:rPr>
              <a:t>Vocabulary</a:t>
            </a:r>
            <a:r>
              <a:rPr lang="en-US" sz="2000" dirty="0">
                <a:solidFill>
                  <a:schemeClr val="bg1"/>
                </a:solidFill>
                <a:effectLst/>
              </a:rPr>
              <a:t>:</a:t>
            </a:r>
            <a:r>
              <a:rPr lang="en-US" sz="2000" dirty="0">
                <a:effectLst/>
              </a:rPr>
              <a:t> type, sophistication, complexity (long, multisyllabic words)</a:t>
            </a:r>
          </a:p>
          <a:p>
            <a:endParaRPr lang="en-US" sz="2000" dirty="0">
              <a:effectLst/>
            </a:endParaRPr>
          </a:p>
          <a:p>
            <a:r>
              <a:rPr lang="en-US" b="1" dirty="0">
                <a:solidFill>
                  <a:schemeClr val="bg1"/>
                </a:solidFill>
                <a:effectLst/>
              </a:rPr>
              <a:t>Sentences</a:t>
            </a:r>
            <a:r>
              <a:rPr lang="en-US" sz="2000" dirty="0">
                <a:solidFill>
                  <a:schemeClr val="bg1"/>
                </a:solidFill>
                <a:effectLst/>
              </a:rPr>
              <a:t>:</a:t>
            </a:r>
            <a:r>
              <a:rPr lang="en-US" sz="2000" dirty="0">
                <a:effectLst/>
              </a:rPr>
              <a:t> length, structure, impact (how is the key information     arranged and communicated)</a:t>
            </a:r>
          </a:p>
          <a:p>
            <a:endParaRPr lang="en-US" sz="2000" dirty="0">
              <a:effectLst/>
            </a:endParaRPr>
          </a:p>
          <a:p>
            <a:r>
              <a:rPr lang="en-US" sz="2000" b="1" dirty="0">
                <a:solidFill>
                  <a:schemeClr val="bg1"/>
                </a:solidFill>
                <a:effectLst/>
              </a:rPr>
              <a:t>Document structure (layout and presentation of information):</a:t>
            </a:r>
            <a:r>
              <a:rPr lang="en-US" sz="2000" dirty="0">
                <a:effectLst/>
              </a:rPr>
              <a:t>          headings, font, format</a:t>
            </a:r>
          </a:p>
          <a:p>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11560" y="838200"/>
            <a:ext cx="8085584" cy="4779639"/>
          </a:xfrm>
        </p:spPr>
        <p:txBody>
          <a:bodyPr>
            <a:normAutofit/>
          </a:bodyPr>
          <a:lstStyle/>
          <a:p>
            <a:r>
              <a:rPr lang="en-US" sz="2800" b="1" dirty="0">
                <a:solidFill>
                  <a:schemeClr val="bg1"/>
                </a:solidFill>
                <a:effectLst/>
              </a:rPr>
              <a:t>A. Ambiguous Reference</a:t>
            </a:r>
          </a:p>
          <a:p>
            <a:r>
              <a:rPr lang="en-US" sz="2400" dirty="0">
                <a:effectLst/>
              </a:rPr>
              <a:t>An ambiguous reference occurs when the pronoun        could refer to two possible antecedents.</a:t>
            </a:r>
          </a:p>
          <a:p>
            <a:endParaRPr lang="en-US" sz="2400" dirty="0">
              <a:effectLst/>
            </a:endParaRPr>
          </a:p>
          <a:p>
            <a:r>
              <a:rPr lang="en-US" sz="2400" dirty="0">
                <a:effectLst/>
              </a:rPr>
              <a:t>For example:</a:t>
            </a:r>
          </a:p>
          <a:p>
            <a:pPr marL="342900" indent="-342900">
              <a:buFont typeface="Arial" panose="020B0604020202020204" pitchFamily="34" charset="0"/>
              <a:buChar char="•"/>
            </a:pPr>
            <a:r>
              <a:rPr lang="en-US" sz="2400" dirty="0">
                <a:effectLst/>
              </a:rPr>
              <a:t>The client told James that he had to come to therapy.</a:t>
            </a:r>
          </a:p>
          <a:p>
            <a:r>
              <a:rPr lang="en-US" sz="2400" dirty="0">
                <a:solidFill>
                  <a:schemeClr val="accent4">
                    <a:lumMod val="50000"/>
                  </a:schemeClr>
                </a:solidFill>
                <a:effectLst/>
              </a:rPr>
              <a:t>(Who has to come to therapy- the client or James?)</a:t>
            </a:r>
          </a:p>
          <a:p>
            <a:endParaRPr lang="en-US" sz="2400" dirty="0">
              <a:effectLst/>
            </a:endParaRPr>
          </a:p>
          <a:p>
            <a:r>
              <a:rPr lang="en-US" sz="2400" b="1" dirty="0">
                <a:solidFill>
                  <a:srgbClr val="FFFF00"/>
                </a:solidFill>
                <a:effectLst/>
              </a:rPr>
              <a:t>The following revision eliminates the ambiguity.</a:t>
            </a:r>
          </a:p>
          <a:p>
            <a:pPr marL="342900" indent="-342900">
              <a:buFont typeface="Arial" panose="020B0604020202020204" pitchFamily="34" charset="0"/>
              <a:buChar char="•"/>
            </a:pPr>
            <a:r>
              <a:rPr lang="en-US" sz="2400" dirty="0">
                <a:effectLst/>
              </a:rPr>
              <a:t>The client told James, “You have to come to therapy</a:t>
            </a:r>
            <a:r>
              <a:rPr lang="en-US" sz="2400" dirty="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0885" y="609600"/>
            <a:ext cx="6802230" cy="5516563"/>
          </a:xfrm>
        </p:spPr>
      </p:pic>
    </p:spTree>
    <p:extLst>
      <p:ext uri="{BB962C8B-B14F-4D97-AF65-F5344CB8AC3E}">
        <p14:creationId xmlns:p14="http://schemas.microsoft.com/office/powerpoint/2010/main" val="19126221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533400"/>
            <a:ext cx="8392344" cy="5257799"/>
          </a:xfrm>
        </p:spPr>
        <p:txBody>
          <a:bodyPr>
            <a:normAutofit fontScale="92500" lnSpcReduction="20000"/>
          </a:bodyPr>
          <a:lstStyle/>
          <a:p>
            <a:r>
              <a:rPr lang="en-US" sz="2800" b="1" dirty="0">
                <a:solidFill>
                  <a:schemeClr val="bg1"/>
                </a:solidFill>
                <a:effectLst/>
              </a:rPr>
              <a:t>B. Implied Reference</a:t>
            </a:r>
          </a:p>
          <a:p>
            <a:r>
              <a:rPr lang="en-US" sz="2000" dirty="0">
                <a:effectLst/>
              </a:rPr>
              <a:t>A pronoun must refer to a specific antecedent, not to a word that is</a:t>
            </a:r>
          </a:p>
          <a:p>
            <a:r>
              <a:rPr lang="en-US" sz="2000" dirty="0">
                <a:effectLst/>
              </a:rPr>
              <a:t>implied but not present in the sentence.</a:t>
            </a:r>
          </a:p>
          <a:p>
            <a:endParaRPr lang="en-US" sz="2000" dirty="0">
              <a:effectLst/>
            </a:endParaRPr>
          </a:p>
          <a:p>
            <a:r>
              <a:rPr lang="en-US" sz="2000" dirty="0">
                <a:effectLst/>
              </a:rPr>
              <a:t>For example:</a:t>
            </a:r>
          </a:p>
          <a:p>
            <a:endParaRPr lang="en-US" sz="2000" dirty="0">
              <a:effectLst/>
            </a:endParaRPr>
          </a:p>
          <a:p>
            <a:pPr algn="just"/>
            <a:r>
              <a:rPr lang="en-US" sz="2000" b="1" dirty="0">
                <a:solidFill>
                  <a:srgbClr val="FFFF00"/>
                </a:solidFill>
                <a:effectLst/>
              </a:rPr>
              <a:t>After braiding Ann’s hair, Sue decorated them with ribbons.</a:t>
            </a:r>
          </a:p>
          <a:p>
            <a:pPr algn="just"/>
            <a:r>
              <a:rPr lang="en-US" sz="2000" i="1" dirty="0">
                <a:effectLst/>
              </a:rPr>
              <a:t>The pronoun them refers to Ann’s braids (implied by the term</a:t>
            </a:r>
          </a:p>
          <a:p>
            <a:pPr algn="just"/>
            <a:r>
              <a:rPr lang="en-US" sz="2000" i="1" dirty="0">
                <a:effectLst/>
              </a:rPr>
              <a:t>braiding), but the word braids did not appear in the sentence.</a:t>
            </a:r>
          </a:p>
          <a:p>
            <a:pPr algn="just"/>
            <a:endParaRPr lang="en-US" sz="2000" b="1" dirty="0">
              <a:effectLst/>
            </a:endParaRPr>
          </a:p>
          <a:p>
            <a:pPr algn="just"/>
            <a:r>
              <a:rPr lang="en-US" sz="2000" b="1" dirty="0">
                <a:solidFill>
                  <a:srgbClr val="FFFF00"/>
                </a:solidFill>
                <a:effectLst/>
              </a:rPr>
              <a:t>In Nikki’s case file, she describes how Ms. Jones abuses</a:t>
            </a:r>
          </a:p>
          <a:p>
            <a:pPr algn="just"/>
            <a:r>
              <a:rPr lang="en-US" sz="2000" b="1" dirty="0">
                <a:solidFill>
                  <a:srgbClr val="FFFF00"/>
                </a:solidFill>
                <a:effectLst/>
              </a:rPr>
              <a:t>substances</a:t>
            </a:r>
            <a:r>
              <a:rPr lang="en-US" sz="2000" b="1" dirty="0">
                <a:effectLst/>
              </a:rPr>
              <a:t>.</a:t>
            </a:r>
          </a:p>
          <a:p>
            <a:pPr algn="just"/>
            <a:r>
              <a:rPr lang="en-US" sz="2000" i="1" dirty="0">
                <a:effectLst/>
              </a:rPr>
              <a:t>The pronoun she does not refer to Nikki but refers to Nikki’s case file.</a:t>
            </a:r>
          </a:p>
          <a:p>
            <a:pPr algn="just"/>
            <a:r>
              <a:rPr lang="en-US" sz="2000" b="1" i="1" dirty="0">
                <a:effectLst/>
              </a:rPr>
              <a:t>In Nikki’s case file, Nikki describes how Ms. Jones abuses</a:t>
            </a:r>
          </a:p>
          <a:p>
            <a:pPr algn="just"/>
            <a:r>
              <a:rPr lang="en-US" sz="2000" b="1" i="1" dirty="0">
                <a:effectLst/>
              </a:rPr>
              <a:t>substances.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533400"/>
            <a:ext cx="8392344" cy="6019800"/>
          </a:xfrm>
        </p:spPr>
        <p:txBody>
          <a:bodyPr>
            <a:normAutofit lnSpcReduction="10000"/>
          </a:bodyPr>
          <a:lstStyle/>
          <a:p>
            <a:r>
              <a:rPr lang="en-US" sz="2000" b="1" dirty="0">
                <a:solidFill>
                  <a:schemeClr val="bg1"/>
                </a:solidFill>
                <a:effectLst/>
              </a:rPr>
              <a:t>C. Vague Reference: this, that, which (contd.)</a:t>
            </a:r>
          </a:p>
          <a:p>
            <a:endParaRPr lang="en-US" sz="2000" b="1" dirty="0">
              <a:effectLst/>
            </a:endParaRPr>
          </a:p>
          <a:p>
            <a:pPr marL="342900" indent="-342900">
              <a:buFont typeface="Arial" panose="020B0604020202020204" pitchFamily="34" charset="0"/>
              <a:buChar char="•"/>
            </a:pPr>
            <a:r>
              <a:rPr lang="en-US" sz="1800" dirty="0">
                <a:solidFill>
                  <a:schemeClr val="bg1">
                    <a:lumMod val="85000"/>
                    <a:lumOff val="15000"/>
                  </a:schemeClr>
                </a:solidFill>
                <a:effectLst/>
              </a:rPr>
              <a:t>The pronouns this, that and which should not refer vaguely to earlier word groups or ideas. These pronouns should refer to specific antecedents.</a:t>
            </a:r>
          </a:p>
          <a:p>
            <a:pPr marL="342900" indent="-342900">
              <a:buFont typeface="Arial" panose="020B0604020202020204" pitchFamily="34" charset="0"/>
              <a:buChar char="•"/>
            </a:pPr>
            <a:r>
              <a:rPr lang="en-US" sz="2000" dirty="0">
                <a:solidFill>
                  <a:schemeClr val="bg1">
                    <a:lumMod val="85000"/>
                    <a:lumOff val="15000"/>
                  </a:schemeClr>
                </a:solidFill>
                <a:effectLst/>
              </a:rPr>
              <a:t>When a pronoun’s reference is too vague, replace the pronoun</a:t>
            </a:r>
          </a:p>
          <a:p>
            <a:r>
              <a:rPr lang="en-US" sz="2000" dirty="0">
                <a:solidFill>
                  <a:schemeClr val="bg1">
                    <a:lumMod val="85000"/>
                    <a:lumOff val="15000"/>
                  </a:schemeClr>
                </a:solidFill>
                <a:effectLst/>
              </a:rPr>
              <a:t>     with a noun.</a:t>
            </a:r>
          </a:p>
          <a:p>
            <a:r>
              <a:rPr lang="en-US" sz="2000" dirty="0">
                <a:solidFill>
                  <a:schemeClr val="bg1"/>
                </a:solidFill>
                <a:effectLst/>
              </a:rPr>
              <a:t>For example:</a:t>
            </a:r>
          </a:p>
          <a:p>
            <a:r>
              <a:rPr lang="en-US" sz="2000" dirty="0">
                <a:solidFill>
                  <a:srgbClr val="002060"/>
                </a:solidFill>
                <a:effectLst/>
              </a:rPr>
              <a:t>“More and more often, especially in large cities, we are finding</a:t>
            </a:r>
          </a:p>
          <a:p>
            <a:r>
              <a:rPr lang="en-US" sz="2000" dirty="0">
                <a:solidFill>
                  <a:srgbClr val="002060"/>
                </a:solidFill>
                <a:effectLst/>
              </a:rPr>
              <a:t>ourselves victims of serious crimes. We learn to accept </a:t>
            </a:r>
            <a:r>
              <a:rPr lang="en-US" sz="2000" b="1" dirty="0">
                <a:solidFill>
                  <a:srgbClr val="002060"/>
                </a:solidFill>
                <a:effectLst/>
              </a:rPr>
              <a:t>this</a:t>
            </a:r>
          </a:p>
          <a:p>
            <a:r>
              <a:rPr lang="en-US" sz="2000" dirty="0">
                <a:solidFill>
                  <a:srgbClr val="002060"/>
                </a:solidFill>
                <a:effectLst/>
              </a:rPr>
              <a:t>with minor complaints.”</a:t>
            </a:r>
          </a:p>
          <a:p>
            <a:endParaRPr lang="en-US" sz="2000" dirty="0">
              <a:effectLst/>
            </a:endParaRPr>
          </a:p>
          <a:p>
            <a:r>
              <a:rPr lang="en-US" sz="2000" dirty="0">
                <a:solidFill>
                  <a:schemeClr val="bg1"/>
                </a:solidFill>
                <a:effectLst/>
              </a:rPr>
              <a:t>Revised:</a:t>
            </a:r>
          </a:p>
          <a:p>
            <a:r>
              <a:rPr lang="en-US" sz="2000" dirty="0">
                <a:solidFill>
                  <a:srgbClr val="002060"/>
                </a:solidFill>
                <a:effectLst/>
              </a:rPr>
              <a:t>More and more often, especially in large cites, we are finding</a:t>
            </a:r>
          </a:p>
          <a:p>
            <a:r>
              <a:rPr lang="en-US" sz="2000" dirty="0">
                <a:solidFill>
                  <a:srgbClr val="002060"/>
                </a:solidFill>
                <a:effectLst/>
              </a:rPr>
              <a:t>ourselves victims of serious crimes. We learn to accept </a:t>
            </a:r>
            <a:r>
              <a:rPr lang="en-US" sz="2000" b="1" dirty="0">
                <a:solidFill>
                  <a:srgbClr val="002060"/>
                </a:solidFill>
                <a:effectLst/>
              </a:rPr>
              <a:t>our</a:t>
            </a:r>
          </a:p>
          <a:p>
            <a:r>
              <a:rPr lang="en-US" sz="2000" b="1" dirty="0">
                <a:solidFill>
                  <a:srgbClr val="002060"/>
                </a:solidFill>
                <a:effectLst/>
              </a:rPr>
              <a:t>fate with minor complaints.</a:t>
            </a:r>
          </a:p>
          <a:p>
            <a:pPr algn="ctr"/>
            <a:r>
              <a:rPr lang="en-US" sz="2000" b="1" dirty="0">
                <a:solidFill>
                  <a:schemeClr val="tx2">
                    <a:lumMod val="25000"/>
                  </a:schemeClr>
                </a:solidFill>
                <a:effectLst/>
              </a:rPr>
              <a:t> (The pronoun </a:t>
            </a:r>
            <a:r>
              <a:rPr lang="en-US" sz="2000" b="1" i="1" dirty="0">
                <a:solidFill>
                  <a:schemeClr val="tx2">
                    <a:lumMod val="25000"/>
                  </a:schemeClr>
                </a:solidFill>
                <a:effectLst/>
              </a:rPr>
              <a:t>this </a:t>
            </a:r>
            <a:r>
              <a:rPr lang="en-US" sz="2000" b="1" dirty="0">
                <a:solidFill>
                  <a:schemeClr val="tx2">
                    <a:lumMod val="25000"/>
                  </a:schemeClr>
                </a:solidFill>
                <a:effectLst/>
              </a:rPr>
              <a:t>is replaced by </a:t>
            </a:r>
            <a:r>
              <a:rPr lang="en-US" sz="2000" dirty="0">
                <a:solidFill>
                  <a:schemeClr val="tx2">
                    <a:lumMod val="25000"/>
                  </a:schemeClr>
                </a:solidFill>
                <a:effectLst/>
              </a:rPr>
              <a:t>the noun </a:t>
            </a:r>
            <a:r>
              <a:rPr lang="en-US" sz="2000" i="1" dirty="0">
                <a:solidFill>
                  <a:schemeClr val="tx2">
                    <a:lumMod val="25000"/>
                  </a:schemeClr>
                </a:solidFill>
                <a:effectLst/>
              </a:rPr>
              <a:t>fate).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585" b="14384"/>
          <a:stretch/>
        </p:blipFill>
        <p:spPr>
          <a:xfrm>
            <a:off x="1371600" y="990600"/>
            <a:ext cx="6934200" cy="4800600"/>
          </a:xfrm>
        </p:spPr>
      </p:pic>
    </p:spTree>
    <p:extLst>
      <p:ext uri="{BB962C8B-B14F-4D97-AF65-F5344CB8AC3E}">
        <p14:creationId xmlns:p14="http://schemas.microsoft.com/office/powerpoint/2010/main" val="28087784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304800"/>
            <a:ext cx="8392344" cy="5313039"/>
          </a:xfrm>
        </p:spPr>
        <p:txBody>
          <a:bodyPr>
            <a:normAutofit/>
          </a:bodyPr>
          <a:lstStyle/>
          <a:p>
            <a:r>
              <a:rPr lang="en-US" sz="2400" b="1" dirty="0">
                <a:solidFill>
                  <a:schemeClr val="bg1"/>
                </a:solidFill>
                <a:effectLst/>
              </a:rPr>
              <a:t>C. Vague Reference: this, that, which</a:t>
            </a:r>
          </a:p>
          <a:p>
            <a:endParaRPr lang="en-US" sz="2000" dirty="0"/>
          </a:p>
          <a:p>
            <a:pPr algn="just"/>
            <a:r>
              <a:rPr lang="en-US" sz="2000" dirty="0"/>
              <a:t>When a pronoun’s reference is too vague, supply an antecedent to which the pronoun clearly refers.</a:t>
            </a:r>
          </a:p>
          <a:p>
            <a:pPr algn="just"/>
            <a:endParaRPr lang="en-US" sz="2000" dirty="0"/>
          </a:p>
          <a:p>
            <a:pPr algn="just"/>
            <a:r>
              <a:rPr lang="en-US" sz="2400" dirty="0">
                <a:solidFill>
                  <a:schemeClr val="bg1"/>
                </a:solidFill>
                <a:effectLst/>
              </a:rPr>
              <a:t>For example:</a:t>
            </a:r>
          </a:p>
          <a:p>
            <a:pPr algn="just"/>
            <a:r>
              <a:rPr lang="en-US" sz="2000" dirty="0">
                <a:solidFill>
                  <a:srgbClr val="FFFF00"/>
                </a:solidFill>
                <a:effectLst/>
              </a:rPr>
              <a:t>Sue and Patsy were both too young to have acquired much wisdom, </a:t>
            </a:r>
            <a:r>
              <a:rPr lang="en-US" sz="2000" b="1" dirty="0">
                <a:solidFill>
                  <a:srgbClr val="FFFF00"/>
                </a:solidFill>
                <a:effectLst/>
              </a:rPr>
              <a:t>which accounts for their rash actions.</a:t>
            </a:r>
          </a:p>
          <a:p>
            <a:pPr algn="just"/>
            <a:endParaRPr lang="en-US" sz="2000" dirty="0">
              <a:solidFill>
                <a:srgbClr val="FFFF00"/>
              </a:solidFill>
              <a:effectLst/>
            </a:endParaRPr>
          </a:p>
          <a:p>
            <a:pPr algn="just"/>
            <a:r>
              <a:rPr lang="en-US" sz="2000" dirty="0">
                <a:solidFill>
                  <a:schemeClr val="bg1"/>
                </a:solidFill>
                <a:effectLst/>
              </a:rPr>
              <a:t>Revised:</a:t>
            </a:r>
          </a:p>
          <a:p>
            <a:pPr algn="just"/>
            <a:r>
              <a:rPr lang="en-US" sz="2000" dirty="0">
                <a:solidFill>
                  <a:srgbClr val="FFFF00"/>
                </a:solidFill>
                <a:effectLst/>
              </a:rPr>
              <a:t>Sue and Patsy were both too young to have acquired much wisdom, </a:t>
            </a:r>
            <a:r>
              <a:rPr lang="en-US" sz="2000" b="1" dirty="0">
                <a:solidFill>
                  <a:srgbClr val="FFFF00"/>
                </a:solidFill>
                <a:effectLst/>
              </a:rPr>
              <a:t>a fact which accounts for their rash decisions. (The </a:t>
            </a:r>
            <a:r>
              <a:rPr lang="en-US" sz="2000" dirty="0">
                <a:solidFill>
                  <a:srgbClr val="FFFF00"/>
                </a:solidFill>
                <a:effectLst/>
              </a:rPr>
              <a:t>pronoun </a:t>
            </a:r>
            <a:r>
              <a:rPr lang="en-US" sz="2000" i="1" dirty="0">
                <a:solidFill>
                  <a:srgbClr val="FFFF00"/>
                </a:solidFill>
                <a:effectLst/>
              </a:rPr>
              <a:t>which clearly refers to the supplied antecedent, fact).</a:t>
            </a:r>
            <a:endParaRPr lang="en-US" sz="2000" b="1" dirty="0">
              <a:solidFill>
                <a:srgbClr val="FFFF00"/>
              </a:solidFill>
              <a:effectLs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95400"/>
            <a:ext cx="7620000" cy="4343400"/>
          </a:xfrm>
        </p:spPr>
      </p:pic>
    </p:spTree>
    <p:extLst>
      <p:ext uri="{BB962C8B-B14F-4D97-AF65-F5344CB8AC3E}">
        <p14:creationId xmlns:p14="http://schemas.microsoft.com/office/powerpoint/2010/main" val="38784646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Activity</a:t>
            </a:r>
          </a:p>
        </p:txBody>
      </p:sp>
      <p:sp>
        <p:nvSpPr>
          <p:cNvPr id="4" name="Content Placeholder 3"/>
          <p:cNvSpPr>
            <a:spLocks noGrp="1"/>
          </p:cNvSpPr>
          <p:nvPr>
            <p:ph idx="1"/>
          </p:nvPr>
        </p:nvSpPr>
        <p:spPr>
          <a:xfrm>
            <a:off x="533400" y="2336873"/>
            <a:ext cx="8153400" cy="3599316"/>
          </a:xfrm>
        </p:spPr>
        <p:txBody>
          <a:bodyPr/>
          <a:lstStyle/>
          <a:p>
            <a:pPr marL="0" indent="0" algn="just">
              <a:buNone/>
            </a:pPr>
            <a:r>
              <a:rPr lang="en-US" altLang="en-US" sz="2400" dirty="0">
                <a:latin typeface="Times New Roman" panose="02020603050405020304" pitchFamily="18" charset="0"/>
                <a:cs typeface="Times New Roman" panose="02020603050405020304" pitchFamily="18" charset="0"/>
              </a:rPr>
              <a:t>You are the president of an industry association and have received the following inquiry from an out of town member, “I think I would like to attend my first meeting of the association even though I am not acquainted with your city. Will you please tell me where the next meeting is being held?”</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Compose an email on the abov</a:t>
            </a:r>
            <a:r>
              <a:rPr lang="en-US" dirty="0">
                <a:latin typeface="Times New Roman" panose="02020603050405020304" pitchFamily="18" charset="0"/>
                <a:cs typeface="Times New Roman" panose="02020603050405020304" pitchFamily="18" charset="0"/>
              </a:rPr>
              <a:t>e situation.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47639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PRECISION</a:t>
            </a:r>
          </a:p>
        </p:txBody>
      </p:sp>
      <p:sp>
        <p:nvSpPr>
          <p:cNvPr id="3" name="Content Placeholder 2"/>
          <p:cNvSpPr>
            <a:spLocks noGrp="1"/>
          </p:cNvSpPr>
          <p:nvPr>
            <p:ph idx="1"/>
          </p:nvPr>
        </p:nvSpPr>
        <p:spPr>
          <a:xfrm>
            <a:off x="601216" y="914400"/>
            <a:ext cx="8085584" cy="887016"/>
          </a:xfrm>
        </p:spPr>
        <p:txBody>
          <a:bodyPr>
            <a:normAutofit lnSpcReduction="10000"/>
          </a:bodyPr>
          <a:lstStyle/>
          <a:p>
            <a:r>
              <a:rPr lang="en-US" dirty="0">
                <a:effectLst/>
              </a:rPr>
              <a:t>Precision refers to </a:t>
            </a:r>
            <a:r>
              <a:rPr lang="en-US" b="1" i="1" dirty="0">
                <a:solidFill>
                  <a:schemeClr val="bg1"/>
                </a:solidFill>
                <a:effectLst/>
              </a:rPr>
              <a:t>exact, definite, and distinct terms/words/details </a:t>
            </a:r>
            <a:r>
              <a:rPr lang="en-US" dirty="0">
                <a:effectLst/>
              </a:rPr>
              <a:t>for expressing an idea. It will leave no room for misinterpretation or         multiple interpretations.</a:t>
            </a:r>
          </a:p>
        </p:txBody>
      </p:sp>
      <p:graphicFrame>
        <p:nvGraphicFramePr>
          <p:cNvPr id="5" name="Table 4"/>
          <p:cNvGraphicFramePr>
            <a:graphicFrameLocks noGrp="1"/>
          </p:cNvGraphicFramePr>
          <p:nvPr>
            <p:extLst>
              <p:ext uri="{D42A27DB-BD31-4B8C-83A1-F6EECF244321}">
                <p14:modId xmlns:p14="http://schemas.microsoft.com/office/powerpoint/2010/main" val="2637712756"/>
              </p:ext>
            </p:extLst>
          </p:nvPr>
        </p:nvGraphicFramePr>
        <p:xfrm>
          <a:off x="495300" y="1983914"/>
          <a:ext cx="8229600" cy="4366577"/>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435811">
                <a:tc>
                  <a:txBody>
                    <a:bodyPr/>
                    <a:lstStyle/>
                    <a:p>
                      <a:r>
                        <a:rPr lang="en-US" dirty="0"/>
                        <a:t>SET 1</a:t>
                      </a:r>
                    </a:p>
                  </a:txBody>
                  <a:tcPr/>
                </a:tc>
                <a:tc>
                  <a:txBody>
                    <a:bodyPr/>
                    <a:lstStyle/>
                    <a:p>
                      <a:r>
                        <a:rPr lang="en-US" dirty="0"/>
                        <a:t>SET 2</a:t>
                      </a:r>
                    </a:p>
                  </a:txBody>
                  <a:tcPr/>
                </a:tc>
                <a:extLst>
                  <a:ext uri="{0D108BD9-81ED-4DB2-BD59-A6C34878D82A}">
                    <a16:rowId xmlns:a16="http://schemas.microsoft.com/office/drawing/2014/main" xmlns="" val="10000"/>
                  </a:ext>
                </a:extLst>
              </a:tr>
              <a:tr h="3930766">
                <a:tc>
                  <a:txBody>
                    <a:bodyPr/>
                    <a:lstStyle/>
                    <a:p>
                      <a:pPr marL="342900" marR="0" lvl="0" indent="-342900" algn="just">
                        <a:lnSpc>
                          <a:spcPct val="115000"/>
                        </a:lnSpc>
                        <a:spcBef>
                          <a:spcPts val="0"/>
                        </a:spcBef>
                        <a:spcAft>
                          <a:spcPts val="0"/>
                        </a:spcAft>
                        <a:buFont typeface="Symbol"/>
                        <a:buChar char=""/>
                      </a:pPr>
                      <a:r>
                        <a:rPr lang="en-US" sz="1800" dirty="0">
                          <a:solidFill>
                            <a:srgbClr val="FF0000"/>
                          </a:solidFill>
                          <a:latin typeface="Times New Roman"/>
                          <a:ea typeface="Times New Roman"/>
                          <a:cs typeface="Times New Roman"/>
                        </a:rPr>
                        <a:t>Some</a:t>
                      </a:r>
                      <a:r>
                        <a:rPr lang="en-US" sz="1800" dirty="0">
                          <a:latin typeface="Times New Roman"/>
                          <a:ea typeface="Times New Roman"/>
                          <a:cs typeface="Times New Roman"/>
                        </a:rPr>
                        <a:t> of our competitors have </a:t>
                      </a:r>
                      <a:r>
                        <a:rPr lang="en-US" sz="1800" dirty="0">
                          <a:solidFill>
                            <a:srgbClr val="FF0000"/>
                          </a:solidFill>
                          <a:latin typeface="Times New Roman"/>
                          <a:ea typeface="Times New Roman"/>
                          <a:cs typeface="Times New Roman"/>
                        </a:rPr>
                        <a:t>very good businesses.</a:t>
                      </a:r>
                    </a:p>
                    <a:p>
                      <a:pPr marL="0" marR="0" lvl="0" indent="0" algn="just">
                        <a:lnSpc>
                          <a:spcPct val="115000"/>
                        </a:lnSpc>
                        <a:spcBef>
                          <a:spcPts val="0"/>
                        </a:spcBef>
                        <a:spcAft>
                          <a:spcPts val="0"/>
                        </a:spcAft>
                        <a:buFont typeface="Symbol"/>
                        <a:buNone/>
                      </a:pPr>
                      <a:endParaRPr lang="en-US" sz="1800" dirty="0">
                        <a:latin typeface="Calibri"/>
                        <a:ea typeface="Times New Roman"/>
                        <a:cs typeface="Times New Roman"/>
                      </a:endParaRPr>
                    </a:p>
                    <a:p>
                      <a:pPr marL="342900" marR="0" lvl="0" indent="-342900" algn="just">
                        <a:lnSpc>
                          <a:spcPct val="115000"/>
                        </a:lnSpc>
                        <a:spcBef>
                          <a:spcPts val="0"/>
                        </a:spcBef>
                        <a:spcAft>
                          <a:spcPts val="0"/>
                        </a:spcAft>
                        <a:buFont typeface="Symbol"/>
                        <a:buChar char=""/>
                      </a:pPr>
                      <a:r>
                        <a:rPr lang="en-US" sz="1800" dirty="0">
                          <a:latin typeface="Times New Roman"/>
                          <a:ea typeface="Times New Roman"/>
                          <a:cs typeface="Times New Roman"/>
                        </a:rPr>
                        <a:t>As we discussed </a:t>
                      </a:r>
                      <a:r>
                        <a:rPr lang="en-US" sz="1800" dirty="0">
                          <a:solidFill>
                            <a:srgbClr val="FF0000"/>
                          </a:solidFill>
                          <a:latin typeface="Times New Roman"/>
                          <a:ea typeface="Times New Roman"/>
                          <a:cs typeface="Times New Roman"/>
                        </a:rPr>
                        <a:t>recently,</a:t>
                      </a:r>
                      <a:r>
                        <a:rPr lang="en-US" sz="1800" dirty="0">
                          <a:latin typeface="Times New Roman"/>
                          <a:ea typeface="Times New Roman"/>
                          <a:cs typeface="Times New Roman"/>
                        </a:rPr>
                        <a:t> </a:t>
                      </a:r>
                      <a:r>
                        <a:rPr lang="en-US" sz="1800" dirty="0" smtClean="0">
                          <a:latin typeface="Times New Roman"/>
                          <a:ea typeface="Times New Roman"/>
                          <a:cs typeface="Times New Roman"/>
                        </a:rPr>
                        <a:t>I</a:t>
                      </a:r>
                      <a:r>
                        <a:rPr lang="en-US" sz="1800" baseline="0" dirty="0" smtClean="0">
                          <a:latin typeface="Times New Roman"/>
                          <a:ea typeface="Times New Roman"/>
                          <a:cs typeface="Times New Roman"/>
                        </a:rPr>
                        <a:t> </a:t>
                      </a:r>
                      <a:r>
                        <a:rPr lang="en-US" sz="1800" dirty="0" smtClean="0">
                          <a:latin typeface="Times New Roman"/>
                          <a:ea typeface="Times New Roman"/>
                          <a:cs typeface="Times New Roman"/>
                        </a:rPr>
                        <a:t>have </a:t>
                      </a:r>
                      <a:r>
                        <a:rPr lang="en-US" sz="1800" dirty="0">
                          <a:latin typeface="Times New Roman"/>
                          <a:ea typeface="Times New Roman"/>
                          <a:cs typeface="Times New Roman"/>
                        </a:rPr>
                        <a:t>the </a:t>
                      </a:r>
                      <a:r>
                        <a:rPr lang="en-US" sz="1800" dirty="0">
                          <a:solidFill>
                            <a:srgbClr val="FF0000"/>
                          </a:solidFill>
                          <a:latin typeface="Times New Roman"/>
                          <a:ea typeface="Times New Roman"/>
                          <a:cs typeface="Times New Roman"/>
                        </a:rPr>
                        <a:t>figures</a:t>
                      </a:r>
                      <a:r>
                        <a:rPr lang="en-US" sz="1800" dirty="0">
                          <a:latin typeface="Times New Roman"/>
                          <a:ea typeface="Times New Roman"/>
                          <a:cs typeface="Times New Roman"/>
                        </a:rPr>
                        <a:t> on the </a:t>
                      </a:r>
                      <a:r>
                        <a:rPr lang="en-US" sz="1800" dirty="0" smtClean="0">
                          <a:solidFill>
                            <a:srgbClr val="FF0000"/>
                          </a:solidFill>
                          <a:latin typeface="Times New Roman"/>
                          <a:ea typeface="Times New Roman"/>
                          <a:cs typeface="Times New Roman"/>
                        </a:rPr>
                        <a:t>projects</a:t>
                      </a:r>
                      <a:r>
                        <a:rPr lang="en-US" sz="1800" dirty="0">
                          <a:solidFill>
                            <a:srgbClr val="FF0000"/>
                          </a:solidFill>
                          <a:latin typeface="Times New Roman"/>
                          <a:ea typeface="Times New Roman"/>
                          <a:cs typeface="Times New Roman"/>
                        </a:rPr>
                        <a:t>.</a:t>
                      </a:r>
                    </a:p>
                    <a:p>
                      <a:pPr marL="0" marR="0" lvl="0" indent="0" algn="just">
                        <a:lnSpc>
                          <a:spcPct val="115000"/>
                        </a:lnSpc>
                        <a:spcBef>
                          <a:spcPts val="0"/>
                        </a:spcBef>
                        <a:spcAft>
                          <a:spcPts val="0"/>
                        </a:spcAft>
                        <a:buFont typeface="Symbol"/>
                        <a:buNone/>
                      </a:pPr>
                      <a:endParaRPr lang="en-US" sz="1800" dirty="0">
                        <a:latin typeface="Calibri"/>
                        <a:ea typeface="Times New Roman"/>
                        <a:cs typeface="Times New Roman"/>
                      </a:endParaRPr>
                    </a:p>
                    <a:p>
                      <a:pPr marL="342900" marR="0" lvl="0" indent="-342900" algn="just">
                        <a:lnSpc>
                          <a:spcPct val="115000"/>
                        </a:lnSpc>
                        <a:spcBef>
                          <a:spcPts val="0"/>
                        </a:spcBef>
                        <a:spcAft>
                          <a:spcPts val="0"/>
                        </a:spcAft>
                        <a:buFont typeface="Symbol"/>
                        <a:buChar char=""/>
                      </a:pPr>
                      <a:r>
                        <a:rPr lang="en-US" sz="1800" dirty="0">
                          <a:latin typeface="Times New Roman"/>
                          <a:ea typeface="Times New Roman"/>
                          <a:cs typeface="Times New Roman"/>
                        </a:rPr>
                        <a:t>The </a:t>
                      </a:r>
                      <a:r>
                        <a:rPr lang="en-US" sz="1800" dirty="0">
                          <a:solidFill>
                            <a:srgbClr val="FF0000"/>
                          </a:solidFill>
                          <a:latin typeface="Times New Roman"/>
                          <a:ea typeface="Times New Roman"/>
                          <a:cs typeface="Times New Roman"/>
                        </a:rPr>
                        <a:t>policy change</a:t>
                      </a:r>
                      <a:r>
                        <a:rPr lang="en-US" sz="1800" dirty="0">
                          <a:latin typeface="Times New Roman"/>
                          <a:ea typeface="Times New Roman"/>
                          <a:cs typeface="Times New Roman"/>
                        </a:rPr>
                        <a:t> will affect us </a:t>
                      </a:r>
                      <a:r>
                        <a:rPr lang="en-US" sz="1800" dirty="0">
                          <a:solidFill>
                            <a:srgbClr val="FF0000"/>
                          </a:solidFill>
                          <a:latin typeface="Times New Roman"/>
                          <a:ea typeface="Times New Roman"/>
                          <a:cs typeface="Times New Roman"/>
                        </a:rPr>
                        <a:t>adversely</a:t>
                      </a:r>
                      <a:r>
                        <a:rPr lang="en-US" sz="1800" dirty="0">
                          <a:latin typeface="Times New Roman"/>
                          <a:ea typeface="Times New Roman"/>
                          <a:cs typeface="Times New Roman"/>
                        </a:rPr>
                        <a:t>.</a:t>
                      </a:r>
                      <a:endParaRPr lang="en-US" sz="1800" dirty="0">
                        <a:latin typeface="Calibri"/>
                        <a:ea typeface="Times New Roman"/>
                        <a:cs typeface="Times New Roman"/>
                      </a:endParaRPr>
                    </a:p>
                  </a:txBody>
                  <a:tcPr marL="68580" marR="68580" marT="0" marB="0"/>
                </a:tc>
                <a:tc>
                  <a:txBody>
                    <a:bodyPr/>
                    <a:lstStyle/>
                    <a:p>
                      <a:pPr marL="342900" marR="0" lvl="0" indent="-342900" algn="just">
                        <a:lnSpc>
                          <a:spcPct val="115000"/>
                        </a:lnSpc>
                        <a:spcBef>
                          <a:spcPts val="0"/>
                        </a:spcBef>
                        <a:spcAft>
                          <a:spcPts val="0"/>
                        </a:spcAft>
                        <a:buFont typeface="Symbol"/>
                        <a:buChar char=""/>
                      </a:pPr>
                      <a:r>
                        <a:rPr lang="en-US" sz="1600" dirty="0">
                          <a:latin typeface="Times New Roman"/>
                          <a:ea typeface="Times New Roman"/>
                          <a:cs typeface="Times New Roman"/>
                        </a:rPr>
                        <a:t>Both</a:t>
                      </a:r>
                      <a:r>
                        <a:rPr lang="en-US" sz="1600" baseline="0" dirty="0">
                          <a:latin typeface="Times New Roman"/>
                          <a:ea typeface="Times New Roman"/>
                          <a:cs typeface="Times New Roman"/>
                        </a:rPr>
                        <a:t> </a:t>
                      </a:r>
                      <a:r>
                        <a:rPr lang="en-US" sz="1600" dirty="0">
                          <a:latin typeface="Times New Roman"/>
                          <a:ea typeface="Times New Roman"/>
                          <a:cs typeface="Times New Roman"/>
                        </a:rPr>
                        <a:t>Sunbelt Instruments, Inc. and Ohio     Testing laboratories grossed over $6.2 </a:t>
                      </a:r>
                    </a:p>
                    <a:p>
                      <a:pPr marL="0" marR="0" lvl="0" indent="0" algn="just">
                        <a:lnSpc>
                          <a:spcPct val="115000"/>
                        </a:lnSpc>
                        <a:spcBef>
                          <a:spcPts val="0"/>
                        </a:spcBef>
                        <a:spcAft>
                          <a:spcPts val="0"/>
                        </a:spcAft>
                        <a:buFont typeface="Symbol"/>
                        <a:buNone/>
                      </a:pPr>
                      <a:r>
                        <a:rPr lang="en-US" sz="1600" dirty="0">
                          <a:latin typeface="Times New Roman"/>
                          <a:ea typeface="Times New Roman"/>
                          <a:cs typeface="Times New Roman"/>
                        </a:rPr>
                        <a:t>      million during the fourth quarter of last year.</a:t>
                      </a:r>
                      <a:endParaRPr lang="en-US" sz="1600" dirty="0">
                        <a:latin typeface="Calibri"/>
                        <a:ea typeface="Times New Roman"/>
                        <a:cs typeface="Times New Roman"/>
                      </a:endParaRPr>
                    </a:p>
                    <a:p>
                      <a:pPr marL="342900" marR="0" lvl="0" indent="-342900" algn="just">
                        <a:lnSpc>
                          <a:spcPct val="115000"/>
                        </a:lnSpc>
                        <a:spcBef>
                          <a:spcPts val="0"/>
                        </a:spcBef>
                        <a:spcAft>
                          <a:spcPts val="0"/>
                        </a:spcAft>
                        <a:buFont typeface="Symbol"/>
                        <a:buChar char=""/>
                      </a:pPr>
                      <a:r>
                        <a:rPr lang="en-US" sz="1800" dirty="0">
                          <a:latin typeface="Times New Roman"/>
                          <a:ea typeface="Times New Roman"/>
                          <a:cs typeface="Times New Roman"/>
                        </a:rPr>
                        <a:t>I have discussed the comparative costs of    three word processing computers which you requested in our telephone conversation last Friday.</a:t>
                      </a:r>
                      <a:endParaRPr lang="en-US" sz="1800" dirty="0">
                        <a:latin typeface="Calibri"/>
                        <a:ea typeface="Times New Roman"/>
                        <a:cs typeface="Times New Roman"/>
                      </a:endParaRPr>
                    </a:p>
                    <a:p>
                      <a:pPr marL="342900" marR="0" lvl="0" indent="-342900" algn="just">
                        <a:lnSpc>
                          <a:spcPct val="115000"/>
                        </a:lnSpc>
                        <a:spcBef>
                          <a:spcPts val="0"/>
                        </a:spcBef>
                        <a:spcAft>
                          <a:spcPts val="0"/>
                        </a:spcAft>
                        <a:buFont typeface="Symbol"/>
                        <a:buChar char=""/>
                      </a:pPr>
                      <a:r>
                        <a:rPr lang="en-US" sz="1800" dirty="0">
                          <a:latin typeface="Times New Roman"/>
                          <a:ea typeface="Times New Roman"/>
                          <a:cs typeface="Times New Roman"/>
                        </a:rPr>
                        <a:t>New Policy 1204.05 (Leaves) will decrease our allowable sick days from 10 to 8 per     year.</a:t>
                      </a: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xmlns=""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D52DC-B3CA-4751-9901-10C564D45D28}"/>
              </a:ext>
            </a:extLst>
          </p:cNvPr>
          <p:cNvSpPr>
            <a:spLocks noGrp="1"/>
          </p:cNvSpPr>
          <p:nvPr>
            <p:ph type="title"/>
          </p:nvPr>
        </p:nvSpPr>
        <p:spPr/>
        <p:txBody>
          <a:bodyPr/>
          <a:lstStyle/>
          <a:p>
            <a:r>
              <a:rPr lang="en-US" dirty="0"/>
              <a:t>2 key elements to achieve precision </a:t>
            </a:r>
          </a:p>
        </p:txBody>
      </p:sp>
      <p:graphicFrame>
        <p:nvGraphicFramePr>
          <p:cNvPr id="4" name="Content Placeholder 3">
            <a:extLst>
              <a:ext uri="{FF2B5EF4-FFF2-40B4-BE49-F238E27FC236}">
                <a16:creationId xmlns:a16="http://schemas.microsoft.com/office/drawing/2014/main" xmlns="" id="{6CDA938F-1F9A-4AB8-8F15-3CB3E9AC7899}"/>
              </a:ext>
            </a:extLst>
          </p:cNvPr>
          <p:cNvGraphicFramePr>
            <a:graphicFrameLocks noGrp="1"/>
          </p:cNvGraphicFramePr>
          <p:nvPr>
            <p:ph idx="1"/>
            <p:extLst>
              <p:ext uri="{D42A27DB-BD31-4B8C-83A1-F6EECF244321}">
                <p14:modId xmlns:p14="http://schemas.microsoft.com/office/powerpoint/2010/main" val="2129773836"/>
              </p:ext>
            </p:extLst>
          </p:nvPr>
        </p:nvGraphicFramePr>
        <p:xfrm>
          <a:off x="533400" y="2336800"/>
          <a:ext cx="79248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5294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lgn="ctr"/>
            <a:r>
              <a:rPr lang="en-US" b="1" dirty="0"/>
              <a:t>Can we have a technical and general description on the following image?</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76400" y="2049463"/>
            <a:ext cx="6019800" cy="4000500"/>
          </a:xfrm>
        </p:spPr>
      </p:pic>
    </p:spTree>
    <p:extLst>
      <p:ext uri="{BB962C8B-B14F-4D97-AF65-F5344CB8AC3E}">
        <p14:creationId xmlns:p14="http://schemas.microsoft.com/office/powerpoint/2010/main" val="32457465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PRECISION</a:t>
            </a:r>
          </a:p>
        </p:txBody>
      </p:sp>
      <p:sp>
        <p:nvSpPr>
          <p:cNvPr id="4" name="Content Placeholder 3"/>
          <p:cNvSpPr>
            <a:spLocks noGrp="1"/>
          </p:cNvSpPr>
          <p:nvPr>
            <p:ph idx="1"/>
          </p:nvPr>
        </p:nvSpPr>
        <p:spPr>
          <a:xfrm>
            <a:off x="418999" y="1120305"/>
            <a:ext cx="8085584" cy="344761"/>
          </a:xfrm>
        </p:spPr>
        <p:txBody>
          <a:bodyPr>
            <a:normAutofit lnSpcReduction="10000"/>
          </a:bodyPr>
          <a:lstStyle/>
          <a:p>
            <a:pPr lvl="0"/>
            <a:r>
              <a:rPr lang="en-US" sz="2000" b="1" dirty="0"/>
              <a:t>1. Choose precise, concrete, and specific words.</a:t>
            </a:r>
            <a:endParaRPr lang="en-US" sz="2000" dirty="0"/>
          </a:p>
          <a:p>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4137662045"/>
              </p:ext>
            </p:extLst>
          </p:nvPr>
        </p:nvGraphicFramePr>
        <p:xfrm>
          <a:off x="533400" y="1676400"/>
          <a:ext cx="8001000" cy="4702636"/>
        </p:xfrm>
        <a:graphic>
          <a:graphicData uri="http://schemas.openxmlformats.org/drawingml/2006/table">
            <a:tbl>
              <a:tblPr firstRow="1" bandRow="1">
                <a:tableStyleId>{1E171933-4619-4E11-9A3F-F7608DF75F80}</a:tableStyleId>
              </a:tblPr>
              <a:tblGrid>
                <a:gridCol w="3299381">
                  <a:extLst>
                    <a:ext uri="{9D8B030D-6E8A-4147-A177-3AD203B41FA5}">
                      <a16:colId xmlns:a16="http://schemas.microsoft.com/office/drawing/2014/main" xmlns="" val="20000"/>
                    </a:ext>
                  </a:extLst>
                </a:gridCol>
                <a:gridCol w="4701619">
                  <a:extLst>
                    <a:ext uri="{9D8B030D-6E8A-4147-A177-3AD203B41FA5}">
                      <a16:colId xmlns:a16="http://schemas.microsoft.com/office/drawing/2014/main" xmlns="" val="20001"/>
                    </a:ext>
                  </a:extLst>
                </a:gridCol>
              </a:tblGrid>
              <a:tr h="832259">
                <a:tc>
                  <a:txBody>
                    <a:bodyPr/>
                    <a:lstStyle/>
                    <a:p>
                      <a:pPr marL="0" marR="0" algn="ctr">
                        <a:lnSpc>
                          <a:spcPct val="115000"/>
                        </a:lnSpc>
                        <a:spcBef>
                          <a:spcPts val="0"/>
                        </a:spcBef>
                        <a:spcAft>
                          <a:spcPts val="0"/>
                        </a:spcAft>
                      </a:pPr>
                      <a:r>
                        <a:rPr lang="en-US" sz="2400" b="1" dirty="0">
                          <a:solidFill>
                            <a:schemeClr val="bg1"/>
                          </a:solidFill>
                        </a:rPr>
                        <a:t>Vague and Ambiguous</a:t>
                      </a:r>
                      <a:endParaRPr lang="en-US" sz="2400" dirty="0">
                        <a:solidFill>
                          <a:schemeClr val="bg1"/>
                        </a:solidFill>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400" b="1" dirty="0">
                          <a:solidFill>
                            <a:schemeClr val="bg1"/>
                          </a:solidFill>
                        </a:rPr>
                        <a:t>Clear and Precise</a:t>
                      </a:r>
                      <a:endParaRPr lang="en-US" sz="2400" b="1" dirty="0">
                        <a:solidFill>
                          <a:schemeClr val="bg1"/>
                        </a:solidFill>
                        <a:latin typeface="Calibri"/>
                        <a:ea typeface="Times New Roman"/>
                        <a:cs typeface="Times New Roman"/>
                      </a:endParaRPr>
                    </a:p>
                  </a:txBody>
                  <a:tcPr marL="68580" marR="68580" marT="0" marB="0"/>
                </a:tc>
                <a:extLst>
                  <a:ext uri="{0D108BD9-81ED-4DB2-BD59-A6C34878D82A}">
                    <a16:rowId xmlns:a16="http://schemas.microsoft.com/office/drawing/2014/main" xmlns="" val="10000"/>
                  </a:ext>
                </a:extLst>
              </a:tr>
              <a:tr h="832259">
                <a:tc>
                  <a:txBody>
                    <a:bodyPr/>
                    <a:lstStyle/>
                    <a:p>
                      <a:pPr marL="0" marR="0" algn="just">
                        <a:lnSpc>
                          <a:spcPct val="115000"/>
                        </a:lnSpc>
                        <a:spcBef>
                          <a:spcPts val="0"/>
                        </a:spcBef>
                        <a:spcAft>
                          <a:spcPts val="0"/>
                        </a:spcAft>
                      </a:pPr>
                      <a:r>
                        <a:rPr lang="en-US" sz="1800" dirty="0"/>
                        <a:t>The </a:t>
                      </a:r>
                      <a:r>
                        <a:rPr lang="en-US" sz="1800" u="none" dirty="0"/>
                        <a:t>flow</a:t>
                      </a:r>
                      <a:r>
                        <a:rPr lang="en-US" sz="1800" dirty="0"/>
                        <a:t> of lava was </a:t>
                      </a:r>
                      <a:r>
                        <a:rPr lang="en-US" sz="1800" u="sng" dirty="0"/>
                        <a:t>affected</a:t>
                      </a:r>
                      <a:r>
                        <a:rPr lang="en-US" sz="1800" dirty="0"/>
                        <a:t>.</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a:t>The flow of lava was decreased.</a:t>
                      </a:r>
                      <a:endParaRPr lang="en-US" sz="1800">
                        <a:latin typeface="Calibri"/>
                        <a:ea typeface="Times New Roman"/>
                        <a:cs typeface="Times New Roman"/>
                      </a:endParaRPr>
                    </a:p>
                  </a:txBody>
                  <a:tcPr marL="68580" marR="68580" marT="0" marB="0"/>
                </a:tc>
                <a:extLst>
                  <a:ext uri="{0D108BD9-81ED-4DB2-BD59-A6C34878D82A}">
                    <a16:rowId xmlns:a16="http://schemas.microsoft.com/office/drawing/2014/main" xmlns="" val="10001"/>
                  </a:ext>
                </a:extLst>
              </a:tr>
              <a:tr h="832259">
                <a:tc>
                  <a:txBody>
                    <a:bodyPr/>
                    <a:lstStyle/>
                    <a:p>
                      <a:pPr marL="0" marR="0" algn="just">
                        <a:lnSpc>
                          <a:spcPct val="115000"/>
                        </a:lnSpc>
                        <a:spcBef>
                          <a:spcPts val="0"/>
                        </a:spcBef>
                        <a:spcAft>
                          <a:spcPts val="0"/>
                        </a:spcAft>
                      </a:pPr>
                      <a:r>
                        <a:rPr lang="en-US" sz="1800" dirty="0"/>
                        <a:t>The lacquer created </a:t>
                      </a:r>
                      <a:r>
                        <a:rPr lang="en-US" sz="1800" u="sng" dirty="0"/>
                        <a:t>nice</a:t>
                      </a:r>
                      <a:r>
                        <a:rPr lang="en-US" sz="1800" dirty="0"/>
                        <a:t>               appearance.</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t>The lacquer created a glossy appearance.</a:t>
                      </a: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xmlns="" val="10002"/>
                  </a:ext>
                </a:extLst>
              </a:tr>
              <a:tr h="1134204">
                <a:tc>
                  <a:txBody>
                    <a:bodyPr/>
                    <a:lstStyle/>
                    <a:p>
                      <a:pPr marL="0" marR="0" algn="just">
                        <a:lnSpc>
                          <a:spcPct val="115000"/>
                        </a:lnSpc>
                        <a:spcBef>
                          <a:spcPts val="0"/>
                        </a:spcBef>
                        <a:spcAft>
                          <a:spcPts val="0"/>
                        </a:spcAft>
                      </a:pPr>
                      <a:r>
                        <a:rPr lang="en-US" sz="1800" u="sng" dirty="0"/>
                        <a:t>Since</a:t>
                      </a:r>
                      <a:r>
                        <a:rPr lang="en-US" sz="1800" dirty="0"/>
                        <a:t> the component was              </a:t>
                      </a:r>
                      <a:r>
                        <a:rPr lang="en-US" sz="1800" dirty="0" smtClean="0"/>
                        <a:t>rejected, a </a:t>
                      </a:r>
                      <a:r>
                        <a:rPr lang="en-US" sz="1800" dirty="0"/>
                        <a:t>new manufacturing process    was developed.</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t>Because/After the component was rejected; </a:t>
                      </a:r>
                      <a:r>
                        <a:rPr lang="en-US" sz="1800" dirty="0" smtClean="0"/>
                        <a:t>a</a:t>
                      </a:r>
                      <a:r>
                        <a:rPr lang="en-US" sz="1800" baseline="0" dirty="0" smtClean="0"/>
                        <a:t> </a:t>
                      </a:r>
                      <a:r>
                        <a:rPr lang="en-US" sz="1800" dirty="0" smtClean="0"/>
                        <a:t>new </a:t>
                      </a:r>
                      <a:r>
                        <a:rPr lang="en-US" sz="1800" dirty="0"/>
                        <a:t>manufacturing process was developed.</a:t>
                      </a: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xmlns="" val="10003"/>
                  </a:ext>
                </a:extLst>
              </a:tr>
              <a:tr h="943987">
                <a:tc>
                  <a:txBody>
                    <a:bodyPr/>
                    <a:lstStyle/>
                    <a:p>
                      <a:pPr marL="0" marR="0" algn="just">
                        <a:lnSpc>
                          <a:spcPct val="115000"/>
                        </a:lnSpc>
                        <a:spcBef>
                          <a:spcPts val="0"/>
                        </a:spcBef>
                        <a:spcAft>
                          <a:spcPts val="0"/>
                        </a:spcAft>
                      </a:pPr>
                      <a:r>
                        <a:rPr lang="en-US" sz="1800" dirty="0"/>
                        <a:t>This is the </a:t>
                      </a:r>
                      <a:r>
                        <a:rPr lang="en-US" sz="1800" u="sng" dirty="0"/>
                        <a:t>last</a:t>
                      </a:r>
                      <a:r>
                        <a:rPr lang="en-US" sz="1800" dirty="0"/>
                        <a:t> carburetor to be     installed.</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t>This is the most recent carburetor to be installed.</a:t>
                      </a: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xmlns="" val="10004"/>
                  </a:ext>
                </a:extLst>
              </a:tr>
            </a:tbl>
          </a:graphicData>
        </a:graphic>
      </p:graphicFrame>
      <p:cxnSp>
        <p:nvCxnSpPr>
          <p:cNvPr id="9" name="Straight Connector 8">
            <a:extLst>
              <a:ext uri="{FF2B5EF4-FFF2-40B4-BE49-F238E27FC236}">
                <a16:creationId xmlns:a16="http://schemas.microsoft.com/office/drawing/2014/main" xmlns="" id="{635C715B-E052-4A83-9496-807365F353D2}"/>
              </a:ext>
            </a:extLst>
          </p:cNvPr>
          <p:cNvCxnSpPr/>
          <p:nvPr/>
        </p:nvCxnSpPr>
        <p:spPr>
          <a:xfrm>
            <a:off x="3810000" y="1676400"/>
            <a:ext cx="0" cy="4682443"/>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838200"/>
            <a:ext cx="6477000" cy="5105400"/>
          </a:xfrm>
        </p:spPr>
      </p:pic>
    </p:spTree>
    <p:extLst>
      <p:ext uri="{BB962C8B-B14F-4D97-AF65-F5344CB8AC3E}">
        <p14:creationId xmlns:p14="http://schemas.microsoft.com/office/powerpoint/2010/main" val="3793967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PRECISION</a:t>
            </a:r>
          </a:p>
        </p:txBody>
      </p:sp>
      <p:sp>
        <p:nvSpPr>
          <p:cNvPr id="4" name="Content Placeholder 3"/>
          <p:cNvSpPr>
            <a:spLocks noGrp="1"/>
          </p:cNvSpPr>
          <p:nvPr>
            <p:ph idx="1"/>
          </p:nvPr>
        </p:nvSpPr>
        <p:spPr>
          <a:xfrm>
            <a:off x="491108" y="1201720"/>
            <a:ext cx="8085584" cy="474681"/>
          </a:xfrm>
        </p:spPr>
        <p:txBody>
          <a:bodyPr/>
          <a:lstStyle/>
          <a:p>
            <a:pPr lvl="0"/>
            <a:r>
              <a:rPr lang="en-US" sz="2000" b="1" dirty="0"/>
              <a:t>2. Use Specific Facts and Figures.</a:t>
            </a:r>
            <a:endParaRPr lang="en-US" sz="2000" dirty="0"/>
          </a:p>
          <a:p>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607934609"/>
              </p:ext>
            </p:extLst>
          </p:nvPr>
        </p:nvGraphicFramePr>
        <p:xfrm>
          <a:off x="457200" y="1791830"/>
          <a:ext cx="8153400" cy="3999370"/>
        </p:xfrm>
        <a:graphic>
          <a:graphicData uri="http://schemas.openxmlformats.org/drawingml/2006/table">
            <a:tbl>
              <a:tblPr firstRow="1" bandRow="1">
                <a:tableStyleId>{93296810-A885-4BE3-A3E7-6D5BEEA58F35}</a:tableStyleId>
              </a:tblPr>
              <a:tblGrid>
                <a:gridCol w="4076700">
                  <a:extLst>
                    <a:ext uri="{9D8B030D-6E8A-4147-A177-3AD203B41FA5}">
                      <a16:colId xmlns:a16="http://schemas.microsoft.com/office/drawing/2014/main" xmlns="" val="20000"/>
                    </a:ext>
                  </a:extLst>
                </a:gridCol>
                <a:gridCol w="4076700">
                  <a:extLst>
                    <a:ext uri="{9D8B030D-6E8A-4147-A177-3AD203B41FA5}">
                      <a16:colId xmlns:a16="http://schemas.microsoft.com/office/drawing/2014/main" xmlns="" val="20001"/>
                    </a:ext>
                  </a:extLst>
                </a:gridCol>
              </a:tblGrid>
              <a:tr h="571338">
                <a:tc>
                  <a:txBody>
                    <a:bodyPr/>
                    <a:lstStyle/>
                    <a:p>
                      <a:pPr marL="0" marR="0" algn="ctr">
                        <a:lnSpc>
                          <a:spcPct val="115000"/>
                        </a:lnSpc>
                        <a:spcBef>
                          <a:spcPts val="0"/>
                        </a:spcBef>
                        <a:spcAft>
                          <a:spcPts val="0"/>
                        </a:spcAft>
                      </a:pPr>
                      <a:r>
                        <a:rPr lang="en-US" sz="2400" b="1" dirty="0">
                          <a:solidFill>
                            <a:schemeClr val="bg1"/>
                          </a:solidFill>
                        </a:rPr>
                        <a:t>Vague, General, Indefinite</a:t>
                      </a:r>
                      <a:endParaRPr lang="en-US" sz="2400" dirty="0">
                        <a:solidFill>
                          <a:schemeClr val="bg1"/>
                        </a:solidFill>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400" b="1" dirty="0">
                          <a:solidFill>
                            <a:schemeClr val="bg1"/>
                          </a:solidFill>
                        </a:rPr>
                        <a:t>Concrete, Precise</a:t>
                      </a:r>
                      <a:endParaRPr lang="en-US" sz="2400" dirty="0">
                        <a:solidFill>
                          <a:schemeClr val="bg1"/>
                        </a:solidFill>
                        <a:latin typeface="Calibri"/>
                        <a:ea typeface="Times New Roman"/>
                        <a:cs typeface="Times New Roman"/>
                      </a:endParaRPr>
                    </a:p>
                  </a:txBody>
                  <a:tcPr marL="68580" marR="68580" marT="0" marB="0"/>
                </a:tc>
                <a:extLst>
                  <a:ext uri="{0D108BD9-81ED-4DB2-BD59-A6C34878D82A}">
                    <a16:rowId xmlns:a16="http://schemas.microsoft.com/office/drawing/2014/main" xmlns="" val="10000"/>
                  </a:ext>
                </a:extLst>
              </a:tr>
              <a:tr h="1142678">
                <a:tc>
                  <a:txBody>
                    <a:bodyPr/>
                    <a:lstStyle/>
                    <a:p>
                      <a:pPr marL="0" marR="0" algn="just">
                        <a:lnSpc>
                          <a:spcPct val="115000"/>
                        </a:lnSpc>
                        <a:spcBef>
                          <a:spcPts val="0"/>
                        </a:spcBef>
                        <a:spcAft>
                          <a:spcPts val="0"/>
                        </a:spcAft>
                      </a:pPr>
                      <a:r>
                        <a:rPr lang="en-US" sz="2000" dirty="0"/>
                        <a:t>This is a </a:t>
                      </a:r>
                      <a:r>
                        <a:rPr lang="en-US" sz="2000" u="sng" dirty="0"/>
                        <a:t>long</a:t>
                      </a:r>
                      <a:r>
                        <a:rPr lang="en-US" sz="2000" dirty="0"/>
                        <a:t> letter.</a:t>
                      </a:r>
                      <a:endParaRPr lang="en-US" sz="20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t>This letter is three times as long as     you said it would.</a:t>
                      </a:r>
                      <a:endParaRPr lang="en-US" sz="2000" dirty="0">
                        <a:latin typeface="Calibri"/>
                        <a:ea typeface="Times New Roman"/>
                        <a:cs typeface="Times New Roman"/>
                      </a:endParaRPr>
                    </a:p>
                  </a:txBody>
                  <a:tcPr marL="68580" marR="68580" marT="0" marB="0"/>
                </a:tc>
                <a:extLst>
                  <a:ext uri="{0D108BD9-81ED-4DB2-BD59-A6C34878D82A}">
                    <a16:rowId xmlns:a16="http://schemas.microsoft.com/office/drawing/2014/main" xmlns="" val="10001"/>
                  </a:ext>
                </a:extLst>
              </a:tr>
              <a:tr h="2285354">
                <a:tc>
                  <a:txBody>
                    <a:bodyPr/>
                    <a:lstStyle/>
                    <a:p>
                      <a:pPr marL="0" marR="0" indent="0" algn="just" defTabSz="914400" rtl="0" eaLnBrk="1" fontAlgn="auto" latinLnBrk="1" hangingPunct="1">
                        <a:lnSpc>
                          <a:spcPct val="115000"/>
                        </a:lnSpc>
                        <a:spcBef>
                          <a:spcPts val="0"/>
                        </a:spcBef>
                        <a:spcAft>
                          <a:spcPts val="0"/>
                        </a:spcAft>
                        <a:buClrTx/>
                        <a:buSzTx/>
                        <a:buFontTx/>
                        <a:buNone/>
                        <a:tabLst/>
                        <a:defRPr/>
                      </a:pPr>
                      <a:r>
                        <a:rPr lang="en-US" sz="2000" dirty="0"/>
                        <a:t>Student </a:t>
                      </a:r>
                      <a:r>
                        <a:rPr lang="en-US" sz="2000" u="sng" dirty="0"/>
                        <a:t>GMAT</a:t>
                      </a:r>
                      <a:r>
                        <a:rPr lang="en-US" sz="2000" dirty="0"/>
                        <a:t> scores are </a:t>
                      </a:r>
                      <a:r>
                        <a:rPr lang="en-US" sz="2000" u="sng" dirty="0"/>
                        <a:t>higher</a:t>
                      </a:r>
                      <a:r>
                        <a:rPr lang="en-US" sz="2000" dirty="0"/>
                        <a:t>.</a:t>
                      </a:r>
                    </a:p>
                    <a:p>
                      <a:pPr marL="0" marR="0" algn="just">
                        <a:lnSpc>
                          <a:spcPct val="115000"/>
                        </a:lnSpc>
                        <a:spcBef>
                          <a:spcPts val="0"/>
                        </a:spcBef>
                        <a:spcAft>
                          <a:spcPts val="0"/>
                        </a:spcAft>
                      </a:pPr>
                      <a:endParaRPr lang="en-US" sz="2000" dirty="0">
                        <a:latin typeface="Calibri"/>
                        <a:ea typeface="Times New Roman"/>
                        <a:cs typeface="Times New Roman"/>
                      </a:endParaRPr>
                    </a:p>
                  </a:txBody>
                  <a:tcPr marL="68580" marR="68580" marT="0" marB="0"/>
                </a:tc>
                <a:tc>
                  <a:txBody>
                    <a:bodyPr/>
                    <a:lstStyle/>
                    <a:p>
                      <a:pPr marL="0" marR="0" indent="0" algn="just" defTabSz="914400" rtl="0" eaLnBrk="1" fontAlgn="auto" latinLnBrk="1" hangingPunct="1">
                        <a:lnSpc>
                          <a:spcPct val="115000"/>
                        </a:lnSpc>
                        <a:spcBef>
                          <a:spcPts val="0"/>
                        </a:spcBef>
                        <a:spcAft>
                          <a:spcPts val="0"/>
                        </a:spcAft>
                        <a:buClrTx/>
                        <a:buSzTx/>
                        <a:buFontTx/>
                        <a:buNone/>
                        <a:tabLst/>
                        <a:defRPr/>
                      </a:pPr>
                      <a:r>
                        <a:rPr lang="en-US" sz="2000" dirty="0"/>
                        <a:t>In 1996, the GMAT scores averaged   600; by 1997 they had risen to 610.</a:t>
                      </a:r>
                    </a:p>
                    <a:p>
                      <a:pPr marL="0" marR="0" algn="just">
                        <a:lnSpc>
                          <a:spcPct val="115000"/>
                        </a:lnSpc>
                        <a:spcBef>
                          <a:spcPts val="0"/>
                        </a:spcBef>
                        <a:spcAft>
                          <a:spcPts val="0"/>
                        </a:spcAft>
                      </a:pPr>
                      <a:endParaRPr lang="en-US" sz="2000" dirty="0">
                        <a:latin typeface="Calibri"/>
                        <a:ea typeface="Times New Roman"/>
                        <a:cs typeface="Times New Roman"/>
                      </a:endParaRPr>
                    </a:p>
                  </a:txBody>
                  <a:tcPr marL="68580" marR="68580" marT="0" marB="0"/>
                </a:tc>
                <a:extLst>
                  <a:ext uri="{0D108BD9-81ED-4DB2-BD59-A6C34878D82A}">
                    <a16:rowId xmlns:a16="http://schemas.microsoft.com/office/drawing/2014/main" xmlns="" val="10002"/>
                  </a:ext>
                </a:extLst>
              </a:tr>
            </a:tbl>
          </a:graphicData>
        </a:graphic>
      </p:graphicFrame>
      <p:cxnSp>
        <p:nvCxnSpPr>
          <p:cNvPr id="9" name="Straight Connector 8">
            <a:extLst>
              <a:ext uri="{FF2B5EF4-FFF2-40B4-BE49-F238E27FC236}">
                <a16:creationId xmlns:a16="http://schemas.microsoft.com/office/drawing/2014/main" xmlns="" id="{BAC6BE7B-C7FA-459B-8E84-2D8519B367D8}"/>
              </a:ext>
            </a:extLst>
          </p:cNvPr>
          <p:cNvCxnSpPr>
            <a:cxnSpLocks/>
            <a:stCxn id="6" idx="0"/>
            <a:endCxn id="6" idx="2"/>
          </p:cNvCxnSpPr>
          <p:nvPr/>
        </p:nvCxnSpPr>
        <p:spPr>
          <a:xfrm>
            <a:off x="4533900" y="1791830"/>
            <a:ext cx="0" cy="399937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would you describe the following </a:t>
            </a:r>
            <a:r>
              <a:rPr lang="en-US" dirty="0" smtClean="0"/>
              <a:t>pictures with precision?</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78157" y="1600200"/>
            <a:ext cx="3396686" cy="4525963"/>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57800" y="1600200"/>
            <a:ext cx="3429000" cy="4525963"/>
          </a:xfrm>
        </p:spPr>
      </p:pic>
    </p:spTree>
    <p:extLst>
      <p:ext uri="{BB962C8B-B14F-4D97-AF65-F5344CB8AC3E}">
        <p14:creationId xmlns:p14="http://schemas.microsoft.com/office/powerpoint/2010/main" val="4902960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PRECISION</a:t>
            </a:r>
          </a:p>
        </p:txBody>
      </p:sp>
      <p:sp>
        <p:nvSpPr>
          <p:cNvPr id="3" name="Content Placeholder 2"/>
          <p:cNvSpPr>
            <a:spLocks noGrp="1"/>
          </p:cNvSpPr>
          <p:nvPr>
            <p:ph idx="1"/>
          </p:nvPr>
        </p:nvSpPr>
        <p:spPr>
          <a:xfrm>
            <a:off x="601216" y="838200"/>
            <a:ext cx="8085584" cy="990600"/>
          </a:xfrm>
        </p:spPr>
        <p:txBody>
          <a:bodyPr>
            <a:normAutofit/>
          </a:bodyPr>
          <a:lstStyle/>
          <a:p>
            <a:pPr algn="just"/>
            <a:r>
              <a:rPr lang="en-US" dirty="0">
                <a:solidFill>
                  <a:srgbClr val="002060"/>
                </a:solidFill>
                <a:effectLst/>
              </a:rPr>
              <a:t>The following passage is not specific in details. Replace the underlined words with precise information. </a:t>
            </a:r>
          </a:p>
        </p:txBody>
      </p:sp>
      <p:sp>
        <p:nvSpPr>
          <p:cNvPr id="4" name="Content Placeholder 3"/>
          <p:cNvSpPr>
            <a:spLocks noGrp="1"/>
          </p:cNvSpPr>
          <p:nvPr>
            <p:ph idx="10"/>
          </p:nvPr>
        </p:nvSpPr>
        <p:spPr>
          <a:xfrm>
            <a:off x="177450" y="1907714"/>
            <a:ext cx="8890349" cy="4638860"/>
          </a:xfrm>
        </p:spPr>
        <p:txBody>
          <a:bodyPr>
            <a:normAutofit/>
          </a:bodyPr>
          <a:lstStyle/>
          <a:p>
            <a:pPr algn="just"/>
            <a:r>
              <a:rPr lang="en-US" sz="2400" dirty="0">
                <a:effectLst/>
              </a:rPr>
              <a:t>Our </a:t>
            </a:r>
            <a:r>
              <a:rPr lang="en-US" sz="2400" u="sng" dirty="0">
                <a:solidFill>
                  <a:srgbClr val="FFFF00"/>
                </a:solidFill>
                <a:effectLst/>
              </a:rPr>
              <a:t>latest</a:t>
            </a:r>
            <a:r>
              <a:rPr lang="en-US" sz="2400" dirty="0">
                <a:effectLst/>
              </a:rPr>
              <a:t> attempt at molding protectors has led to </a:t>
            </a:r>
            <a:r>
              <a:rPr lang="en-US" sz="2400" u="sng" dirty="0">
                <a:solidFill>
                  <a:srgbClr val="FFFF00"/>
                </a:solidFill>
                <a:effectLst/>
              </a:rPr>
              <a:t>some</a:t>
            </a:r>
            <a:r>
              <a:rPr lang="en-US" sz="2400" dirty="0">
                <a:effectLst/>
              </a:rPr>
              <a:t> positive results. We spent </a:t>
            </a:r>
            <a:r>
              <a:rPr lang="en-US" sz="2400" u="sng" dirty="0">
                <a:solidFill>
                  <a:srgbClr val="FFFF00"/>
                </a:solidFill>
                <a:effectLst/>
              </a:rPr>
              <a:t>several</a:t>
            </a:r>
            <a:r>
              <a:rPr lang="en-US" sz="2400" dirty="0">
                <a:effectLst/>
              </a:rPr>
              <a:t> hours in Dept.15 typing different machine settings and techniques. </a:t>
            </a:r>
            <a:r>
              <a:rPr lang="en-US" sz="2400" u="sng" dirty="0">
                <a:solidFill>
                  <a:srgbClr val="FFFF00"/>
                </a:solidFill>
                <a:effectLst/>
              </a:rPr>
              <a:t>Several</a:t>
            </a:r>
            <a:r>
              <a:rPr lang="en-US" sz="2400" dirty="0">
                <a:effectLst/>
              </a:rPr>
              <a:t> good parts were molded using two different sheet thicknesses. Here’s summary of the findings.</a:t>
            </a:r>
          </a:p>
          <a:p>
            <a:pPr algn="just"/>
            <a:endParaRPr lang="en-US" sz="2400" dirty="0">
              <a:effectLst/>
            </a:endParaRPr>
          </a:p>
          <a:p>
            <a:pPr algn="just"/>
            <a:r>
              <a:rPr lang="en-US" sz="2400" dirty="0">
                <a:effectLst/>
              </a:rPr>
              <a:t>First, we tried the </a:t>
            </a:r>
            <a:r>
              <a:rPr lang="en-US" sz="2400" u="sng" dirty="0">
                <a:solidFill>
                  <a:srgbClr val="FFFF00"/>
                </a:solidFill>
                <a:effectLst/>
              </a:rPr>
              <a:t>thick</a:t>
            </a:r>
            <a:r>
              <a:rPr lang="en-US" sz="2400" dirty="0">
                <a:effectLst/>
              </a:rPr>
              <a:t> sheet material. At 240F, this        thickness worked well. Next, we tried the </a:t>
            </a:r>
            <a:r>
              <a:rPr lang="en-US" sz="2400" u="sng" dirty="0">
                <a:solidFill>
                  <a:srgbClr val="FFFF00"/>
                </a:solidFill>
                <a:effectLst/>
              </a:rPr>
              <a:t>thinner</a:t>
            </a:r>
            <a:r>
              <a:rPr lang="en-US" sz="2400" dirty="0">
                <a:effectLst/>
              </a:rPr>
              <a:t> sheet material. The </a:t>
            </a:r>
            <a:r>
              <a:rPr lang="en-US" sz="2400" u="sng" dirty="0">
                <a:solidFill>
                  <a:srgbClr val="FFFF00"/>
                </a:solidFill>
                <a:effectLst/>
              </a:rPr>
              <a:t>thinner</a:t>
            </a:r>
            <a:r>
              <a:rPr lang="en-US" sz="2400" dirty="0">
                <a:effectLst/>
              </a:rPr>
              <a:t>   material is less forgiving, but after a </a:t>
            </a:r>
            <a:r>
              <a:rPr lang="en-US" sz="2400" u="sng" dirty="0">
                <a:solidFill>
                  <a:srgbClr val="FFFF00"/>
                </a:solidFill>
                <a:effectLst/>
              </a:rPr>
              <a:t>few</a:t>
            </a:r>
            <a:r>
              <a:rPr lang="en-US" sz="2400" u="sng" dirty="0">
                <a:effectLst/>
              </a:rPr>
              <a:t> </a:t>
            </a:r>
            <a:r>
              <a:rPr lang="en-US" sz="2400" dirty="0">
                <a:effectLst/>
              </a:rPr>
              <a:t>adjustments we were making good parts. Still, </a:t>
            </a:r>
            <a:r>
              <a:rPr lang="en-US" sz="2400" u="sng" dirty="0">
                <a:solidFill>
                  <a:srgbClr val="FFFF00"/>
                </a:solidFill>
                <a:effectLst/>
              </a:rPr>
              <a:t>the thin</a:t>
            </a:r>
            <a:r>
              <a:rPr lang="en-US" sz="2400" dirty="0">
                <a:solidFill>
                  <a:srgbClr val="FFFF00"/>
                </a:solidFill>
                <a:effectLst/>
              </a:rPr>
              <a:t> </a:t>
            </a:r>
            <a:r>
              <a:rPr lang="en-US" sz="2400" dirty="0">
                <a:effectLst/>
              </a:rPr>
              <a:t>material caused   the most handling problems.</a:t>
            </a:r>
          </a:p>
          <a:p>
            <a:pPr algn="just"/>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PRECISION</a:t>
            </a:r>
          </a:p>
        </p:txBody>
      </p:sp>
      <p:sp>
        <p:nvSpPr>
          <p:cNvPr id="3" name="Content Placeholder 2"/>
          <p:cNvSpPr>
            <a:spLocks noGrp="1"/>
          </p:cNvSpPr>
          <p:nvPr>
            <p:ph idx="1"/>
          </p:nvPr>
        </p:nvSpPr>
        <p:spPr>
          <a:xfrm>
            <a:off x="529208" y="1014488"/>
            <a:ext cx="8085584" cy="460648"/>
          </a:xfrm>
        </p:spPr>
        <p:txBody>
          <a:bodyPr>
            <a:normAutofit lnSpcReduction="10000"/>
          </a:bodyPr>
          <a:lstStyle/>
          <a:p>
            <a:r>
              <a:rPr lang="en-US" sz="2800" dirty="0">
                <a:solidFill>
                  <a:srgbClr val="002060"/>
                </a:solidFill>
                <a:effectLst/>
              </a:rPr>
              <a:t>Revised version</a:t>
            </a:r>
          </a:p>
        </p:txBody>
      </p:sp>
      <p:sp>
        <p:nvSpPr>
          <p:cNvPr id="4" name="Content Placeholder 3"/>
          <p:cNvSpPr>
            <a:spLocks noGrp="1"/>
          </p:cNvSpPr>
          <p:nvPr>
            <p:ph idx="10"/>
          </p:nvPr>
        </p:nvSpPr>
        <p:spPr>
          <a:xfrm>
            <a:off x="107504" y="1981200"/>
            <a:ext cx="8731696" cy="3600400"/>
          </a:xfrm>
        </p:spPr>
        <p:txBody>
          <a:bodyPr>
            <a:normAutofit/>
          </a:bodyPr>
          <a:lstStyle/>
          <a:p>
            <a:r>
              <a:rPr lang="en-US" sz="2000" dirty="0">
                <a:effectLst/>
              </a:rPr>
              <a:t>During the week of 10/4/14, we spent approximately 12 hours in Dept. 15 trying different machine settings, techniques, and thicknesses to mold mold protectors. Here is a report on our findings.</a:t>
            </a:r>
          </a:p>
          <a:p>
            <a:pPr algn="just"/>
            <a:r>
              <a:rPr lang="en-US" sz="2000" u="sng" dirty="0">
                <a:effectLst/>
              </a:rPr>
              <a:t>0.030″ Thick sheet </a:t>
            </a:r>
            <a:endParaRPr lang="en-US" sz="2000" dirty="0">
              <a:effectLst/>
            </a:endParaRPr>
          </a:p>
          <a:p>
            <a:pPr algn="just"/>
            <a:r>
              <a:rPr lang="en-US" sz="2000" dirty="0">
                <a:effectLst/>
              </a:rPr>
              <a:t>At 240 F, this thickness worked well.</a:t>
            </a:r>
          </a:p>
          <a:p>
            <a:pPr algn="just"/>
            <a:r>
              <a:rPr lang="en-US" sz="2000" u="sng" dirty="0">
                <a:effectLst/>
              </a:rPr>
              <a:t>0.015″ Thick sheet</a:t>
            </a:r>
            <a:endParaRPr lang="en-US" sz="2000" dirty="0">
              <a:effectLst/>
            </a:endParaRPr>
          </a:p>
          <a:p>
            <a:pPr algn="just"/>
            <a:r>
              <a:rPr lang="en-US" sz="2000" dirty="0">
                <a:effectLst/>
              </a:rPr>
              <a:t>This material is less forgiving, but after decreasing the heat to 200F, we could produce good parts. Still, material at 0.015″causes handling problems.</a:t>
            </a:r>
          </a:p>
          <a:p>
            <a:endParaRPr lang="en-US" sz="2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6778"/>
            <a:ext cx="9036496" cy="715122"/>
          </a:xfrm>
        </p:spPr>
        <p:txBody>
          <a:bodyPr/>
          <a:lstStyle/>
          <a:p>
            <a:r>
              <a:rPr lang="en-US" dirty="0">
                <a:solidFill>
                  <a:schemeClr val="bg1"/>
                </a:solidFill>
              </a:rPr>
              <a:t>SIMPLICITY</a:t>
            </a:r>
          </a:p>
        </p:txBody>
      </p:sp>
      <p:sp>
        <p:nvSpPr>
          <p:cNvPr id="3" name="Content Placeholder 2"/>
          <p:cNvSpPr>
            <a:spLocks noGrp="1"/>
          </p:cNvSpPr>
          <p:nvPr>
            <p:ph idx="1"/>
          </p:nvPr>
        </p:nvSpPr>
        <p:spPr>
          <a:xfrm>
            <a:off x="107504" y="731901"/>
            <a:ext cx="9036496" cy="1285537"/>
          </a:xfrm>
        </p:spPr>
        <p:txBody>
          <a:bodyPr>
            <a:normAutofit fontScale="32500" lnSpcReduction="20000"/>
          </a:bodyPr>
          <a:lstStyle/>
          <a:p>
            <a:endParaRPr lang="en-US" dirty="0"/>
          </a:p>
          <a:p>
            <a:pPr>
              <a:lnSpc>
                <a:spcPct val="170000"/>
              </a:lnSpc>
            </a:pPr>
            <a:r>
              <a:rPr lang="en-US" sz="4900" b="1" dirty="0">
                <a:effectLst/>
              </a:rPr>
              <a:t>The technical style demands formal yet </a:t>
            </a:r>
            <a:r>
              <a:rPr lang="en-US" sz="4900" b="1" dirty="0">
                <a:solidFill>
                  <a:schemeClr val="bg1"/>
                </a:solidFill>
                <a:effectLst/>
              </a:rPr>
              <a:t>simple language</a:t>
            </a:r>
            <a:r>
              <a:rPr lang="en-US" sz="4900" b="1" dirty="0">
                <a:effectLst/>
              </a:rPr>
              <a:t>. Use technical words only when you really need to. Avoid unnecessary jargon. Consider the following examples:</a:t>
            </a:r>
          </a:p>
          <a:p>
            <a:endParaRPr lang="en-US" dirty="0"/>
          </a:p>
        </p:txBody>
      </p:sp>
      <p:sp>
        <p:nvSpPr>
          <p:cNvPr id="4" name="Content Placeholder 3"/>
          <p:cNvSpPr>
            <a:spLocks noGrp="1"/>
          </p:cNvSpPr>
          <p:nvPr>
            <p:ph idx="10"/>
          </p:nvPr>
        </p:nvSpPr>
        <p:spPr>
          <a:xfrm>
            <a:off x="611560" y="2209799"/>
            <a:ext cx="8085584" cy="3408040"/>
          </a:xfrm>
        </p:spPr>
        <p:txBody>
          <a:bodyPr/>
          <a:lstStyle/>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48453088"/>
              </p:ext>
            </p:extLst>
          </p:nvPr>
        </p:nvGraphicFramePr>
        <p:xfrm>
          <a:off x="838200" y="2209799"/>
          <a:ext cx="7543800" cy="4468711"/>
        </p:xfrm>
        <a:graphic>
          <a:graphicData uri="http://schemas.openxmlformats.org/drawingml/2006/table">
            <a:tbl>
              <a:tblPr firstRow="1" bandRow="1">
                <a:tableStyleId>{284E427A-3D55-4303-BF80-6455036E1DE7}</a:tableStyleId>
              </a:tblPr>
              <a:tblGrid>
                <a:gridCol w="3771900">
                  <a:extLst>
                    <a:ext uri="{9D8B030D-6E8A-4147-A177-3AD203B41FA5}">
                      <a16:colId xmlns:a16="http://schemas.microsoft.com/office/drawing/2014/main" xmlns="" val="20000"/>
                    </a:ext>
                  </a:extLst>
                </a:gridCol>
                <a:gridCol w="3771900">
                  <a:extLst>
                    <a:ext uri="{9D8B030D-6E8A-4147-A177-3AD203B41FA5}">
                      <a16:colId xmlns:a16="http://schemas.microsoft.com/office/drawing/2014/main" xmlns="" val="20001"/>
                    </a:ext>
                  </a:extLst>
                </a:gridCol>
              </a:tblGrid>
              <a:tr h="683095">
                <a:tc>
                  <a:txBody>
                    <a:bodyPr/>
                    <a:lstStyle/>
                    <a:p>
                      <a:pPr marL="0" marR="0" algn="ctr">
                        <a:lnSpc>
                          <a:spcPct val="115000"/>
                        </a:lnSpc>
                        <a:spcBef>
                          <a:spcPts val="0"/>
                        </a:spcBef>
                        <a:spcAft>
                          <a:spcPts val="0"/>
                        </a:spcAft>
                      </a:pPr>
                      <a:r>
                        <a:rPr lang="en-US" sz="1800" b="1" dirty="0"/>
                        <a:t>Jargonized and Pompous language</a:t>
                      </a:r>
                      <a:endParaRPr lang="en-US" sz="1800" dirty="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800" b="1" dirty="0"/>
                        <a:t>Simple and Formal</a:t>
                      </a: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xmlns="" val="10000"/>
                  </a:ext>
                </a:extLst>
              </a:tr>
              <a:tr h="903384">
                <a:tc>
                  <a:txBody>
                    <a:bodyPr/>
                    <a:lstStyle/>
                    <a:p>
                      <a:pPr marL="0" marR="0" algn="just">
                        <a:lnSpc>
                          <a:spcPct val="115000"/>
                        </a:lnSpc>
                        <a:spcBef>
                          <a:spcPts val="0"/>
                        </a:spcBef>
                        <a:spcAft>
                          <a:spcPts val="0"/>
                        </a:spcAft>
                      </a:pPr>
                      <a:r>
                        <a:rPr lang="en-US" sz="1800" dirty="0"/>
                        <a:t>We will use the input of each                department to finalize our game plan.</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t>We will consider the suggestions of     each department to complete our          programming.</a:t>
                      </a: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xmlns="" val="10001"/>
                  </a:ext>
                </a:extLst>
              </a:tr>
              <a:tr h="774798">
                <a:tc>
                  <a:txBody>
                    <a:bodyPr/>
                    <a:lstStyle/>
                    <a:p>
                      <a:pPr marL="0" marR="0" algn="just">
                        <a:lnSpc>
                          <a:spcPct val="115000"/>
                        </a:lnSpc>
                        <a:spcBef>
                          <a:spcPts val="0"/>
                        </a:spcBef>
                        <a:spcAft>
                          <a:spcPts val="0"/>
                        </a:spcAft>
                      </a:pPr>
                      <a:r>
                        <a:rPr lang="en-US" sz="1800" dirty="0"/>
                        <a:t>At this juncture, the aforementioned    procedure should be utilized.</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a:t>The plan which we discussed should be used now.</a:t>
                      </a:r>
                      <a:endParaRPr lang="en-US" sz="1800">
                        <a:latin typeface="Calibri"/>
                        <a:ea typeface="Times New Roman"/>
                        <a:cs typeface="Times New Roman"/>
                      </a:endParaRPr>
                    </a:p>
                  </a:txBody>
                  <a:tcPr marL="68580" marR="68580" marT="0" marB="0"/>
                </a:tc>
                <a:extLst>
                  <a:ext uri="{0D108BD9-81ED-4DB2-BD59-A6C34878D82A}">
                    <a16:rowId xmlns:a16="http://schemas.microsoft.com/office/drawing/2014/main" xmlns="" val="10002"/>
                  </a:ext>
                </a:extLst>
              </a:tr>
              <a:tr h="774798">
                <a:tc>
                  <a:txBody>
                    <a:bodyPr/>
                    <a:lstStyle/>
                    <a:p>
                      <a:pPr marL="0" marR="0" algn="just">
                        <a:lnSpc>
                          <a:spcPct val="115000"/>
                        </a:lnSpc>
                        <a:spcBef>
                          <a:spcPts val="0"/>
                        </a:spcBef>
                        <a:spcAft>
                          <a:spcPts val="0"/>
                        </a:spcAft>
                      </a:pPr>
                      <a:r>
                        <a:rPr lang="en-US" sz="1800" dirty="0"/>
                        <a:t>We should commence operational        capabilities in systematic increments.</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t>We should begin the project step by     step.</a:t>
                      </a: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xmlns="" val="10003"/>
                  </a:ext>
                </a:extLst>
              </a:tr>
              <a:tr h="903384">
                <a:tc>
                  <a:txBody>
                    <a:bodyPr/>
                    <a:lstStyle/>
                    <a:p>
                      <a:pPr marL="0" marR="0" algn="just">
                        <a:lnSpc>
                          <a:spcPct val="115000"/>
                        </a:lnSpc>
                        <a:spcBef>
                          <a:spcPts val="0"/>
                        </a:spcBef>
                        <a:spcAft>
                          <a:spcPts val="0"/>
                        </a:spcAft>
                      </a:pPr>
                      <a:r>
                        <a:rPr lang="en-US" sz="1800" dirty="0"/>
                        <a:t>It just isn’t politically correct to            suggest a purchase from a company      that is played.</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t>It just isn’t smart to suggest a purchase from a company whose sales are falling.</a:t>
                      </a: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xmlns="" val="10004"/>
                  </a:ext>
                </a:extLst>
              </a:tr>
            </a:tbl>
          </a:graphicData>
        </a:graphic>
      </p:graphicFrame>
      <p:cxnSp>
        <p:nvCxnSpPr>
          <p:cNvPr id="7" name="Straight Connector 6">
            <a:extLst>
              <a:ext uri="{FF2B5EF4-FFF2-40B4-BE49-F238E27FC236}">
                <a16:creationId xmlns:a16="http://schemas.microsoft.com/office/drawing/2014/main" xmlns="" id="{F6341E44-19FA-4E7D-ABB5-9F73ECCC3304}"/>
              </a:ext>
            </a:extLst>
          </p:cNvPr>
          <p:cNvCxnSpPr>
            <a:cxnSpLocks/>
            <a:stCxn id="5" idx="0"/>
            <a:endCxn id="5" idx="2"/>
          </p:cNvCxnSpPr>
          <p:nvPr/>
        </p:nvCxnSpPr>
        <p:spPr>
          <a:xfrm>
            <a:off x="4610100" y="2209799"/>
            <a:ext cx="0" cy="4468711"/>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Simplicity can be achieved by,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0987597"/>
              </p:ext>
            </p:extLst>
          </p:nvPr>
        </p:nvGraphicFramePr>
        <p:xfrm>
          <a:off x="533400" y="2336800"/>
          <a:ext cx="6888163"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50296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700" t="5883" r="6889" b="11901"/>
          <a:stretch/>
        </p:blipFill>
        <p:spPr>
          <a:xfrm>
            <a:off x="1752600" y="1066799"/>
            <a:ext cx="5867400" cy="4419601"/>
          </a:xfrm>
        </p:spPr>
      </p:pic>
    </p:spTree>
    <p:extLst>
      <p:ext uri="{BB962C8B-B14F-4D97-AF65-F5344CB8AC3E}">
        <p14:creationId xmlns:p14="http://schemas.microsoft.com/office/powerpoint/2010/main" val="27953509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simple language 1.jpg"/>
          <p:cNvPicPr>
            <a:picLocks noGrp="1" noChangeAspect="1"/>
          </p:cNvPicPr>
          <p:nvPr>
            <p:ph idx="1"/>
          </p:nvPr>
        </p:nvPicPr>
        <p:blipFill>
          <a:blip r:embed="rId2"/>
          <a:stretch>
            <a:fillRect/>
          </a:stretch>
        </p:blipFill>
        <p:spPr>
          <a:xfrm>
            <a:off x="685800" y="609600"/>
            <a:ext cx="7772400" cy="5516563"/>
          </a:xfrm>
        </p:spPr>
      </p:pic>
    </p:spTree>
    <p:extLst>
      <p:ext uri="{BB962C8B-B14F-4D97-AF65-F5344CB8AC3E}">
        <p14:creationId xmlns:p14="http://schemas.microsoft.com/office/powerpoint/2010/main" val="2611302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FF00"/>
                </a:solidFill>
              </a:rPr>
              <a:t>Compare the style</a:t>
            </a:r>
          </a:p>
        </p:txBody>
      </p:sp>
      <p:sp>
        <p:nvSpPr>
          <p:cNvPr id="4" name="Content Placeholder 3"/>
          <p:cNvSpPr>
            <a:spLocks noGrp="1"/>
          </p:cNvSpPr>
          <p:nvPr>
            <p:ph idx="1"/>
          </p:nvPr>
        </p:nvSpPr>
        <p:spPr>
          <a:xfrm>
            <a:off x="533400" y="2057400"/>
            <a:ext cx="8382000" cy="4267200"/>
          </a:xfrm>
        </p:spPr>
        <p:txBody>
          <a:bodyPr>
            <a:normAutofit/>
          </a:bodyPr>
          <a:lstStyle/>
          <a:p>
            <a:pPr marL="0" indent="0" algn="ctr">
              <a:buNone/>
            </a:pPr>
            <a:r>
              <a:rPr lang="en-US" sz="2600" b="1" dirty="0">
                <a:solidFill>
                  <a:schemeClr val="bg1"/>
                </a:solidFill>
              </a:rPr>
              <a:t>TEXT A </a:t>
            </a:r>
          </a:p>
          <a:p>
            <a:pPr algn="just"/>
            <a:r>
              <a:rPr lang="en-US" sz="2400" dirty="0"/>
              <a:t>One enters the palatial room through an elegantly         carved maple door to reveal the French provincial          furniture of another century. The plush beige carpet      makes one want to run and dance barefoot. 	</a:t>
            </a:r>
          </a:p>
          <a:p>
            <a:pPr marL="0" indent="0" algn="ctr">
              <a:buNone/>
            </a:pPr>
            <a:r>
              <a:rPr lang="en-US" sz="2600" b="1" dirty="0">
                <a:solidFill>
                  <a:schemeClr val="bg1"/>
                </a:solidFill>
              </a:rPr>
              <a:t>TEXT B </a:t>
            </a:r>
          </a:p>
          <a:p>
            <a:pPr algn="just"/>
            <a:r>
              <a:rPr lang="en-US" sz="2400" dirty="0"/>
              <a:t>The entrance to the 24-ft room is a 36-in. by 80-in.       maple door decorated with a carved family crest. The     floor has a beige nylon carpet with a 1-in. pad. The        furniture is French provincial. 	</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imple language.jpg"/>
          <p:cNvPicPr>
            <a:picLocks noGrp="1" noChangeAspect="1"/>
          </p:cNvPicPr>
          <p:nvPr>
            <p:ph idx="1"/>
          </p:nvPr>
        </p:nvPicPr>
        <p:blipFill>
          <a:blip r:embed="rId2"/>
          <a:srcRect l="8791" t="33081" r="2198" b="27358"/>
          <a:stretch>
            <a:fillRect/>
          </a:stretch>
        </p:blipFill>
        <p:spPr>
          <a:xfrm>
            <a:off x="685800" y="1219200"/>
            <a:ext cx="7696199" cy="4876799"/>
          </a:xfrm>
        </p:spPr>
      </p:pic>
    </p:spTree>
    <p:extLst>
      <p:ext uri="{BB962C8B-B14F-4D97-AF65-F5344CB8AC3E}">
        <p14:creationId xmlns:p14="http://schemas.microsoft.com/office/powerpoint/2010/main" val="31714581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990600"/>
            <a:ext cx="5334000" cy="4891881"/>
          </a:xfrm>
        </p:spPr>
      </p:pic>
    </p:spTree>
    <p:extLst>
      <p:ext uri="{BB962C8B-B14F-4D97-AF65-F5344CB8AC3E}">
        <p14:creationId xmlns:p14="http://schemas.microsoft.com/office/powerpoint/2010/main" val="6251801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1" y="1219200"/>
            <a:ext cx="6477000" cy="4648200"/>
          </a:xfrm>
        </p:spPr>
      </p:pic>
    </p:spTree>
    <p:extLst>
      <p:ext uri="{BB962C8B-B14F-4D97-AF65-F5344CB8AC3E}">
        <p14:creationId xmlns:p14="http://schemas.microsoft.com/office/powerpoint/2010/main" val="39955906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533400"/>
            <a:ext cx="6400800" cy="5592763"/>
          </a:xfrm>
        </p:spPr>
      </p:pic>
    </p:spTree>
    <p:extLst>
      <p:ext uri="{BB962C8B-B14F-4D97-AF65-F5344CB8AC3E}">
        <p14:creationId xmlns:p14="http://schemas.microsoft.com/office/powerpoint/2010/main" val="6547673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AE01F4-F97E-4F33-9009-4BD1AA409FAB}"/>
              </a:ext>
            </a:extLst>
          </p:cNvPr>
          <p:cNvSpPr>
            <a:spLocks noGrp="1"/>
          </p:cNvSpPr>
          <p:nvPr>
            <p:ph type="title"/>
          </p:nvPr>
        </p:nvSpPr>
        <p:spPr>
          <a:xfrm>
            <a:off x="533400" y="1371600"/>
            <a:ext cx="6896534" cy="542172"/>
          </a:xfrm>
        </p:spPr>
        <p:txBody>
          <a:bodyPr>
            <a:noAutofit/>
          </a:bodyPr>
          <a:lstStyle/>
          <a:p>
            <a:r>
              <a:rPr lang="en-US" sz="2400" b="1" dirty="0"/>
              <a:t>Re-write the following sentences by making them simple and reader friendly. </a:t>
            </a:r>
            <a:br>
              <a:rPr lang="en-US" sz="2400" b="1" dirty="0"/>
            </a:br>
            <a:r>
              <a:rPr lang="en-US" sz="2400" b="1" dirty="0"/>
              <a:t/>
            </a:r>
            <a:br>
              <a:rPr lang="en-US" sz="2400" b="1" dirty="0"/>
            </a:br>
            <a:endParaRPr lang="en-US" sz="2400" dirty="0"/>
          </a:p>
        </p:txBody>
      </p:sp>
      <p:sp>
        <p:nvSpPr>
          <p:cNvPr id="4" name="Content Placeholder 3"/>
          <p:cNvSpPr>
            <a:spLocks noGrp="1"/>
          </p:cNvSpPr>
          <p:nvPr>
            <p:ph idx="1"/>
          </p:nvPr>
        </p:nvSpPr>
        <p:spPr>
          <a:xfrm>
            <a:off x="304800" y="2362200"/>
            <a:ext cx="8228012" cy="3581400"/>
          </a:xfrm>
        </p:spPr>
        <p:txBody>
          <a:bodyPr>
            <a:normAutofit/>
          </a:bodyPr>
          <a:lstStyle/>
          <a:p>
            <a:pPr marL="342900" indent="-342900">
              <a:buFont typeface="+mj-lt"/>
              <a:buAutoNum type="arabicPeriod"/>
            </a:pPr>
            <a:r>
              <a:rPr lang="en-US" dirty="0">
                <a:solidFill>
                  <a:schemeClr val="tx1"/>
                </a:solidFill>
                <a:effectLst/>
                <a:latin typeface="Calibri" panose="020F0502020204030204" pitchFamily="34" charset="0"/>
                <a:cs typeface="Calibri" panose="020F0502020204030204" pitchFamily="34" charset="0"/>
              </a:rPr>
              <a:t>Last but not least, the article sends an important message.</a:t>
            </a:r>
          </a:p>
          <a:p>
            <a:pPr marL="342900" indent="-342900">
              <a:buFont typeface="+mj-lt"/>
              <a:buAutoNum type="arabicPeriod"/>
            </a:pPr>
            <a:r>
              <a:rPr lang="en-US" dirty="0">
                <a:solidFill>
                  <a:schemeClr val="tx1"/>
                </a:solidFill>
                <a:effectLst/>
                <a:latin typeface="Calibri" panose="020F0502020204030204" pitchFamily="34" charset="0"/>
                <a:cs typeface="Calibri" panose="020F0502020204030204" pitchFamily="34" charset="0"/>
              </a:rPr>
              <a:t>My main ambition in life is not to make a fortune, since I know that, as they say, "Money is the root of all evil."</a:t>
            </a:r>
          </a:p>
          <a:p>
            <a:pPr marL="342900" indent="-342900">
              <a:buFont typeface="+mj-lt"/>
              <a:buAutoNum type="arabicPeriod"/>
            </a:pPr>
            <a:r>
              <a:rPr lang="en-US" dirty="0">
                <a:solidFill>
                  <a:schemeClr val="tx1"/>
                </a:solidFill>
                <a:effectLst/>
                <a:latin typeface="Calibri" panose="020F0502020204030204" pitchFamily="34" charset="0"/>
                <a:cs typeface="Calibri" panose="020F0502020204030204" pitchFamily="34" charset="0"/>
              </a:rPr>
              <a:t>For Baldwin, the problem never reared its ugly head until one dreadful night in New Jersey.</a:t>
            </a:r>
          </a:p>
          <a:p>
            <a:pPr marL="342900" indent="-342900">
              <a:buFont typeface="+mj-lt"/>
              <a:buAutoNum type="arabicPeriod"/>
            </a:pPr>
            <a:r>
              <a:rPr lang="en-US" dirty="0">
                <a:solidFill>
                  <a:schemeClr val="tx1"/>
                </a:solidFill>
                <a:effectLst/>
                <a:latin typeface="Calibri" panose="020F0502020204030204" pitchFamily="34" charset="0"/>
                <a:cs typeface="Calibri" panose="020F0502020204030204" pitchFamily="34" charset="0"/>
              </a:rPr>
              <a:t>The building's owners offered the inspectors many financial incentives  to overlook code violations</a:t>
            </a:r>
          </a:p>
        </p:txBody>
      </p:sp>
    </p:spTree>
    <p:extLst>
      <p:ext uri="{BB962C8B-B14F-4D97-AF65-F5344CB8AC3E}">
        <p14:creationId xmlns:p14="http://schemas.microsoft.com/office/powerpoint/2010/main" val="33087072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Rephrased Sentences</a:t>
            </a:r>
            <a:endParaRPr lang="en-US"/>
          </a:p>
        </p:txBody>
      </p:sp>
      <p:sp>
        <p:nvSpPr>
          <p:cNvPr id="3" name="Content Placeholder 2"/>
          <p:cNvSpPr>
            <a:spLocks noGrp="1"/>
          </p:cNvSpPr>
          <p:nvPr>
            <p:ph idx="1"/>
          </p:nvPr>
        </p:nvSpPr>
        <p:spPr/>
        <p:txBody>
          <a:bodyPr>
            <a:normAutofit/>
          </a:bodyPr>
          <a:lstStyle/>
          <a:p>
            <a:r>
              <a:rPr lang="en-US" smtClean="0"/>
              <a:t>1. Finally/to sum up/ to conclude, </a:t>
            </a:r>
            <a:r>
              <a:rPr lang="en-US">
                <a:effectLst/>
                <a:latin typeface="Calibri" panose="020F0502020204030204" pitchFamily="34" charset="0"/>
                <a:cs typeface="Calibri" panose="020F0502020204030204" pitchFamily="34" charset="0"/>
              </a:rPr>
              <a:t>the article sends an important message.</a:t>
            </a:r>
          </a:p>
          <a:p>
            <a:r>
              <a:rPr lang="en-US" smtClean="0"/>
              <a:t>2. </a:t>
            </a:r>
            <a:r>
              <a:rPr lang="en-US">
                <a:effectLst/>
                <a:latin typeface="Calibri" panose="020F0502020204030204" pitchFamily="34" charset="0"/>
                <a:cs typeface="Calibri" panose="020F0502020204030204" pitchFamily="34" charset="0"/>
              </a:rPr>
              <a:t>My main ambition in life is not </a:t>
            </a:r>
            <a:r>
              <a:rPr lang="en-US" smtClean="0">
                <a:effectLst/>
                <a:latin typeface="Calibri" panose="020F0502020204030204" pitchFamily="34" charset="0"/>
                <a:cs typeface="Calibri" panose="020F0502020204030204" pitchFamily="34" charset="0"/>
              </a:rPr>
              <a:t>to work so that I can be millioner because I know that it will bring distress.</a:t>
            </a:r>
          </a:p>
          <a:p>
            <a:r>
              <a:rPr lang="en-US" smtClean="0">
                <a:effectLst/>
                <a:latin typeface="Calibri" panose="020F0502020204030204" pitchFamily="34" charset="0"/>
                <a:cs typeface="Calibri" panose="020F0502020204030204" pitchFamily="34" charset="0"/>
              </a:rPr>
              <a:t>3. </a:t>
            </a:r>
            <a:r>
              <a:rPr lang="en-US">
                <a:effectLst/>
                <a:latin typeface="Calibri" panose="020F0502020204030204" pitchFamily="34" charset="0"/>
                <a:cs typeface="Calibri" panose="020F0502020204030204" pitchFamily="34" charset="0"/>
              </a:rPr>
              <a:t>For Baldwin, the problem never </a:t>
            </a:r>
            <a:r>
              <a:rPr lang="en-US" smtClean="0">
                <a:effectLst/>
                <a:latin typeface="Calibri" panose="020F0502020204030204" pitchFamily="34" charset="0"/>
                <a:cs typeface="Calibri" panose="020F0502020204030204" pitchFamily="34" charset="0"/>
              </a:rPr>
              <a:t>occurred until one night </a:t>
            </a:r>
            <a:r>
              <a:rPr lang="en-US">
                <a:effectLst/>
                <a:latin typeface="Calibri" panose="020F0502020204030204" pitchFamily="34" charset="0"/>
                <a:cs typeface="Calibri" panose="020F0502020204030204" pitchFamily="34" charset="0"/>
              </a:rPr>
              <a:t>in New Jersey</a:t>
            </a:r>
            <a:r>
              <a:rPr lang="en-US" smtClean="0">
                <a:effectLst/>
                <a:latin typeface="Calibri" panose="020F0502020204030204" pitchFamily="34" charset="0"/>
                <a:cs typeface="Calibri" panose="020F0502020204030204" pitchFamily="34" charset="0"/>
              </a:rPr>
              <a:t>.</a:t>
            </a:r>
          </a:p>
          <a:p>
            <a:r>
              <a:rPr lang="en-US" smtClean="0">
                <a:effectLst/>
                <a:latin typeface="Calibri" panose="020F0502020204030204" pitchFamily="34" charset="0"/>
                <a:cs typeface="Calibri" panose="020F0502020204030204" pitchFamily="34" charset="0"/>
              </a:rPr>
              <a:t>4. </a:t>
            </a:r>
            <a:r>
              <a:rPr lang="en-US">
                <a:effectLst/>
                <a:latin typeface="Calibri" panose="020F0502020204030204" pitchFamily="34" charset="0"/>
                <a:cs typeface="Calibri" panose="020F0502020204030204" pitchFamily="34" charset="0"/>
              </a:rPr>
              <a:t>The building's owners </a:t>
            </a:r>
            <a:r>
              <a:rPr lang="en-US" smtClean="0">
                <a:effectLst/>
                <a:latin typeface="Calibri" panose="020F0502020204030204" pitchFamily="34" charset="0"/>
                <a:cs typeface="Calibri" panose="020F0502020204030204" pitchFamily="34" charset="0"/>
              </a:rPr>
              <a:t>bribed </a:t>
            </a:r>
            <a:r>
              <a:rPr lang="en-US">
                <a:effectLst/>
                <a:latin typeface="Calibri" panose="020F0502020204030204" pitchFamily="34" charset="0"/>
                <a:cs typeface="Calibri" panose="020F0502020204030204" pitchFamily="34" charset="0"/>
              </a:rPr>
              <a:t>the </a:t>
            </a:r>
            <a:r>
              <a:rPr lang="en-US" smtClean="0">
                <a:effectLst/>
                <a:latin typeface="Calibri" panose="020F0502020204030204" pitchFamily="34" charset="0"/>
                <a:cs typeface="Calibri" panose="020F0502020204030204" pitchFamily="34" charset="0"/>
              </a:rPr>
              <a:t>inspectors to hide the crime of code violation.</a:t>
            </a:r>
            <a:endParaRPr lang="en-US">
              <a:effectLst/>
              <a:latin typeface="Calibri" panose="020F0502020204030204" pitchFamily="34" charset="0"/>
              <a:cs typeface="Calibri" panose="020F0502020204030204" pitchFamily="34" charset="0"/>
            </a:endParaRPr>
          </a:p>
          <a:p>
            <a:endParaRPr lang="en-US">
              <a:effectLst/>
              <a:latin typeface="Calibri" panose="020F0502020204030204" pitchFamily="34" charset="0"/>
              <a:cs typeface="Calibri" panose="020F0502020204030204" pitchFamily="34" charset="0"/>
            </a:endParaRPr>
          </a:p>
          <a:p>
            <a:endParaRPr lang="en-US"/>
          </a:p>
        </p:txBody>
      </p:sp>
    </p:spTree>
    <p:extLst>
      <p:ext uri="{BB962C8B-B14F-4D97-AF65-F5344CB8AC3E}">
        <p14:creationId xmlns:p14="http://schemas.microsoft.com/office/powerpoint/2010/main" val="6320958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OBJECTIVITY</a:t>
            </a:r>
          </a:p>
        </p:txBody>
      </p:sp>
      <p:sp>
        <p:nvSpPr>
          <p:cNvPr id="4" name="Content Placeholder 3"/>
          <p:cNvSpPr>
            <a:spLocks noGrp="1"/>
          </p:cNvSpPr>
          <p:nvPr>
            <p:ph idx="1"/>
          </p:nvPr>
        </p:nvSpPr>
        <p:spPr>
          <a:xfrm>
            <a:off x="533400" y="2336872"/>
            <a:ext cx="8153400" cy="4292527"/>
          </a:xfrm>
        </p:spPr>
        <p:txBody>
          <a:bodyPr>
            <a:normAutofit/>
          </a:bodyPr>
          <a:lstStyle/>
          <a:p>
            <a:pPr algn="just"/>
            <a:r>
              <a:rPr lang="en-US" sz="2000" dirty="0">
                <a:effectLst/>
              </a:rPr>
              <a:t>The convention of ‘objective’ writing is that arguments use impartial language, which is not  </a:t>
            </a:r>
            <a:r>
              <a:rPr lang="en-US" sz="2000" dirty="0">
                <a:solidFill>
                  <a:srgbClr val="FFFF00"/>
                </a:solidFill>
                <a:effectLst/>
              </a:rPr>
              <a:t>a) personal, b) judgmental, or c) emotive.  </a:t>
            </a:r>
          </a:p>
          <a:p>
            <a:pPr algn="just"/>
            <a:r>
              <a:rPr lang="en-US" sz="2000" dirty="0">
                <a:effectLst/>
              </a:rPr>
              <a:t>Objective language is considered </a:t>
            </a:r>
            <a:r>
              <a:rPr lang="en-US" sz="2000" dirty="0">
                <a:solidFill>
                  <a:srgbClr val="FFFF00"/>
                </a:solidFill>
                <a:effectLst/>
              </a:rPr>
              <a:t>fair and accurate. </a:t>
            </a:r>
          </a:p>
          <a:p>
            <a:pPr algn="just"/>
            <a:r>
              <a:rPr lang="en-US" sz="2000" dirty="0">
                <a:effectLst/>
              </a:rPr>
              <a:t>It avoids exaggeration and bias, and shows respect for the views of  others.</a:t>
            </a:r>
          </a:p>
          <a:p>
            <a:pPr algn="just"/>
            <a:r>
              <a:rPr lang="en-US" sz="2000" dirty="0">
                <a:effectLst/>
              </a:rPr>
              <a:t>Everyday language is ‘subjective’. It is used to express opinions     based on personal values, beliefs or preferences rather than          evidence. </a:t>
            </a:r>
          </a:p>
          <a:p>
            <a:pPr algn="just"/>
            <a:r>
              <a:rPr lang="en-US" sz="2000" dirty="0">
                <a:effectLst/>
              </a:rPr>
              <a:t>Opinions tend to be based on subjective judgment rather than  on information that can be verified.</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E9504-153D-4AE0-BFEE-72108FC730DC}"/>
              </a:ext>
            </a:extLst>
          </p:cNvPr>
          <p:cNvSpPr>
            <a:spLocks noGrp="1"/>
          </p:cNvSpPr>
          <p:nvPr>
            <p:ph type="title"/>
          </p:nvPr>
        </p:nvSpPr>
        <p:spPr/>
        <p:txBody>
          <a:bodyPr/>
          <a:lstStyle/>
          <a:p>
            <a:r>
              <a:rPr lang="en-US" dirty="0"/>
              <a:t>3 ways to achieve objectivity </a:t>
            </a:r>
          </a:p>
        </p:txBody>
      </p:sp>
      <p:graphicFrame>
        <p:nvGraphicFramePr>
          <p:cNvPr id="4" name="Content Placeholder 3">
            <a:extLst>
              <a:ext uri="{FF2B5EF4-FFF2-40B4-BE49-F238E27FC236}">
                <a16:creationId xmlns:a16="http://schemas.microsoft.com/office/drawing/2014/main" xmlns="" id="{79F0440B-E2B4-4648-BBD2-E1DBB3C83E47}"/>
              </a:ext>
            </a:extLst>
          </p:cNvPr>
          <p:cNvGraphicFramePr>
            <a:graphicFrameLocks noGrp="1"/>
          </p:cNvGraphicFramePr>
          <p:nvPr>
            <p:ph idx="1"/>
            <p:extLst>
              <p:ext uri="{D42A27DB-BD31-4B8C-83A1-F6EECF244321}">
                <p14:modId xmlns:p14="http://schemas.microsoft.com/office/powerpoint/2010/main" val="827515114"/>
              </p:ext>
            </p:extLst>
          </p:nvPr>
        </p:nvGraphicFramePr>
        <p:xfrm>
          <a:off x="533400" y="2336800"/>
          <a:ext cx="81534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41847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D480541-E8E6-4A8D-9462-25C9C3A5521E}"/>
              </a:ext>
            </a:extLst>
          </p:cNvPr>
          <p:cNvSpPr>
            <a:spLocks noGrp="1"/>
          </p:cNvSpPr>
          <p:nvPr>
            <p:ph type="title"/>
          </p:nvPr>
        </p:nvSpPr>
        <p:spPr/>
        <p:txBody>
          <a:bodyPr>
            <a:noAutofit/>
          </a:bodyPr>
          <a:lstStyle/>
          <a:p>
            <a:r>
              <a:rPr lang="en-US" sz="2400" dirty="0">
                <a:effectLst/>
              </a:rPr>
              <a:t>1.Avoid personal language unless </a:t>
            </a:r>
            <a:r>
              <a:rPr lang="en-US" sz="2400" dirty="0" smtClean="0">
                <a:effectLst/>
              </a:rPr>
              <a:t>necessary </a:t>
            </a:r>
            <a:r>
              <a:rPr lang="en-US" sz="2400" dirty="0">
                <a:effectLst/>
              </a:rPr>
              <a:t>Compare the examples below:</a:t>
            </a:r>
            <a:br>
              <a:rPr lang="en-US" sz="2400" dirty="0">
                <a:effectLst/>
              </a:rPr>
            </a:br>
            <a:endParaRPr lang="en-US" sz="2400" dirty="0"/>
          </a:p>
        </p:txBody>
      </p:sp>
      <p:sp>
        <p:nvSpPr>
          <p:cNvPr id="4" name="Content Placeholder 3"/>
          <p:cNvSpPr>
            <a:spLocks noGrp="1"/>
          </p:cNvSpPr>
          <p:nvPr>
            <p:ph idx="1"/>
          </p:nvPr>
        </p:nvSpPr>
        <p:spPr>
          <a:xfrm>
            <a:off x="228601" y="2017713"/>
            <a:ext cx="8915400" cy="4840287"/>
          </a:xfrm>
        </p:spPr>
        <p:txBody>
          <a:bodyPr>
            <a:normAutofit lnSpcReduction="10000"/>
          </a:bodyPr>
          <a:lstStyle/>
          <a:p>
            <a:r>
              <a:rPr lang="en-US" sz="2000" dirty="0">
                <a:solidFill>
                  <a:srgbClr val="FFFF00"/>
                </a:solidFill>
                <a:effectLst/>
              </a:rPr>
              <a:t>1. I got informed consent in accordance with the procedures specified for research… </a:t>
            </a:r>
          </a:p>
          <a:p>
            <a:pPr marL="285750" indent="-285750">
              <a:buFont typeface="Wingdings" panose="05000000000000000000" pitchFamily="2" charset="2"/>
              <a:buChar char="v"/>
            </a:pPr>
            <a:r>
              <a:rPr lang="en-US" sz="2000" i="1" dirty="0">
                <a:solidFill>
                  <a:srgbClr val="FFFF00"/>
                </a:solidFill>
                <a:effectLst/>
              </a:rPr>
              <a:t>Informed consent was obtained in accordance with the procedures specified for research… </a:t>
            </a:r>
          </a:p>
          <a:p>
            <a:endParaRPr lang="en-US" sz="1600" dirty="0">
              <a:effectLst/>
            </a:endParaRPr>
          </a:p>
          <a:p>
            <a:r>
              <a:rPr lang="en-US" sz="1900" dirty="0">
                <a:solidFill>
                  <a:schemeClr val="accent4">
                    <a:lumMod val="50000"/>
                  </a:schemeClr>
                </a:solidFill>
                <a:effectLst/>
              </a:rPr>
              <a:t> 2. I believe that there is a discrepancy between theory and practice… </a:t>
            </a:r>
          </a:p>
          <a:p>
            <a:pPr marL="285750" indent="-285750">
              <a:buFont typeface="Wingdings" panose="05000000000000000000" pitchFamily="2" charset="2"/>
              <a:buChar char="v"/>
            </a:pPr>
            <a:r>
              <a:rPr lang="en-US" sz="1900" i="1" dirty="0">
                <a:solidFill>
                  <a:schemeClr val="accent4">
                    <a:lumMod val="50000"/>
                  </a:schemeClr>
                </a:solidFill>
                <a:effectLst/>
              </a:rPr>
              <a:t> Research suggests that there is a discrepancy between theory and practice… </a:t>
            </a:r>
          </a:p>
          <a:p>
            <a:endParaRPr lang="en-US" sz="1900" dirty="0">
              <a:solidFill>
                <a:schemeClr val="accent4">
                  <a:lumMod val="50000"/>
                </a:schemeClr>
              </a:solidFill>
              <a:effectLst/>
            </a:endParaRPr>
          </a:p>
          <a:p>
            <a:r>
              <a:rPr lang="en-US" sz="1900" dirty="0">
                <a:solidFill>
                  <a:srgbClr val="002060"/>
                </a:solidFill>
                <a:effectLst/>
              </a:rPr>
              <a:t>3. I interviewed a total of 22 parents during the month of December 2009… </a:t>
            </a:r>
          </a:p>
          <a:p>
            <a:pPr marL="285750" indent="-285750">
              <a:buFont typeface="Wingdings" panose="05000000000000000000" pitchFamily="2" charset="2"/>
              <a:buChar char="v"/>
            </a:pPr>
            <a:r>
              <a:rPr lang="en-US" sz="1900" i="1" dirty="0">
                <a:solidFill>
                  <a:srgbClr val="002060"/>
                </a:solidFill>
                <a:effectLst/>
              </a:rPr>
              <a:t>A total of 22 parents were interviewed during the month of December 2009… </a:t>
            </a:r>
          </a:p>
          <a:p>
            <a:endParaRPr lang="en-US" sz="1600" dirty="0">
              <a:effectLst/>
            </a:endParaRPr>
          </a:p>
          <a:p>
            <a:r>
              <a:rPr lang="en-US" sz="1900" dirty="0">
                <a:solidFill>
                  <a:srgbClr val="C00000"/>
                </a:solidFill>
                <a:effectLst/>
              </a:rPr>
              <a:t>4. I gave completed questionnaires a number for identification purposes… </a:t>
            </a:r>
          </a:p>
          <a:p>
            <a:pPr marL="285750" indent="-285750">
              <a:buFont typeface="Wingdings" panose="05000000000000000000" pitchFamily="2" charset="2"/>
              <a:buChar char="v"/>
            </a:pPr>
            <a:r>
              <a:rPr lang="en-US" sz="1900" i="1" dirty="0">
                <a:solidFill>
                  <a:srgbClr val="C00000"/>
                </a:solidFill>
                <a:effectLst/>
              </a:rPr>
              <a:t>Completed questionnaires were allocated a number for identification purposes… </a:t>
            </a:r>
          </a:p>
          <a:p>
            <a:endParaRPr lang="en-US" sz="1600" dirty="0">
              <a:effectLst/>
            </a:endParaRPr>
          </a:p>
        </p:txBody>
      </p:sp>
    </p:spTree>
    <p:extLst>
      <p:ext uri="{BB962C8B-B14F-4D97-AF65-F5344CB8AC3E}">
        <p14:creationId xmlns:p14="http://schemas.microsoft.com/office/powerpoint/2010/main" val="342609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0" end="10"/>
                                            </p:txEl>
                                          </p:spTgt>
                                        </p:tgtEl>
                                        <p:attrNameLst>
                                          <p:attrName>style.visibility</p:attrName>
                                        </p:attrNameLst>
                                      </p:cBhvr>
                                      <p:to>
                                        <p:strVal val="visible"/>
                                      </p:to>
                                    </p:set>
                                    <p:animEffect transition="in" filter="fade">
                                      <p:cBhvr>
                                        <p:cTn id="2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18CBADD-7EB9-4135-A227-BD61BC43E07A}"/>
              </a:ext>
            </a:extLst>
          </p:cNvPr>
          <p:cNvSpPr>
            <a:spLocks noGrp="1"/>
          </p:cNvSpPr>
          <p:nvPr>
            <p:ph type="title"/>
          </p:nvPr>
        </p:nvSpPr>
        <p:spPr/>
        <p:txBody>
          <a:bodyPr/>
          <a:lstStyle/>
          <a:p>
            <a:r>
              <a:rPr lang="en-US" sz="3600" dirty="0"/>
              <a:t>2. Avoid Judgmental </a:t>
            </a:r>
            <a:r>
              <a:rPr lang="en-US" sz="3600" dirty="0" smtClean="0"/>
              <a:t>Language</a:t>
            </a:r>
            <a:r>
              <a:rPr lang="en-US" sz="3600" dirty="0"/>
              <a:t/>
            </a:r>
            <a:br>
              <a:rPr lang="en-US" sz="3600" dirty="0"/>
            </a:br>
            <a:endParaRPr lang="en-US" dirty="0"/>
          </a:p>
        </p:txBody>
      </p:sp>
      <p:sp>
        <p:nvSpPr>
          <p:cNvPr id="4" name="Content Placeholder 3"/>
          <p:cNvSpPr>
            <a:spLocks noGrp="1"/>
          </p:cNvSpPr>
          <p:nvPr>
            <p:ph idx="1"/>
          </p:nvPr>
        </p:nvSpPr>
        <p:spPr>
          <a:xfrm>
            <a:off x="152401" y="2017712"/>
            <a:ext cx="8991600" cy="4230687"/>
          </a:xfrm>
        </p:spPr>
        <p:txBody>
          <a:bodyPr>
            <a:normAutofit/>
          </a:bodyPr>
          <a:lstStyle/>
          <a:p>
            <a:endParaRPr lang="en-US" dirty="0"/>
          </a:p>
          <a:p>
            <a:pPr>
              <a:buFont typeface="Arial" pitchFamily="34" charset="0"/>
              <a:buChar char="•"/>
            </a:pPr>
            <a:r>
              <a:rPr lang="en-US" sz="2000" dirty="0"/>
              <a:t>Judgmental language suggests that you are making a personal judgment.</a:t>
            </a:r>
          </a:p>
          <a:p>
            <a:pPr marL="0" indent="0">
              <a:buNone/>
            </a:pPr>
            <a:endParaRPr lang="en-US" sz="2000" dirty="0"/>
          </a:p>
          <a:p>
            <a:pPr>
              <a:buFont typeface="Arial" pitchFamily="34" charset="0"/>
              <a:buChar char="•"/>
            </a:pPr>
            <a:r>
              <a:rPr lang="en-US" sz="2000" dirty="0"/>
              <a:t>By using judgmental language, it may sound as though you have come to a conclusion based on your previously held beliefs, rather than through a review of the relevant literature. </a:t>
            </a:r>
          </a:p>
          <a:p>
            <a:pPr marL="0" indent="0">
              <a:buNone/>
            </a:pPr>
            <a:endParaRPr lang="en-US" sz="2000" dirty="0"/>
          </a:p>
          <a:p>
            <a:pPr>
              <a:buFont typeface="Arial" pitchFamily="34" charset="0"/>
              <a:buChar char="•"/>
            </a:pPr>
            <a:r>
              <a:rPr lang="en-US" sz="2000" dirty="0"/>
              <a:t>It is important to remember that beliefs you may have  held at one time could later be disproved. </a:t>
            </a:r>
          </a:p>
          <a:p>
            <a:endParaRPr lang="en-US" dirty="0">
              <a:solidFill>
                <a:srgbClr val="C00000"/>
              </a:solidFill>
            </a:endParaRPr>
          </a:p>
        </p:txBody>
      </p:sp>
    </p:spTree>
    <p:extLst>
      <p:ext uri="{BB962C8B-B14F-4D97-AF65-F5344CB8AC3E}">
        <p14:creationId xmlns:p14="http://schemas.microsoft.com/office/powerpoint/2010/main" val="1076726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FF00"/>
                </a:solidFill>
              </a:rPr>
              <a:t>The TECHNICAL STYLE</a:t>
            </a:r>
          </a:p>
        </p:txBody>
      </p:sp>
      <p:sp>
        <p:nvSpPr>
          <p:cNvPr id="3" name="Content Placeholder 2"/>
          <p:cNvSpPr>
            <a:spLocks noGrp="1"/>
          </p:cNvSpPr>
          <p:nvPr>
            <p:ph idx="1"/>
          </p:nvPr>
        </p:nvSpPr>
        <p:spPr/>
        <p:txBody>
          <a:bodyPr/>
          <a:lstStyle/>
          <a:p>
            <a:pPr marL="0" indent="0">
              <a:buNone/>
            </a:pPr>
            <a:r>
              <a:rPr lang="en-US" dirty="0"/>
              <a:t>The following acronym sums it all up,</a:t>
            </a:r>
          </a:p>
        </p:txBody>
      </p:sp>
      <p:sp>
        <p:nvSpPr>
          <p:cNvPr id="4" name="Content Placeholder 3"/>
          <p:cNvSpPr>
            <a:spLocks noGrp="1"/>
          </p:cNvSpPr>
          <p:nvPr>
            <p:ph idx="4294967295"/>
          </p:nvPr>
        </p:nvSpPr>
        <p:spPr>
          <a:xfrm>
            <a:off x="1066800" y="3505200"/>
            <a:ext cx="6638925" cy="2036763"/>
          </a:xfrm>
        </p:spPr>
        <p:txBody>
          <a:bodyPr>
            <a:normAutofit/>
          </a:bodyPr>
          <a:lstStyle/>
          <a:p>
            <a:pPr marL="0" indent="0" algn="ctr">
              <a:buNone/>
            </a:pPr>
            <a:r>
              <a:rPr lang="en-US" sz="11500" b="1" dirty="0">
                <a:solidFill>
                  <a:srgbClr val="0070C0"/>
                </a:solidFill>
              </a:rPr>
              <a:t>S</a:t>
            </a:r>
            <a:r>
              <a:rPr lang="en-US" sz="11500" b="1" dirty="0">
                <a:solidFill>
                  <a:srgbClr val="FFC000"/>
                </a:solidFill>
              </a:rPr>
              <a:t>C</a:t>
            </a:r>
            <a:r>
              <a:rPr lang="en-US" sz="11500" b="1" dirty="0">
                <a:solidFill>
                  <a:srgbClr val="FF0000"/>
                </a:solidFill>
              </a:rPr>
              <a:t>O</a:t>
            </a:r>
            <a:r>
              <a:rPr lang="en-US" sz="11500" b="1" dirty="0">
                <a:solidFill>
                  <a:schemeClr val="accent4">
                    <a:lumMod val="60000"/>
                    <a:lumOff val="40000"/>
                  </a:schemeClr>
                </a:solidFill>
              </a:rPr>
              <a:t>P</a:t>
            </a:r>
            <a:r>
              <a:rPr lang="en-US" sz="11500" b="1" dirty="0">
                <a:solidFill>
                  <a:srgbClr val="FFFF00"/>
                </a:solidFill>
              </a:rPr>
              <a:t>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A88E1F61-3083-442B-AC81-D0ADE6FF0A36}"/>
              </a:ext>
            </a:extLst>
          </p:cNvPr>
          <p:cNvSpPr>
            <a:spLocks noGrp="1"/>
          </p:cNvSpPr>
          <p:nvPr>
            <p:ph type="title"/>
          </p:nvPr>
        </p:nvSpPr>
        <p:spPr/>
        <p:txBody>
          <a:bodyPr/>
          <a:lstStyle/>
          <a:p>
            <a:r>
              <a:rPr lang="en-US" dirty="0"/>
              <a:t>Consider the following examples:</a:t>
            </a:r>
          </a:p>
        </p:txBody>
      </p:sp>
      <p:sp>
        <p:nvSpPr>
          <p:cNvPr id="4" name="Content Placeholder 3"/>
          <p:cNvSpPr>
            <a:spLocks noGrp="1"/>
          </p:cNvSpPr>
          <p:nvPr>
            <p:ph idx="1"/>
          </p:nvPr>
        </p:nvSpPr>
        <p:spPr>
          <a:xfrm>
            <a:off x="76200" y="1981200"/>
            <a:ext cx="9067800" cy="4724400"/>
          </a:xfrm>
        </p:spPr>
        <p:txBody>
          <a:bodyPr>
            <a:normAutofit/>
          </a:bodyPr>
          <a:lstStyle/>
          <a:p>
            <a:pPr marL="457200" indent="-457200">
              <a:buFont typeface="+mj-lt"/>
              <a:buAutoNum type="arabicPeriod"/>
            </a:pPr>
            <a:r>
              <a:rPr lang="en-US" sz="1800" dirty="0">
                <a:solidFill>
                  <a:schemeClr val="accent4">
                    <a:lumMod val="50000"/>
                  </a:schemeClr>
                </a:solidFill>
                <a:effectLst/>
              </a:rPr>
              <a:t>International schools are always elitist… </a:t>
            </a:r>
          </a:p>
          <a:p>
            <a:pPr marL="342900" indent="-342900">
              <a:buFont typeface="Wingdings" panose="05000000000000000000" pitchFamily="2" charset="2"/>
              <a:buChar char="v"/>
            </a:pPr>
            <a:r>
              <a:rPr lang="en-US" sz="1800" i="1" dirty="0">
                <a:solidFill>
                  <a:schemeClr val="accent4">
                    <a:lumMod val="50000"/>
                  </a:schemeClr>
                </a:solidFill>
                <a:effectLst/>
              </a:rPr>
              <a:t>International schools are often viewed as elitist… </a:t>
            </a:r>
          </a:p>
          <a:p>
            <a:endParaRPr lang="en-US" sz="1800" dirty="0">
              <a:effectLst/>
            </a:endParaRPr>
          </a:p>
          <a:p>
            <a:r>
              <a:rPr lang="en-US" sz="1800" dirty="0">
                <a:solidFill>
                  <a:srgbClr val="002060"/>
                </a:solidFill>
                <a:effectLst/>
              </a:rPr>
              <a:t>2.  Jessen’s (1956) theory is the most influential for scholars in education</a:t>
            </a:r>
          </a:p>
          <a:p>
            <a:pPr marL="342900" indent="-342900">
              <a:buFont typeface="Wingdings" panose="05000000000000000000" pitchFamily="2" charset="2"/>
              <a:buChar char="v"/>
            </a:pPr>
            <a:r>
              <a:rPr lang="en-US" sz="1800" i="1" dirty="0" err="1">
                <a:solidFill>
                  <a:srgbClr val="002060"/>
                </a:solidFill>
                <a:effectLst/>
              </a:rPr>
              <a:t>Jessen’s</a:t>
            </a:r>
            <a:r>
              <a:rPr lang="en-US" sz="1800" i="1" dirty="0">
                <a:solidFill>
                  <a:srgbClr val="002060"/>
                </a:solidFill>
                <a:effectLst/>
              </a:rPr>
              <a:t> (1956) theory remains one of the most influential for scholars in education… </a:t>
            </a:r>
          </a:p>
          <a:p>
            <a:endParaRPr lang="en-US" sz="1800" dirty="0">
              <a:solidFill>
                <a:srgbClr val="FFFF00"/>
              </a:solidFill>
              <a:effectLst/>
            </a:endParaRPr>
          </a:p>
          <a:p>
            <a:r>
              <a:rPr lang="en-US" sz="1800" dirty="0">
                <a:solidFill>
                  <a:schemeClr val="accent1">
                    <a:lumMod val="20000"/>
                    <a:lumOff val="80000"/>
                  </a:schemeClr>
                </a:solidFill>
                <a:effectLst/>
              </a:rPr>
              <a:t>3.  Smith’s (2009) paper made such a remarkable contribution to the field… </a:t>
            </a:r>
          </a:p>
          <a:p>
            <a:pPr marL="342900" indent="-342900">
              <a:buFont typeface="Wingdings" panose="05000000000000000000" pitchFamily="2" charset="2"/>
              <a:buChar char="v"/>
            </a:pPr>
            <a:r>
              <a:rPr lang="en-US" sz="1800" i="1" dirty="0">
                <a:solidFill>
                  <a:schemeClr val="accent1">
                    <a:lumMod val="20000"/>
                    <a:lumOff val="80000"/>
                  </a:schemeClr>
                </a:solidFill>
                <a:effectLst/>
              </a:rPr>
              <a:t>Smith’s (2009) paper made a major contribution to the field… </a:t>
            </a:r>
          </a:p>
          <a:p>
            <a:endParaRPr lang="en-US" sz="1800" dirty="0">
              <a:effectLst/>
            </a:endParaRPr>
          </a:p>
          <a:p>
            <a:r>
              <a:rPr lang="en-US" sz="1800" dirty="0">
                <a:solidFill>
                  <a:schemeClr val="bg1"/>
                </a:solidFill>
                <a:effectLst/>
              </a:rPr>
              <a:t> 4. </a:t>
            </a:r>
            <a:r>
              <a:rPr lang="en-US" sz="1800" dirty="0" err="1">
                <a:solidFill>
                  <a:schemeClr val="bg1"/>
                </a:solidFill>
                <a:effectLst/>
              </a:rPr>
              <a:t>Gorard’s</a:t>
            </a:r>
            <a:r>
              <a:rPr lang="en-US" sz="1800" dirty="0">
                <a:solidFill>
                  <a:schemeClr val="bg1"/>
                </a:solidFill>
                <a:effectLst/>
              </a:rPr>
              <a:t> (1999, pp.31-33) study provided an awesome classification model… </a:t>
            </a:r>
          </a:p>
          <a:p>
            <a:pPr marL="285750" indent="-285750">
              <a:buFont typeface="Wingdings" panose="05000000000000000000" pitchFamily="2" charset="2"/>
              <a:buChar char="v"/>
            </a:pPr>
            <a:r>
              <a:rPr lang="en-US" sz="1800" i="1" dirty="0">
                <a:solidFill>
                  <a:schemeClr val="bg1"/>
                </a:solidFill>
                <a:effectLst/>
              </a:rPr>
              <a:t> </a:t>
            </a:r>
            <a:r>
              <a:rPr lang="en-US" sz="1800" i="1" dirty="0" err="1">
                <a:solidFill>
                  <a:schemeClr val="bg1"/>
                </a:solidFill>
                <a:effectLst/>
              </a:rPr>
              <a:t>Gorard’s</a:t>
            </a:r>
            <a:r>
              <a:rPr lang="en-US" sz="1800" i="1" dirty="0">
                <a:solidFill>
                  <a:schemeClr val="bg1"/>
                </a:solidFill>
                <a:effectLst/>
              </a:rPr>
              <a:t> (1999, pp.31-33) study provided a concise classification model… </a:t>
            </a:r>
          </a:p>
          <a:p>
            <a:endParaRPr lang="en-US" sz="1800" dirty="0">
              <a:solidFill>
                <a:srgbClr val="C00000"/>
              </a:solidFill>
              <a:effectLst/>
            </a:endParaRPr>
          </a:p>
        </p:txBody>
      </p:sp>
    </p:spTree>
    <p:extLst>
      <p:ext uri="{BB962C8B-B14F-4D97-AF65-F5344CB8AC3E}">
        <p14:creationId xmlns:p14="http://schemas.microsoft.com/office/powerpoint/2010/main" val="127926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wipe(down)">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wipe(down)">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10" end="10"/>
                                            </p:txEl>
                                          </p:spTgt>
                                        </p:tgtEl>
                                        <p:attrNameLst>
                                          <p:attrName>style.visibility</p:attrName>
                                        </p:attrNameLst>
                                      </p:cBhvr>
                                      <p:to>
                                        <p:strVal val="visible"/>
                                      </p:to>
                                    </p:set>
                                    <p:animEffect transition="in" filter="wipe(down)">
                                      <p:cBhvr>
                                        <p:cTn id="2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5CF0FEDC-28B8-49EC-A4FB-5CFF8118C095}"/>
              </a:ext>
            </a:extLst>
          </p:cNvPr>
          <p:cNvSpPr>
            <a:spLocks noGrp="1"/>
          </p:cNvSpPr>
          <p:nvPr>
            <p:ph type="title"/>
          </p:nvPr>
        </p:nvSpPr>
        <p:spPr/>
        <p:txBody>
          <a:bodyPr/>
          <a:lstStyle/>
          <a:p>
            <a:r>
              <a:rPr lang="en-US" dirty="0"/>
              <a:t>3. Avoid emotive language. </a:t>
            </a:r>
            <a:br>
              <a:rPr lang="en-US" dirty="0"/>
            </a:br>
            <a:endParaRPr lang="en-US" dirty="0"/>
          </a:p>
        </p:txBody>
      </p:sp>
      <p:sp>
        <p:nvSpPr>
          <p:cNvPr id="4" name="Content Placeholder 3"/>
          <p:cNvSpPr>
            <a:spLocks noGrp="1"/>
          </p:cNvSpPr>
          <p:nvPr>
            <p:ph idx="1"/>
          </p:nvPr>
        </p:nvSpPr>
        <p:spPr>
          <a:xfrm>
            <a:off x="413543" y="2133600"/>
            <a:ext cx="8316913" cy="3581400"/>
          </a:xfrm>
        </p:spPr>
        <p:txBody>
          <a:bodyPr>
            <a:normAutofit/>
          </a:bodyPr>
          <a:lstStyle/>
          <a:p>
            <a:pPr>
              <a:buFont typeface="Arial" pitchFamily="34" charset="0"/>
              <a:buChar char="•"/>
            </a:pPr>
            <a:r>
              <a:rPr lang="en-US" sz="2400" dirty="0"/>
              <a:t>Emotive language appeals to the emotions or values of  your reader. </a:t>
            </a:r>
          </a:p>
          <a:p>
            <a:endParaRPr lang="en-US" sz="2400" dirty="0"/>
          </a:p>
          <a:p>
            <a:pPr>
              <a:buFont typeface="Arial" pitchFamily="34" charset="0"/>
              <a:buChar char="•"/>
            </a:pPr>
            <a:r>
              <a:rPr lang="en-US" sz="2400" dirty="0"/>
              <a:t>Emotive language tends to use superlatives and/or exaggeration in an attempt to incite an emotional reaction.</a:t>
            </a:r>
          </a:p>
          <a:p>
            <a:endParaRPr lang="en-US" sz="2000" dirty="0">
              <a:solidFill>
                <a:srgbClr val="C00000"/>
              </a:solidFill>
            </a:endParaRPr>
          </a:p>
        </p:txBody>
      </p:sp>
    </p:spTree>
    <p:extLst>
      <p:ext uri="{BB962C8B-B14F-4D97-AF65-F5344CB8AC3E}">
        <p14:creationId xmlns:p14="http://schemas.microsoft.com/office/powerpoint/2010/main" val="153701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A70E3A9A-545F-40F6-A66D-EAC080B53065}"/>
              </a:ext>
            </a:extLst>
          </p:cNvPr>
          <p:cNvSpPr>
            <a:spLocks noGrp="1"/>
          </p:cNvSpPr>
          <p:nvPr>
            <p:ph type="title"/>
          </p:nvPr>
        </p:nvSpPr>
        <p:spPr/>
        <p:txBody>
          <a:bodyPr/>
          <a:lstStyle/>
          <a:p>
            <a:r>
              <a:rPr lang="en-US" dirty="0"/>
              <a:t>Consider the following examples:</a:t>
            </a:r>
          </a:p>
        </p:txBody>
      </p:sp>
      <p:sp>
        <p:nvSpPr>
          <p:cNvPr id="4" name="Content Placeholder 3"/>
          <p:cNvSpPr>
            <a:spLocks noGrp="1"/>
          </p:cNvSpPr>
          <p:nvPr>
            <p:ph idx="1"/>
          </p:nvPr>
        </p:nvSpPr>
        <p:spPr>
          <a:xfrm>
            <a:off x="293687" y="2286000"/>
            <a:ext cx="8316913" cy="3818772"/>
          </a:xfrm>
        </p:spPr>
        <p:txBody>
          <a:bodyPr>
            <a:normAutofit/>
          </a:bodyPr>
          <a:lstStyle/>
          <a:p>
            <a:pPr marL="457200" indent="-457200">
              <a:buFont typeface="+mj-lt"/>
              <a:buAutoNum type="arabicPeriod"/>
            </a:pPr>
            <a:r>
              <a:rPr lang="en-US" sz="2000" dirty="0">
                <a:solidFill>
                  <a:srgbClr val="FFFF00"/>
                </a:solidFill>
                <a:effectLst/>
              </a:rPr>
              <a:t>Korean orthography is too difficult to be well-understood… </a:t>
            </a:r>
          </a:p>
          <a:p>
            <a:pPr marL="342900" indent="-342900">
              <a:buFont typeface="Wingdings" panose="05000000000000000000" pitchFamily="2" charset="2"/>
              <a:buChar char="v"/>
            </a:pPr>
            <a:r>
              <a:rPr lang="en-US" sz="2000" i="1" dirty="0">
                <a:solidFill>
                  <a:srgbClr val="FFFF00"/>
                </a:solidFill>
                <a:effectLst/>
              </a:rPr>
              <a:t> Korean orthography is not generally well-understood… </a:t>
            </a:r>
          </a:p>
          <a:p>
            <a:endParaRPr lang="en-US" sz="2000" dirty="0">
              <a:effectLst/>
            </a:endParaRPr>
          </a:p>
          <a:p>
            <a:pPr marL="457200" indent="-457200">
              <a:buAutoNum type="arabicPeriod" startAt="2"/>
            </a:pPr>
            <a:r>
              <a:rPr lang="en-US" sz="2000" dirty="0">
                <a:solidFill>
                  <a:srgbClr val="002060"/>
                </a:solidFill>
                <a:effectLst/>
              </a:rPr>
              <a:t>These really lucky people may be advantaged by healthcare services that… </a:t>
            </a:r>
          </a:p>
          <a:p>
            <a:pPr marL="342900" indent="-342900">
              <a:buFont typeface="Wingdings" panose="05000000000000000000" pitchFamily="2" charset="2"/>
              <a:buChar char="v"/>
            </a:pPr>
            <a:r>
              <a:rPr lang="en-US" sz="2000" i="1" dirty="0">
                <a:solidFill>
                  <a:srgbClr val="002060"/>
                </a:solidFill>
                <a:effectLst/>
              </a:rPr>
              <a:t> These people may be advantaged by healthcare services that… </a:t>
            </a:r>
          </a:p>
          <a:p>
            <a:endParaRPr lang="en-US" sz="2000" dirty="0">
              <a:solidFill>
                <a:srgbClr val="002060"/>
              </a:solidFill>
              <a:effectLst/>
            </a:endParaRPr>
          </a:p>
          <a:p>
            <a:r>
              <a:rPr lang="en-US" sz="2000" dirty="0">
                <a:solidFill>
                  <a:srgbClr val="FF0000"/>
                </a:solidFill>
                <a:effectLst/>
              </a:rPr>
              <a:t> 3.  Sydney represents an incredibly vivacious school market… </a:t>
            </a:r>
          </a:p>
          <a:p>
            <a:pPr marL="342900" indent="-342900">
              <a:buFont typeface="Wingdings" panose="05000000000000000000" pitchFamily="2" charset="2"/>
              <a:buChar char="v"/>
            </a:pPr>
            <a:r>
              <a:rPr lang="en-US" sz="2000" i="1" dirty="0">
                <a:solidFill>
                  <a:srgbClr val="FF0000"/>
                </a:solidFill>
                <a:effectLst/>
              </a:rPr>
              <a:t>Sydney represents an active and dynamic school market… </a:t>
            </a:r>
          </a:p>
          <a:p>
            <a:endParaRPr lang="en-US" sz="2000" dirty="0">
              <a:solidFill>
                <a:srgbClr val="FF0000"/>
              </a:solidFill>
              <a:effectLst/>
            </a:endParaRPr>
          </a:p>
          <a:p>
            <a:endParaRPr lang="en-US" sz="2000" dirty="0">
              <a:solidFill>
                <a:srgbClr val="C00000"/>
              </a:solidFill>
              <a:effectLst/>
            </a:endParaRPr>
          </a:p>
        </p:txBody>
      </p:sp>
    </p:spTree>
    <p:extLst>
      <p:ext uri="{BB962C8B-B14F-4D97-AF65-F5344CB8AC3E}">
        <p14:creationId xmlns:p14="http://schemas.microsoft.com/office/powerpoint/2010/main" val="293772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arn(inVertic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barn(inVertical)">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barn(inVertical)">
                                      <p:cBhvr>
                                        <p:cTn id="1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Re-write the following sentences by making them objective.</a:t>
            </a:r>
          </a:p>
        </p:txBody>
      </p:sp>
      <p:sp>
        <p:nvSpPr>
          <p:cNvPr id="4" name="Content Placeholder 3"/>
          <p:cNvSpPr>
            <a:spLocks noGrp="1"/>
          </p:cNvSpPr>
          <p:nvPr>
            <p:ph idx="1"/>
          </p:nvPr>
        </p:nvSpPr>
        <p:spPr>
          <a:xfrm>
            <a:off x="533400" y="2336873"/>
            <a:ext cx="8305800" cy="3599316"/>
          </a:xfrm>
        </p:spPr>
        <p:txBody>
          <a:bodyPr>
            <a:normAutofit/>
          </a:bodyPr>
          <a:lstStyle/>
          <a:p>
            <a:pPr marL="514350" indent="-514350" fontAlgn="base">
              <a:buFont typeface="+mj-lt"/>
              <a:buAutoNum type="arabicPeriod"/>
            </a:pPr>
            <a:r>
              <a:rPr lang="en-US" sz="2800" dirty="0">
                <a:solidFill>
                  <a:schemeClr val="tx1"/>
                </a:solidFill>
              </a:rPr>
              <a:t>I don’t think that this company cares </a:t>
            </a:r>
            <a:r>
              <a:rPr lang="en-US" sz="2800" dirty="0" smtClean="0">
                <a:solidFill>
                  <a:schemeClr val="tx1"/>
                </a:solidFill>
              </a:rPr>
              <a:t>about what </a:t>
            </a:r>
            <a:r>
              <a:rPr lang="en-US" sz="2800" dirty="0">
                <a:solidFill>
                  <a:schemeClr val="tx1"/>
                </a:solidFill>
              </a:rPr>
              <a:t>their customers think of them. </a:t>
            </a:r>
          </a:p>
          <a:p>
            <a:pPr marL="514350" indent="-514350" fontAlgn="base">
              <a:buFont typeface="+mj-lt"/>
              <a:buAutoNum type="arabicPeriod"/>
            </a:pPr>
            <a:r>
              <a:rPr lang="en-US" sz="2800" dirty="0">
                <a:solidFill>
                  <a:schemeClr val="tx1"/>
                </a:solidFill>
              </a:rPr>
              <a:t>In my experience, they haven’t been the best.</a:t>
            </a:r>
          </a:p>
          <a:p>
            <a:pPr marL="514350" indent="-514350" fontAlgn="base">
              <a:buFont typeface="+mj-lt"/>
              <a:buAutoNum type="arabicPeriod"/>
            </a:pPr>
            <a:r>
              <a:rPr lang="en-US" sz="2800" dirty="0">
                <a:solidFill>
                  <a:schemeClr val="tx1"/>
                </a:solidFill>
              </a:rPr>
              <a:t>This operating system isn’t the best one </a:t>
            </a:r>
            <a:r>
              <a:rPr lang="en-US" sz="2800" dirty="0" smtClean="0">
                <a:solidFill>
                  <a:schemeClr val="tx1"/>
                </a:solidFill>
              </a:rPr>
              <a:t>out</a:t>
            </a:r>
            <a:r>
              <a:rPr lang="en-US" sz="2800" dirty="0"/>
              <a:t> </a:t>
            </a:r>
            <a:r>
              <a:rPr lang="en-US" sz="2800" dirty="0" smtClean="0"/>
              <a:t>t</a:t>
            </a:r>
            <a:r>
              <a:rPr lang="en-US" sz="2800" dirty="0" smtClean="0">
                <a:solidFill>
                  <a:schemeClr val="tx1"/>
                </a:solidFill>
              </a:rPr>
              <a:t>here</a:t>
            </a:r>
            <a:r>
              <a:rPr lang="en-US" sz="2800" dirty="0"/>
              <a:t>.</a:t>
            </a:r>
            <a:r>
              <a:rPr lang="en-US" sz="2800" dirty="0" smtClean="0">
                <a:solidFill>
                  <a:schemeClr val="tx1"/>
                </a:solidFill>
              </a:rPr>
              <a:t> </a:t>
            </a:r>
            <a:r>
              <a:rPr lang="en-US" sz="2800" dirty="0"/>
              <a:t>I</a:t>
            </a:r>
            <a:r>
              <a:rPr lang="en-US" sz="2800" dirty="0" smtClean="0">
                <a:solidFill>
                  <a:schemeClr val="tx1"/>
                </a:solidFill>
              </a:rPr>
              <a:t>t’s </a:t>
            </a:r>
            <a:r>
              <a:rPr lang="en-US" sz="2800" dirty="0">
                <a:solidFill>
                  <a:schemeClr val="tx1"/>
                </a:solidFill>
              </a:rPr>
              <a:t>too slow for most people’s needs.</a:t>
            </a:r>
          </a:p>
          <a:p>
            <a:endParaRPr lang="en-US" sz="2800" dirty="0">
              <a:solidFill>
                <a:schemeClr val="tx1"/>
              </a:solidFill>
            </a:endParaRPr>
          </a:p>
        </p:txBody>
      </p:sp>
    </p:spTree>
    <p:extLst>
      <p:ext uri="{BB962C8B-B14F-4D97-AF65-F5344CB8AC3E}">
        <p14:creationId xmlns:p14="http://schemas.microsoft.com/office/powerpoint/2010/main" val="13503446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bg1"/>
                </a:solidFill>
              </a:rPr>
              <a:t>Re-write the following and make it objectively sound.</a:t>
            </a:r>
          </a:p>
        </p:txBody>
      </p:sp>
      <p:sp>
        <p:nvSpPr>
          <p:cNvPr id="4" name="Content Placeholder 3"/>
          <p:cNvSpPr>
            <a:spLocks noGrp="1"/>
          </p:cNvSpPr>
          <p:nvPr>
            <p:ph idx="1"/>
          </p:nvPr>
        </p:nvSpPr>
        <p:spPr>
          <a:xfrm>
            <a:off x="107504" y="1295400"/>
            <a:ext cx="8884096" cy="4876800"/>
          </a:xfrm>
        </p:spPr>
        <p:txBody>
          <a:bodyPr>
            <a:normAutofit fontScale="92500"/>
          </a:bodyPr>
          <a:lstStyle/>
          <a:p>
            <a:pPr algn="just">
              <a:lnSpc>
                <a:spcPct val="150000"/>
              </a:lnSpc>
            </a:pPr>
            <a:r>
              <a:rPr lang="en-US" sz="1800" dirty="0">
                <a:solidFill>
                  <a:srgbClr val="002060"/>
                </a:solidFill>
                <a:effectLst/>
              </a:rPr>
              <a:t>Our lives at home converged around the pleasantly-shaped kitchen table. It was the magnet that drew our family together quite warmly. Cut from the sturdiest oak, the table was tough, smooth, and long enough for my mother, my two sisters, and me to work or play on at the same time. Our favorite light blue ceramic tile, stationed in the right corner, was the table's sole defense against the ravages of everything from a steaming teapot to the latest red-hot gadget from the Sears catalogue. More often than not, however, the heat would spread quickly beyond the small tile and onto the checkered oilcloth, which just as quickly exuded a rank and sour odor. Yet no matter how intensely the four of us competed for elbow room at the table, none dared venture near the lone dinner place arranged securely to the left of the tile. There was no telling when he would get home from work, but, when he did, he expected the food to be ready--steaming hot. He liked to eat right away--steak mostly--two bloody but thick pieces.</a:t>
            </a:r>
          </a:p>
        </p:txBody>
      </p:sp>
    </p:spTree>
    <p:extLst>
      <p:ext uri="{BB962C8B-B14F-4D97-AF65-F5344CB8AC3E}">
        <p14:creationId xmlns:p14="http://schemas.microsoft.com/office/powerpoint/2010/main" val="31701213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Objective version </a:t>
            </a:r>
          </a:p>
        </p:txBody>
      </p:sp>
      <p:sp>
        <p:nvSpPr>
          <p:cNvPr id="4" name="Content Placeholder 3"/>
          <p:cNvSpPr>
            <a:spLocks noGrp="1"/>
          </p:cNvSpPr>
          <p:nvPr>
            <p:ph idx="1"/>
          </p:nvPr>
        </p:nvSpPr>
        <p:spPr>
          <a:xfrm>
            <a:off x="107504" y="1447800"/>
            <a:ext cx="8589640" cy="4170039"/>
          </a:xfrm>
        </p:spPr>
        <p:txBody>
          <a:bodyPr>
            <a:normAutofit/>
          </a:bodyPr>
          <a:lstStyle/>
          <a:p>
            <a:pPr algn="just">
              <a:lnSpc>
                <a:spcPct val="150000"/>
              </a:lnSpc>
            </a:pPr>
            <a:r>
              <a:rPr lang="en-US" sz="2000" dirty="0"/>
              <a:t>The kitchen table is rectangular, seventy-two inches long and thirty inches wide. Made of a two-inch-thick piece of oak, its top is covered with a waxy oil-cloth patterned in dark red and blue squares against a white background. In the right corner, close to the wall, a square blue ceramic tile serves as the protective base for a brown earthenware teapot. A single white placemat has been set to the left of the tile, with a knife and fork on either side of a white dinner plate, around nine inches in diameter. On the plate are two thick pieces of steak.</a:t>
            </a:r>
          </a:p>
        </p:txBody>
      </p:sp>
    </p:spTree>
    <p:extLst>
      <p:ext uri="{BB962C8B-B14F-4D97-AF65-F5344CB8AC3E}">
        <p14:creationId xmlns:p14="http://schemas.microsoft.com/office/powerpoint/2010/main" val="20302877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ECONOMY--Cut the clutter</a:t>
            </a:r>
          </a:p>
        </p:txBody>
      </p:sp>
      <p:sp>
        <p:nvSpPr>
          <p:cNvPr id="4" name="Content Placeholder 3"/>
          <p:cNvSpPr>
            <a:spLocks noGrp="1"/>
          </p:cNvSpPr>
          <p:nvPr>
            <p:ph idx="1"/>
          </p:nvPr>
        </p:nvSpPr>
        <p:spPr>
          <a:xfrm>
            <a:off x="531638" y="2819400"/>
            <a:ext cx="7553499" cy="3186113"/>
          </a:xfrm>
        </p:spPr>
        <p:txBody>
          <a:bodyPr>
            <a:normAutofit/>
          </a:bodyPr>
          <a:lstStyle/>
          <a:p>
            <a:r>
              <a:rPr lang="en-US" dirty="0"/>
              <a:t>The extra, unnecessary words or phrases.</a:t>
            </a:r>
          </a:p>
        </p:txBody>
      </p:sp>
    </p:spTree>
    <p:extLst>
      <p:ext uri="{BB962C8B-B14F-4D97-AF65-F5344CB8AC3E}">
        <p14:creationId xmlns:p14="http://schemas.microsoft.com/office/powerpoint/2010/main" val="4423397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extLst>
              <p:ext uri="{D42A27DB-BD31-4B8C-83A1-F6EECF244321}">
                <p14:modId xmlns:p14="http://schemas.microsoft.com/office/powerpoint/2010/main" val="109551736"/>
              </p:ext>
            </p:extLst>
          </p:nvPr>
        </p:nvGraphicFramePr>
        <p:xfrm>
          <a:off x="152400" y="17172"/>
          <a:ext cx="8991600" cy="6612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42556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ECONOMY</a:t>
            </a:r>
          </a:p>
        </p:txBody>
      </p:sp>
      <p:sp>
        <p:nvSpPr>
          <p:cNvPr id="3" name="Content Placeholder 2"/>
          <p:cNvSpPr>
            <a:spLocks noGrp="1"/>
          </p:cNvSpPr>
          <p:nvPr>
            <p:ph idx="1"/>
          </p:nvPr>
        </p:nvSpPr>
        <p:spPr>
          <a:xfrm>
            <a:off x="381000" y="2133600"/>
            <a:ext cx="7620000" cy="482527"/>
          </a:xfrm>
        </p:spPr>
        <p:txBody>
          <a:bodyPr>
            <a:normAutofit fontScale="62500" lnSpcReduction="20000"/>
          </a:bodyPr>
          <a:lstStyle/>
          <a:p>
            <a:pPr marL="0" indent="0" algn="ctr">
              <a:buNone/>
            </a:pPr>
            <a:r>
              <a:rPr lang="en-US" sz="2800" b="1" dirty="0"/>
              <a:t>Replace the following phrases with one to two suitable words/phrase </a:t>
            </a:r>
          </a:p>
        </p:txBody>
      </p:sp>
      <p:sp>
        <p:nvSpPr>
          <p:cNvPr id="6" name="Content Placeholder 5"/>
          <p:cNvSpPr>
            <a:spLocks noGrp="1"/>
          </p:cNvSpPr>
          <p:nvPr>
            <p:ph idx="4294967295"/>
          </p:nvPr>
        </p:nvSpPr>
        <p:spPr>
          <a:xfrm>
            <a:off x="1057275" y="2770188"/>
            <a:ext cx="8086725" cy="3335337"/>
          </a:xfrm>
        </p:spPr>
        <p:txBody>
          <a:bodyPr>
            <a:normAutofit/>
          </a:bodyPr>
          <a:lstStyle/>
          <a:p>
            <a:pPr marL="457200" indent="-457200">
              <a:buFont typeface="+mj-lt"/>
              <a:buAutoNum type="arabicPeriod"/>
            </a:pPr>
            <a:r>
              <a:rPr lang="en-US" sz="2400" dirty="0"/>
              <a:t>A majority of                                              </a:t>
            </a:r>
          </a:p>
          <a:p>
            <a:pPr marL="457200" indent="-457200">
              <a:buFont typeface="+mj-lt"/>
              <a:buAutoNum type="arabicPeriod"/>
            </a:pPr>
            <a:r>
              <a:rPr lang="en-US" sz="2400" dirty="0"/>
              <a:t>A number of                                             </a:t>
            </a:r>
          </a:p>
          <a:p>
            <a:pPr marL="457200" indent="-457200">
              <a:buFont typeface="+mj-lt"/>
              <a:buAutoNum type="arabicPeriod"/>
            </a:pPr>
            <a:r>
              <a:rPr lang="en-US" sz="2400" dirty="0"/>
              <a:t>Are of the same opinion                           </a:t>
            </a:r>
          </a:p>
          <a:p>
            <a:pPr marL="457200" indent="-457200">
              <a:buFont typeface="+mj-lt"/>
              <a:buAutoNum type="arabicPeriod"/>
            </a:pPr>
            <a:r>
              <a:rPr lang="en-US" sz="2400" dirty="0"/>
              <a:t>Less frequently occurring                         </a:t>
            </a:r>
          </a:p>
          <a:p>
            <a:pPr marL="457200" indent="-457200">
              <a:buFont typeface="+mj-lt"/>
              <a:buAutoNum type="arabicPeriod"/>
            </a:pPr>
            <a:r>
              <a:rPr lang="en-US" sz="2400" dirty="0"/>
              <a:t>All three of the                                          </a:t>
            </a:r>
          </a:p>
          <a:p>
            <a:pPr marL="457200" indent="-457200">
              <a:buFont typeface="+mj-lt"/>
              <a:buAutoNum type="arabicPeriod"/>
            </a:pPr>
            <a:r>
              <a:rPr lang="en-US" sz="2400" dirty="0"/>
              <a:t>At that point in time                                           </a:t>
            </a:r>
          </a:p>
          <a:p>
            <a:pPr marL="457200" indent="-457200">
              <a:buFont typeface="+mj-lt"/>
              <a:buAutoNum type="arabicPeriod"/>
            </a:pPr>
            <a:r>
              <a:rPr lang="en-US" sz="2400" dirty="0"/>
              <a:t>Due to the fact that                                  </a:t>
            </a:r>
          </a:p>
          <a:p>
            <a:endParaRPr lang="en-US" sz="2400" dirty="0"/>
          </a:p>
        </p:txBody>
      </p:sp>
    </p:spTree>
    <p:extLst>
      <p:ext uri="{BB962C8B-B14F-4D97-AF65-F5344CB8AC3E}">
        <p14:creationId xmlns:p14="http://schemas.microsoft.com/office/powerpoint/2010/main" val="31798454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Cut The Clutter </a:t>
            </a:r>
          </a:p>
        </p:txBody>
      </p:sp>
      <p:sp>
        <p:nvSpPr>
          <p:cNvPr id="3" name="Content Placeholder 2"/>
          <p:cNvSpPr>
            <a:spLocks noGrp="1"/>
          </p:cNvSpPr>
          <p:nvPr>
            <p:ph idx="1"/>
          </p:nvPr>
        </p:nvSpPr>
        <p:spPr>
          <a:xfrm>
            <a:off x="582960" y="1086292"/>
            <a:ext cx="8085584" cy="632540"/>
          </a:xfrm>
        </p:spPr>
        <p:txBody>
          <a:bodyPr>
            <a:normAutofit lnSpcReduction="10000"/>
          </a:bodyPr>
          <a:lstStyle/>
          <a:p>
            <a:pPr algn="ctr"/>
            <a:r>
              <a:rPr lang="en-US" sz="4000" dirty="0"/>
              <a:t>Trick Set 1</a:t>
            </a:r>
          </a:p>
          <a:p>
            <a:endParaRPr lang="en-US" dirty="0"/>
          </a:p>
        </p:txBody>
      </p:sp>
      <p:graphicFrame>
        <p:nvGraphicFramePr>
          <p:cNvPr id="5" name="Content Placeholder 4"/>
          <p:cNvGraphicFramePr>
            <a:graphicFrameLocks noGrp="1"/>
          </p:cNvGraphicFramePr>
          <p:nvPr>
            <p:ph idx="10"/>
            <p:extLst>
              <p:ext uri="{D42A27DB-BD31-4B8C-83A1-F6EECF244321}">
                <p14:modId xmlns:p14="http://schemas.microsoft.com/office/powerpoint/2010/main" val="2955060280"/>
              </p:ext>
            </p:extLst>
          </p:nvPr>
        </p:nvGraphicFramePr>
        <p:xfrm>
          <a:off x="611188" y="1600200"/>
          <a:ext cx="8086725" cy="401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8764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rPr>
              <a:t>Examples for Acronym </a:t>
            </a:r>
          </a:p>
        </p:txBody>
      </p:sp>
      <p:sp>
        <p:nvSpPr>
          <p:cNvPr id="4" name="Content Placeholder 3"/>
          <p:cNvSpPr>
            <a:spLocks noGrp="1"/>
          </p:cNvSpPr>
          <p:nvPr>
            <p:ph idx="1"/>
          </p:nvPr>
        </p:nvSpPr>
        <p:spPr>
          <a:xfrm>
            <a:off x="533400" y="2336873"/>
            <a:ext cx="8229600" cy="3599316"/>
          </a:xfrm>
        </p:spPr>
        <p:txBody>
          <a:bodyPr>
            <a:normAutofit/>
          </a:bodyPr>
          <a:lstStyle/>
          <a:p>
            <a:pPr marL="0" indent="0">
              <a:buNone/>
            </a:pPr>
            <a:r>
              <a:rPr lang="en-US" sz="2800" b="1" dirty="0">
                <a:solidFill>
                  <a:schemeClr val="bg1"/>
                </a:solidFill>
                <a:effectLst/>
              </a:rPr>
              <a:t>NASA-</a:t>
            </a:r>
            <a:r>
              <a:rPr lang="en-US" b="1" dirty="0">
                <a:solidFill>
                  <a:srgbClr val="C00000"/>
                </a:solidFill>
                <a:effectLst/>
              </a:rPr>
              <a:t>National Aeronautics and Space Administration</a:t>
            </a:r>
            <a:endParaRPr lang="en-US" dirty="0">
              <a:solidFill>
                <a:srgbClr val="C00000"/>
              </a:solidFill>
              <a:effectLst/>
            </a:endParaRPr>
          </a:p>
          <a:p>
            <a:pPr marL="0" indent="0">
              <a:buNone/>
            </a:pPr>
            <a:r>
              <a:rPr lang="en-US" b="1" dirty="0">
                <a:effectLst/>
              </a:rPr>
              <a:t/>
            </a:r>
            <a:br>
              <a:rPr lang="en-US" b="1" dirty="0">
                <a:effectLst/>
              </a:rPr>
            </a:br>
            <a:r>
              <a:rPr lang="en-US" sz="2800" b="1" dirty="0">
                <a:solidFill>
                  <a:schemeClr val="bg1"/>
                </a:solidFill>
                <a:effectLst/>
              </a:rPr>
              <a:t>IELTS-</a:t>
            </a:r>
            <a:r>
              <a:rPr lang="en-US" b="1" dirty="0">
                <a:solidFill>
                  <a:srgbClr val="C00000"/>
                </a:solidFill>
                <a:effectLst/>
              </a:rPr>
              <a:t>International English language Testing System</a:t>
            </a:r>
          </a:p>
          <a:p>
            <a:endParaRPr lang="en-US" b="1" dirty="0">
              <a:effectLst/>
            </a:endParaRPr>
          </a:p>
          <a:p>
            <a:pPr marL="0" indent="0">
              <a:buNone/>
            </a:pPr>
            <a:r>
              <a:rPr lang="en-US" sz="2800" b="1" dirty="0">
                <a:solidFill>
                  <a:schemeClr val="bg1"/>
                </a:solidFill>
                <a:effectLst/>
              </a:rPr>
              <a:t>SWOT-</a:t>
            </a:r>
            <a:r>
              <a:rPr lang="en-US" b="1" dirty="0">
                <a:solidFill>
                  <a:srgbClr val="C00000"/>
                </a:solidFill>
                <a:effectLst/>
              </a:rPr>
              <a:t>Strengths, Weaknesses, Opportunities, Threats</a:t>
            </a:r>
            <a:endParaRPr lang="en-US" dirty="0">
              <a:solidFill>
                <a:srgbClr val="C00000"/>
              </a:solidFill>
              <a:effectLst/>
            </a:endParaRPr>
          </a:p>
        </p:txBody>
      </p:sp>
    </p:spTree>
    <p:extLst>
      <p:ext uri="{BB962C8B-B14F-4D97-AF65-F5344CB8AC3E}">
        <p14:creationId xmlns:p14="http://schemas.microsoft.com/office/powerpoint/2010/main" val="9844626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ECONOMY</a:t>
            </a:r>
          </a:p>
        </p:txBody>
      </p:sp>
      <p:sp>
        <p:nvSpPr>
          <p:cNvPr id="3" name="Content Placeholder 2"/>
          <p:cNvSpPr>
            <a:spLocks noGrp="1"/>
          </p:cNvSpPr>
          <p:nvPr>
            <p:ph idx="1"/>
          </p:nvPr>
        </p:nvSpPr>
        <p:spPr>
          <a:xfrm>
            <a:off x="601216" y="838200"/>
            <a:ext cx="8085584" cy="457200"/>
          </a:xfrm>
        </p:spPr>
        <p:txBody>
          <a:bodyPr>
            <a:normAutofit/>
          </a:bodyPr>
          <a:lstStyle/>
          <a:p>
            <a:pPr algn="ctr"/>
            <a:r>
              <a:rPr lang="en-US" sz="2400" b="1" dirty="0">
                <a:solidFill>
                  <a:srgbClr val="002060"/>
                </a:solidFill>
                <a:effectLst/>
              </a:rPr>
              <a:t>ELIMINATE NEGATIVES</a:t>
            </a:r>
          </a:p>
        </p:txBody>
      </p:sp>
      <p:sp>
        <p:nvSpPr>
          <p:cNvPr id="4" name="Content Placeholder 3"/>
          <p:cNvSpPr>
            <a:spLocks noGrp="1"/>
          </p:cNvSpPr>
          <p:nvPr>
            <p:ph idx="10"/>
          </p:nvPr>
        </p:nvSpPr>
        <p:spPr>
          <a:xfrm>
            <a:off x="611560" y="1295400"/>
            <a:ext cx="8085584" cy="4876800"/>
          </a:xfrm>
        </p:spPr>
        <p:txBody>
          <a:bodyPr>
            <a:normAutofit fontScale="92500" lnSpcReduction="10000"/>
          </a:bodyPr>
          <a:lstStyle/>
          <a:p>
            <a:pPr marL="457200" indent="-457200">
              <a:buFont typeface="+mj-lt"/>
              <a:buAutoNum type="arabicPeriod"/>
            </a:pPr>
            <a:r>
              <a:rPr lang="en-US" sz="2000" dirty="0"/>
              <a:t>She was not often right.</a:t>
            </a:r>
          </a:p>
          <a:p>
            <a:pPr marL="342900" indent="-342900">
              <a:buFont typeface="Wingdings" panose="05000000000000000000" pitchFamily="2" charset="2"/>
              <a:buChar char="v"/>
            </a:pPr>
            <a:r>
              <a:rPr lang="en-US" sz="2000" i="1" dirty="0">
                <a:solidFill>
                  <a:srgbClr val="FFFF00"/>
                </a:solidFill>
              </a:rPr>
              <a:t>  She was usually wrong.</a:t>
            </a:r>
          </a:p>
          <a:p>
            <a:r>
              <a:rPr lang="en-US" sz="2000" dirty="0"/>
              <a:t>2.    She did not want to perform the experiment incorrectly.</a:t>
            </a:r>
          </a:p>
          <a:p>
            <a:pPr marL="342900" indent="-342900">
              <a:buFont typeface="Wingdings" panose="05000000000000000000" pitchFamily="2" charset="2"/>
              <a:buChar char="v"/>
            </a:pPr>
            <a:r>
              <a:rPr lang="en-US" sz="2000" i="1" dirty="0">
                <a:solidFill>
                  <a:srgbClr val="FFFF00"/>
                </a:solidFill>
              </a:rPr>
              <a:t>  She wanted to perform the experiment correctly.</a:t>
            </a:r>
          </a:p>
          <a:p>
            <a:r>
              <a:rPr lang="en-US" sz="2000" dirty="0"/>
              <a:t>3.    They did not believe the drug was harmful.</a:t>
            </a:r>
          </a:p>
          <a:p>
            <a:pPr marL="342900" indent="-342900">
              <a:buFont typeface="Wingdings" panose="05000000000000000000" pitchFamily="2" charset="2"/>
              <a:buChar char="v"/>
            </a:pPr>
            <a:r>
              <a:rPr lang="en-US" sz="2000" i="1" dirty="0">
                <a:solidFill>
                  <a:srgbClr val="FFFF00"/>
                </a:solidFill>
              </a:rPr>
              <a:t>  They believed the drug was safe.</a:t>
            </a:r>
          </a:p>
          <a:p>
            <a:endParaRPr lang="en-US" sz="2000" dirty="0"/>
          </a:p>
          <a:p>
            <a:r>
              <a:rPr lang="en-US" sz="2000" dirty="0">
                <a:solidFill>
                  <a:srgbClr val="002060"/>
                </a:solidFill>
                <a:effectLst/>
              </a:rPr>
              <a:t> Not harmful                                    safe</a:t>
            </a:r>
          </a:p>
          <a:p>
            <a:r>
              <a:rPr lang="en-US" sz="2000" dirty="0">
                <a:solidFill>
                  <a:srgbClr val="002060"/>
                </a:solidFill>
                <a:effectLst/>
              </a:rPr>
              <a:t> Not important                                 unimportant</a:t>
            </a:r>
          </a:p>
          <a:p>
            <a:r>
              <a:rPr lang="en-US" sz="2000" dirty="0">
                <a:solidFill>
                  <a:srgbClr val="002060"/>
                </a:solidFill>
                <a:effectLst/>
              </a:rPr>
              <a:t> Does not have                                lacks</a:t>
            </a:r>
          </a:p>
          <a:p>
            <a:r>
              <a:rPr lang="en-US" sz="2000" dirty="0">
                <a:solidFill>
                  <a:srgbClr val="002060"/>
                </a:solidFill>
                <a:effectLst/>
              </a:rPr>
              <a:t> Did not remember                          forgot</a:t>
            </a:r>
          </a:p>
          <a:p>
            <a:r>
              <a:rPr lang="en-US" sz="2000" dirty="0">
                <a:solidFill>
                  <a:srgbClr val="002060"/>
                </a:solidFill>
                <a:effectLst/>
              </a:rPr>
              <a:t> Did not succeed                             failed</a:t>
            </a:r>
          </a:p>
          <a:p>
            <a:r>
              <a:rPr lang="en-US" sz="2000" dirty="0">
                <a:solidFill>
                  <a:srgbClr val="002060"/>
                </a:solidFill>
                <a:effectLst/>
              </a:rPr>
              <a:t> Didn’t pay attention to                    ignored</a:t>
            </a:r>
          </a:p>
          <a:p>
            <a:endParaRPr lang="en-US" sz="2000" dirty="0">
              <a:effectLst/>
            </a:endParaRPr>
          </a:p>
        </p:txBody>
      </p:sp>
      <p:sp>
        <p:nvSpPr>
          <p:cNvPr id="5" name="Right Arrow 4"/>
          <p:cNvSpPr/>
          <p:nvPr/>
        </p:nvSpPr>
        <p:spPr>
          <a:xfrm>
            <a:off x="3581400" y="3880346"/>
            <a:ext cx="838200" cy="1524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 name="Right Arrow 5"/>
          <p:cNvSpPr/>
          <p:nvPr/>
        </p:nvSpPr>
        <p:spPr>
          <a:xfrm>
            <a:off x="3581400" y="4178134"/>
            <a:ext cx="838200" cy="1524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Right Arrow 7"/>
          <p:cNvSpPr/>
          <p:nvPr/>
        </p:nvSpPr>
        <p:spPr>
          <a:xfrm>
            <a:off x="3581400" y="4568880"/>
            <a:ext cx="838200" cy="1524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 name="Right Arrow 8"/>
          <p:cNvSpPr/>
          <p:nvPr/>
        </p:nvSpPr>
        <p:spPr>
          <a:xfrm>
            <a:off x="3581400" y="4959626"/>
            <a:ext cx="838200" cy="142654"/>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Right Arrow 9"/>
          <p:cNvSpPr/>
          <p:nvPr/>
        </p:nvSpPr>
        <p:spPr>
          <a:xfrm>
            <a:off x="3581400" y="5246494"/>
            <a:ext cx="838200" cy="15240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Right Arrow 10"/>
          <p:cNvSpPr/>
          <p:nvPr/>
        </p:nvSpPr>
        <p:spPr>
          <a:xfrm>
            <a:off x="3787552" y="5703501"/>
            <a:ext cx="838200" cy="142654"/>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1547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 calcmode="lin" valueType="num">
                                      <p:cBhvr additive="base">
                                        <p:cTn id="1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6778"/>
            <a:ext cx="9036496" cy="669022"/>
          </a:xfrm>
        </p:spPr>
        <p:txBody>
          <a:bodyPr/>
          <a:lstStyle/>
          <a:p>
            <a:r>
              <a:rPr lang="en-US" dirty="0">
                <a:solidFill>
                  <a:schemeClr val="bg1"/>
                </a:solidFill>
              </a:rPr>
              <a:t>ECONOMY</a:t>
            </a:r>
          </a:p>
        </p:txBody>
      </p:sp>
      <p:sp>
        <p:nvSpPr>
          <p:cNvPr id="3" name="Content Placeholder 2"/>
          <p:cNvSpPr>
            <a:spLocks noGrp="1"/>
          </p:cNvSpPr>
          <p:nvPr>
            <p:ph idx="1"/>
          </p:nvPr>
        </p:nvSpPr>
        <p:spPr>
          <a:xfrm>
            <a:off x="601216" y="609600"/>
            <a:ext cx="8085584" cy="457200"/>
          </a:xfrm>
        </p:spPr>
        <p:txBody>
          <a:bodyPr/>
          <a:lstStyle/>
          <a:p>
            <a:pPr algn="ctr"/>
            <a:r>
              <a:rPr lang="en-US" b="1" dirty="0">
                <a:solidFill>
                  <a:srgbClr val="002060"/>
                </a:solidFill>
                <a:effectLst/>
              </a:rPr>
              <a:t>ELIMINATE SUPERFLUOUS USES OF “THERE ARE/THERE IS”</a:t>
            </a:r>
          </a:p>
        </p:txBody>
      </p:sp>
      <p:sp>
        <p:nvSpPr>
          <p:cNvPr id="4" name="Content Placeholder 3"/>
          <p:cNvSpPr>
            <a:spLocks noGrp="1"/>
          </p:cNvSpPr>
          <p:nvPr>
            <p:ph idx="10"/>
          </p:nvPr>
        </p:nvSpPr>
        <p:spPr>
          <a:xfrm>
            <a:off x="457200" y="1371600"/>
            <a:ext cx="8239944" cy="4876800"/>
          </a:xfrm>
        </p:spPr>
        <p:txBody>
          <a:bodyPr>
            <a:normAutofit lnSpcReduction="10000"/>
          </a:bodyPr>
          <a:lstStyle/>
          <a:p>
            <a:r>
              <a:rPr lang="en-US" sz="2000" dirty="0">
                <a:effectLst/>
              </a:rPr>
              <a:t>1.    </a:t>
            </a:r>
            <a:r>
              <a:rPr lang="en-US" sz="2000" dirty="0">
                <a:solidFill>
                  <a:srgbClr val="C00000"/>
                </a:solidFill>
                <a:effectLst/>
              </a:rPr>
              <a:t>There are many ways in which we can arrange the pulleys.</a:t>
            </a:r>
          </a:p>
          <a:p>
            <a:pPr marL="342900" indent="-342900">
              <a:buFont typeface="Wingdings" panose="05000000000000000000" pitchFamily="2" charset="2"/>
              <a:buChar char="v"/>
            </a:pPr>
            <a:r>
              <a:rPr lang="en-US" sz="2000" i="1" dirty="0">
                <a:solidFill>
                  <a:schemeClr val="bg2">
                    <a:lumMod val="50000"/>
                  </a:schemeClr>
                </a:solidFill>
                <a:effectLst/>
              </a:rPr>
              <a:t>   We can arrange the pulleys in many ways.</a:t>
            </a:r>
          </a:p>
          <a:p>
            <a:endParaRPr lang="en-US" sz="2000" dirty="0">
              <a:effectLst/>
            </a:endParaRPr>
          </a:p>
          <a:p>
            <a:r>
              <a:rPr lang="en-US" sz="2000" dirty="0">
                <a:solidFill>
                  <a:srgbClr val="C00000"/>
                </a:solidFill>
                <a:effectLst/>
              </a:rPr>
              <a:t>2.    There was a long line of bacteria on the plate.</a:t>
            </a:r>
          </a:p>
          <a:p>
            <a:pPr marL="342900" indent="-342900">
              <a:buFont typeface="Wingdings" panose="05000000000000000000" pitchFamily="2" charset="2"/>
              <a:buChar char="v"/>
            </a:pPr>
            <a:r>
              <a:rPr lang="en-US" sz="2000" i="1" dirty="0">
                <a:solidFill>
                  <a:schemeClr val="bg2">
                    <a:lumMod val="50000"/>
                  </a:schemeClr>
                </a:solidFill>
                <a:effectLst/>
              </a:rPr>
              <a:t>   Bacteria lined the plate.</a:t>
            </a:r>
          </a:p>
          <a:p>
            <a:endParaRPr lang="en-US" sz="2000" dirty="0">
              <a:effectLst/>
            </a:endParaRPr>
          </a:p>
          <a:p>
            <a:r>
              <a:rPr lang="en-US" sz="2000" dirty="0">
                <a:solidFill>
                  <a:srgbClr val="C00000"/>
                </a:solidFill>
                <a:effectLst/>
              </a:rPr>
              <a:t>3.     There are many physicists who like to write.</a:t>
            </a:r>
          </a:p>
          <a:p>
            <a:pPr marL="342900" indent="-342900">
              <a:buFont typeface="Wingdings" panose="05000000000000000000" pitchFamily="2" charset="2"/>
              <a:buChar char="v"/>
            </a:pPr>
            <a:r>
              <a:rPr lang="en-US" sz="2000" i="1" dirty="0">
                <a:solidFill>
                  <a:schemeClr val="bg2">
                    <a:lumMod val="50000"/>
                  </a:schemeClr>
                </a:solidFill>
                <a:effectLst/>
              </a:rPr>
              <a:t>    Many physicists like to write.</a:t>
            </a:r>
          </a:p>
          <a:p>
            <a:endParaRPr lang="en-US" sz="2000" dirty="0">
              <a:effectLst/>
            </a:endParaRPr>
          </a:p>
          <a:p>
            <a:r>
              <a:rPr lang="en-US" sz="2000" dirty="0">
                <a:solidFill>
                  <a:srgbClr val="C00000"/>
                </a:solidFill>
                <a:effectLst/>
              </a:rPr>
              <a:t>4.     The data confirm that there is an association between vegetables and  cancer.</a:t>
            </a:r>
          </a:p>
          <a:p>
            <a:pPr marL="342900" indent="-342900">
              <a:buFont typeface="Wingdings" panose="05000000000000000000" pitchFamily="2" charset="2"/>
              <a:buChar char="v"/>
            </a:pPr>
            <a:r>
              <a:rPr lang="en-US" sz="2000" i="1" dirty="0">
                <a:solidFill>
                  <a:schemeClr val="bg2">
                    <a:lumMod val="50000"/>
                  </a:schemeClr>
                </a:solidFill>
                <a:effectLst/>
              </a:rPr>
              <a:t>    The data confirm an association between vegetables and </a:t>
            </a:r>
          </a:p>
          <a:p>
            <a:r>
              <a:rPr lang="en-US" sz="2000" i="1" dirty="0">
                <a:solidFill>
                  <a:schemeClr val="bg2">
                    <a:lumMod val="50000"/>
                  </a:schemeClr>
                </a:solidFill>
                <a:effectLst/>
              </a:rPr>
              <a:t>cancer</a:t>
            </a:r>
            <a:r>
              <a:rPr lang="en-US" sz="2000" dirty="0">
                <a:solidFill>
                  <a:schemeClr val="bg2">
                    <a:lumMod val="50000"/>
                  </a:schemeClr>
                </a:solidFill>
                <a:effectLst/>
              </a:rPr>
              <a:t>.</a:t>
            </a:r>
          </a:p>
          <a:p>
            <a:endParaRPr lang="en-US" dirty="0">
              <a:effectLst/>
            </a:endParaRPr>
          </a:p>
          <a:p>
            <a:endParaRPr lang="en-US" dirty="0">
              <a:effectLst/>
            </a:endParaRPr>
          </a:p>
        </p:txBody>
      </p:sp>
    </p:spTree>
    <p:extLst>
      <p:ext uri="{BB962C8B-B14F-4D97-AF65-F5344CB8AC3E}">
        <p14:creationId xmlns:p14="http://schemas.microsoft.com/office/powerpoint/2010/main" val="187321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randombar(horizontal)">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22" dur="500"/>
                                        <p:tgtEl>
                                          <p:spTgt spid="4">
                                            <p:txEl>
                                              <p:pRg st="10" end="10"/>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25"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Cut The Clutter </a:t>
            </a:r>
          </a:p>
        </p:txBody>
      </p:sp>
      <p:sp>
        <p:nvSpPr>
          <p:cNvPr id="3" name="Content Placeholder 2"/>
          <p:cNvSpPr>
            <a:spLocks noGrp="1"/>
          </p:cNvSpPr>
          <p:nvPr>
            <p:ph idx="1"/>
          </p:nvPr>
        </p:nvSpPr>
        <p:spPr>
          <a:xfrm>
            <a:off x="582960" y="861030"/>
            <a:ext cx="8085584" cy="460648"/>
          </a:xfrm>
        </p:spPr>
        <p:txBody>
          <a:bodyPr>
            <a:normAutofit fontScale="85000" lnSpcReduction="20000"/>
          </a:bodyPr>
          <a:lstStyle/>
          <a:p>
            <a:pPr algn="ctr"/>
            <a:r>
              <a:rPr lang="en-US" sz="3600" dirty="0"/>
              <a:t>Trick Set 2</a:t>
            </a:r>
          </a:p>
        </p:txBody>
      </p:sp>
      <p:graphicFrame>
        <p:nvGraphicFramePr>
          <p:cNvPr id="6" name="Content Placeholder 5"/>
          <p:cNvGraphicFramePr>
            <a:graphicFrameLocks noGrp="1"/>
          </p:cNvGraphicFramePr>
          <p:nvPr>
            <p:ph idx="10"/>
            <p:extLst>
              <p:ext uri="{D42A27DB-BD31-4B8C-83A1-F6EECF244321}">
                <p14:modId xmlns:p14="http://schemas.microsoft.com/office/powerpoint/2010/main" val="2419410719"/>
              </p:ext>
            </p:extLst>
          </p:nvPr>
        </p:nvGraphicFramePr>
        <p:xfrm>
          <a:off x="611188" y="1321678"/>
          <a:ext cx="8086725" cy="48505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105667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ECONOMY</a:t>
            </a:r>
          </a:p>
        </p:txBody>
      </p:sp>
      <p:sp>
        <p:nvSpPr>
          <p:cNvPr id="4" name="Content Placeholder 3"/>
          <p:cNvSpPr>
            <a:spLocks noGrp="1"/>
          </p:cNvSpPr>
          <p:nvPr>
            <p:ph idx="1"/>
          </p:nvPr>
        </p:nvSpPr>
        <p:spPr>
          <a:xfrm>
            <a:off x="601216" y="2133600"/>
            <a:ext cx="8085584" cy="4343400"/>
          </a:xfrm>
        </p:spPr>
        <p:txBody>
          <a:bodyPr>
            <a:normAutofit/>
          </a:bodyPr>
          <a:lstStyle/>
          <a:p>
            <a:r>
              <a:rPr lang="en-US" sz="2400" dirty="0"/>
              <a:t>Compare:</a:t>
            </a:r>
          </a:p>
          <a:p>
            <a:pPr algn="ctr"/>
            <a:r>
              <a:rPr lang="en-US" sz="2400" dirty="0"/>
              <a:t>“</a:t>
            </a:r>
            <a:r>
              <a:rPr lang="en-US" sz="2000" dirty="0"/>
              <a:t>Loud music </a:t>
            </a:r>
            <a:r>
              <a:rPr lang="en-US" sz="2000" dirty="0">
                <a:solidFill>
                  <a:srgbClr val="FFFF00"/>
                </a:solidFill>
              </a:rPr>
              <a:t>came</a:t>
            </a:r>
            <a:r>
              <a:rPr lang="en-US" sz="2000" dirty="0"/>
              <a:t> from speakers embedded in the walls, and the </a:t>
            </a:r>
          </a:p>
          <a:p>
            <a:pPr algn="ctr"/>
            <a:r>
              <a:rPr lang="en-US" sz="2000" dirty="0"/>
              <a:t>entire arena </a:t>
            </a:r>
            <a:r>
              <a:rPr lang="en-US" sz="2000" dirty="0">
                <a:solidFill>
                  <a:srgbClr val="FFFF00"/>
                </a:solidFill>
              </a:rPr>
              <a:t>moved</a:t>
            </a:r>
            <a:r>
              <a:rPr lang="en-US" sz="2000" dirty="0"/>
              <a:t> as the</a:t>
            </a:r>
          </a:p>
          <a:p>
            <a:pPr algn="ctr"/>
            <a:r>
              <a:rPr lang="en-US" sz="2000" dirty="0"/>
              <a:t>hungry crowd </a:t>
            </a:r>
            <a:r>
              <a:rPr lang="en-US" sz="2000" dirty="0">
                <a:solidFill>
                  <a:srgbClr val="FFFF00"/>
                </a:solidFill>
              </a:rPr>
              <a:t>got</a:t>
            </a:r>
            <a:r>
              <a:rPr lang="en-US" sz="2000" dirty="0"/>
              <a:t> to its feet.”</a:t>
            </a:r>
          </a:p>
          <a:p>
            <a:endParaRPr lang="en-US" sz="2400" dirty="0"/>
          </a:p>
          <a:p>
            <a:r>
              <a:rPr lang="en-US" sz="2400" dirty="0"/>
              <a:t>With:</a:t>
            </a:r>
          </a:p>
          <a:p>
            <a:pPr algn="ctr"/>
            <a:r>
              <a:rPr lang="en-US" sz="2000" dirty="0"/>
              <a:t>“Loud music </a:t>
            </a:r>
            <a:r>
              <a:rPr lang="en-US" sz="2000" b="1" u="sng" dirty="0"/>
              <a:t>exploded</a:t>
            </a:r>
            <a:r>
              <a:rPr lang="en-US" sz="2000" dirty="0"/>
              <a:t> from speakers embedded in the walls, and </a:t>
            </a:r>
          </a:p>
          <a:p>
            <a:pPr algn="ctr"/>
            <a:r>
              <a:rPr lang="en-US" sz="2000" dirty="0"/>
              <a:t>the entire arena </a:t>
            </a:r>
            <a:r>
              <a:rPr lang="en-US" sz="2000" b="1" u="sng" dirty="0">
                <a:solidFill>
                  <a:schemeClr val="tx1"/>
                </a:solidFill>
              </a:rPr>
              <a:t>shook</a:t>
            </a:r>
            <a:r>
              <a:rPr lang="en-US" sz="2000" dirty="0"/>
              <a:t> as the hungry crowd </a:t>
            </a:r>
          </a:p>
          <a:p>
            <a:pPr algn="ctr"/>
            <a:r>
              <a:rPr lang="en-US" sz="2000" b="1" u="sng" dirty="0">
                <a:solidFill>
                  <a:schemeClr val="tx1"/>
                </a:solidFill>
              </a:rPr>
              <a:t>leaped</a:t>
            </a:r>
            <a:r>
              <a:rPr lang="en-US" sz="2000" dirty="0"/>
              <a:t> to its feet.”</a:t>
            </a:r>
          </a:p>
        </p:txBody>
      </p:sp>
      <p:sp>
        <p:nvSpPr>
          <p:cNvPr id="6" name="Wave 5"/>
          <p:cNvSpPr/>
          <p:nvPr/>
        </p:nvSpPr>
        <p:spPr>
          <a:xfrm>
            <a:off x="2438400" y="685799"/>
            <a:ext cx="4419600" cy="1331639"/>
          </a:xfrm>
          <a:prstGeom prst="wav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b="1" dirty="0"/>
              <a:t>1. Use strong verbs</a:t>
            </a:r>
          </a:p>
        </p:txBody>
      </p:sp>
    </p:spTree>
    <p:extLst>
      <p:ext uri="{BB962C8B-B14F-4D97-AF65-F5344CB8AC3E}">
        <p14:creationId xmlns:p14="http://schemas.microsoft.com/office/powerpoint/2010/main" val="10018019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ECONOMY</a:t>
            </a:r>
          </a:p>
        </p:txBody>
      </p:sp>
      <p:sp>
        <p:nvSpPr>
          <p:cNvPr id="4" name="Content Placeholder 3"/>
          <p:cNvSpPr>
            <a:spLocks noGrp="1"/>
          </p:cNvSpPr>
          <p:nvPr>
            <p:ph idx="1"/>
          </p:nvPr>
        </p:nvSpPr>
        <p:spPr>
          <a:xfrm>
            <a:off x="304800" y="1267780"/>
            <a:ext cx="8382000" cy="4322439"/>
          </a:xfrm>
        </p:spPr>
        <p:txBody>
          <a:bodyPr>
            <a:normAutofit/>
          </a:bodyPr>
          <a:lstStyle/>
          <a:p>
            <a:pPr algn="just"/>
            <a:r>
              <a:rPr lang="en-US" sz="2000" dirty="0">
                <a:effectLst/>
              </a:rPr>
              <a:t>And it is the matter of “Picking the right verb!” Read the following</a:t>
            </a:r>
          </a:p>
          <a:p>
            <a:pPr algn="just"/>
            <a:r>
              <a:rPr lang="en-US" sz="2000" dirty="0">
                <a:effectLst/>
              </a:rPr>
              <a:t>Paragraph.</a:t>
            </a:r>
          </a:p>
          <a:p>
            <a:pPr algn="just"/>
            <a:endParaRPr lang="en-US" sz="2000" dirty="0">
              <a:effectLst/>
            </a:endParaRPr>
          </a:p>
          <a:p>
            <a:pPr algn="just"/>
            <a:r>
              <a:rPr lang="en-US" sz="2000" dirty="0">
                <a:effectLst/>
              </a:rPr>
              <a:t>The WHO </a:t>
            </a:r>
            <a:r>
              <a:rPr lang="en-US" sz="2000" b="1" dirty="0">
                <a:solidFill>
                  <a:srgbClr val="FFFF00"/>
                </a:solidFill>
                <a:effectLst/>
              </a:rPr>
              <a:t>reports</a:t>
            </a:r>
            <a:r>
              <a:rPr lang="en-US" sz="2000" dirty="0">
                <a:effectLst/>
              </a:rPr>
              <a:t> that approximately two-thirds of the world’s diabetics are found in developing  countries, and </a:t>
            </a:r>
            <a:r>
              <a:rPr lang="en-US" sz="2000" b="1" dirty="0">
                <a:solidFill>
                  <a:srgbClr val="FFFF00"/>
                </a:solidFill>
                <a:effectLst/>
              </a:rPr>
              <a:t>estimates</a:t>
            </a:r>
            <a:r>
              <a:rPr lang="en-US" sz="2000" dirty="0">
                <a:effectLst/>
              </a:rPr>
              <a:t> that the number of diabetics in these countries will double in the next 25 year.</a:t>
            </a:r>
          </a:p>
          <a:p>
            <a:pPr algn="just"/>
            <a:endParaRPr lang="en-US" sz="2000" dirty="0">
              <a:effectLst/>
            </a:endParaRPr>
          </a:p>
          <a:p>
            <a:pPr algn="just"/>
            <a:r>
              <a:rPr lang="en-US" sz="2000" dirty="0">
                <a:effectLst/>
              </a:rPr>
              <a:t>The WHO </a:t>
            </a:r>
            <a:r>
              <a:rPr lang="en-US" sz="2000" b="1" dirty="0">
                <a:solidFill>
                  <a:srgbClr val="002060"/>
                </a:solidFill>
                <a:effectLst/>
              </a:rPr>
              <a:t>estimates</a:t>
            </a:r>
            <a:r>
              <a:rPr lang="en-US" sz="2000" b="1" dirty="0">
                <a:effectLst/>
              </a:rPr>
              <a:t> </a:t>
            </a:r>
            <a:r>
              <a:rPr lang="en-US" sz="2000" dirty="0">
                <a:effectLst/>
              </a:rPr>
              <a:t>that two-thirds of the world’s diabetics are found in developing countries, and </a:t>
            </a:r>
            <a:r>
              <a:rPr lang="en-US" sz="2000" b="1" dirty="0">
                <a:solidFill>
                  <a:srgbClr val="002060"/>
                </a:solidFill>
                <a:effectLst/>
              </a:rPr>
              <a:t>projects</a:t>
            </a:r>
            <a:r>
              <a:rPr lang="en-US" sz="2000" b="1" dirty="0">
                <a:effectLst/>
              </a:rPr>
              <a:t> </a:t>
            </a:r>
            <a:r>
              <a:rPr lang="en-US" sz="2000" dirty="0">
                <a:effectLst/>
              </a:rPr>
              <a:t>that the number of diabetics in these countries will double in the next 25 years</a:t>
            </a:r>
            <a:r>
              <a:rPr lang="en-US" dirty="0">
                <a:effectLst/>
              </a:rPr>
              <a:t>.</a:t>
            </a:r>
          </a:p>
        </p:txBody>
      </p:sp>
    </p:spTree>
    <p:extLst>
      <p:ext uri="{BB962C8B-B14F-4D97-AF65-F5344CB8AC3E}">
        <p14:creationId xmlns:p14="http://schemas.microsoft.com/office/powerpoint/2010/main" val="91067983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ECONOMY</a:t>
            </a:r>
          </a:p>
        </p:txBody>
      </p:sp>
      <p:sp>
        <p:nvSpPr>
          <p:cNvPr id="4" name="Content Placeholder 3"/>
          <p:cNvSpPr>
            <a:spLocks noGrp="1"/>
          </p:cNvSpPr>
          <p:nvPr>
            <p:ph idx="1"/>
          </p:nvPr>
        </p:nvSpPr>
        <p:spPr>
          <a:xfrm>
            <a:off x="582960" y="2819400"/>
            <a:ext cx="8085584" cy="1884039"/>
          </a:xfrm>
        </p:spPr>
        <p:txBody>
          <a:bodyPr/>
          <a:lstStyle/>
          <a:p>
            <a:pPr marL="342900" indent="-342900">
              <a:buFont typeface="Arial" panose="020B0604020202020204" pitchFamily="34" charset="0"/>
              <a:buChar char="•"/>
            </a:pPr>
            <a:r>
              <a:rPr lang="en-US" sz="2000" dirty="0"/>
              <a:t>When we turn a verb or adjective into a noun, we create a </a:t>
            </a:r>
          </a:p>
          <a:p>
            <a:r>
              <a:rPr lang="en-US" sz="2000" b="1" dirty="0"/>
              <a:t>NOMINALIZATION.</a:t>
            </a:r>
          </a:p>
        </p:txBody>
      </p:sp>
      <p:sp>
        <p:nvSpPr>
          <p:cNvPr id="5" name="Wave 4"/>
          <p:cNvSpPr/>
          <p:nvPr/>
        </p:nvSpPr>
        <p:spPr>
          <a:xfrm>
            <a:off x="2286000" y="1086292"/>
            <a:ext cx="4953000" cy="1199708"/>
          </a:xfrm>
          <a:prstGeom prst="wav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dirty="0"/>
              <a:t>2. Do not turn verbs into nouns</a:t>
            </a:r>
          </a:p>
        </p:txBody>
      </p:sp>
    </p:spTree>
    <p:extLst>
      <p:ext uri="{BB962C8B-B14F-4D97-AF65-F5344CB8AC3E}">
        <p14:creationId xmlns:p14="http://schemas.microsoft.com/office/powerpoint/2010/main" val="5709839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Nominalizations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85009851"/>
              </p:ext>
            </p:extLst>
          </p:nvPr>
        </p:nvGraphicFramePr>
        <p:xfrm>
          <a:off x="304800" y="381000"/>
          <a:ext cx="8610600" cy="6172200"/>
        </p:xfrm>
        <a:graphic>
          <a:graphicData uri="http://schemas.openxmlformats.org/drawingml/2006/table">
            <a:tbl>
              <a:tblPr firstRow="1" bandRow="1">
                <a:tableStyleId>{284E427A-3D55-4303-BF80-6455036E1DE7}</a:tableStyleId>
              </a:tblPr>
              <a:tblGrid>
                <a:gridCol w="4305300">
                  <a:extLst>
                    <a:ext uri="{9D8B030D-6E8A-4147-A177-3AD203B41FA5}">
                      <a16:colId xmlns:a16="http://schemas.microsoft.com/office/drawing/2014/main" xmlns="" val="20000"/>
                    </a:ext>
                  </a:extLst>
                </a:gridCol>
                <a:gridCol w="4305300">
                  <a:extLst>
                    <a:ext uri="{9D8B030D-6E8A-4147-A177-3AD203B41FA5}">
                      <a16:colId xmlns:a16="http://schemas.microsoft.com/office/drawing/2014/main" xmlns="" val="20001"/>
                    </a:ext>
                  </a:extLst>
                </a:gridCol>
              </a:tblGrid>
              <a:tr h="398206">
                <a:tc>
                  <a:txBody>
                    <a:bodyPr/>
                    <a:lstStyle/>
                    <a:p>
                      <a:r>
                        <a:rPr lang="en-US" dirty="0"/>
                        <a:t>Nominalizations</a:t>
                      </a:r>
                    </a:p>
                  </a:txBody>
                  <a:tcPr/>
                </a:tc>
                <a:tc>
                  <a:txBody>
                    <a:bodyPr/>
                    <a:lstStyle/>
                    <a:p>
                      <a:r>
                        <a:rPr lang="en-US" dirty="0"/>
                        <a:t>Liberated Verbs</a:t>
                      </a:r>
                    </a:p>
                  </a:txBody>
                  <a:tcPr/>
                </a:tc>
                <a:extLst>
                  <a:ext uri="{0D108BD9-81ED-4DB2-BD59-A6C34878D82A}">
                    <a16:rowId xmlns:a16="http://schemas.microsoft.com/office/drawing/2014/main" xmlns="" val="10000"/>
                  </a:ext>
                </a:extLst>
              </a:tr>
              <a:tr h="1294171">
                <a:tc>
                  <a:txBody>
                    <a:bodyPr/>
                    <a:lstStyle/>
                    <a:p>
                      <a:endParaRPr lang="en-US" sz="1800" kern="1200" baseline="0" dirty="0">
                        <a:solidFill>
                          <a:schemeClr val="dk1"/>
                        </a:solidFill>
                      </a:endParaRPr>
                    </a:p>
                    <a:p>
                      <a:r>
                        <a:rPr lang="en-US" sz="1800" kern="1200" baseline="0" dirty="0">
                          <a:solidFill>
                            <a:schemeClr val="dk1"/>
                          </a:solidFill>
                        </a:rPr>
                        <a:t> A </a:t>
                      </a:r>
                      <a:r>
                        <a:rPr lang="en-US" sz="1800" b="0" kern="1200" baseline="0" dirty="0">
                          <a:solidFill>
                            <a:schemeClr val="dk1"/>
                          </a:solidFill>
                        </a:rPr>
                        <a:t>need</a:t>
                      </a:r>
                      <a:r>
                        <a:rPr lang="en-US" sz="1800" b="1" kern="1200" baseline="0" dirty="0">
                          <a:solidFill>
                            <a:schemeClr val="dk1"/>
                          </a:solidFill>
                        </a:rPr>
                        <a:t> </a:t>
                      </a:r>
                      <a:r>
                        <a:rPr lang="en-US" sz="1800" b="1" kern="1200" baseline="0" dirty="0">
                          <a:solidFill>
                            <a:srgbClr val="FF0000"/>
                          </a:solidFill>
                        </a:rPr>
                        <a:t>exists for more efficient </a:t>
                      </a:r>
                    </a:p>
                    <a:p>
                      <a:r>
                        <a:rPr lang="en-US" sz="1800" b="1" kern="1200" baseline="0" dirty="0">
                          <a:solidFill>
                            <a:srgbClr val="FF0000"/>
                          </a:solidFill>
                        </a:rPr>
                        <a:t>candidate selection. </a:t>
                      </a:r>
                      <a:endParaRPr lang="en-US" sz="1800" b="1" i="1" kern="1200" baseline="0" dirty="0">
                        <a:solidFill>
                          <a:srgbClr val="FF0000"/>
                        </a:solidFill>
                        <a:latin typeface="+mn-lt"/>
                        <a:ea typeface="+mn-ea"/>
                        <a:cs typeface="+mn-cs"/>
                      </a:endParaRPr>
                    </a:p>
                  </a:txBody>
                  <a:tcPr/>
                </a:tc>
                <a:tc>
                  <a:txBody>
                    <a:bodyPr/>
                    <a:lstStyle/>
                    <a:p>
                      <a:endParaRPr lang="en-US" sz="1800" kern="1200" baseline="0" dirty="0">
                        <a:solidFill>
                          <a:schemeClr val="dk1"/>
                        </a:solidFill>
                      </a:endParaRPr>
                    </a:p>
                    <a:p>
                      <a:r>
                        <a:rPr lang="en-US" sz="1800" kern="1200" baseline="0" dirty="0">
                          <a:solidFill>
                            <a:schemeClr val="dk1"/>
                          </a:solidFill>
                        </a:rPr>
                        <a:t> We </a:t>
                      </a:r>
                      <a:r>
                        <a:rPr lang="en-US" sz="1800" b="1" kern="1200" baseline="0" dirty="0">
                          <a:solidFill>
                            <a:schemeClr val="dk1"/>
                          </a:solidFill>
                        </a:rPr>
                        <a:t>must select candidates more </a:t>
                      </a:r>
                    </a:p>
                    <a:p>
                      <a:r>
                        <a:rPr lang="en-US" sz="1800" b="1" kern="1200" baseline="0" dirty="0">
                          <a:solidFill>
                            <a:schemeClr val="dk1"/>
                          </a:solidFill>
                        </a:rPr>
                        <a:t>efficiently. 	</a:t>
                      </a:r>
                    </a:p>
                    <a:p>
                      <a:endParaRPr lang="en-US" dirty="0"/>
                    </a:p>
                  </a:txBody>
                  <a:tcPr/>
                </a:tc>
                <a:extLst>
                  <a:ext uri="{0D108BD9-81ED-4DB2-BD59-A6C34878D82A}">
                    <a16:rowId xmlns:a16="http://schemas.microsoft.com/office/drawing/2014/main" xmlns="" val="10001"/>
                  </a:ext>
                </a:extLst>
              </a:tr>
              <a:tr h="1294171">
                <a:tc>
                  <a:txBody>
                    <a:bodyPr/>
                    <a:lstStyle/>
                    <a:p>
                      <a:endParaRPr lang="en-US" sz="1800" kern="1200" baseline="0" dirty="0">
                        <a:solidFill>
                          <a:schemeClr val="dk1"/>
                        </a:solidFill>
                      </a:endParaRPr>
                    </a:p>
                    <a:p>
                      <a:r>
                        <a:rPr lang="en-US" sz="1800" kern="1200" baseline="0" dirty="0">
                          <a:solidFill>
                            <a:schemeClr val="dk1"/>
                          </a:solidFill>
                        </a:rPr>
                        <a:t> There is the </a:t>
                      </a:r>
                      <a:r>
                        <a:rPr lang="en-US" sz="1800" b="1" kern="1200" baseline="0" dirty="0">
                          <a:solidFill>
                            <a:srgbClr val="FF0000"/>
                          </a:solidFill>
                        </a:rPr>
                        <a:t>possibility of prior </a:t>
                      </a:r>
                    </a:p>
                    <a:p>
                      <a:r>
                        <a:rPr lang="en-US" sz="1800" b="1" kern="1200" baseline="0" dirty="0">
                          <a:solidFill>
                            <a:srgbClr val="FF0000"/>
                          </a:solidFill>
                        </a:rPr>
                        <a:t>approval. 	</a:t>
                      </a:r>
                    </a:p>
                    <a:p>
                      <a:endParaRPr lang="en-US" dirty="0"/>
                    </a:p>
                  </a:txBody>
                  <a:tcPr/>
                </a:tc>
                <a:tc>
                  <a:txBody>
                    <a:bodyPr/>
                    <a:lstStyle/>
                    <a:p>
                      <a:endParaRPr lang="en-US" sz="1800" kern="1200" baseline="0" dirty="0">
                        <a:solidFill>
                          <a:schemeClr val="dk1"/>
                        </a:solidFill>
                      </a:endParaRPr>
                    </a:p>
                    <a:p>
                      <a:r>
                        <a:rPr lang="en-US" sz="1800" kern="1200" baseline="0" dirty="0">
                          <a:solidFill>
                            <a:schemeClr val="dk1"/>
                          </a:solidFill>
                        </a:rPr>
                        <a:t> He </a:t>
                      </a:r>
                      <a:r>
                        <a:rPr lang="en-US" sz="1800" b="1" kern="1200" baseline="0" dirty="0">
                          <a:solidFill>
                            <a:schemeClr val="dk1"/>
                          </a:solidFill>
                        </a:rPr>
                        <a:t>may approve of it ahead of </a:t>
                      </a:r>
                    </a:p>
                    <a:p>
                      <a:r>
                        <a:rPr lang="en-US" sz="1800" b="1" kern="1200" baseline="0" dirty="0">
                          <a:solidFill>
                            <a:schemeClr val="dk1"/>
                          </a:solidFill>
                        </a:rPr>
                        <a:t>time. 	</a:t>
                      </a:r>
                    </a:p>
                    <a:p>
                      <a:endParaRPr lang="en-US" dirty="0"/>
                    </a:p>
                  </a:txBody>
                  <a:tcPr/>
                </a:tc>
                <a:extLst>
                  <a:ext uri="{0D108BD9-81ED-4DB2-BD59-A6C34878D82A}">
                    <a16:rowId xmlns:a16="http://schemas.microsoft.com/office/drawing/2014/main" xmlns="" val="10002"/>
                  </a:ext>
                </a:extLst>
              </a:tr>
              <a:tr h="1592826">
                <a:tc>
                  <a:txBody>
                    <a:bodyPr/>
                    <a:lstStyle/>
                    <a:p>
                      <a:endParaRPr lang="en-US" sz="1800" kern="1200" baseline="0" dirty="0">
                        <a:solidFill>
                          <a:schemeClr val="dk1"/>
                        </a:solidFill>
                      </a:endParaRPr>
                    </a:p>
                    <a:p>
                      <a:r>
                        <a:rPr lang="en-US" sz="1800" kern="1200" baseline="0" dirty="0">
                          <a:solidFill>
                            <a:schemeClr val="dk1"/>
                          </a:solidFill>
                        </a:rPr>
                        <a:t> The </a:t>
                      </a:r>
                      <a:r>
                        <a:rPr lang="en-US" sz="1800" b="0" kern="1200" baseline="0" dirty="0">
                          <a:solidFill>
                            <a:schemeClr val="dk1"/>
                          </a:solidFill>
                        </a:rPr>
                        <a:t>establishment of a different approach on the part of the committee </a:t>
                      </a:r>
                      <a:r>
                        <a:rPr lang="en-US" sz="1800" b="1" kern="1200" baseline="0" dirty="0">
                          <a:solidFill>
                            <a:srgbClr val="FF0000"/>
                          </a:solidFill>
                        </a:rPr>
                        <a:t>has become a necessity. 	</a:t>
                      </a:r>
                    </a:p>
                    <a:p>
                      <a:endParaRPr lang="en-US" dirty="0"/>
                    </a:p>
                  </a:txBody>
                  <a:tcPr/>
                </a:tc>
                <a:tc>
                  <a:txBody>
                    <a:bodyPr/>
                    <a:lstStyle/>
                    <a:p>
                      <a:endParaRPr lang="en-US" sz="1800" kern="1200" baseline="0" dirty="0">
                        <a:solidFill>
                          <a:schemeClr val="dk1"/>
                        </a:solidFill>
                      </a:endParaRPr>
                    </a:p>
                    <a:p>
                      <a:r>
                        <a:rPr lang="en-US" sz="1800" kern="1200" baseline="0" dirty="0">
                          <a:solidFill>
                            <a:schemeClr val="dk1"/>
                          </a:solidFill>
                        </a:rPr>
                        <a:t> The committee </a:t>
                      </a:r>
                      <a:r>
                        <a:rPr lang="en-US" sz="1800" b="1" kern="1200" baseline="0" dirty="0">
                          <a:solidFill>
                            <a:schemeClr val="dk1"/>
                          </a:solidFill>
                        </a:rPr>
                        <a:t>must approach it </a:t>
                      </a:r>
                    </a:p>
                    <a:p>
                      <a:r>
                        <a:rPr lang="en-US" sz="1800" b="1" kern="1200" baseline="0" dirty="0">
                          <a:solidFill>
                            <a:schemeClr val="dk1"/>
                          </a:solidFill>
                        </a:rPr>
                        <a:t>differently. 	</a:t>
                      </a:r>
                    </a:p>
                    <a:p>
                      <a:endParaRPr lang="en-US" dirty="0"/>
                    </a:p>
                  </a:txBody>
                  <a:tcPr/>
                </a:tc>
                <a:extLst>
                  <a:ext uri="{0D108BD9-81ED-4DB2-BD59-A6C34878D82A}">
                    <a16:rowId xmlns:a16="http://schemas.microsoft.com/office/drawing/2014/main" xmlns="" val="10003"/>
                  </a:ext>
                </a:extLst>
              </a:tr>
              <a:tr h="1592826">
                <a:tc>
                  <a:txBody>
                    <a:bodyPr/>
                    <a:lstStyle/>
                    <a:p>
                      <a:endParaRPr lang="en-US" sz="1800" kern="1200" baseline="0" dirty="0">
                        <a:solidFill>
                          <a:schemeClr val="dk1"/>
                        </a:solidFill>
                      </a:endParaRPr>
                    </a:p>
                    <a:p>
                      <a:r>
                        <a:rPr lang="en-US" sz="1800" kern="1200" baseline="0" dirty="0">
                          <a:solidFill>
                            <a:schemeClr val="dk1"/>
                          </a:solidFill>
                        </a:rPr>
                        <a:t> Our </a:t>
                      </a:r>
                      <a:r>
                        <a:rPr lang="en-US" sz="1800" b="0" kern="1200" baseline="0" dirty="0">
                          <a:solidFill>
                            <a:schemeClr val="dk1"/>
                          </a:solidFill>
                        </a:rPr>
                        <a:t>request is that on your return,</a:t>
                      </a:r>
                    </a:p>
                    <a:p>
                      <a:r>
                        <a:rPr lang="en-US" sz="1800" b="0" kern="1200" baseline="0" dirty="0">
                          <a:solidFill>
                            <a:schemeClr val="dk1"/>
                          </a:solidFill>
                        </a:rPr>
                        <a:t>you</a:t>
                      </a:r>
                      <a:r>
                        <a:rPr lang="en-US" sz="1800" b="1" kern="1200" baseline="0" dirty="0">
                          <a:solidFill>
                            <a:schemeClr val="dk1"/>
                          </a:solidFill>
                        </a:rPr>
                        <a:t> </a:t>
                      </a:r>
                      <a:r>
                        <a:rPr lang="en-US" sz="1800" b="1" kern="1200" baseline="0" dirty="0">
                          <a:solidFill>
                            <a:srgbClr val="FF0000"/>
                          </a:solidFill>
                        </a:rPr>
                        <a:t>conduct a review of the data</a:t>
                      </a:r>
                    </a:p>
                    <a:p>
                      <a:r>
                        <a:rPr lang="en-US" sz="1800" b="1" kern="1200" baseline="0" dirty="0">
                          <a:solidFill>
                            <a:srgbClr val="FF0000"/>
                          </a:solidFill>
                        </a:rPr>
                        <a:t>and provide an immediate report</a:t>
                      </a:r>
                      <a:r>
                        <a:rPr lang="en-US" sz="1800" b="1" kern="1200" baseline="0" dirty="0">
                          <a:solidFill>
                            <a:schemeClr val="dk1"/>
                          </a:solidFill>
                        </a:rPr>
                        <a:t>.</a:t>
                      </a:r>
                      <a:endParaRPr lang="en-US" sz="1800" b="1" i="1" kern="1200" baseline="0" dirty="0">
                        <a:solidFill>
                          <a:schemeClr val="dk1"/>
                        </a:solidFill>
                        <a:latin typeface="+mn-lt"/>
                        <a:ea typeface="+mn-ea"/>
                        <a:cs typeface="+mn-cs"/>
                      </a:endParaRPr>
                    </a:p>
                  </a:txBody>
                  <a:tcPr/>
                </a:tc>
                <a:tc>
                  <a:txBody>
                    <a:bodyPr/>
                    <a:lstStyle/>
                    <a:p>
                      <a:endParaRPr lang="en-US" sz="1800" kern="1200" baseline="0" dirty="0">
                        <a:solidFill>
                          <a:schemeClr val="dk1"/>
                        </a:solidFill>
                      </a:endParaRPr>
                    </a:p>
                    <a:p>
                      <a:r>
                        <a:rPr lang="en-US" sz="1800" kern="1200" baseline="0" dirty="0">
                          <a:solidFill>
                            <a:schemeClr val="dk1"/>
                          </a:solidFill>
                        </a:rPr>
                        <a:t> We </a:t>
                      </a:r>
                      <a:r>
                        <a:rPr lang="en-US" sz="1800" b="1" kern="1200" baseline="0" dirty="0">
                          <a:solidFill>
                            <a:schemeClr val="dk1"/>
                          </a:solidFill>
                        </a:rPr>
                        <a:t>request that when you return, you review the data and report </a:t>
                      </a:r>
                    </a:p>
                    <a:p>
                      <a:r>
                        <a:rPr lang="en-US" sz="1800" b="1" kern="1200" baseline="0" dirty="0">
                          <a:solidFill>
                            <a:schemeClr val="dk1"/>
                          </a:solidFill>
                        </a:rPr>
                        <a:t>immediately. 	</a:t>
                      </a:r>
                    </a:p>
                    <a:p>
                      <a:endParaRPr lang="en-US"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6028793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
            </a:r>
            <a:br>
              <a:rPr lang="en-US" sz="2800" dirty="0"/>
            </a:br>
            <a:r>
              <a:rPr lang="en-US" sz="2800" dirty="0"/>
              <a:t> </a:t>
            </a:r>
            <a:r>
              <a:rPr lang="en-US" sz="2800" b="1" dirty="0"/>
              <a:t>COMMON NOMINALIZATIONS          verbs </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40946651"/>
              </p:ext>
            </p:extLst>
          </p:nvPr>
        </p:nvGraphicFramePr>
        <p:xfrm>
          <a:off x="533400" y="2336800"/>
          <a:ext cx="7772400" cy="3708400"/>
        </p:xfrm>
        <a:graphic>
          <a:graphicData uri="http://schemas.openxmlformats.org/drawingml/2006/table">
            <a:tbl>
              <a:tblPr firstRow="1" bandRow="1">
                <a:tableStyleId>{93296810-A885-4BE3-A3E7-6D5BEEA58F35}</a:tableStyleId>
              </a:tblPr>
              <a:tblGrid>
                <a:gridCol w="3886200">
                  <a:extLst>
                    <a:ext uri="{9D8B030D-6E8A-4147-A177-3AD203B41FA5}">
                      <a16:colId xmlns:a16="http://schemas.microsoft.com/office/drawing/2014/main" xmlns="" val="20000"/>
                    </a:ext>
                  </a:extLst>
                </a:gridCol>
                <a:gridCol w="3886200">
                  <a:extLst>
                    <a:ext uri="{9D8B030D-6E8A-4147-A177-3AD203B41FA5}">
                      <a16:colId xmlns:a16="http://schemas.microsoft.com/office/drawing/2014/main" xmlns="" val="20001"/>
                    </a:ext>
                  </a:extLst>
                </a:gridCol>
              </a:tblGrid>
              <a:tr h="370840">
                <a:tc>
                  <a:txBody>
                    <a:bodyPr/>
                    <a:lstStyle/>
                    <a:p>
                      <a:r>
                        <a:rPr lang="en-US" dirty="0"/>
                        <a:t>Liberated</a:t>
                      </a:r>
                      <a:r>
                        <a:rPr lang="en-US" baseline="0" dirty="0"/>
                        <a:t> verb</a:t>
                      </a:r>
                      <a:endParaRPr lang="en-US" dirty="0"/>
                    </a:p>
                  </a:txBody>
                  <a:tcPr marL="76535" marR="76535"/>
                </a:tc>
                <a:tc>
                  <a:txBody>
                    <a:bodyPr/>
                    <a:lstStyle/>
                    <a:p>
                      <a:r>
                        <a:rPr lang="en-US" dirty="0"/>
                        <a:t>Nominalization</a:t>
                      </a:r>
                    </a:p>
                  </a:txBody>
                  <a:tcPr marL="76535" marR="76535"/>
                </a:tc>
                <a:extLst>
                  <a:ext uri="{0D108BD9-81ED-4DB2-BD59-A6C34878D82A}">
                    <a16:rowId xmlns:a16="http://schemas.microsoft.com/office/drawing/2014/main" xmlns="" val="10000"/>
                  </a:ext>
                </a:extLst>
              </a:tr>
              <a:tr h="370840">
                <a:tc>
                  <a:txBody>
                    <a:bodyPr/>
                    <a:lstStyle/>
                    <a:p>
                      <a:r>
                        <a:rPr lang="en-US" dirty="0"/>
                        <a:t>Discover</a:t>
                      </a:r>
                    </a:p>
                  </a:txBody>
                  <a:tcPr marL="76535" marR="76535"/>
                </a:tc>
                <a:tc>
                  <a:txBody>
                    <a:bodyPr/>
                    <a:lstStyle/>
                    <a:p>
                      <a:r>
                        <a:rPr lang="en-US" dirty="0"/>
                        <a:t>Discovery</a:t>
                      </a:r>
                    </a:p>
                  </a:txBody>
                  <a:tcPr marL="76535" marR="76535"/>
                </a:tc>
                <a:extLst>
                  <a:ext uri="{0D108BD9-81ED-4DB2-BD59-A6C34878D82A}">
                    <a16:rowId xmlns:a16="http://schemas.microsoft.com/office/drawing/2014/main" xmlns="" val="10001"/>
                  </a:ext>
                </a:extLst>
              </a:tr>
              <a:tr h="370840">
                <a:tc>
                  <a:txBody>
                    <a:bodyPr/>
                    <a:lstStyle/>
                    <a:p>
                      <a:r>
                        <a:rPr lang="en-US" dirty="0"/>
                        <a:t>Move</a:t>
                      </a:r>
                    </a:p>
                  </a:txBody>
                  <a:tcPr marL="76535" marR="76535"/>
                </a:tc>
                <a:tc>
                  <a:txBody>
                    <a:bodyPr/>
                    <a:lstStyle/>
                    <a:p>
                      <a:r>
                        <a:rPr lang="en-US" dirty="0"/>
                        <a:t>Movement</a:t>
                      </a:r>
                    </a:p>
                  </a:txBody>
                  <a:tcPr marL="76535" marR="76535"/>
                </a:tc>
                <a:extLst>
                  <a:ext uri="{0D108BD9-81ED-4DB2-BD59-A6C34878D82A}">
                    <a16:rowId xmlns:a16="http://schemas.microsoft.com/office/drawing/2014/main" xmlns="" val="10002"/>
                  </a:ext>
                </a:extLst>
              </a:tr>
              <a:tr h="370840">
                <a:tc>
                  <a:txBody>
                    <a:bodyPr/>
                    <a:lstStyle/>
                    <a:p>
                      <a:r>
                        <a:rPr lang="en-US" dirty="0"/>
                        <a:t>Resist</a:t>
                      </a:r>
                    </a:p>
                  </a:txBody>
                  <a:tcPr marL="76535" marR="76535"/>
                </a:tc>
                <a:tc>
                  <a:txBody>
                    <a:bodyPr/>
                    <a:lstStyle/>
                    <a:p>
                      <a:r>
                        <a:rPr lang="en-US" dirty="0"/>
                        <a:t>Resistance</a:t>
                      </a:r>
                    </a:p>
                  </a:txBody>
                  <a:tcPr marL="76535" marR="76535"/>
                </a:tc>
                <a:extLst>
                  <a:ext uri="{0D108BD9-81ED-4DB2-BD59-A6C34878D82A}">
                    <a16:rowId xmlns:a16="http://schemas.microsoft.com/office/drawing/2014/main" xmlns="" val="10003"/>
                  </a:ext>
                </a:extLst>
              </a:tr>
              <a:tr h="370840">
                <a:tc>
                  <a:txBody>
                    <a:bodyPr/>
                    <a:lstStyle/>
                    <a:p>
                      <a:r>
                        <a:rPr lang="en-US" dirty="0"/>
                        <a:t>React</a:t>
                      </a:r>
                    </a:p>
                  </a:txBody>
                  <a:tcPr marL="76535" marR="76535"/>
                </a:tc>
                <a:tc>
                  <a:txBody>
                    <a:bodyPr/>
                    <a:lstStyle/>
                    <a:p>
                      <a:r>
                        <a:rPr lang="en-US" dirty="0"/>
                        <a:t>Reaction</a:t>
                      </a:r>
                    </a:p>
                  </a:txBody>
                  <a:tcPr marL="76535" marR="76535"/>
                </a:tc>
                <a:extLst>
                  <a:ext uri="{0D108BD9-81ED-4DB2-BD59-A6C34878D82A}">
                    <a16:rowId xmlns:a16="http://schemas.microsoft.com/office/drawing/2014/main" xmlns="" val="10004"/>
                  </a:ext>
                </a:extLst>
              </a:tr>
              <a:tr h="370840">
                <a:tc>
                  <a:txBody>
                    <a:bodyPr/>
                    <a:lstStyle/>
                    <a:p>
                      <a:r>
                        <a:rPr lang="en-US" dirty="0"/>
                        <a:t>Fail</a:t>
                      </a:r>
                    </a:p>
                  </a:txBody>
                  <a:tcPr marL="76535" marR="76535"/>
                </a:tc>
                <a:tc>
                  <a:txBody>
                    <a:bodyPr/>
                    <a:lstStyle/>
                    <a:p>
                      <a:r>
                        <a:rPr lang="en-US" dirty="0"/>
                        <a:t>Failure</a:t>
                      </a:r>
                    </a:p>
                  </a:txBody>
                  <a:tcPr marL="76535" marR="76535"/>
                </a:tc>
                <a:extLst>
                  <a:ext uri="{0D108BD9-81ED-4DB2-BD59-A6C34878D82A}">
                    <a16:rowId xmlns:a16="http://schemas.microsoft.com/office/drawing/2014/main" xmlns="" val="10005"/>
                  </a:ext>
                </a:extLst>
              </a:tr>
              <a:tr h="370840">
                <a:tc>
                  <a:txBody>
                    <a:bodyPr/>
                    <a:lstStyle/>
                    <a:p>
                      <a:r>
                        <a:rPr lang="en-US" dirty="0"/>
                        <a:t>Refuse</a:t>
                      </a:r>
                    </a:p>
                  </a:txBody>
                  <a:tcPr marL="76535" marR="76535"/>
                </a:tc>
                <a:tc>
                  <a:txBody>
                    <a:bodyPr/>
                    <a:lstStyle/>
                    <a:p>
                      <a:r>
                        <a:rPr lang="en-US" dirty="0"/>
                        <a:t>Refusal</a:t>
                      </a:r>
                    </a:p>
                  </a:txBody>
                  <a:tcPr marL="76535" marR="76535"/>
                </a:tc>
                <a:extLst>
                  <a:ext uri="{0D108BD9-81ED-4DB2-BD59-A6C34878D82A}">
                    <a16:rowId xmlns:a16="http://schemas.microsoft.com/office/drawing/2014/main" xmlns="" val="10006"/>
                  </a:ext>
                </a:extLst>
              </a:tr>
              <a:tr h="370840">
                <a:tc>
                  <a:txBody>
                    <a:bodyPr/>
                    <a:lstStyle/>
                    <a:p>
                      <a:r>
                        <a:rPr lang="en-US" dirty="0" smtClean="0"/>
                        <a:t>Analyze</a:t>
                      </a:r>
                      <a:endParaRPr lang="en-US" dirty="0"/>
                    </a:p>
                  </a:txBody>
                  <a:tcPr marL="76535" marR="76535"/>
                </a:tc>
                <a:tc>
                  <a:txBody>
                    <a:bodyPr/>
                    <a:lstStyle/>
                    <a:p>
                      <a:r>
                        <a:rPr lang="en-US" dirty="0" smtClean="0"/>
                        <a:t>Analysis</a:t>
                      </a:r>
                      <a:endParaRPr lang="en-US" dirty="0"/>
                    </a:p>
                  </a:txBody>
                  <a:tcPr marL="76535" marR="76535"/>
                </a:tc>
                <a:extLst>
                  <a:ext uri="{0D108BD9-81ED-4DB2-BD59-A6C34878D82A}">
                    <a16:rowId xmlns:a16="http://schemas.microsoft.com/office/drawing/2014/main" xmlns="" val="10007"/>
                  </a:ext>
                </a:extLst>
              </a:tr>
              <a:tr h="370840">
                <a:tc>
                  <a:txBody>
                    <a:bodyPr/>
                    <a:lstStyle/>
                    <a:p>
                      <a:r>
                        <a:rPr lang="en-US" dirty="0" smtClean="0"/>
                        <a:t>Destabilize</a:t>
                      </a:r>
                      <a:endParaRPr lang="en-US" dirty="0"/>
                    </a:p>
                  </a:txBody>
                  <a:tcPr marL="76535" marR="76535"/>
                </a:tc>
                <a:tc>
                  <a:txBody>
                    <a:bodyPr/>
                    <a:lstStyle/>
                    <a:p>
                      <a:r>
                        <a:rPr lang="en-US" dirty="0" smtClean="0"/>
                        <a:t>Destabilization</a:t>
                      </a:r>
                      <a:r>
                        <a:rPr lang="en-US" baseline="0" dirty="0" smtClean="0"/>
                        <a:t> </a:t>
                      </a:r>
                      <a:endParaRPr lang="en-US" dirty="0"/>
                    </a:p>
                  </a:txBody>
                  <a:tcPr marL="76535" marR="76535"/>
                </a:tc>
                <a:extLst>
                  <a:ext uri="{0D108BD9-81ED-4DB2-BD59-A6C34878D82A}">
                    <a16:rowId xmlns:a16="http://schemas.microsoft.com/office/drawing/2014/main" xmlns="" val="10008"/>
                  </a:ext>
                </a:extLst>
              </a:tr>
              <a:tr h="370840">
                <a:tc>
                  <a:txBody>
                    <a:bodyPr/>
                    <a:lstStyle/>
                    <a:p>
                      <a:r>
                        <a:rPr lang="en-US" dirty="0"/>
                        <a:t>Study</a:t>
                      </a:r>
                    </a:p>
                  </a:txBody>
                  <a:tcPr marL="76535" marR="76535"/>
                </a:tc>
                <a:tc>
                  <a:txBody>
                    <a:bodyPr/>
                    <a:lstStyle/>
                    <a:p>
                      <a:r>
                        <a:rPr lang="en-US" dirty="0"/>
                        <a:t>Studies</a:t>
                      </a:r>
                      <a:r>
                        <a:rPr lang="en-US" baseline="0" dirty="0"/>
                        <a:t> </a:t>
                      </a:r>
                      <a:endParaRPr lang="en-US" dirty="0"/>
                    </a:p>
                  </a:txBody>
                  <a:tcPr marL="76535" marR="76535"/>
                </a:tc>
                <a:extLst>
                  <a:ext uri="{0D108BD9-81ED-4DB2-BD59-A6C34878D82A}">
                    <a16:rowId xmlns:a16="http://schemas.microsoft.com/office/drawing/2014/main" xmlns="" val="10009"/>
                  </a:ext>
                </a:extLst>
              </a:tr>
            </a:tbl>
          </a:graphicData>
        </a:graphic>
      </p:graphicFrame>
      <p:sp>
        <p:nvSpPr>
          <p:cNvPr id="3" name="Right Arrow 2"/>
          <p:cNvSpPr/>
          <p:nvPr/>
        </p:nvSpPr>
        <p:spPr>
          <a:xfrm>
            <a:off x="5410200" y="1447800"/>
            <a:ext cx="838200" cy="228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75086074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80224"/>
            <a:ext cx="8229600" cy="563562"/>
          </a:xfrm>
        </p:spPr>
        <p:txBody>
          <a:bodyPr>
            <a:normAutofit fontScale="90000"/>
          </a:bodyPr>
          <a:lstStyle/>
          <a:p>
            <a:r>
              <a:rPr lang="en-US" sz="2400" b="1" dirty="0"/>
              <a:t/>
            </a:r>
            <a:br>
              <a:rPr lang="en-US" sz="2400" b="1" dirty="0"/>
            </a:br>
            <a:r>
              <a:rPr lang="en-US" sz="2400" b="1" dirty="0"/>
              <a:t>COMMON NOMINALIZATIONS             adjectives</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39221311"/>
              </p:ext>
            </p:extLst>
          </p:nvPr>
        </p:nvGraphicFramePr>
        <p:xfrm>
          <a:off x="533400" y="2336800"/>
          <a:ext cx="7772400" cy="3441108"/>
        </p:xfrm>
        <a:graphic>
          <a:graphicData uri="http://schemas.openxmlformats.org/drawingml/2006/table">
            <a:tbl>
              <a:tblPr firstRow="1" bandRow="1">
                <a:tableStyleId>{00A15C55-8517-42AA-B614-E9B94910E393}</a:tableStyleId>
              </a:tblPr>
              <a:tblGrid>
                <a:gridCol w="3886200">
                  <a:extLst>
                    <a:ext uri="{9D8B030D-6E8A-4147-A177-3AD203B41FA5}">
                      <a16:colId xmlns:a16="http://schemas.microsoft.com/office/drawing/2014/main" xmlns="" val="20000"/>
                    </a:ext>
                  </a:extLst>
                </a:gridCol>
                <a:gridCol w="3886200">
                  <a:extLst>
                    <a:ext uri="{9D8B030D-6E8A-4147-A177-3AD203B41FA5}">
                      <a16:colId xmlns:a16="http://schemas.microsoft.com/office/drawing/2014/main" xmlns="" val="20001"/>
                    </a:ext>
                  </a:extLst>
                </a:gridCol>
              </a:tblGrid>
              <a:tr h="330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Adjectives</a:t>
                      </a:r>
                    </a:p>
                  </a:txBody>
                  <a:tcPr marL="76535" marR="7653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Nominalization</a:t>
                      </a:r>
                    </a:p>
                    <a:p>
                      <a:endParaRPr lang="en-US" dirty="0"/>
                    </a:p>
                  </a:txBody>
                  <a:tcPr marL="76535" marR="76535"/>
                </a:tc>
                <a:extLst>
                  <a:ext uri="{0D108BD9-81ED-4DB2-BD59-A6C34878D82A}">
                    <a16:rowId xmlns:a16="http://schemas.microsoft.com/office/drawing/2014/main" xmlns="" val="10000"/>
                  </a:ext>
                </a:extLst>
              </a:tr>
              <a:tr h="4668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Careless</a:t>
                      </a:r>
                    </a:p>
                  </a:txBody>
                  <a:tcPr marL="76535" marR="76535"/>
                </a:tc>
                <a:tc>
                  <a:txBody>
                    <a:bodyPr/>
                    <a:lstStyle/>
                    <a:p>
                      <a:r>
                        <a:rPr lang="en-US" dirty="0"/>
                        <a:t>Carelessness </a:t>
                      </a:r>
                    </a:p>
                  </a:txBody>
                  <a:tcPr marL="76535" marR="76535"/>
                </a:tc>
                <a:extLst>
                  <a:ext uri="{0D108BD9-81ED-4DB2-BD59-A6C34878D82A}">
                    <a16:rowId xmlns:a16="http://schemas.microsoft.com/office/drawing/2014/main" xmlns="" val="10001"/>
                  </a:ext>
                </a:extLst>
              </a:tr>
              <a:tr h="4668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a:t>
                      </a:r>
                    </a:p>
                  </a:txBody>
                  <a:tcPr marL="76535" marR="76535"/>
                </a:tc>
                <a:tc>
                  <a:txBody>
                    <a:bodyPr/>
                    <a:lstStyle/>
                    <a:p>
                      <a:r>
                        <a:rPr lang="en-US" dirty="0"/>
                        <a:t>Difficulty </a:t>
                      </a:r>
                    </a:p>
                  </a:txBody>
                  <a:tcPr marL="76535" marR="76535"/>
                </a:tc>
                <a:extLst>
                  <a:ext uri="{0D108BD9-81ED-4DB2-BD59-A6C34878D82A}">
                    <a16:rowId xmlns:a16="http://schemas.microsoft.com/office/drawing/2014/main" xmlns="" val="10002"/>
                  </a:ext>
                </a:extLst>
              </a:tr>
              <a:tr h="4668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Different</a:t>
                      </a:r>
                    </a:p>
                  </a:txBody>
                  <a:tcPr marL="76535" marR="76535"/>
                </a:tc>
                <a:tc>
                  <a:txBody>
                    <a:bodyPr/>
                    <a:lstStyle/>
                    <a:p>
                      <a:r>
                        <a:rPr lang="en-US" dirty="0"/>
                        <a:t>Difference</a:t>
                      </a:r>
                    </a:p>
                  </a:txBody>
                  <a:tcPr marL="76535" marR="76535"/>
                </a:tc>
                <a:extLst>
                  <a:ext uri="{0D108BD9-81ED-4DB2-BD59-A6C34878D82A}">
                    <a16:rowId xmlns:a16="http://schemas.microsoft.com/office/drawing/2014/main" xmlns="" val="10003"/>
                  </a:ext>
                </a:extLst>
              </a:tr>
              <a:tr h="4668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Applicable</a:t>
                      </a:r>
                    </a:p>
                  </a:txBody>
                  <a:tcPr marL="76535" marR="76535"/>
                </a:tc>
                <a:tc>
                  <a:txBody>
                    <a:bodyPr/>
                    <a:lstStyle/>
                    <a:p>
                      <a:r>
                        <a:rPr lang="en-US" dirty="0"/>
                        <a:t>Applicability</a:t>
                      </a:r>
                    </a:p>
                  </a:txBody>
                  <a:tcPr marL="76535" marR="76535"/>
                </a:tc>
                <a:extLst>
                  <a:ext uri="{0D108BD9-81ED-4DB2-BD59-A6C34878D82A}">
                    <a16:rowId xmlns:a16="http://schemas.microsoft.com/office/drawing/2014/main" xmlns="" val="10004"/>
                  </a:ext>
                </a:extLst>
              </a:tr>
              <a:tr h="4668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Intense</a:t>
                      </a:r>
                    </a:p>
                  </a:txBody>
                  <a:tcPr marL="76535" marR="76535"/>
                </a:tc>
                <a:tc>
                  <a:txBody>
                    <a:bodyPr/>
                    <a:lstStyle/>
                    <a:p>
                      <a:r>
                        <a:rPr lang="en-US" dirty="0"/>
                        <a:t>intensity</a:t>
                      </a:r>
                    </a:p>
                  </a:txBody>
                  <a:tcPr marL="76535" marR="76535"/>
                </a:tc>
                <a:extLst>
                  <a:ext uri="{0D108BD9-81ED-4DB2-BD59-A6C34878D82A}">
                    <a16:rowId xmlns:a16="http://schemas.microsoft.com/office/drawing/2014/main" xmlns="" val="10005"/>
                  </a:ext>
                </a:extLst>
              </a:tr>
              <a:tr h="4668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Applicable </a:t>
                      </a:r>
                    </a:p>
                  </a:txBody>
                  <a:tcPr marL="76535" marR="76535"/>
                </a:tc>
                <a:tc>
                  <a:txBody>
                    <a:bodyPr/>
                    <a:lstStyle/>
                    <a:p>
                      <a:r>
                        <a:rPr lang="en-US" dirty="0"/>
                        <a:t>Application </a:t>
                      </a:r>
                    </a:p>
                  </a:txBody>
                  <a:tcPr marL="76535" marR="76535"/>
                </a:tc>
                <a:extLst>
                  <a:ext uri="{0D108BD9-81ED-4DB2-BD59-A6C34878D82A}">
                    <a16:rowId xmlns:a16="http://schemas.microsoft.com/office/drawing/2014/main" xmlns="" val="10006"/>
                  </a:ext>
                </a:extLst>
              </a:tr>
            </a:tbl>
          </a:graphicData>
        </a:graphic>
      </p:graphicFrame>
      <p:sp>
        <p:nvSpPr>
          <p:cNvPr id="3" name="Right Arrow 2"/>
          <p:cNvSpPr/>
          <p:nvPr/>
        </p:nvSpPr>
        <p:spPr>
          <a:xfrm>
            <a:off x="4267200" y="1450499"/>
            <a:ext cx="838200" cy="205581"/>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991961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LIBERATE THE DISGUISED VERBS</a:t>
            </a:r>
            <a:br>
              <a:rPr lang="en-US" b="1" dirty="0"/>
            </a:br>
            <a:endParaRPr lang="en-US" dirty="0"/>
          </a:p>
        </p:txBody>
      </p:sp>
      <p:sp>
        <p:nvSpPr>
          <p:cNvPr id="3" name="Content Placeholder 2"/>
          <p:cNvSpPr>
            <a:spLocks noGrp="1"/>
          </p:cNvSpPr>
          <p:nvPr>
            <p:ph idx="1"/>
          </p:nvPr>
        </p:nvSpPr>
        <p:spPr>
          <a:xfrm>
            <a:off x="533400" y="1981200"/>
            <a:ext cx="6887389" cy="4724400"/>
          </a:xfrm>
        </p:spPr>
        <p:txBody>
          <a:bodyPr>
            <a:normAutofit/>
          </a:bodyPr>
          <a:lstStyle/>
          <a:p>
            <a:pPr marL="342900" lvl="0" indent="-342900">
              <a:buFont typeface="+mj-lt"/>
              <a:buAutoNum type="arabicPeriod"/>
            </a:pPr>
            <a:r>
              <a:rPr lang="en-US" sz="1800" dirty="0">
                <a:effectLst/>
              </a:rPr>
              <a:t>make a recommendation</a:t>
            </a:r>
          </a:p>
          <a:p>
            <a:pPr marL="342900" lvl="0" indent="-342900">
              <a:buFont typeface="+mj-lt"/>
              <a:buAutoNum type="arabicPeriod"/>
            </a:pPr>
            <a:r>
              <a:rPr lang="en-US" sz="1800" dirty="0">
                <a:effectLst/>
              </a:rPr>
              <a:t>formulate an argument</a:t>
            </a:r>
          </a:p>
          <a:p>
            <a:pPr marL="342900" lvl="0" indent="-342900">
              <a:buFont typeface="+mj-lt"/>
              <a:buAutoNum type="arabicPeriod"/>
            </a:pPr>
            <a:r>
              <a:rPr lang="en-US" sz="1800" dirty="0">
                <a:effectLst/>
              </a:rPr>
              <a:t>raise an objection</a:t>
            </a:r>
          </a:p>
          <a:p>
            <a:pPr marL="342900" lvl="0" indent="-342900">
              <a:buFont typeface="+mj-lt"/>
              <a:buAutoNum type="arabicPeriod"/>
            </a:pPr>
            <a:r>
              <a:rPr lang="en-US" sz="1800" dirty="0">
                <a:effectLst/>
              </a:rPr>
              <a:t>make restitution</a:t>
            </a:r>
          </a:p>
          <a:p>
            <a:pPr marL="342900" lvl="0" indent="-342900">
              <a:buFont typeface="+mj-lt"/>
              <a:buAutoNum type="arabicPeriod"/>
            </a:pPr>
            <a:r>
              <a:rPr lang="en-US" sz="1800" dirty="0">
                <a:effectLst/>
              </a:rPr>
              <a:t>express resentment</a:t>
            </a:r>
          </a:p>
          <a:p>
            <a:pPr marL="342900" lvl="0" indent="-342900">
              <a:buFont typeface="+mj-lt"/>
              <a:buAutoNum type="arabicPeriod"/>
            </a:pPr>
            <a:r>
              <a:rPr lang="en-US" sz="1800" dirty="0">
                <a:effectLst/>
              </a:rPr>
              <a:t>arrive at a conclusion</a:t>
            </a:r>
          </a:p>
          <a:p>
            <a:pPr marL="342900" lvl="0" indent="-342900">
              <a:buFont typeface="+mj-lt"/>
              <a:buAutoNum type="arabicPeriod"/>
            </a:pPr>
            <a:r>
              <a:rPr lang="en-US" sz="1800" dirty="0">
                <a:effectLst/>
              </a:rPr>
              <a:t>perform an analysis</a:t>
            </a:r>
          </a:p>
          <a:p>
            <a:pPr marL="342900" lvl="0" indent="-342900">
              <a:buFont typeface="+mj-lt"/>
              <a:buAutoNum type="arabicPeriod"/>
            </a:pPr>
            <a:r>
              <a:rPr lang="en-US" sz="1800" dirty="0">
                <a:effectLst/>
              </a:rPr>
              <a:t>develop a plan</a:t>
            </a:r>
          </a:p>
          <a:p>
            <a:pPr marL="342900" lvl="0" indent="-342900">
              <a:buFont typeface="+mj-lt"/>
              <a:buAutoNum type="arabicPeriod"/>
            </a:pPr>
            <a:r>
              <a:rPr lang="en-US" sz="1800" dirty="0">
                <a:effectLst/>
              </a:rPr>
              <a:t>exercise conformity</a:t>
            </a:r>
          </a:p>
          <a:p>
            <a:pPr marL="342900" lvl="0" indent="-342900">
              <a:buFont typeface="+mj-lt"/>
              <a:buAutoNum type="arabicPeriod"/>
            </a:pPr>
            <a:r>
              <a:rPr lang="en-US" sz="1800" dirty="0">
                <a:effectLst/>
              </a:rPr>
              <a:t>undertake a development </a:t>
            </a:r>
          </a:p>
          <a:p>
            <a:pPr marL="342900" lvl="0" indent="-342900">
              <a:buFont typeface="+mj-lt"/>
              <a:buAutoNum type="arabicPeriod"/>
            </a:pPr>
            <a:r>
              <a:rPr lang="en-US" sz="1800" dirty="0">
                <a:effectLst/>
              </a:rPr>
              <a:t>find a solution</a:t>
            </a:r>
          </a:p>
          <a:p>
            <a:pPr marL="342900" indent="-342900">
              <a:buFont typeface="+mj-lt"/>
              <a:buAutoNum type="arabicPeriod"/>
            </a:pPr>
            <a:r>
              <a:rPr lang="en-US" sz="1800" dirty="0">
                <a:effectLst/>
              </a:rPr>
              <a:t>make a decision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FF00"/>
                </a:solidFill>
              </a:rPr>
              <a:t>This is SCOPE</a:t>
            </a:r>
          </a:p>
        </p:txBody>
      </p:sp>
      <p:sp>
        <p:nvSpPr>
          <p:cNvPr id="4" name="Content Placeholder 3"/>
          <p:cNvSpPr>
            <a:spLocks noGrp="1"/>
          </p:cNvSpPr>
          <p:nvPr>
            <p:ph idx="1"/>
          </p:nvPr>
        </p:nvSpPr>
        <p:spPr>
          <a:xfrm>
            <a:off x="533400" y="2336872"/>
            <a:ext cx="7467600" cy="3606727"/>
          </a:xfrm>
        </p:spPr>
        <p:txBody>
          <a:bodyPr>
            <a:normAutofit/>
          </a:bodyPr>
          <a:lstStyle/>
          <a:p>
            <a:pPr marL="0" indent="0">
              <a:buNone/>
            </a:pPr>
            <a:r>
              <a:rPr lang="en-US" sz="4000" b="1" dirty="0"/>
              <a:t>S- Simplicity</a:t>
            </a:r>
          </a:p>
          <a:p>
            <a:pPr marL="0" indent="0">
              <a:buNone/>
            </a:pPr>
            <a:r>
              <a:rPr lang="en-US" sz="4000" b="1" dirty="0"/>
              <a:t>C- Clarity</a:t>
            </a:r>
          </a:p>
          <a:p>
            <a:pPr marL="0" indent="0">
              <a:buNone/>
            </a:pPr>
            <a:r>
              <a:rPr lang="en-US" sz="4000" b="1" dirty="0"/>
              <a:t>O- Objectivity</a:t>
            </a:r>
          </a:p>
          <a:p>
            <a:pPr marL="0" indent="0">
              <a:buNone/>
            </a:pPr>
            <a:r>
              <a:rPr lang="en-US" sz="4000" b="1" dirty="0"/>
              <a:t>P- Precision</a:t>
            </a:r>
          </a:p>
          <a:p>
            <a:pPr marL="0" indent="0">
              <a:buNone/>
            </a:pPr>
            <a:r>
              <a:rPr lang="en-US" sz="4000" b="1" dirty="0"/>
              <a:t>E- Economy</a:t>
            </a:r>
          </a:p>
          <a:p>
            <a:endParaRPr lang="en-US" sz="40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LIBERATE THE DISGUISED VERBS</a:t>
            </a:r>
            <a:br>
              <a:rPr lang="en-US" b="1" dirty="0"/>
            </a:br>
            <a:endParaRPr lang="en-US" dirty="0"/>
          </a:p>
        </p:txBody>
      </p:sp>
      <p:sp>
        <p:nvSpPr>
          <p:cNvPr id="3" name="Content Placeholder 2"/>
          <p:cNvSpPr>
            <a:spLocks noGrp="1"/>
          </p:cNvSpPr>
          <p:nvPr>
            <p:ph idx="1"/>
          </p:nvPr>
        </p:nvSpPr>
        <p:spPr>
          <a:xfrm>
            <a:off x="152400" y="2057400"/>
            <a:ext cx="8382000" cy="4521127"/>
          </a:xfrm>
        </p:spPr>
        <p:txBody>
          <a:bodyPr>
            <a:normAutofit fontScale="92500" lnSpcReduction="10000"/>
          </a:bodyPr>
          <a:lstStyle/>
          <a:p>
            <a:pPr marL="457200" lvl="0" indent="-457200">
              <a:buFont typeface="+mj-lt"/>
              <a:buAutoNum type="arabicPeriod"/>
            </a:pPr>
            <a:r>
              <a:rPr lang="en-US" dirty="0">
                <a:solidFill>
                  <a:srgbClr val="002060"/>
                </a:solidFill>
                <a:effectLst/>
              </a:rPr>
              <a:t>The theory makes the postulation that long-term stability of species (with only minor modifications) in palaeontologic   time is punctuated by bursts of time in which many species are extinguished.</a:t>
            </a:r>
          </a:p>
          <a:p>
            <a:pPr marL="457200" lvl="0" indent="-457200">
              <a:buFont typeface="+mj-lt"/>
              <a:buAutoNum type="arabicPeriod"/>
            </a:pPr>
            <a:r>
              <a:rPr lang="en-US" dirty="0">
                <a:solidFill>
                  <a:srgbClr val="002060"/>
                </a:solidFill>
                <a:effectLst/>
              </a:rPr>
              <a:t>Freshmen have frequently made complaints about the       cafeteria food.</a:t>
            </a:r>
          </a:p>
          <a:p>
            <a:pPr marL="457200" lvl="0" indent="-457200">
              <a:buFont typeface="+mj-lt"/>
              <a:buAutoNum type="arabicPeriod"/>
            </a:pPr>
            <a:r>
              <a:rPr lang="en-US" dirty="0">
                <a:solidFill>
                  <a:srgbClr val="002060"/>
                </a:solidFill>
                <a:effectLst/>
              </a:rPr>
              <a:t>Species managed to achieve evolution from parental         species that made an escape from extinction by virtue of    their geographic isolation.</a:t>
            </a:r>
          </a:p>
          <a:p>
            <a:pPr marL="457200" lvl="0" indent="-457200">
              <a:buFont typeface="+mj-lt"/>
              <a:buAutoNum type="arabicPeriod"/>
            </a:pPr>
            <a:r>
              <a:rPr lang="en-US" dirty="0">
                <a:solidFill>
                  <a:srgbClr val="002060"/>
                </a:solidFill>
                <a:effectLst/>
              </a:rPr>
              <a:t>The Sumerians are credited with the invention of writing toward the end of the fourth millennium B.C.</a:t>
            </a:r>
          </a:p>
          <a:p>
            <a:pPr marL="457200" lvl="0" indent="-457200">
              <a:buFont typeface="+mj-lt"/>
              <a:buAutoNum type="arabicPeriod"/>
            </a:pPr>
            <a:r>
              <a:rPr lang="en-US" dirty="0">
                <a:solidFill>
                  <a:srgbClr val="002060"/>
                </a:solidFill>
                <a:effectLst/>
              </a:rPr>
              <a:t>Neither the clay tablet nor the papyrus roll underwent     much change in form during the next three thousand years.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6778"/>
            <a:ext cx="9036496" cy="745222"/>
          </a:xfrm>
        </p:spPr>
        <p:txBody>
          <a:bodyPr/>
          <a:lstStyle/>
          <a:p>
            <a:r>
              <a:rPr lang="en-US" dirty="0">
                <a:solidFill>
                  <a:schemeClr val="bg1"/>
                </a:solidFill>
              </a:rPr>
              <a:t>Economy</a:t>
            </a:r>
            <a:r>
              <a:rPr lang="en-US" dirty="0"/>
              <a:t> </a:t>
            </a:r>
          </a:p>
        </p:txBody>
      </p:sp>
      <p:sp>
        <p:nvSpPr>
          <p:cNvPr id="4" name="Content Placeholder 3"/>
          <p:cNvSpPr>
            <a:spLocks noGrp="1"/>
          </p:cNvSpPr>
          <p:nvPr>
            <p:ph idx="1"/>
          </p:nvPr>
        </p:nvSpPr>
        <p:spPr>
          <a:xfrm>
            <a:off x="611560" y="2514599"/>
            <a:ext cx="8085584" cy="3103239"/>
          </a:xfrm>
        </p:spPr>
        <p:txBody>
          <a:bodyPr/>
          <a:lstStyle/>
          <a:p>
            <a:pPr marL="342900" indent="-342900">
              <a:buFont typeface="Wingdings" panose="05000000000000000000" pitchFamily="2" charset="2"/>
              <a:buChar char="Ø"/>
            </a:pPr>
            <a:r>
              <a:rPr lang="en-US" sz="2400" dirty="0"/>
              <a:t>Keep the subject and main verb (predicate) close </a:t>
            </a:r>
          </a:p>
          <a:p>
            <a:r>
              <a:rPr lang="en-US" sz="2400" dirty="0"/>
              <a:t>together at the start of the sentence. </a:t>
            </a:r>
          </a:p>
          <a:p>
            <a:endParaRPr lang="en-US" sz="2400" dirty="0"/>
          </a:p>
          <a:p>
            <a:endParaRPr lang="en-US" sz="2400" dirty="0"/>
          </a:p>
          <a:p>
            <a:endParaRPr lang="en-US" sz="2400" dirty="0"/>
          </a:p>
        </p:txBody>
      </p:sp>
      <p:sp>
        <p:nvSpPr>
          <p:cNvPr id="5" name="Wave 4"/>
          <p:cNvSpPr/>
          <p:nvPr/>
        </p:nvSpPr>
        <p:spPr>
          <a:xfrm>
            <a:off x="2057400" y="761999"/>
            <a:ext cx="5334000" cy="1255439"/>
          </a:xfrm>
          <a:prstGeom prst="wav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a:t>3. Do not burry the main verb</a:t>
            </a:r>
          </a:p>
        </p:txBody>
      </p:sp>
    </p:spTree>
    <p:extLst>
      <p:ext uri="{BB962C8B-B14F-4D97-AF65-F5344CB8AC3E}">
        <p14:creationId xmlns:p14="http://schemas.microsoft.com/office/powerpoint/2010/main" val="426196094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bury the main verb</a:t>
            </a:r>
          </a:p>
        </p:txBody>
      </p:sp>
      <p:sp>
        <p:nvSpPr>
          <p:cNvPr id="3" name="Content Placeholder 2"/>
          <p:cNvSpPr>
            <a:spLocks noGrp="1"/>
          </p:cNvSpPr>
          <p:nvPr>
            <p:ph idx="1"/>
          </p:nvPr>
        </p:nvSpPr>
        <p:spPr>
          <a:xfrm>
            <a:off x="533400" y="2336873"/>
            <a:ext cx="7924800" cy="3599316"/>
          </a:xfrm>
        </p:spPr>
        <p:txBody>
          <a:bodyPr>
            <a:normAutofit/>
          </a:bodyPr>
          <a:lstStyle/>
          <a:p>
            <a:pPr>
              <a:buNone/>
            </a:pPr>
            <a:r>
              <a:rPr lang="en-US" sz="2800" dirty="0">
                <a:solidFill>
                  <a:schemeClr val="bg1"/>
                </a:solidFill>
                <a:effectLst/>
              </a:rPr>
              <a:t>Following is the case of the buried predicate. </a:t>
            </a:r>
          </a:p>
          <a:p>
            <a:pPr>
              <a:buNone/>
            </a:pPr>
            <a:endParaRPr lang="en-US" sz="2800" dirty="0"/>
          </a:p>
          <a:p>
            <a:pPr marL="0" algn="just">
              <a:buNone/>
            </a:pPr>
            <a:r>
              <a:rPr lang="en-US" dirty="0">
                <a:effectLst/>
              </a:rPr>
              <a:t>One study of 930 adults with multiple sclerosis (MS) receiving care in one of two managed care settings or in a fee-for-service setting found that only two-thirds of those needing to contact a neurologist for an Ms-related problem in the prior 6 months had done so (</a:t>
            </a:r>
            <a:r>
              <a:rPr lang="en-US" dirty="0" err="1">
                <a:effectLst/>
              </a:rPr>
              <a:t>Vickrey</a:t>
            </a:r>
            <a:r>
              <a:rPr lang="en-US" dirty="0">
                <a:effectLst/>
              </a:rPr>
              <a:t> et al 1999).</a:t>
            </a:r>
          </a:p>
        </p:txBody>
      </p:sp>
    </p:spTree>
    <p:extLst>
      <p:ext uri="{BB962C8B-B14F-4D97-AF65-F5344CB8AC3E}">
        <p14:creationId xmlns:p14="http://schemas.microsoft.com/office/powerpoint/2010/main" val="330156945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715962"/>
          </a:xfrm>
        </p:spPr>
        <p:txBody>
          <a:bodyPr>
            <a:normAutofit fontScale="90000"/>
          </a:bodyPr>
          <a:lstStyle/>
          <a:p>
            <a:r>
              <a:rPr lang="en-US" sz="3600" dirty="0"/>
              <a:t>Avoiding Redundancy</a:t>
            </a:r>
            <a:br>
              <a:rPr lang="en-US" sz="3600" dirty="0"/>
            </a:br>
            <a:endParaRPr lang="en-US" sz="3600" dirty="0"/>
          </a:p>
        </p:txBody>
      </p:sp>
      <p:sp>
        <p:nvSpPr>
          <p:cNvPr id="3" name="Content Placeholder 2"/>
          <p:cNvSpPr>
            <a:spLocks noGrp="1"/>
          </p:cNvSpPr>
          <p:nvPr>
            <p:ph idx="1"/>
          </p:nvPr>
        </p:nvSpPr>
        <p:spPr/>
        <p:txBody>
          <a:bodyPr/>
          <a:lstStyle/>
          <a:p>
            <a:r>
              <a:rPr lang="en-US" dirty="0"/>
              <a:t>Why say, “The used car will cost the sum of $1,000.00”?  It is more concise to say,</a:t>
            </a:r>
          </a:p>
          <a:p>
            <a:pPr marL="0" indent="0">
              <a:buNone/>
            </a:pPr>
            <a:r>
              <a:rPr lang="en-US" dirty="0"/>
              <a:t>   _______________________________________.</a:t>
            </a:r>
          </a:p>
        </p:txBody>
      </p:sp>
    </p:spTree>
    <p:extLst>
      <p:ext uri="{BB962C8B-B14F-4D97-AF65-F5344CB8AC3E}">
        <p14:creationId xmlns:p14="http://schemas.microsoft.com/office/powerpoint/2010/main" val="290706613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715962"/>
          </a:xfrm>
        </p:spPr>
        <p:txBody>
          <a:bodyPr/>
          <a:lstStyle/>
          <a:p>
            <a:r>
              <a:rPr lang="en-US" sz="3600" dirty="0"/>
              <a:t>Avoiding Redundancy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50638040"/>
              </p:ext>
            </p:extLst>
          </p:nvPr>
        </p:nvGraphicFramePr>
        <p:xfrm>
          <a:off x="533400" y="2336800"/>
          <a:ext cx="8001000" cy="4087173"/>
        </p:xfrm>
        <a:graphic>
          <a:graphicData uri="http://schemas.openxmlformats.org/drawingml/2006/table">
            <a:tbl>
              <a:tblPr firstRow="1" bandRow="1">
                <a:tableStyleId>{21E4AEA4-8DFA-4A89-87EB-49C32662AFE0}</a:tableStyleId>
              </a:tblPr>
              <a:tblGrid>
                <a:gridCol w="4000500">
                  <a:extLst>
                    <a:ext uri="{9D8B030D-6E8A-4147-A177-3AD203B41FA5}">
                      <a16:colId xmlns:a16="http://schemas.microsoft.com/office/drawing/2014/main" xmlns="" val="20000"/>
                    </a:ext>
                  </a:extLst>
                </a:gridCol>
                <a:gridCol w="4000500">
                  <a:extLst>
                    <a:ext uri="{9D8B030D-6E8A-4147-A177-3AD203B41FA5}">
                      <a16:colId xmlns:a16="http://schemas.microsoft.com/office/drawing/2014/main" xmlns="" val="20001"/>
                    </a:ext>
                  </a:extLst>
                </a:gridCol>
              </a:tblGrid>
              <a:tr h="532434">
                <a:tc>
                  <a:txBody>
                    <a:bodyPr/>
                    <a:lstStyle/>
                    <a:p>
                      <a:pPr marL="0" marR="0" algn="just">
                        <a:lnSpc>
                          <a:spcPct val="107000"/>
                        </a:lnSpc>
                        <a:spcBef>
                          <a:spcPts val="0"/>
                        </a:spcBef>
                        <a:spcAft>
                          <a:spcPts val="0"/>
                        </a:spcAft>
                      </a:pPr>
                      <a:r>
                        <a:rPr lang="en-US" sz="2800" b="1" dirty="0"/>
                        <a:t>Wordy Sentence </a:t>
                      </a:r>
                      <a:endParaRPr lang="en-US" sz="2800" dirty="0">
                        <a:latin typeface="Calibri"/>
                        <a:ea typeface="Calibri"/>
                        <a:cs typeface="Times New Roman"/>
                      </a:endParaRPr>
                    </a:p>
                  </a:txBody>
                  <a:tcPr marL="57402" marR="57402" marT="0" marB="0"/>
                </a:tc>
                <a:tc>
                  <a:txBody>
                    <a:bodyPr/>
                    <a:lstStyle/>
                    <a:p>
                      <a:pPr marL="0" marR="0" algn="just">
                        <a:lnSpc>
                          <a:spcPct val="107000"/>
                        </a:lnSpc>
                        <a:spcBef>
                          <a:spcPts val="0"/>
                        </a:spcBef>
                        <a:spcAft>
                          <a:spcPts val="0"/>
                        </a:spcAft>
                      </a:pPr>
                      <a:r>
                        <a:rPr lang="en-US" sz="2800" b="1"/>
                        <a:t>Less Wordy Sentence</a:t>
                      </a:r>
                      <a:endParaRPr lang="en-US" sz="2800">
                        <a:latin typeface="Calibri"/>
                        <a:ea typeface="Calibri"/>
                        <a:cs typeface="Times New Roman"/>
                      </a:endParaRPr>
                    </a:p>
                  </a:txBody>
                  <a:tcPr marL="57402" marR="57402" marT="0" marB="0"/>
                </a:tc>
                <a:extLst>
                  <a:ext uri="{0D108BD9-81ED-4DB2-BD59-A6C34878D82A}">
                    <a16:rowId xmlns:a16="http://schemas.microsoft.com/office/drawing/2014/main" xmlns="" val="10000"/>
                  </a:ext>
                </a:extLst>
              </a:tr>
              <a:tr h="1092522">
                <a:tc>
                  <a:txBody>
                    <a:bodyPr/>
                    <a:lstStyle/>
                    <a:p>
                      <a:pPr marL="0" marR="0" algn="l">
                        <a:lnSpc>
                          <a:spcPct val="107000"/>
                        </a:lnSpc>
                        <a:spcBef>
                          <a:spcPts val="0"/>
                        </a:spcBef>
                        <a:spcAft>
                          <a:spcPts val="0"/>
                        </a:spcAft>
                      </a:pPr>
                      <a:r>
                        <a:rPr lang="en-US" sz="2800" dirty="0"/>
                        <a:t>We collaborated </a:t>
                      </a:r>
                      <a:r>
                        <a:rPr lang="en-US" sz="2800" b="1" dirty="0">
                          <a:solidFill>
                            <a:srgbClr val="FF0000"/>
                          </a:solidFill>
                        </a:rPr>
                        <a:t>together</a:t>
                      </a:r>
                      <a:r>
                        <a:rPr lang="en-US" sz="2800" dirty="0">
                          <a:solidFill>
                            <a:srgbClr val="FF0000"/>
                          </a:solidFill>
                        </a:rPr>
                        <a:t> </a:t>
                      </a:r>
                      <a:r>
                        <a:rPr lang="en-US" sz="2800" dirty="0"/>
                        <a:t>on the projects.</a:t>
                      </a:r>
                      <a:endParaRPr lang="en-US" sz="2800" dirty="0">
                        <a:latin typeface="Calibri"/>
                        <a:ea typeface="Calibri"/>
                        <a:cs typeface="Times New Roman"/>
                      </a:endParaRPr>
                    </a:p>
                  </a:txBody>
                  <a:tcPr marL="57402" marR="57402" marT="0" marB="0"/>
                </a:tc>
                <a:tc>
                  <a:txBody>
                    <a:bodyPr/>
                    <a:lstStyle/>
                    <a:p>
                      <a:pPr marL="0" marR="0" algn="just">
                        <a:lnSpc>
                          <a:spcPct val="107000"/>
                        </a:lnSpc>
                        <a:spcBef>
                          <a:spcPts val="0"/>
                        </a:spcBef>
                        <a:spcAft>
                          <a:spcPts val="0"/>
                        </a:spcAft>
                      </a:pPr>
                      <a:r>
                        <a:rPr lang="en-US" sz="2800" dirty="0"/>
                        <a:t>We collaborated on the </a:t>
                      </a:r>
                    </a:p>
                    <a:p>
                      <a:pPr marL="0" marR="0" algn="just">
                        <a:lnSpc>
                          <a:spcPct val="107000"/>
                        </a:lnSpc>
                        <a:spcBef>
                          <a:spcPts val="0"/>
                        </a:spcBef>
                        <a:spcAft>
                          <a:spcPts val="0"/>
                        </a:spcAft>
                      </a:pPr>
                      <a:r>
                        <a:rPr lang="en-US" sz="2800" dirty="0"/>
                        <a:t>project. </a:t>
                      </a:r>
                      <a:endParaRPr lang="en-US" sz="2800" dirty="0">
                        <a:latin typeface="Calibri"/>
                        <a:ea typeface="Calibri"/>
                        <a:cs typeface="Times New Roman"/>
                      </a:endParaRPr>
                    </a:p>
                  </a:txBody>
                  <a:tcPr marL="57402" marR="57402" marT="0" marB="0"/>
                </a:tc>
                <a:extLst>
                  <a:ext uri="{0D108BD9-81ED-4DB2-BD59-A6C34878D82A}">
                    <a16:rowId xmlns:a16="http://schemas.microsoft.com/office/drawing/2014/main" xmlns="" val="10001"/>
                  </a:ext>
                </a:extLst>
              </a:tr>
              <a:tr h="1092522">
                <a:tc>
                  <a:txBody>
                    <a:bodyPr/>
                    <a:lstStyle/>
                    <a:p>
                      <a:pPr marL="0" marR="0" algn="just">
                        <a:lnSpc>
                          <a:spcPct val="107000"/>
                        </a:lnSpc>
                        <a:spcBef>
                          <a:spcPts val="0"/>
                        </a:spcBef>
                        <a:spcAft>
                          <a:spcPts val="0"/>
                        </a:spcAft>
                      </a:pPr>
                      <a:r>
                        <a:rPr lang="en-US" sz="2800" dirty="0"/>
                        <a:t>This is a </a:t>
                      </a:r>
                      <a:r>
                        <a:rPr lang="en-US" sz="2800" b="1" dirty="0">
                          <a:solidFill>
                            <a:srgbClr val="FF0000"/>
                          </a:solidFill>
                        </a:rPr>
                        <a:t>brand new</a:t>
                      </a:r>
                      <a:r>
                        <a:rPr lang="en-US" sz="2800" dirty="0">
                          <a:solidFill>
                            <a:srgbClr val="FF0000"/>
                          </a:solidFill>
                        </a:rPr>
                        <a:t> </a:t>
                      </a:r>
                    </a:p>
                    <a:p>
                      <a:pPr marL="0" marR="0" algn="just">
                        <a:lnSpc>
                          <a:spcPct val="107000"/>
                        </a:lnSpc>
                        <a:spcBef>
                          <a:spcPts val="0"/>
                        </a:spcBef>
                        <a:spcAft>
                          <a:spcPts val="0"/>
                        </a:spcAft>
                      </a:pPr>
                      <a:r>
                        <a:rPr lang="en-US" sz="2800" dirty="0"/>
                        <a:t>innovation. </a:t>
                      </a:r>
                      <a:endParaRPr lang="en-US" sz="2800" dirty="0">
                        <a:latin typeface="Calibri"/>
                        <a:ea typeface="Calibri"/>
                        <a:cs typeface="Times New Roman"/>
                      </a:endParaRPr>
                    </a:p>
                  </a:txBody>
                  <a:tcPr marL="57402" marR="57402" marT="0" marB="0"/>
                </a:tc>
                <a:tc>
                  <a:txBody>
                    <a:bodyPr/>
                    <a:lstStyle/>
                    <a:p>
                      <a:pPr marL="0" marR="0" algn="just">
                        <a:lnSpc>
                          <a:spcPct val="107000"/>
                        </a:lnSpc>
                        <a:spcBef>
                          <a:spcPts val="0"/>
                        </a:spcBef>
                        <a:spcAft>
                          <a:spcPts val="0"/>
                        </a:spcAft>
                      </a:pPr>
                      <a:r>
                        <a:rPr lang="en-US" sz="2800" dirty="0"/>
                        <a:t>This is an innovation. </a:t>
                      </a:r>
                      <a:endParaRPr lang="en-US" sz="2800" dirty="0">
                        <a:latin typeface="Calibri"/>
                        <a:ea typeface="Calibri"/>
                        <a:cs typeface="Times New Roman"/>
                      </a:endParaRPr>
                    </a:p>
                  </a:txBody>
                  <a:tcPr marL="57402" marR="57402" marT="0" marB="0"/>
                </a:tc>
                <a:extLst>
                  <a:ext uri="{0D108BD9-81ED-4DB2-BD59-A6C34878D82A}">
                    <a16:rowId xmlns:a16="http://schemas.microsoft.com/office/drawing/2014/main" xmlns="" val="10002"/>
                  </a:ext>
                </a:extLst>
              </a:tr>
              <a:tr h="1092522">
                <a:tc>
                  <a:txBody>
                    <a:bodyPr/>
                    <a:lstStyle/>
                    <a:p>
                      <a:pPr marL="0" marR="0" algn="just">
                        <a:lnSpc>
                          <a:spcPct val="107000"/>
                        </a:lnSpc>
                        <a:spcBef>
                          <a:spcPts val="0"/>
                        </a:spcBef>
                        <a:spcAft>
                          <a:spcPts val="0"/>
                        </a:spcAft>
                      </a:pPr>
                      <a:r>
                        <a:rPr lang="en-US" sz="2800" dirty="0"/>
                        <a:t>The </a:t>
                      </a:r>
                      <a:r>
                        <a:rPr lang="en-US" sz="2800" b="1" dirty="0">
                          <a:solidFill>
                            <a:srgbClr val="FF0000"/>
                          </a:solidFill>
                        </a:rPr>
                        <a:t>other</a:t>
                      </a:r>
                      <a:r>
                        <a:rPr lang="en-US" sz="2800" dirty="0">
                          <a:solidFill>
                            <a:srgbClr val="FF0000"/>
                          </a:solidFill>
                        </a:rPr>
                        <a:t> </a:t>
                      </a:r>
                      <a:r>
                        <a:rPr lang="en-US" sz="2800" dirty="0"/>
                        <a:t>alternative is to eat soup. </a:t>
                      </a:r>
                      <a:endParaRPr lang="en-US" sz="2800" dirty="0">
                        <a:latin typeface="Calibri"/>
                        <a:ea typeface="Calibri"/>
                        <a:cs typeface="Times New Roman"/>
                      </a:endParaRPr>
                    </a:p>
                  </a:txBody>
                  <a:tcPr marL="57402" marR="57402" marT="0" marB="0"/>
                </a:tc>
                <a:tc>
                  <a:txBody>
                    <a:bodyPr/>
                    <a:lstStyle/>
                    <a:p>
                      <a:pPr marL="0" marR="0" algn="just">
                        <a:lnSpc>
                          <a:spcPct val="107000"/>
                        </a:lnSpc>
                        <a:spcBef>
                          <a:spcPts val="0"/>
                        </a:spcBef>
                        <a:spcAft>
                          <a:spcPts val="0"/>
                        </a:spcAft>
                      </a:pPr>
                      <a:r>
                        <a:rPr lang="en-US" sz="2800" dirty="0"/>
                        <a:t>The alternative is to eat soup. </a:t>
                      </a:r>
                      <a:endParaRPr lang="en-US" sz="2800" dirty="0">
                        <a:latin typeface="Calibri"/>
                        <a:ea typeface="Calibri"/>
                        <a:cs typeface="Times New Roman"/>
                      </a:endParaRPr>
                    </a:p>
                  </a:txBody>
                  <a:tcPr marL="57402" marR="57402" marT="0" marB="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93581611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21811"/>
            <a:ext cx="8229600" cy="715962"/>
          </a:xfrm>
        </p:spPr>
        <p:txBody>
          <a:bodyPr>
            <a:normAutofit fontScale="90000"/>
          </a:bodyPr>
          <a:lstStyle/>
          <a:p>
            <a:r>
              <a:rPr lang="en-US" sz="3200" dirty="0"/>
              <a:t>Avoiding Prepositional Phrases</a:t>
            </a:r>
            <a:br>
              <a:rPr lang="en-US" sz="3200" dirty="0"/>
            </a:br>
            <a:endParaRPr lang="en-US" sz="3200" dirty="0"/>
          </a:p>
        </p:txBody>
      </p:sp>
      <p:sp>
        <p:nvSpPr>
          <p:cNvPr id="3" name="Content Placeholder 2"/>
          <p:cNvSpPr>
            <a:spLocks noGrp="1"/>
          </p:cNvSpPr>
          <p:nvPr>
            <p:ph idx="1"/>
          </p:nvPr>
        </p:nvSpPr>
        <p:spPr>
          <a:xfrm>
            <a:off x="410817" y="2063523"/>
            <a:ext cx="6887389" cy="1092127"/>
          </a:xfrm>
        </p:spPr>
        <p:txBody>
          <a:bodyPr>
            <a:normAutofit fontScale="92500" lnSpcReduction="10000"/>
          </a:bodyPr>
          <a:lstStyle/>
          <a:p>
            <a:r>
              <a:rPr lang="en-US" sz="2800" dirty="0"/>
              <a:t>Prepositional phrases create wordy sentences.  Consider the following examples.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57348461"/>
              </p:ext>
            </p:extLst>
          </p:nvPr>
        </p:nvGraphicFramePr>
        <p:xfrm>
          <a:off x="914400" y="3581400"/>
          <a:ext cx="7696200" cy="2981960"/>
        </p:xfrm>
        <a:graphic>
          <a:graphicData uri="http://schemas.openxmlformats.org/drawingml/2006/table">
            <a:tbl>
              <a:tblPr firstRow="1" bandRow="1">
                <a:tableStyleId>{7DF18680-E054-41AD-8BC1-D1AEF772440D}</a:tableStyleId>
              </a:tblPr>
              <a:tblGrid>
                <a:gridCol w="3848100">
                  <a:extLst>
                    <a:ext uri="{9D8B030D-6E8A-4147-A177-3AD203B41FA5}">
                      <a16:colId xmlns:a16="http://schemas.microsoft.com/office/drawing/2014/main" xmlns="" val="20000"/>
                    </a:ext>
                  </a:extLst>
                </a:gridCol>
                <a:gridCol w="3848100">
                  <a:extLst>
                    <a:ext uri="{9D8B030D-6E8A-4147-A177-3AD203B41FA5}">
                      <a16:colId xmlns:a16="http://schemas.microsoft.com/office/drawing/2014/main" xmlns="" val="20001"/>
                    </a:ext>
                  </a:extLst>
                </a:gridCol>
              </a:tblGrid>
              <a:tr h="466131">
                <a:tc>
                  <a:txBody>
                    <a:bodyPr/>
                    <a:lstStyle/>
                    <a:p>
                      <a:pPr marL="0" marR="0" algn="just">
                        <a:lnSpc>
                          <a:spcPct val="107000"/>
                        </a:lnSpc>
                        <a:spcBef>
                          <a:spcPts val="0"/>
                        </a:spcBef>
                        <a:spcAft>
                          <a:spcPts val="0"/>
                        </a:spcAft>
                      </a:pPr>
                      <a:r>
                        <a:rPr lang="en-US" sz="2000" b="1" dirty="0"/>
                        <a:t>Wordy Sentence </a:t>
                      </a:r>
                      <a:endParaRPr lang="en-US" sz="20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2000" b="1"/>
                        <a:t>Concise Sentence</a:t>
                      </a:r>
                      <a:endParaRPr lang="en-US" sz="2000">
                        <a:latin typeface="Calibri"/>
                        <a:ea typeface="Calibri"/>
                        <a:cs typeface="Times New Roman"/>
                      </a:endParaRPr>
                    </a:p>
                  </a:txBody>
                  <a:tcPr marL="68580" marR="68580" marT="0" marB="0"/>
                </a:tc>
                <a:extLst>
                  <a:ext uri="{0D108BD9-81ED-4DB2-BD59-A6C34878D82A}">
                    <a16:rowId xmlns:a16="http://schemas.microsoft.com/office/drawing/2014/main" xmlns="" val="10000"/>
                  </a:ext>
                </a:extLst>
              </a:tr>
              <a:tr h="819879">
                <a:tc>
                  <a:txBody>
                    <a:bodyPr/>
                    <a:lstStyle/>
                    <a:p>
                      <a:pPr marL="0" marR="0" algn="just">
                        <a:lnSpc>
                          <a:spcPct val="107000"/>
                        </a:lnSpc>
                        <a:spcBef>
                          <a:spcPts val="0"/>
                        </a:spcBef>
                        <a:spcAft>
                          <a:spcPts val="0"/>
                        </a:spcAft>
                      </a:pPr>
                      <a:r>
                        <a:rPr lang="en-US" sz="2000" dirty="0"/>
                        <a:t>I will see you </a:t>
                      </a:r>
                      <a:r>
                        <a:rPr lang="en-US" sz="2000" b="0" dirty="0">
                          <a:solidFill>
                            <a:srgbClr val="FF0000"/>
                          </a:solidFill>
                        </a:rPr>
                        <a:t>in the near future</a:t>
                      </a:r>
                      <a:endParaRPr lang="en-US" sz="2000" b="0" dirty="0">
                        <a:solidFill>
                          <a:srgbClr val="FF0000"/>
                        </a:solidFill>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2000" dirty="0"/>
                        <a:t>I will see you soon. </a:t>
                      </a:r>
                      <a:endParaRPr lang="en-US" sz="2000" dirty="0">
                        <a:latin typeface="Calibri"/>
                        <a:ea typeface="Calibri"/>
                        <a:cs typeface="Times New Roman"/>
                      </a:endParaRPr>
                    </a:p>
                  </a:txBody>
                  <a:tcPr marL="68580" marR="68580" marT="0" marB="0"/>
                </a:tc>
                <a:extLst>
                  <a:ext uri="{0D108BD9-81ED-4DB2-BD59-A6C34878D82A}">
                    <a16:rowId xmlns:a16="http://schemas.microsoft.com/office/drawing/2014/main" xmlns="" val="10001"/>
                  </a:ext>
                </a:extLst>
              </a:tr>
              <a:tr h="1229819">
                <a:tc>
                  <a:txBody>
                    <a:bodyPr/>
                    <a:lstStyle/>
                    <a:p>
                      <a:pPr marL="0" marR="0" algn="just">
                        <a:lnSpc>
                          <a:spcPct val="107000"/>
                        </a:lnSpc>
                        <a:spcBef>
                          <a:spcPts val="0"/>
                        </a:spcBef>
                        <a:spcAft>
                          <a:spcPts val="0"/>
                        </a:spcAft>
                      </a:pPr>
                      <a:r>
                        <a:rPr lang="en-US" sz="2000" dirty="0"/>
                        <a:t>I am </a:t>
                      </a:r>
                      <a:r>
                        <a:rPr lang="en-US" sz="2000" dirty="0">
                          <a:solidFill>
                            <a:srgbClr val="FF0000"/>
                          </a:solidFill>
                        </a:rPr>
                        <a:t>in receipt of your e-mail message requesting an increase in pay. </a:t>
                      </a:r>
                      <a:endParaRPr lang="en-US" sz="2000" dirty="0">
                        <a:solidFill>
                          <a:srgbClr val="FF0000"/>
                        </a:solidFill>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2000" dirty="0"/>
                        <a:t>I received your e-mail message requesting a pay raise.</a:t>
                      </a:r>
                      <a:endParaRPr lang="en-US" sz="2000" dirty="0">
                        <a:latin typeface="Calibri"/>
                        <a:ea typeface="Calibri"/>
                        <a:cs typeface="Times New Roman"/>
                      </a:endParaRPr>
                    </a:p>
                  </a:txBody>
                  <a:tcPr marL="68580" marR="68580" marT="0" marB="0"/>
                </a:tc>
                <a:extLst>
                  <a:ext uri="{0D108BD9-81ED-4DB2-BD59-A6C34878D82A}">
                    <a16:rowId xmlns:a16="http://schemas.microsoft.com/office/drawing/2014/main" xmlns="" val="10002"/>
                  </a:ext>
                </a:extLst>
              </a:tr>
              <a:tr h="466131">
                <a:tc>
                  <a:txBody>
                    <a:bodyPr/>
                    <a:lstStyle/>
                    <a:p>
                      <a:pPr marL="0" marR="0" algn="just">
                        <a:lnSpc>
                          <a:spcPct val="107000"/>
                        </a:lnSpc>
                        <a:spcBef>
                          <a:spcPts val="0"/>
                        </a:spcBef>
                        <a:spcAft>
                          <a:spcPts val="0"/>
                        </a:spcAft>
                      </a:pPr>
                      <a:r>
                        <a:rPr lang="en-US" sz="2000" dirty="0"/>
                        <a:t>He drove </a:t>
                      </a:r>
                      <a:r>
                        <a:rPr lang="en-US" sz="2000" dirty="0">
                          <a:solidFill>
                            <a:srgbClr val="FF0000"/>
                          </a:solidFill>
                        </a:rPr>
                        <a:t>at a rapid rate.</a:t>
                      </a:r>
                      <a:endParaRPr lang="en-US" sz="2000" dirty="0">
                        <a:solidFill>
                          <a:srgbClr val="FF0000"/>
                        </a:solidFill>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2000" dirty="0"/>
                        <a:t>He drove rapidly.</a:t>
                      </a:r>
                      <a:endParaRPr lang="en-US" sz="2000" dirty="0">
                        <a:latin typeface="Calibri"/>
                        <a:ea typeface="Calibri"/>
                        <a:cs typeface="Times New Roman"/>
                      </a:endParaRPr>
                    </a:p>
                  </a:txBody>
                  <a:tcPr marL="68580" marR="68580" marT="0" marB="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815232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rPr>
              <a:t>We will change the order to study.</a:t>
            </a:r>
          </a:p>
        </p:txBody>
      </p:sp>
      <p:sp>
        <p:nvSpPr>
          <p:cNvPr id="4" name="Content Placeholder 3"/>
          <p:cNvSpPr>
            <a:spLocks noGrp="1"/>
          </p:cNvSpPr>
          <p:nvPr>
            <p:ph idx="4294967295"/>
          </p:nvPr>
        </p:nvSpPr>
        <p:spPr>
          <a:xfrm>
            <a:off x="1058863" y="2362200"/>
            <a:ext cx="8085137" cy="2895600"/>
          </a:xfrm>
        </p:spPr>
        <p:txBody>
          <a:bodyPr>
            <a:normAutofit fontScale="25000" lnSpcReduction="20000"/>
          </a:bodyPr>
          <a:lstStyle/>
          <a:p>
            <a:endParaRPr lang="en-US" dirty="0"/>
          </a:p>
          <a:p>
            <a:pPr marL="342900" indent="-342900">
              <a:lnSpc>
                <a:spcPct val="120000"/>
              </a:lnSpc>
              <a:buAutoNum type="arabicPeriod"/>
            </a:pPr>
            <a:r>
              <a:rPr lang="en-US" sz="12800" dirty="0"/>
              <a:t>Clarity</a:t>
            </a:r>
          </a:p>
          <a:p>
            <a:pPr marL="342900" indent="-342900">
              <a:lnSpc>
                <a:spcPct val="120000"/>
              </a:lnSpc>
              <a:buAutoNum type="arabicPeriod"/>
            </a:pPr>
            <a:r>
              <a:rPr lang="en-US" sz="12800" dirty="0"/>
              <a:t>Precision</a:t>
            </a:r>
          </a:p>
          <a:p>
            <a:pPr marL="342900" indent="-342900">
              <a:lnSpc>
                <a:spcPct val="120000"/>
              </a:lnSpc>
              <a:buAutoNum type="arabicPeriod"/>
            </a:pPr>
            <a:r>
              <a:rPr lang="en-US" sz="12800" dirty="0"/>
              <a:t>Simplicity</a:t>
            </a:r>
          </a:p>
          <a:p>
            <a:pPr marL="342900" indent="-342900">
              <a:lnSpc>
                <a:spcPct val="120000"/>
              </a:lnSpc>
              <a:buAutoNum type="arabicPeriod"/>
            </a:pPr>
            <a:r>
              <a:rPr lang="en-US" sz="12800" dirty="0"/>
              <a:t>Objectivity</a:t>
            </a:r>
          </a:p>
          <a:p>
            <a:pPr marL="342900" indent="-342900">
              <a:lnSpc>
                <a:spcPct val="120000"/>
              </a:lnSpc>
              <a:buAutoNum type="arabicPeriod"/>
            </a:pPr>
            <a:r>
              <a:rPr lang="en-US" sz="12800" dirty="0"/>
              <a:t>Economy</a:t>
            </a:r>
          </a:p>
        </p:txBody>
      </p:sp>
      <p:sp>
        <p:nvSpPr>
          <p:cNvPr id="5" name="TextBox 1">
            <a:extLst>
              <a:ext uri="{FF2B5EF4-FFF2-40B4-BE49-F238E27FC236}">
                <a16:creationId xmlns:a16="http://schemas.microsoft.com/office/drawing/2014/main" xmlns="" id="{388E5C5F-7914-4C87-8A61-026E08171B21}"/>
              </a:ext>
            </a:extLst>
          </p:cNvPr>
          <p:cNvSpPr txBox="1">
            <a:spLocks noChangeArrowheads="1"/>
          </p:cNvSpPr>
          <p:nvPr/>
        </p:nvSpPr>
        <p:spPr bwMode="auto">
          <a:xfrm>
            <a:off x="456078" y="404664"/>
            <a:ext cx="6859122" cy="646331"/>
          </a:xfrm>
          <a:prstGeom prst="rect">
            <a:avLst/>
          </a:prstGeom>
          <a:noFill/>
          <a:ln w="9525">
            <a:noFill/>
            <a:miter lim="800000"/>
            <a:headEnd/>
            <a:tailEnd/>
          </a:ln>
        </p:spPr>
        <p:txBody>
          <a:bodyPr wrap="square">
            <a:spAutoFit/>
          </a:bodyPr>
          <a:lstStyle/>
          <a:p>
            <a:endParaRPr lang="en-US" altLang="ko-KR" sz="3600" b="1" dirty="0">
              <a:solidFill>
                <a:schemeClr val="tx2"/>
              </a:solidFill>
              <a:latin typeface="Arial" pitchFamily="34" charset="0"/>
              <a:ea typeface="맑은 고딕" pitchFamily="50" charset="-127"/>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rPr>
              <a:t>1. CLARITY</a:t>
            </a:r>
          </a:p>
        </p:txBody>
      </p:sp>
      <p:sp>
        <p:nvSpPr>
          <p:cNvPr id="3" name="Content Placeholder 2"/>
          <p:cNvSpPr>
            <a:spLocks noGrp="1"/>
          </p:cNvSpPr>
          <p:nvPr>
            <p:ph idx="1"/>
          </p:nvPr>
        </p:nvSpPr>
        <p:spPr>
          <a:xfrm>
            <a:off x="494438" y="1967062"/>
            <a:ext cx="7887562" cy="1080938"/>
          </a:xfrm>
        </p:spPr>
        <p:txBody>
          <a:bodyPr>
            <a:normAutofit/>
          </a:bodyPr>
          <a:lstStyle/>
          <a:p>
            <a:r>
              <a:rPr lang="en-US" dirty="0">
                <a:solidFill>
                  <a:schemeClr val="accent3">
                    <a:lumMod val="50000"/>
                  </a:schemeClr>
                </a:solidFill>
                <a:effectLst/>
              </a:rPr>
              <a:t>Getting the meaning from your head to the head of your reader accurately is the purpose of clarity. </a:t>
            </a:r>
          </a:p>
        </p:txBody>
      </p:sp>
      <p:sp>
        <p:nvSpPr>
          <p:cNvPr id="4" name="Content Placeholder 3"/>
          <p:cNvSpPr>
            <a:spLocks noGrp="1"/>
          </p:cNvSpPr>
          <p:nvPr>
            <p:ph idx="4294967295"/>
          </p:nvPr>
        </p:nvSpPr>
        <p:spPr>
          <a:xfrm>
            <a:off x="310719" y="3043707"/>
            <a:ext cx="8255000" cy="3233738"/>
          </a:xfrm>
          <a:noFill/>
          <a:ln>
            <a:solidFill>
              <a:schemeClr val="accent1"/>
            </a:solidFill>
          </a:ln>
        </p:spPr>
        <p:txBody>
          <a:bodyPr>
            <a:normAutofit/>
          </a:bodyPr>
          <a:lstStyle/>
          <a:p>
            <a:pPr marL="0" indent="0">
              <a:buNone/>
            </a:pPr>
            <a:r>
              <a:rPr lang="en-US" sz="2000" b="1" u="sng" dirty="0">
                <a:solidFill>
                  <a:schemeClr val="bg1"/>
                </a:solidFill>
                <a:effectLst/>
              </a:rPr>
              <a:t>Consequences of lack of clarity:</a:t>
            </a:r>
          </a:p>
          <a:p>
            <a:endParaRPr lang="en-US" sz="2000" b="1" u="sng" dirty="0">
              <a:solidFill>
                <a:schemeClr val="tx1"/>
              </a:solidFill>
            </a:endParaRPr>
          </a:p>
          <a:p>
            <a:pPr marL="0" lvl="0" indent="0" algn="just">
              <a:lnSpc>
                <a:spcPct val="100000"/>
              </a:lnSpc>
              <a:buNone/>
            </a:pPr>
            <a:r>
              <a:rPr lang="en" sz="2000" dirty="0">
                <a:solidFill>
                  <a:srgbClr val="002060"/>
                </a:solidFill>
                <a:effectLst/>
              </a:rPr>
              <a:t>If the audience responds to a memo, letter, report, or manual with, “Huh?” what has the writer accomplished? If the correspondence is not clearly understood, the reader will either call the writer for further clarification, or just ignore the information. In either case, the writer’s time is wasted; the reader’s time is wasted; the message is lost. </a:t>
            </a:r>
          </a:p>
          <a:p>
            <a:endParaRPr lang="en-US" sz="2000" b="1" u="sng" dirty="0">
              <a:solidFill>
                <a:schemeClr val="tx1"/>
              </a:solidFill>
            </a:endParaRPr>
          </a:p>
          <a:p>
            <a:endParaRPr lang="en-US" sz="2000" b="1" u="sng" dirty="0">
              <a:solidFill>
                <a:schemeClr val="tx1"/>
              </a:solidFill>
            </a:endParaRPr>
          </a:p>
          <a:p>
            <a:endParaRPr lang="en-US" sz="2000" b="1" u="sng"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32727</TotalTime>
  <Words>3864</Words>
  <Application>Microsoft Office PowerPoint</Application>
  <PresentationFormat>On-screen Show (4:3)</PresentationFormat>
  <Paragraphs>488</Paragraphs>
  <Slides>75</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75</vt:i4>
      </vt:variant>
    </vt:vector>
  </HeadingPairs>
  <TitlesOfParts>
    <vt:vector size="84" baseType="lpstr">
      <vt:lpstr>맑은 고딕</vt:lpstr>
      <vt:lpstr>Arial</vt:lpstr>
      <vt:lpstr>Calibri</vt:lpstr>
      <vt:lpstr>Symbol</vt:lpstr>
      <vt:lpstr>Times New Roman</vt:lpstr>
      <vt:lpstr>Trebuchet MS</vt:lpstr>
      <vt:lpstr>Wingdings</vt:lpstr>
      <vt:lpstr>Custom Design</vt:lpstr>
      <vt:lpstr>Berlin</vt:lpstr>
      <vt:lpstr>        The TECHNICAL STYLE </vt:lpstr>
      <vt:lpstr>Style in Writing</vt:lpstr>
      <vt:lpstr>Can we have a technical and general description on the following image?</vt:lpstr>
      <vt:lpstr>Compare the style</vt:lpstr>
      <vt:lpstr>The TECHNICAL STYLE</vt:lpstr>
      <vt:lpstr>Examples for Acronym </vt:lpstr>
      <vt:lpstr>This is SCOPE</vt:lpstr>
      <vt:lpstr>We will change the order to study.</vt:lpstr>
      <vt:lpstr>1. CLARITY</vt:lpstr>
      <vt:lpstr>Four key elements to ensure clarity</vt:lpstr>
      <vt:lpstr>1. Completeness</vt:lpstr>
      <vt:lpstr>Compare the following </vt:lpstr>
      <vt:lpstr>2. Correct Grammar </vt:lpstr>
      <vt:lpstr>PowerPoint Presentation</vt:lpstr>
      <vt:lpstr>3. Clear Organization of Content </vt:lpstr>
      <vt:lpstr>Example for content organization </vt:lpstr>
      <vt:lpstr>PowerPoint Presentation</vt:lpstr>
      <vt:lpstr>4. Clear Pronoun References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Activity</vt:lpstr>
      <vt:lpstr>PRECISION</vt:lpstr>
      <vt:lpstr>2 key elements to achieve precision </vt:lpstr>
      <vt:lpstr>PRECISION</vt:lpstr>
      <vt:lpstr>PowerPoint Presentation</vt:lpstr>
      <vt:lpstr>PRECISION</vt:lpstr>
      <vt:lpstr>How would you describe the following pictures with precision?</vt:lpstr>
      <vt:lpstr>PRECISION</vt:lpstr>
      <vt:lpstr>PRECISION</vt:lpstr>
      <vt:lpstr>SIMPLICITY</vt:lpstr>
      <vt:lpstr>Simplicity can be achieved by,</vt:lpstr>
      <vt:lpstr>PowerPoint Presentation</vt:lpstr>
      <vt:lpstr>PowerPoint Presentation</vt:lpstr>
      <vt:lpstr>PowerPoint Presentation</vt:lpstr>
      <vt:lpstr>PowerPoint Presentation</vt:lpstr>
      <vt:lpstr>PowerPoint Presentation</vt:lpstr>
      <vt:lpstr>PowerPoint Presentation</vt:lpstr>
      <vt:lpstr>Re-write the following sentences by making them simple and reader friendly.   </vt:lpstr>
      <vt:lpstr>Rephrased Sentences</vt:lpstr>
      <vt:lpstr>OBJECTIVITY</vt:lpstr>
      <vt:lpstr>3 ways to achieve objectivity </vt:lpstr>
      <vt:lpstr>1.Avoid personal language unless necessary Compare the examples below: </vt:lpstr>
      <vt:lpstr>2. Avoid Judgmental Language </vt:lpstr>
      <vt:lpstr>Consider the following examples:</vt:lpstr>
      <vt:lpstr>3. Avoid emotive language.  </vt:lpstr>
      <vt:lpstr>Consider the following examples:</vt:lpstr>
      <vt:lpstr>Re-write the following sentences by making them objective.</vt:lpstr>
      <vt:lpstr>Re-write the following and make it objectively sound.</vt:lpstr>
      <vt:lpstr>Objective version </vt:lpstr>
      <vt:lpstr>ECONOMY--Cut the clutter</vt:lpstr>
      <vt:lpstr>PowerPoint Presentation</vt:lpstr>
      <vt:lpstr>ECONOMY</vt:lpstr>
      <vt:lpstr>Cut The Clutter </vt:lpstr>
      <vt:lpstr>ECONOMY</vt:lpstr>
      <vt:lpstr>ECONOMY</vt:lpstr>
      <vt:lpstr>Cut The Clutter </vt:lpstr>
      <vt:lpstr>ECONOMY</vt:lpstr>
      <vt:lpstr>ECONOMY</vt:lpstr>
      <vt:lpstr>ECONOMY</vt:lpstr>
      <vt:lpstr>Examples of Nominalizations</vt:lpstr>
      <vt:lpstr>  COMMON NOMINALIZATIONS          verbs </vt:lpstr>
      <vt:lpstr> COMMON NOMINALIZATIONS             adjectives</vt:lpstr>
      <vt:lpstr>LIBERATE THE DISGUISED VERBS </vt:lpstr>
      <vt:lpstr>LIBERATE THE DISGUISED VERBS </vt:lpstr>
      <vt:lpstr>Economy </vt:lpstr>
      <vt:lpstr>Don’t bury the main verb</vt:lpstr>
      <vt:lpstr>Avoiding Redundancy </vt:lpstr>
      <vt:lpstr>Avoiding Redundancy</vt:lpstr>
      <vt:lpstr>Avoiding Prepositional Phrases </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Faculty</cp:lastModifiedBy>
  <cp:revision>162</cp:revision>
  <dcterms:created xsi:type="dcterms:W3CDTF">2014-04-01T16:35:38Z</dcterms:created>
  <dcterms:modified xsi:type="dcterms:W3CDTF">2023-01-24T07:18:59Z</dcterms:modified>
</cp:coreProperties>
</file>