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6"/>
  </p:notesMasterIdLst>
  <p:sldIdLst>
    <p:sldId id="256" r:id="rId2"/>
    <p:sldId id="262" r:id="rId3"/>
    <p:sldId id="263" r:id="rId4"/>
    <p:sldId id="264" r:id="rId5"/>
    <p:sldId id="265" r:id="rId6"/>
    <p:sldId id="266" r:id="rId7"/>
    <p:sldId id="267" r:id="rId8"/>
    <p:sldId id="268" r:id="rId9"/>
    <p:sldId id="269" r:id="rId10"/>
    <p:sldId id="270" r:id="rId11"/>
    <p:sldId id="271" r:id="rId12"/>
    <p:sldId id="257" r:id="rId13"/>
    <p:sldId id="258" r:id="rId14"/>
    <p:sldId id="259" r:id="rId15"/>
    <p:sldId id="260" r:id="rId16"/>
    <p:sldId id="26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iky2i4ShdlO8gHQE9wQNGfvNqqc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snapToGrid="0">
      <p:cViewPr varScale="1">
        <p:scale>
          <a:sx n="107" d="100"/>
          <a:sy n="107" d="100"/>
        </p:scale>
        <p:origin x="7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6812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2626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3894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6158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5132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2406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70852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9549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9242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64551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9270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2037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944398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77053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7734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59038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245395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09033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99157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906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59161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9881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0554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952554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958211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3124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464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8839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0208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5008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5439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1769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3"/>
          <p:cNvSpPr>
            <a:spLocks noGrp="1"/>
          </p:cNvSpPr>
          <p:nvPr>
            <p:ph type="pic" idx="2"/>
          </p:nvPr>
        </p:nvSpPr>
        <p:spPr>
          <a:xfrm>
            <a:off x="5183188" y="987425"/>
            <a:ext cx="6172200" cy="4873625"/>
          </a:xfrm>
          <a:prstGeom prst="rect">
            <a:avLst/>
          </a:prstGeom>
          <a:noFill/>
          <a:ln>
            <a:noFill/>
          </a:ln>
        </p:spPr>
      </p:sp>
      <p:sp>
        <p:nvSpPr>
          <p:cNvPr id="68" name="Google Shape;68;p4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364201" y="1041400"/>
            <a:ext cx="9463597"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Times New Roman"/>
              <a:buNone/>
            </a:pPr>
            <a:r>
              <a:rPr lang="en-US" sz="5400" b="1">
                <a:latin typeface="Times New Roman"/>
                <a:ea typeface="Times New Roman"/>
                <a:cs typeface="Times New Roman"/>
                <a:sym typeface="Times New Roman"/>
              </a:rPr>
              <a:t>CS-4053 </a:t>
            </a:r>
            <a:r>
              <a:rPr lang="en-US" sz="5400" b="1">
                <a:solidFill>
                  <a:srgbClr val="C00000"/>
                </a:solidFill>
                <a:latin typeface="Times New Roman"/>
                <a:ea typeface="Times New Roman"/>
                <a:cs typeface="Times New Roman"/>
                <a:sym typeface="Times New Roman"/>
              </a:rPr>
              <a:t>Recommender System</a:t>
            </a:r>
            <a:endParaRPr sz="5400" b="1">
              <a:solidFill>
                <a:srgbClr val="C00000"/>
              </a:solidFill>
              <a:latin typeface="Times New Roman"/>
              <a:ea typeface="Times New Roman"/>
              <a:cs typeface="Times New Roman"/>
              <a:sym typeface="Times New Roman"/>
            </a:endParaRPr>
          </a:p>
        </p:txBody>
      </p:sp>
      <p:sp>
        <p:nvSpPr>
          <p:cNvPr id="90" name="Google Shape;90;p1"/>
          <p:cNvSpPr txBox="1">
            <a:spLocks noGrp="1"/>
          </p:cNvSpPr>
          <p:nvPr>
            <p:ph type="subTitle" idx="1"/>
          </p:nvPr>
        </p:nvSpPr>
        <p:spPr>
          <a:xfrm>
            <a:off x="1523999" y="3056965"/>
            <a:ext cx="9144000" cy="3397623"/>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90000"/>
              </a:lnSpc>
              <a:spcBef>
                <a:spcPts val="0"/>
              </a:spcBef>
              <a:spcAft>
                <a:spcPts val="0"/>
              </a:spcAft>
              <a:buClr>
                <a:schemeClr val="dk1"/>
              </a:buClr>
              <a:buSzPct val="100000"/>
              <a:buNone/>
            </a:pPr>
            <a:endParaRPr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rgbClr val="7F7F7F"/>
              </a:buClr>
              <a:buSzPct val="100000"/>
              <a:buNone/>
            </a:pPr>
            <a:r>
              <a:rPr lang="en-US" dirty="0">
                <a:solidFill>
                  <a:srgbClr val="7F7F7F"/>
                </a:solidFill>
                <a:latin typeface="Times New Roman"/>
                <a:ea typeface="Times New Roman"/>
                <a:cs typeface="Times New Roman"/>
                <a:sym typeface="Times New Roman"/>
              </a:rPr>
              <a:t>Spring 2023</a:t>
            </a:r>
            <a:endParaRPr dirty="0"/>
          </a:p>
          <a:p>
            <a:pPr marL="0" lvl="0" indent="0" algn="ctr" rtl="0">
              <a:lnSpc>
                <a:spcPct val="90000"/>
              </a:lnSpc>
              <a:spcBef>
                <a:spcPts val="1000"/>
              </a:spcBef>
              <a:spcAft>
                <a:spcPts val="0"/>
              </a:spcAft>
              <a:buClr>
                <a:srgbClr val="C00000"/>
              </a:buClr>
              <a:buSzPct val="100000"/>
              <a:buNone/>
            </a:pPr>
            <a:r>
              <a:rPr lang="en-US" sz="2800" dirty="0">
                <a:solidFill>
                  <a:srgbClr val="C00000"/>
                </a:solidFill>
                <a:latin typeface="Times New Roman"/>
                <a:ea typeface="Times New Roman"/>
                <a:cs typeface="Times New Roman"/>
                <a:sym typeface="Times New Roman"/>
              </a:rPr>
              <a:t>Lecture 8: </a:t>
            </a:r>
            <a:r>
              <a:rPr lang="en-US" sz="2800" dirty="0">
                <a:solidFill>
                  <a:srgbClr val="7F7F7F"/>
                </a:solidFill>
                <a:latin typeface="Times New Roman"/>
                <a:ea typeface="Times New Roman"/>
                <a:cs typeface="Times New Roman"/>
                <a:sym typeface="Times New Roman"/>
              </a:rPr>
              <a:t>Neural Networks (Part 1)</a:t>
            </a:r>
            <a:endParaRPr sz="4800" dirty="0">
              <a:solidFill>
                <a:srgbClr val="7F7F7F"/>
              </a:solidFill>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endParaRPr sz="4000" dirty="0">
              <a:solidFill>
                <a:srgbClr val="7F7F7F"/>
              </a:solidFill>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endParaRPr sz="4000" dirty="0">
              <a:solidFill>
                <a:srgbClr val="7F7F7F"/>
              </a:solidFill>
              <a:latin typeface="Times New Roman"/>
              <a:ea typeface="Times New Roman"/>
              <a:cs typeface="Times New Roman"/>
              <a:sym typeface="Times New Roman"/>
            </a:endParaRPr>
          </a:p>
          <a:p>
            <a:pPr marL="0" lvl="0" indent="0" algn="ctr" rtl="0">
              <a:lnSpc>
                <a:spcPct val="90000"/>
              </a:lnSpc>
              <a:spcBef>
                <a:spcPts val="1000"/>
              </a:spcBef>
              <a:spcAft>
                <a:spcPts val="0"/>
              </a:spcAft>
              <a:buClr>
                <a:srgbClr val="C00000"/>
              </a:buClr>
              <a:buSzPct val="100000"/>
              <a:buNone/>
            </a:pPr>
            <a:r>
              <a:rPr lang="en-US" sz="1800" dirty="0">
                <a:solidFill>
                  <a:srgbClr val="C00000"/>
                </a:solidFill>
                <a:latin typeface="Times New Roman"/>
                <a:ea typeface="Times New Roman"/>
                <a:cs typeface="Times New Roman"/>
                <a:sym typeface="Times New Roman"/>
              </a:rPr>
              <a:t>Course Instructor:</a:t>
            </a:r>
            <a:r>
              <a:rPr lang="en-US" sz="1800" dirty="0">
                <a:solidFill>
                  <a:srgbClr val="7F7F7F"/>
                </a:solidFill>
                <a:latin typeface="Times New Roman"/>
                <a:ea typeface="Times New Roman"/>
                <a:cs typeface="Times New Roman"/>
                <a:sym typeface="Times New Roman"/>
              </a:rPr>
              <a:t> Syed Zain </a:t>
            </a:r>
            <a:r>
              <a:rPr lang="en-US" sz="1800" dirty="0" err="1">
                <a:solidFill>
                  <a:srgbClr val="7F7F7F"/>
                </a:solidFill>
                <a:latin typeface="Times New Roman"/>
                <a:ea typeface="Times New Roman"/>
                <a:cs typeface="Times New Roman"/>
                <a:sym typeface="Times New Roman"/>
              </a:rPr>
              <a:t>Ul</a:t>
            </a:r>
            <a:r>
              <a:rPr lang="en-US" sz="1800" dirty="0">
                <a:solidFill>
                  <a:srgbClr val="7F7F7F"/>
                </a:solidFill>
                <a:latin typeface="Times New Roman"/>
                <a:ea typeface="Times New Roman"/>
                <a:cs typeface="Times New Roman"/>
                <a:sym typeface="Times New Roman"/>
              </a:rPr>
              <a:t> Hassan</a:t>
            </a:r>
            <a:endParaRPr dirty="0"/>
          </a:p>
          <a:p>
            <a:pPr marL="0" lvl="0" indent="0" algn="ctr" rtl="0">
              <a:lnSpc>
                <a:spcPct val="90000"/>
              </a:lnSpc>
              <a:spcBef>
                <a:spcPts val="1000"/>
              </a:spcBef>
              <a:spcAft>
                <a:spcPts val="0"/>
              </a:spcAft>
              <a:buClr>
                <a:srgbClr val="A5A5A5"/>
              </a:buClr>
              <a:buSzPct val="100000"/>
              <a:buNone/>
            </a:pPr>
            <a:r>
              <a:rPr lang="en-US" sz="1400" dirty="0">
                <a:solidFill>
                  <a:srgbClr val="A5A5A5"/>
                </a:solidFill>
                <a:latin typeface="Times New Roman"/>
                <a:ea typeface="Times New Roman"/>
                <a:cs typeface="Times New Roman"/>
                <a:sym typeface="Times New Roman"/>
              </a:rPr>
              <a:t>National University of Computer and Emerging Sciences, Karachi</a:t>
            </a:r>
            <a:endParaRPr dirty="0"/>
          </a:p>
          <a:p>
            <a:pPr marL="0" lvl="0" indent="0" algn="ctr" rtl="0">
              <a:lnSpc>
                <a:spcPct val="90000"/>
              </a:lnSpc>
              <a:spcBef>
                <a:spcPts val="1000"/>
              </a:spcBef>
              <a:spcAft>
                <a:spcPts val="0"/>
              </a:spcAft>
              <a:buClr>
                <a:srgbClr val="A5A5A5"/>
              </a:buClr>
              <a:buSzPct val="100000"/>
              <a:buNone/>
            </a:pPr>
            <a:r>
              <a:rPr lang="en-US" sz="1400" i="1" dirty="0">
                <a:solidFill>
                  <a:srgbClr val="A5A5A5"/>
                </a:solidFill>
                <a:latin typeface="Times New Roman"/>
                <a:ea typeface="Times New Roman"/>
                <a:cs typeface="Times New Roman"/>
                <a:sym typeface="Times New Roman"/>
              </a:rPr>
              <a:t>Email: zain.hassan@nu.edu.pk</a:t>
            </a:r>
            <a:endParaRPr sz="4800" i="1" dirty="0">
              <a:solidFill>
                <a:srgbClr val="A5A5A5"/>
              </a:solidFill>
              <a:latin typeface="Times New Roman"/>
              <a:ea typeface="Times New Roman"/>
              <a:cs typeface="Times New Roman"/>
              <a:sym typeface="Times New Roman"/>
            </a:endParaRPr>
          </a:p>
        </p:txBody>
      </p:sp>
      <p:pic>
        <p:nvPicPr>
          <p:cNvPr id="91" name="Google Shape;91;p1"/>
          <p:cNvPicPr preferRelativeResize="0"/>
          <p:nvPr/>
        </p:nvPicPr>
        <p:blipFill rotWithShape="1">
          <a:blip r:embed="rId3">
            <a:alphaModFix/>
          </a:blip>
          <a:srcRect/>
          <a:stretch/>
        </p:blipFill>
        <p:spPr>
          <a:xfrm>
            <a:off x="153632" y="6293224"/>
            <a:ext cx="483287" cy="48409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Gradient: </a:t>
            </a:r>
            <a:r>
              <a:rPr lang="en-US" b="1" dirty="0">
                <a:solidFill>
                  <a:srgbClr val="C00000"/>
                </a:solidFill>
              </a:rPr>
              <a:t>Recap</a:t>
            </a:r>
            <a:endParaRPr b="1" dirty="0">
              <a:solidFill>
                <a:srgbClr val="C00000"/>
              </a:solidFill>
            </a:endParaRPr>
          </a:p>
        </p:txBody>
      </p:sp>
      <p:sp>
        <p:nvSpPr>
          <p:cNvPr id="97" name="Google Shape;97;p2"/>
          <p:cNvSpPr txBox="1">
            <a:spLocks noGrp="1"/>
          </p:cNvSpPr>
          <p:nvPr>
            <p:ph type="body" idx="1"/>
          </p:nvPr>
        </p:nvSpPr>
        <p:spPr>
          <a:xfrm>
            <a:off x="838200" y="1825624"/>
            <a:ext cx="10515600" cy="4713287"/>
          </a:xfrm>
          <a:prstGeom prst="rect">
            <a:avLst/>
          </a:prstGeom>
          <a:noFill/>
          <a:ln>
            <a:noFill/>
          </a:ln>
        </p:spPr>
        <p:txBody>
          <a:bodyPr spcFirstLastPara="1" wrap="square" lIns="91425" tIns="45700" rIns="91425" bIns="45700" anchor="t" anchorCtr="0">
            <a:normAutofit lnSpcReduction="10000"/>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dirty="0">
                <a:solidFill>
                  <a:schemeClr val="tx1"/>
                </a:solidFill>
              </a:rPr>
              <a:t>Let us assume we have </a:t>
            </a:r>
            <a:r>
              <a:rPr lang="en-US" sz="2600" b="1" dirty="0">
                <a:solidFill>
                  <a:schemeClr val="tx1"/>
                </a:solidFill>
              </a:rPr>
              <a:t>3</a:t>
            </a:r>
            <a:r>
              <a:rPr lang="en-US" sz="2600" dirty="0">
                <a:solidFill>
                  <a:schemeClr val="tx1"/>
                </a:solidFill>
              </a:rPr>
              <a:t> games on this machine</a:t>
            </a: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dirty="0">
                <a:solidFill>
                  <a:schemeClr val="tx1"/>
                </a:solidFill>
              </a:rPr>
              <a:t>For every </a:t>
            </a:r>
            <a:r>
              <a:rPr lang="en-US" sz="2600" b="1" i="1" dirty="0">
                <a:solidFill>
                  <a:srgbClr val="C00000"/>
                </a:solidFill>
              </a:rPr>
              <a:t>x</a:t>
            </a:r>
            <a:r>
              <a:rPr lang="en-US" sz="2600" dirty="0">
                <a:solidFill>
                  <a:schemeClr val="tx1"/>
                </a:solidFill>
              </a:rPr>
              <a:t> coin, you get to play </a:t>
            </a:r>
            <a:r>
              <a:rPr lang="en-US" sz="2600" b="1" i="1" dirty="0">
                <a:solidFill>
                  <a:srgbClr val="C00000"/>
                </a:solidFill>
              </a:rPr>
              <a:t>2x</a:t>
            </a:r>
            <a:r>
              <a:rPr lang="en-US" sz="2600" dirty="0">
                <a:solidFill>
                  <a:schemeClr val="tx1"/>
                </a:solidFill>
              </a:rPr>
              <a:t> minutes of </a:t>
            </a:r>
            <a:r>
              <a:rPr lang="en-US" sz="2600" b="1" dirty="0">
                <a:solidFill>
                  <a:schemeClr val="tx1"/>
                </a:solidFill>
              </a:rPr>
              <a:t>G1</a:t>
            </a:r>
          </a:p>
          <a:p>
            <a:pPr lvl="0" indent="-457200">
              <a:buClr>
                <a:srgbClr val="C00000"/>
              </a:buClr>
              <a:buSzPts val="2800"/>
              <a:buFont typeface="Wingdings" panose="05000000000000000000" pitchFamily="2" charset="2"/>
              <a:buChar char="q"/>
            </a:pPr>
            <a:r>
              <a:rPr lang="en-US" sz="2600" dirty="0">
                <a:solidFill>
                  <a:schemeClr val="tx1"/>
                </a:solidFill>
              </a:rPr>
              <a:t>For every </a:t>
            </a:r>
            <a:r>
              <a:rPr lang="en-US" sz="2600" b="1" i="1" dirty="0">
                <a:solidFill>
                  <a:srgbClr val="0070C0"/>
                </a:solidFill>
              </a:rPr>
              <a:t>y</a:t>
            </a:r>
            <a:r>
              <a:rPr lang="en-US" sz="2600" dirty="0">
                <a:solidFill>
                  <a:schemeClr val="tx1"/>
                </a:solidFill>
              </a:rPr>
              <a:t> coin, you get to play </a:t>
            </a:r>
            <a:r>
              <a:rPr lang="en-US" sz="2600" b="1" i="1" dirty="0">
                <a:solidFill>
                  <a:srgbClr val="0070C0"/>
                </a:solidFill>
              </a:rPr>
              <a:t>3y</a:t>
            </a:r>
            <a:r>
              <a:rPr lang="en-US" sz="2600" dirty="0">
                <a:solidFill>
                  <a:schemeClr val="tx1"/>
                </a:solidFill>
              </a:rPr>
              <a:t> minutes of </a:t>
            </a:r>
            <a:r>
              <a:rPr lang="en-US" sz="2600" b="1" dirty="0">
                <a:solidFill>
                  <a:schemeClr val="tx1"/>
                </a:solidFill>
              </a:rPr>
              <a:t>G2</a:t>
            </a:r>
          </a:p>
          <a:p>
            <a:pPr lvl="0" indent="-457200">
              <a:buClr>
                <a:srgbClr val="C00000"/>
              </a:buClr>
              <a:buSzPts val="2800"/>
              <a:buFont typeface="Wingdings" panose="05000000000000000000" pitchFamily="2" charset="2"/>
              <a:buChar char="q"/>
            </a:pPr>
            <a:r>
              <a:rPr lang="en-US" sz="2600" dirty="0">
                <a:solidFill>
                  <a:schemeClr val="tx1"/>
                </a:solidFill>
              </a:rPr>
              <a:t>For every </a:t>
            </a:r>
            <a:r>
              <a:rPr lang="en-US" sz="2600" b="1" i="1" dirty="0">
                <a:solidFill>
                  <a:srgbClr val="00B050"/>
                </a:solidFill>
              </a:rPr>
              <a:t>z</a:t>
            </a:r>
            <a:r>
              <a:rPr lang="en-US" sz="2600" dirty="0">
                <a:solidFill>
                  <a:schemeClr val="tx1"/>
                </a:solidFill>
              </a:rPr>
              <a:t> coin, you get to play</a:t>
            </a:r>
            <a:r>
              <a:rPr lang="en-US" sz="2600" dirty="0">
                <a:solidFill>
                  <a:srgbClr val="00B050"/>
                </a:solidFill>
              </a:rPr>
              <a:t> </a:t>
            </a:r>
            <a:r>
              <a:rPr lang="en-US" sz="2600" b="1" i="1" dirty="0">
                <a:solidFill>
                  <a:srgbClr val="00B050"/>
                </a:solidFill>
              </a:rPr>
              <a:t>5z</a:t>
            </a:r>
            <a:r>
              <a:rPr lang="en-US" sz="2600" dirty="0">
                <a:solidFill>
                  <a:schemeClr val="tx1"/>
                </a:solidFill>
              </a:rPr>
              <a:t> minutes of </a:t>
            </a:r>
            <a:r>
              <a:rPr lang="en-US" sz="2600" b="1" dirty="0">
                <a:solidFill>
                  <a:schemeClr val="tx1"/>
                </a:solidFill>
              </a:rPr>
              <a:t>G3</a:t>
            </a:r>
          </a:p>
          <a:p>
            <a:pPr lvl="0" indent="-457200">
              <a:buClr>
                <a:srgbClr val="C00000"/>
              </a:buClr>
              <a:buSzPts val="2800"/>
              <a:buFont typeface="Wingdings" panose="05000000000000000000" pitchFamily="2" charset="2"/>
              <a:buChar char="q"/>
            </a:pPr>
            <a:endParaRPr lang="en-US" sz="2600" dirty="0">
              <a:solidFill>
                <a:schemeClr val="tx1"/>
              </a:solidFill>
            </a:endParaRPr>
          </a:p>
          <a:p>
            <a:pPr lvl="0" indent="-457200">
              <a:buClr>
                <a:srgbClr val="C00000"/>
              </a:buClr>
              <a:buSzPts val="2800"/>
              <a:buFont typeface="Wingdings" panose="05000000000000000000" pitchFamily="2" charset="2"/>
              <a:buChar char="q"/>
            </a:pPr>
            <a:r>
              <a:rPr lang="en-US" sz="2600" dirty="0">
                <a:solidFill>
                  <a:schemeClr val="tx1"/>
                </a:solidFill>
              </a:rPr>
              <a:t>To “</a:t>
            </a:r>
            <a:r>
              <a:rPr lang="en-US" sz="2600" b="1" i="1" dirty="0">
                <a:solidFill>
                  <a:schemeClr val="tx1"/>
                </a:solidFill>
              </a:rPr>
              <a:t>optimize</a:t>
            </a:r>
            <a:r>
              <a:rPr lang="en-US" sz="2600" dirty="0">
                <a:solidFill>
                  <a:schemeClr val="tx1"/>
                </a:solidFill>
              </a:rPr>
              <a:t>” your gaming time, </a:t>
            </a:r>
            <a:br>
              <a:rPr lang="en-US" sz="2600" dirty="0">
                <a:solidFill>
                  <a:schemeClr val="tx1"/>
                </a:solidFill>
              </a:rPr>
            </a:br>
            <a:r>
              <a:rPr lang="en-US" sz="2600" dirty="0">
                <a:solidFill>
                  <a:schemeClr val="tx1"/>
                </a:solidFill>
              </a:rPr>
              <a:t>you need to decide coins for which games</a:t>
            </a:r>
            <a:br>
              <a:rPr lang="en-US" sz="2600" dirty="0">
                <a:solidFill>
                  <a:schemeClr val="tx1"/>
                </a:solidFill>
              </a:rPr>
            </a:br>
            <a:r>
              <a:rPr lang="en-US" sz="2600" dirty="0">
                <a:solidFill>
                  <a:schemeClr val="tx1"/>
                </a:solidFill>
              </a:rPr>
              <a:t>to use more i.e., you need to find the optimal</a:t>
            </a:r>
            <a:br>
              <a:rPr lang="en-US" sz="2600" dirty="0">
                <a:solidFill>
                  <a:schemeClr val="tx1"/>
                </a:solidFill>
              </a:rPr>
            </a:br>
            <a:r>
              <a:rPr lang="en-US" sz="2600" dirty="0">
                <a:solidFill>
                  <a:schemeClr val="tx1"/>
                </a:solidFill>
              </a:rPr>
              <a:t>values of </a:t>
            </a:r>
            <a:r>
              <a:rPr lang="en-US" sz="2600" b="1" dirty="0">
                <a:solidFill>
                  <a:srgbClr val="C00000"/>
                </a:solidFill>
              </a:rPr>
              <a:t>x</a:t>
            </a:r>
            <a:r>
              <a:rPr lang="en-US" sz="2600" dirty="0">
                <a:solidFill>
                  <a:schemeClr val="tx1"/>
                </a:solidFill>
              </a:rPr>
              <a:t>, </a:t>
            </a:r>
            <a:r>
              <a:rPr lang="en-US" sz="2600" b="1" dirty="0">
                <a:solidFill>
                  <a:srgbClr val="0070C0"/>
                </a:solidFill>
              </a:rPr>
              <a:t>y</a:t>
            </a:r>
            <a:r>
              <a:rPr lang="en-US" sz="2600" dirty="0">
                <a:solidFill>
                  <a:schemeClr val="tx1"/>
                </a:solidFill>
              </a:rPr>
              <a:t> and </a:t>
            </a:r>
            <a:r>
              <a:rPr lang="en-US" sz="2600" b="1" dirty="0">
                <a:solidFill>
                  <a:srgbClr val="00B050"/>
                </a:solidFill>
              </a:rPr>
              <a:t>z</a:t>
            </a:r>
            <a:r>
              <a:rPr lang="en-US" sz="2600" dirty="0">
                <a:solidFill>
                  <a:schemeClr val="tx1"/>
                </a:solidFill>
              </a:rPr>
              <a:t> and see how much “</a:t>
            </a:r>
            <a:r>
              <a:rPr lang="en-US" sz="2600" b="1" i="1" dirty="0">
                <a:solidFill>
                  <a:schemeClr val="tx1"/>
                </a:solidFill>
              </a:rPr>
              <a:t>change</a:t>
            </a:r>
            <a:r>
              <a:rPr lang="en-US" sz="2600" dirty="0">
                <a:solidFill>
                  <a:schemeClr val="tx1"/>
                </a:solidFill>
              </a:rPr>
              <a:t>”</a:t>
            </a:r>
            <a:br>
              <a:rPr lang="en-US" sz="2600" dirty="0">
                <a:solidFill>
                  <a:schemeClr val="tx1"/>
                </a:solidFill>
              </a:rPr>
            </a:br>
            <a:r>
              <a:rPr lang="en-US" sz="2600" dirty="0">
                <a:solidFill>
                  <a:schemeClr val="tx1"/>
                </a:solidFill>
              </a:rPr>
              <a:t>that brings to your “</a:t>
            </a:r>
            <a:r>
              <a:rPr lang="en-US" sz="2600" b="1" i="1" dirty="0">
                <a:solidFill>
                  <a:schemeClr val="tx1"/>
                </a:solidFill>
              </a:rPr>
              <a:t>overall</a:t>
            </a:r>
            <a:r>
              <a:rPr lang="en-US" sz="2600" dirty="0">
                <a:solidFill>
                  <a:schemeClr val="tx1"/>
                </a:solidFill>
              </a:rPr>
              <a:t>” gaming time/</a:t>
            </a:r>
            <a:br>
              <a:rPr lang="en-US" sz="2600" dirty="0">
                <a:solidFill>
                  <a:schemeClr val="tx1"/>
                </a:solidFill>
              </a:rPr>
            </a:br>
            <a:r>
              <a:rPr lang="en-US" sz="2600" dirty="0">
                <a:solidFill>
                  <a:schemeClr val="tx1"/>
                </a:solidFill>
              </a:rPr>
              <a:t>experience</a:t>
            </a:r>
          </a:p>
          <a:p>
            <a:pPr lvl="0" indent="-457200">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0" lvl="0" indent="0" algn="l" rtl="0">
              <a:lnSpc>
                <a:spcPct val="90000"/>
              </a:lnSpc>
              <a:spcBef>
                <a:spcPts val="1000"/>
              </a:spcBef>
              <a:spcAft>
                <a:spcPts val="0"/>
              </a:spcAft>
              <a:buClr>
                <a:srgbClr val="C00000"/>
              </a:buClr>
              <a:buSzPts val="2800"/>
              <a:buNone/>
            </a:pPr>
            <a:endParaRPr lang="en-US" sz="2600" dirty="0">
              <a:solidFill>
                <a:schemeClr val="tx1"/>
              </a:solidFill>
            </a:endParaRPr>
          </a:p>
        </p:txBody>
      </p:sp>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8517" y="1993458"/>
            <a:ext cx="2565256" cy="4545454"/>
          </a:xfrm>
          <a:prstGeom prst="rect">
            <a:avLst/>
          </a:prstGeom>
        </p:spPr>
      </p:pic>
    </p:spTree>
    <p:extLst>
      <p:ext uri="{BB962C8B-B14F-4D97-AF65-F5344CB8AC3E}">
        <p14:creationId xmlns:p14="http://schemas.microsoft.com/office/powerpoint/2010/main" val="226537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Gradient: </a:t>
            </a:r>
            <a:r>
              <a:rPr lang="en-US" b="1" dirty="0">
                <a:solidFill>
                  <a:srgbClr val="C00000"/>
                </a:solidFill>
              </a:rPr>
              <a:t>Recap</a:t>
            </a:r>
            <a:endParaRPr b="1" dirty="0">
              <a:solidFill>
                <a:srgbClr val="C00000"/>
              </a:solidFill>
            </a:endParaRPr>
          </a:p>
        </p:txBody>
      </p:sp>
      <mc:AlternateContent xmlns:mc="http://schemas.openxmlformats.org/markup-compatibility/2006" xmlns:a14="http://schemas.microsoft.com/office/drawing/2010/main">
        <mc:Choice Requires="a14">
          <p:sp>
            <p:nvSpPr>
              <p:cNvPr id="97" name="Google Shape;97;p2"/>
              <p:cNvSpPr txBox="1">
                <a:spLocks noGrp="1"/>
              </p:cNvSpPr>
              <p:nvPr>
                <p:ph type="body" idx="1"/>
              </p:nvPr>
            </p:nvSpPr>
            <p:spPr>
              <a:xfrm>
                <a:off x="838200" y="1825624"/>
                <a:ext cx="10515600" cy="471328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lvl="0" indent="-457200">
                  <a:buClr>
                    <a:srgbClr val="C00000"/>
                  </a:buClr>
                  <a:buSzPts val="2800"/>
                  <a:buFont typeface="Wingdings" panose="05000000000000000000" pitchFamily="2" charset="2"/>
                  <a:buChar char="q"/>
                </a:pPr>
                <a:r>
                  <a:rPr lang="en-US" sz="2600" dirty="0">
                    <a:solidFill>
                      <a:schemeClr val="tx1"/>
                    </a:solidFill>
                  </a:rPr>
                  <a:t>Gradient yields a vector whose components are</a:t>
                </a:r>
                <a:br>
                  <a:rPr lang="en-US" sz="2600" dirty="0">
                    <a:solidFill>
                      <a:schemeClr val="tx1"/>
                    </a:solidFill>
                  </a:rPr>
                </a:br>
                <a:r>
                  <a:rPr lang="en-US" sz="2600" dirty="0">
                    <a:solidFill>
                      <a:schemeClr val="tx1"/>
                    </a:solidFill>
                  </a:rPr>
                  <a:t>partial derivatives of the function with respect to</a:t>
                </a:r>
                <a:br>
                  <a:rPr lang="en-US" sz="2600" dirty="0">
                    <a:solidFill>
                      <a:schemeClr val="tx1"/>
                    </a:solidFill>
                  </a:rPr>
                </a:br>
                <a:r>
                  <a:rPr lang="en-US" sz="2600" dirty="0">
                    <a:solidFill>
                      <a:schemeClr val="tx1"/>
                    </a:solidFill>
                  </a:rPr>
                  <a:t>its variables. You can think of gradient as the</a:t>
                </a:r>
                <a:br>
                  <a:rPr lang="en-US" sz="2600" dirty="0">
                    <a:solidFill>
                      <a:schemeClr val="tx1"/>
                    </a:solidFill>
                  </a:rPr>
                </a:br>
                <a:r>
                  <a:rPr lang="en-US" sz="2600" dirty="0">
                    <a:solidFill>
                      <a:schemeClr val="tx1"/>
                    </a:solidFill>
                  </a:rPr>
                  <a:t>overall change i.e.,</a:t>
                </a:r>
                <a:r>
                  <a:rPr lang="en-US" sz="2600" i="1" dirty="0">
                    <a:solidFill>
                      <a:schemeClr val="tx1"/>
                    </a:solidFill>
                  </a:rPr>
                  <a:t> “change”</a:t>
                </a:r>
                <a:r>
                  <a:rPr lang="en-US" sz="2600" dirty="0">
                    <a:solidFill>
                      <a:schemeClr val="tx1"/>
                    </a:solidFill>
                  </a:rPr>
                  <a:t> w.r.t every variable</a:t>
                </a:r>
              </a:p>
              <a:p>
                <a:pPr lvl="0" indent="-457200">
                  <a:buClr>
                    <a:srgbClr val="C00000"/>
                  </a:buClr>
                  <a:buSzPts val="2800"/>
                  <a:buFont typeface="Wingdings" panose="05000000000000000000" pitchFamily="2" charset="2"/>
                  <a:buChar char="q"/>
                </a:pPr>
                <a:endParaRPr lang="en-US" sz="2600" dirty="0">
                  <a:solidFill>
                    <a:schemeClr val="tx1"/>
                  </a:solidFill>
                </a:endParaRPr>
              </a:p>
              <a:p>
                <a:pPr marL="0" lvl="0" indent="0" algn="l" rtl="0">
                  <a:lnSpc>
                    <a:spcPct val="90000"/>
                  </a:lnSpc>
                  <a:spcBef>
                    <a:spcPts val="1000"/>
                  </a:spcBef>
                  <a:spcAft>
                    <a:spcPts val="0"/>
                  </a:spcAft>
                  <a:buClr>
                    <a:srgbClr val="C00000"/>
                  </a:buClr>
                  <a:buSzPts val="2800"/>
                  <a:buNone/>
                </a:pPr>
                <a14:m>
                  <m:oMathPara xmlns:m="http://schemas.openxmlformats.org/officeDocument/2006/math">
                    <m:oMathParaPr>
                      <m:jc m:val="center"/>
                    </m:oMathParaPr>
                    <m:oMath xmlns:m="http://schemas.openxmlformats.org/officeDocument/2006/math">
                      <m:r>
                        <a:rPr lang="en-US" sz="2600" i="1" smtClean="0">
                          <a:solidFill>
                            <a:schemeClr val="tx1"/>
                          </a:solidFill>
                          <a:latin typeface="Cambria Math" panose="02040503050406030204" pitchFamily="18" charset="0"/>
                          <a:ea typeface="Cambria Math" panose="02040503050406030204" pitchFamily="18" charset="0"/>
                        </a:rPr>
                        <m:t>𝛻</m:t>
                      </m:r>
                      <m:r>
                        <a:rPr lang="en-US" sz="2600" i="1" baseline="-25000" smtClean="0">
                          <a:solidFill>
                            <a:schemeClr val="tx1"/>
                          </a:solidFill>
                          <a:latin typeface="Cambria Math" panose="02040503050406030204" pitchFamily="18" charset="0"/>
                          <a:ea typeface="Cambria Math" panose="02040503050406030204" pitchFamily="18" charset="0"/>
                        </a:rPr>
                        <m:t>𝜃</m:t>
                      </m:r>
                      <m:d>
                        <m:dPr>
                          <m:ctrlPr>
                            <a:rPr lang="en-US" sz="2600" b="0" i="1" smtClean="0">
                              <a:solidFill>
                                <a:schemeClr val="tx1"/>
                              </a:solidFill>
                              <a:latin typeface="Cambria Math" panose="02040503050406030204" pitchFamily="18" charset="0"/>
                              <a:ea typeface="Cambria Math" panose="02040503050406030204" pitchFamily="18" charset="0"/>
                            </a:rPr>
                          </m:ctrlPr>
                        </m:dPr>
                        <m:e>
                          <m:r>
                            <a:rPr lang="en-US" sz="2600" b="0" i="1" smtClean="0">
                              <a:solidFill>
                                <a:schemeClr val="tx1"/>
                              </a:solidFill>
                              <a:latin typeface="Cambria Math" panose="02040503050406030204" pitchFamily="18" charset="0"/>
                              <a:ea typeface="Cambria Math" panose="02040503050406030204" pitchFamily="18" charset="0"/>
                            </a:rPr>
                            <m:t>𝑓</m:t>
                          </m:r>
                        </m:e>
                      </m:d>
                      <m:r>
                        <a:rPr lang="en-US" sz="2600" b="0" i="1" smtClean="0">
                          <a:solidFill>
                            <a:schemeClr val="tx1"/>
                          </a:solidFill>
                          <a:latin typeface="Cambria Math" panose="02040503050406030204" pitchFamily="18" charset="0"/>
                          <a:ea typeface="Cambria Math" panose="02040503050406030204" pitchFamily="18" charset="0"/>
                        </a:rPr>
                        <m:t>= </m:t>
                      </m:r>
                      <m:d>
                        <m:dPr>
                          <m:begChr m:val="["/>
                          <m:endChr m:val="]"/>
                          <m:ctrlPr>
                            <a:rPr lang="en-US" sz="2600" b="0" i="1" smtClean="0">
                              <a:solidFill>
                                <a:schemeClr val="tx1"/>
                              </a:solidFill>
                              <a:latin typeface="Cambria Math" panose="02040503050406030204" pitchFamily="18" charset="0"/>
                              <a:ea typeface="Cambria Math" panose="02040503050406030204" pitchFamily="18" charset="0"/>
                            </a:rPr>
                          </m:ctrlPr>
                        </m:dPr>
                        <m:e>
                          <m:m>
                            <m:mPr>
                              <m:mcs>
                                <m:mc>
                                  <m:mcPr>
                                    <m:count m:val="1"/>
                                    <m:mcJc m:val="center"/>
                                  </m:mcPr>
                                </m:mc>
                              </m:mcs>
                              <m:ctrlPr>
                                <a:rPr lang="en-US" sz="2600" b="0" i="1" smtClean="0">
                                  <a:solidFill>
                                    <a:schemeClr val="tx1"/>
                                  </a:solidFill>
                                  <a:latin typeface="Cambria Math" panose="02040503050406030204" pitchFamily="18" charset="0"/>
                                  <a:ea typeface="Cambria Math" panose="02040503050406030204" pitchFamily="18" charset="0"/>
                                </a:rPr>
                              </m:ctrlPr>
                            </m:mPr>
                            <m:mr>
                              <m:e>
                                <m:f>
                                  <m:fPr>
                                    <m:ctrlPr>
                                      <a:rPr lang="en-US" sz="2600" b="0" i="1" smtClean="0">
                                        <a:solidFill>
                                          <a:schemeClr val="tx1"/>
                                        </a:solidFill>
                                        <a:latin typeface="Cambria Math" panose="02040503050406030204" pitchFamily="18" charset="0"/>
                                        <a:ea typeface="Cambria Math" panose="02040503050406030204" pitchFamily="18" charset="0"/>
                                      </a:rPr>
                                    </m:ctrlPr>
                                  </m:fPr>
                                  <m:num>
                                    <m:r>
                                      <a:rPr lang="en-US" sz="2600" b="0" i="1" smtClean="0">
                                        <a:solidFill>
                                          <a:schemeClr val="tx1"/>
                                        </a:solidFill>
                                        <a:latin typeface="Cambria Math" panose="02040503050406030204" pitchFamily="18" charset="0"/>
                                        <a:ea typeface="Cambria Math" panose="02040503050406030204" pitchFamily="18" charset="0"/>
                                      </a:rPr>
                                      <m:t>𝜕</m:t>
                                    </m:r>
                                    <m:r>
                                      <a:rPr lang="en-US" sz="2600" b="0" i="1" smtClean="0">
                                        <a:solidFill>
                                          <a:schemeClr val="tx1"/>
                                        </a:solidFill>
                                        <a:latin typeface="Cambria Math" panose="02040503050406030204" pitchFamily="18" charset="0"/>
                                        <a:ea typeface="Cambria Math" panose="02040503050406030204" pitchFamily="18" charset="0"/>
                                      </a:rPr>
                                      <m:t>𝑓</m:t>
                                    </m:r>
                                    <m:r>
                                      <a:rPr lang="en-US" sz="2600" b="0" i="1" smtClean="0">
                                        <a:solidFill>
                                          <a:schemeClr val="tx1"/>
                                        </a:solidFill>
                                        <a:latin typeface="Cambria Math" panose="02040503050406030204" pitchFamily="18" charset="0"/>
                                        <a:ea typeface="Cambria Math" panose="02040503050406030204" pitchFamily="18" charset="0"/>
                                      </a:rPr>
                                      <m:t>(</m:t>
                                    </m:r>
                                    <m:r>
                                      <a:rPr lang="en-US" sz="2600" b="0" i="1" smtClean="0">
                                        <a:solidFill>
                                          <a:schemeClr val="tx1"/>
                                        </a:solidFill>
                                        <a:latin typeface="Cambria Math" panose="02040503050406030204" pitchFamily="18" charset="0"/>
                                        <a:ea typeface="Cambria Math" panose="02040503050406030204" pitchFamily="18" charset="0"/>
                                      </a:rPr>
                                      <m:t>𝜃</m:t>
                                    </m:r>
                                    <m:r>
                                      <a:rPr lang="en-US" sz="2600" b="0" i="1" smtClean="0">
                                        <a:solidFill>
                                          <a:schemeClr val="tx1"/>
                                        </a:solidFill>
                                        <a:latin typeface="Cambria Math" panose="02040503050406030204" pitchFamily="18" charset="0"/>
                                        <a:ea typeface="Cambria Math" panose="02040503050406030204" pitchFamily="18" charset="0"/>
                                      </a:rPr>
                                      <m:t>)</m:t>
                                    </m:r>
                                  </m:num>
                                  <m:den>
                                    <m:r>
                                      <a:rPr lang="en-US" sz="2600" b="0" i="1" smtClean="0">
                                        <a:solidFill>
                                          <a:schemeClr val="tx1"/>
                                        </a:solidFill>
                                        <a:latin typeface="Cambria Math" panose="02040503050406030204" pitchFamily="18" charset="0"/>
                                        <a:ea typeface="Cambria Math" panose="02040503050406030204" pitchFamily="18" charset="0"/>
                                      </a:rPr>
                                      <m:t>𝜕</m:t>
                                    </m:r>
                                    <m:r>
                                      <a:rPr lang="en-US" sz="2600" b="0" i="1" smtClean="0">
                                        <a:solidFill>
                                          <a:schemeClr val="tx1"/>
                                        </a:solidFill>
                                        <a:latin typeface="Cambria Math" panose="02040503050406030204" pitchFamily="18" charset="0"/>
                                        <a:ea typeface="Cambria Math" panose="02040503050406030204" pitchFamily="18" charset="0"/>
                                      </a:rPr>
                                      <m:t>𝑥</m:t>
                                    </m:r>
                                  </m:den>
                                </m:f>
                              </m:e>
                            </m:mr>
                            <m:mr>
                              <m:e>
                                <m:f>
                                  <m:fPr>
                                    <m:ctrlPr>
                                      <a:rPr lang="en-US" sz="2600" b="0" i="1" smtClean="0">
                                        <a:solidFill>
                                          <a:schemeClr val="tx1"/>
                                        </a:solidFill>
                                        <a:latin typeface="Cambria Math" panose="02040503050406030204" pitchFamily="18" charset="0"/>
                                        <a:ea typeface="Cambria Math" panose="02040503050406030204" pitchFamily="18" charset="0"/>
                                      </a:rPr>
                                    </m:ctrlPr>
                                  </m:fPr>
                                  <m:num>
                                    <m:r>
                                      <a:rPr lang="en-US" sz="2600" b="0" i="1" smtClean="0">
                                        <a:solidFill>
                                          <a:schemeClr val="tx1"/>
                                        </a:solidFill>
                                        <a:latin typeface="Cambria Math" panose="02040503050406030204" pitchFamily="18" charset="0"/>
                                        <a:ea typeface="Cambria Math" panose="02040503050406030204" pitchFamily="18" charset="0"/>
                                      </a:rPr>
                                      <m:t>𝜕</m:t>
                                    </m:r>
                                    <m:r>
                                      <a:rPr lang="en-US" sz="2600" b="0" i="1" smtClean="0">
                                        <a:solidFill>
                                          <a:schemeClr val="tx1"/>
                                        </a:solidFill>
                                        <a:latin typeface="Cambria Math" panose="02040503050406030204" pitchFamily="18" charset="0"/>
                                        <a:ea typeface="Cambria Math" panose="02040503050406030204" pitchFamily="18" charset="0"/>
                                      </a:rPr>
                                      <m:t>𝑓</m:t>
                                    </m:r>
                                    <m:r>
                                      <a:rPr lang="en-US" sz="2600" b="0" i="1" smtClean="0">
                                        <a:solidFill>
                                          <a:schemeClr val="tx1"/>
                                        </a:solidFill>
                                        <a:latin typeface="Cambria Math" panose="02040503050406030204" pitchFamily="18" charset="0"/>
                                        <a:ea typeface="Cambria Math" panose="02040503050406030204" pitchFamily="18" charset="0"/>
                                      </a:rPr>
                                      <m:t>(</m:t>
                                    </m:r>
                                    <m:r>
                                      <a:rPr lang="en-US" sz="2600" b="0" i="1" smtClean="0">
                                        <a:solidFill>
                                          <a:schemeClr val="tx1"/>
                                        </a:solidFill>
                                        <a:latin typeface="Cambria Math" panose="02040503050406030204" pitchFamily="18" charset="0"/>
                                        <a:ea typeface="Cambria Math" panose="02040503050406030204" pitchFamily="18" charset="0"/>
                                      </a:rPr>
                                      <m:t>𝜃</m:t>
                                    </m:r>
                                    <m:r>
                                      <a:rPr lang="en-US" sz="2600" b="0" i="1" smtClean="0">
                                        <a:solidFill>
                                          <a:schemeClr val="tx1"/>
                                        </a:solidFill>
                                        <a:latin typeface="Cambria Math" panose="02040503050406030204" pitchFamily="18" charset="0"/>
                                        <a:ea typeface="Cambria Math" panose="02040503050406030204" pitchFamily="18" charset="0"/>
                                      </a:rPr>
                                      <m:t>)</m:t>
                                    </m:r>
                                  </m:num>
                                  <m:den>
                                    <m:r>
                                      <a:rPr lang="en-US" sz="2600" b="0" i="1" smtClean="0">
                                        <a:solidFill>
                                          <a:schemeClr val="tx1"/>
                                        </a:solidFill>
                                        <a:latin typeface="Cambria Math" panose="02040503050406030204" pitchFamily="18" charset="0"/>
                                        <a:ea typeface="Cambria Math" panose="02040503050406030204" pitchFamily="18" charset="0"/>
                                      </a:rPr>
                                      <m:t>𝜕</m:t>
                                    </m:r>
                                    <m:r>
                                      <a:rPr lang="en-US" sz="2600" b="0" i="1" smtClean="0">
                                        <a:solidFill>
                                          <a:schemeClr val="tx1"/>
                                        </a:solidFill>
                                        <a:latin typeface="Cambria Math" panose="02040503050406030204" pitchFamily="18" charset="0"/>
                                        <a:ea typeface="Cambria Math" panose="02040503050406030204" pitchFamily="18" charset="0"/>
                                      </a:rPr>
                                      <m:t>𝑦</m:t>
                                    </m:r>
                                  </m:den>
                                </m:f>
                              </m:e>
                            </m:mr>
                            <m:mr>
                              <m:e>
                                <m:f>
                                  <m:fPr>
                                    <m:ctrlPr>
                                      <a:rPr lang="en-US" sz="2600" b="0" i="1" smtClean="0">
                                        <a:solidFill>
                                          <a:schemeClr val="tx1"/>
                                        </a:solidFill>
                                        <a:latin typeface="Cambria Math" panose="02040503050406030204" pitchFamily="18" charset="0"/>
                                        <a:ea typeface="Cambria Math" panose="02040503050406030204" pitchFamily="18" charset="0"/>
                                      </a:rPr>
                                    </m:ctrlPr>
                                  </m:fPr>
                                  <m:num>
                                    <m:r>
                                      <a:rPr lang="en-US" sz="2600" b="0" i="1" smtClean="0">
                                        <a:solidFill>
                                          <a:schemeClr val="tx1"/>
                                        </a:solidFill>
                                        <a:latin typeface="Cambria Math" panose="02040503050406030204" pitchFamily="18" charset="0"/>
                                        <a:ea typeface="Cambria Math" panose="02040503050406030204" pitchFamily="18" charset="0"/>
                                      </a:rPr>
                                      <m:t>𝜕</m:t>
                                    </m:r>
                                    <m:r>
                                      <a:rPr lang="en-US" sz="2600" b="0" i="1" smtClean="0">
                                        <a:solidFill>
                                          <a:schemeClr val="tx1"/>
                                        </a:solidFill>
                                        <a:latin typeface="Cambria Math" panose="02040503050406030204" pitchFamily="18" charset="0"/>
                                        <a:ea typeface="Cambria Math" panose="02040503050406030204" pitchFamily="18" charset="0"/>
                                      </a:rPr>
                                      <m:t>𝑓</m:t>
                                    </m:r>
                                    <m:r>
                                      <a:rPr lang="en-US" sz="2600" b="0" i="1" smtClean="0">
                                        <a:solidFill>
                                          <a:schemeClr val="tx1"/>
                                        </a:solidFill>
                                        <a:latin typeface="Cambria Math" panose="02040503050406030204" pitchFamily="18" charset="0"/>
                                        <a:ea typeface="Cambria Math" panose="02040503050406030204" pitchFamily="18" charset="0"/>
                                      </a:rPr>
                                      <m:t>(</m:t>
                                    </m:r>
                                    <m:r>
                                      <a:rPr lang="en-US" sz="2600" b="0" i="1" smtClean="0">
                                        <a:solidFill>
                                          <a:schemeClr val="tx1"/>
                                        </a:solidFill>
                                        <a:latin typeface="Cambria Math" panose="02040503050406030204" pitchFamily="18" charset="0"/>
                                        <a:ea typeface="Cambria Math" panose="02040503050406030204" pitchFamily="18" charset="0"/>
                                      </a:rPr>
                                      <m:t>𝜃</m:t>
                                    </m:r>
                                    <m:r>
                                      <a:rPr lang="en-US" sz="2600" b="0" i="1" smtClean="0">
                                        <a:solidFill>
                                          <a:schemeClr val="tx1"/>
                                        </a:solidFill>
                                        <a:latin typeface="Cambria Math" panose="02040503050406030204" pitchFamily="18" charset="0"/>
                                        <a:ea typeface="Cambria Math" panose="02040503050406030204" pitchFamily="18" charset="0"/>
                                      </a:rPr>
                                      <m:t>)</m:t>
                                    </m:r>
                                  </m:num>
                                  <m:den>
                                    <m:r>
                                      <a:rPr lang="en-US" sz="2600" b="0" i="1" smtClean="0">
                                        <a:solidFill>
                                          <a:schemeClr val="tx1"/>
                                        </a:solidFill>
                                        <a:latin typeface="Cambria Math" panose="02040503050406030204" pitchFamily="18" charset="0"/>
                                        <a:ea typeface="Cambria Math" panose="02040503050406030204" pitchFamily="18" charset="0"/>
                                      </a:rPr>
                                      <m:t>𝜕</m:t>
                                    </m:r>
                                    <m:r>
                                      <a:rPr lang="en-US" sz="2600" b="0" i="1" smtClean="0">
                                        <a:solidFill>
                                          <a:schemeClr val="tx1"/>
                                        </a:solidFill>
                                        <a:latin typeface="Cambria Math" panose="02040503050406030204" pitchFamily="18" charset="0"/>
                                        <a:ea typeface="Cambria Math" panose="02040503050406030204" pitchFamily="18" charset="0"/>
                                      </a:rPr>
                                      <m:t>𝑧</m:t>
                                    </m:r>
                                  </m:den>
                                </m:f>
                              </m:e>
                            </m:mr>
                          </m:m>
                        </m:e>
                      </m:d>
                    </m:oMath>
                  </m:oMathPara>
                </a14:m>
                <a:endParaRPr lang="en-US" sz="2600" dirty="0">
                  <a:solidFill>
                    <a:schemeClr val="tx1"/>
                  </a:solidFill>
                </a:endParaRPr>
              </a:p>
            </p:txBody>
          </p:sp>
        </mc:Choice>
        <mc:Fallback xmlns="">
          <p:sp>
            <p:nvSpPr>
              <p:cNvPr id="97" name="Google Shape;97;p2"/>
              <p:cNvSpPr txBox="1">
                <a:spLocks noGrp="1" noRot="1" noChangeAspect="1" noMove="1" noResize="1" noEditPoints="1" noAdjustHandles="1" noChangeArrowheads="1" noChangeShapeType="1" noTextEdit="1"/>
              </p:cNvSpPr>
              <p:nvPr>
                <p:ph type="body" idx="1"/>
              </p:nvPr>
            </p:nvSpPr>
            <p:spPr>
              <a:xfrm>
                <a:off x="838200" y="1825624"/>
                <a:ext cx="10515600" cy="4713288"/>
              </a:xfrm>
              <a:prstGeom prst="rect">
                <a:avLst/>
              </a:prstGeom>
              <a:blipFill>
                <a:blip r:embed="rId3"/>
                <a:stretch>
                  <a:fillRect l="-1043"/>
                </a:stretch>
              </a:blipFill>
              <a:ln>
                <a:noFill/>
              </a:ln>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8517" y="1993458"/>
            <a:ext cx="2565256" cy="4545454"/>
          </a:xfrm>
          <a:prstGeom prst="rect">
            <a:avLst/>
          </a:prstGeom>
        </p:spPr>
      </p:pic>
    </p:spTree>
    <p:extLst>
      <p:ext uri="{BB962C8B-B14F-4D97-AF65-F5344CB8AC3E}">
        <p14:creationId xmlns:p14="http://schemas.microsoft.com/office/powerpoint/2010/main" val="2992744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Linear Regression</a:t>
            </a:r>
            <a:endParaRPr b="1" dirty="0">
              <a:solidFill>
                <a:schemeClr val="tx1"/>
              </a:solidFill>
            </a:endParaRPr>
          </a:p>
        </p:txBody>
      </p:sp>
      <mc:AlternateContent xmlns:mc="http://schemas.openxmlformats.org/markup-compatibility/2006" xmlns:a14="http://schemas.microsoft.com/office/drawing/2010/main">
        <mc:Choice Requires="a14">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i="1" dirty="0">
                    <a:solidFill>
                      <a:schemeClr val="bg1">
                        <a:lumMod val="75000"/>
                      </a:schemeClr>
                    </a:solidFill>
                  </a:rPr>
                  <a:t>(Informally)</a:t>
                </a:r>
                <a:r>
                  <a:rPr lang="en-US" sz="2600" i="1" dirty="0"/>
                  <a:t> “Give me a bunch of </a:t>
                </a:r>
                <a:r>
                  <a:rPr lang="en-US" sz="2600" i="1" dirty="0">
                    <a:solidFill>
                      <a:srgbClr val="0070C0"/>
                    </a:solidFill>
                  </a:rPr>
                  <a:t>numbers</a:t>
                </a:r>
                <a:r>
                  <a:rPr lang="en-US" sz="2600" i="1" dirty="0"/>
                  <a:t> as </a:t>
                </a:r>
                <a:r>
                  <a:rPr lang="en-US" sz="2600" i="1" dirty="0">
                    <a:solidFill>
                      <a:schemeClr val="tx1"/>
                    </a:solidFill>
                  </a:rPr>
                  <a:t>input</a:t>
                </a:r>
                <a:r>
                  <a:rPr lang="en-US" sz="2600" i="1" dirty="0"/>
                  <a:t> and I will give you a </a:t>
                </a:r>
                <a:r>
                  <a:rPr lang="en-US" sz="2600" i="1" dirty="0">
                    <a:solidFill>
                      <a:srgbClr val="C00000"/>
                    </a:solidFill>
                  </a:rPr>
                  <a:t>number</a:t>
                </a:r>
                <a:r>
                  <a:rPr lang="en-US" sz="2600" i="1" dirty="0"/>
                  <a:t> in return.”</a:t>
                </a:r>
              </a:p>
              <a:p>
                <a:pPr marL="0" lvl="0" indent="0" algn="ctr" rtl="0">
                  <a:lnSpc>
                    <a:spcPct val="90000"/>
                  </a:lnSpc>
                  <a:spcBef>
                    <a:spcPts val="1000"/>
                  </a:spcBef>
                  <a:spcAft>
                    <a:spcPts val="0"/>
                  </a:spcAft>
                  <a:buClr>
                    <a:srgbClr val="C00000"/>
                  </a:buClr>
                  <a:buSzPts val="2800"/>
                  <a:buNone/>
                </a:pPr>
                <a14:m>
                  <m:oMathPara xmlns:m="http://schemas.openxmlformats.org/officeDocument/2006/math">
                    <m:oMathParaPr>
                      <m:jc m:val="centerGroup"/>
                    </m:oMathParaPr>
                    <m:oMath xmlns:m="http://schemas.openxmlformats.org/officeDocument/2006/math">
                      <m:r>
                        <a:rPr lang="en-US" sz="2600" b="1" i="1" smtClean="0">
                          <a:solidFill>
                            <a:srgbClr val="C00000"/>
                          </a:solidFill>
                          <a:latin typeface="Cambria Math" panose="02040503050406030204" pitchFamily="18" charset="0"/>
                        </a:rPr>
                        <m:t>𝒚</m:t>
                      </m:r>
                      <m:r>
                        <a:rPr lang="en-US" sz="2600" b="1" i="1" smtClean="0">
                          <a:solidFill>
                            <a:schemeClr val="dk1"/>
                          </a:solidFill>
                          <a:latin typeface="Cambria Math" panose="02040503050406030204" pitchFamily="18" charset="0"/>
                        </a:rPr>
                        <m:t>=</m:t>
                      </m:r>
                      <m:r>
                        <a:rPr lang="en-US" sz="2600" b="1" i="1" smtClean="0">
                          <a:solidFill>
                            <a:schemeClr val="dk1"/>
                          </a:solidFill>
                          <a:latin typeface="Cambria Math" panose="02040503050406030204" pitchFamily="18" charset="0"/>
                        </a:rPr>
                        <m:t>𝒎𝒙</m:t>
                      </m:r>
                      <m:r>
                        <a:rPr lang="en-US" sz="2600" b="1" i="1" smtClean="0">
                          <a:solidFill>
                            <a:schemeClr val="dk1"/>
                          </a:solidFill>
                          <a:latin typeface="Cambria Math" panose="02040503050406030204" pitchFamily="18" charset="0"/>
                        </a:rPr>
                        <m:t>+</m:t>
                      </m:r>
                      <m:r>
                        <a:rPr lang="en-US" sz="2600" b="1" i="1" smtClean="0">
                          <a:solidFill>
                            <a:schemeClr val="dk1"/>
                          </a:solidFill>
                          <a:latin typeface="Cambria Math" panose="02040503050406030204" pitchFamily="18" charset="0"/>
                        </a:rPr>
                        <m:t>𝒃</m:t>
                      </m:r>
                    </m:oMath>
                  </m:oMathPara>
                </a14:m>
                <a:endParaRPr lang="en-US" sz="2600" b="1" i="1" dirty="0">
                  <a:solidFill>
                    <a:schemeClr val="dk1"/>
                  </a:solidFill>
                </a:endParaRPr>
              </a:p>
              <a:p>
                <a:pPr marL="0" lvl="0" indent="0" algn="l" rtl="0">
                  <a:lnSpc>
                    <a:spcPct val="90000"/>
                  </a:lnSpc>
                  <a:spcBef>
                    <a:spcPts val="1000"/>
                  </a:spcBef>
                  <a:spcAft>
                    <a:spcPts val="0"/>
                  </a:spcAft>
                  <a:buClr>
                    <a:srgbClr val="C00000"/>
                  </a:buClr>
                  <a:buSzPts val="2800"/>
                  <a:buNone/>
                </a:pPr>
                <a:endParaRPr lang="en-US" sz="2600" i="1" dirty="0"/>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i="1" dirty="0">
                    <a:solidFill>
                      <a:schemeClr val="bg1">
                        <a:lumMod val="75000"/>
                      </a:schemeClr>
                    </a:solidFill>
                  </a:rPr>
                  <a:t>(Formally) </a:t>
                </a:r>
                <a:r>
                  <a:rPr lang="en-US" sz="2600" dirty="0"/>
                  <a:t>It allows us to model relationship between a scalar value and one or more variables</a:t>
                </a:r>
                <a:endParaRPr sz="2600" dirty="0">
                  <a:solidFill>
                    <a:schemeClr val="dk1"/>
                  </a:solidFill>
                </a:endParaRPr>
              </a:p>
            </p:txBody>
          </p:sp>
        </mc:Choice>
        <mc:Fallback xmlns="">
          <p:sp>
            <p:nvSpPr>
              <p:cNvPr id="97" name="Google Shape;97;p2"/>
              <p:cNvSpPr txBox="1">
                <a:spLocks noGrp="1" noRot="1" noChangeAspect="1" noMove="1" noResize="1" noEditPoints="1" noAdjustHandles="1" noChangeArrowheads="1" noChangeShapeType="1" noTextEdit="1"/>
              </p:cNvSpPr>
              <p:nvPr>
                <p:ph type="body" idx="1"/>
              </p:nvPr>
            </p:nvSpPr>
            <p:spPr>
              <a:xfrm>
                <a:off x="838200" y="1825625"/>
                <a:ext cx="10515600" cy="4351338"/>
              </a:xfrm>
              <a:prstGeom prst="rect">
                <a:avLst/>
              </a:prstGeom>
              <a:blipFill>
                <a:blip r:embed="rId3"/>
                <a:stretch>
                  <a:fillRect l="-1043"/>
                </a:stretch>
              </a:blipFill>
              <a:ln>
                <a:noFill/>
              </a:ln>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Linear Regression</a:t>
            </a:r>
            <a:endParaRPr b="1" dirty="0">
              <a:solidFill>
                <a:schemeClr val="tx1"/>
              </a:solidFill>
            </a:endParaRPr>
          </a:p>
        </p:txBody>
      </p:sp>
      <mc:AlternateContent xmlns:mc="http://schemas.openxmlformats.org/markup-compatibility/2006" xmlns:a14="http://schemas.microsoft.com/office/drawing/2010/main">
        <mc:Choice Requires="a14">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dirty="0">
                    <a:solidFill>
                      <a:schemeClr val="tx1"/>
                    </a:solidFill>
                  </a:rPr>
                  <a:t>Consider the following equation for </a:t>
                </a:r>
                <a:r>
                  <a:rPr lang="en-US" sz="2600" b="1" dirty="0">
                    <a:solidFill>
                      <a:schemeClr val="tx1"/>
                    </a:solidFill>
                  </a:rPr>
                  <a:t>m = 2 </a:t>
                </a:r>
                <a:r>
                  <a:rPr lang="en-US" sz="2600" dirty="0">
                    <a:solidFill>
                      <a:schemeClr val="tx1"/>
                    </a:solidFill>
                  </a:rPr>
                  <a:t>and </a:t>
                </a:r>
                <a:r>
                  <a:rPr lang="en-US" sz="2600" b="1" dirty="0">
                    <a:solidFill>
                      <a:schemeClr val="tx1"/>
                    </a:solidFill>
                  </a:rPr>
                  <a:t>b = 3</a:t>
                </a:r>
                <a:r>
                  <a:rPr lang="en-US" sz="2600" dirty="0">
                    <a:solidFill>
                      <a:schemeClr val="tx1"/>
                    </a:solidFill>
                  </a:rPr>
                  <a:t>:</a:t>
                </a: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0" lvl="0" indent="0" algn="ctr" rtl="0">
                  <a:lnSpc>
                    <a:spcPct val="90000"/>
                  </a:lnSpc>
                  <a:spcBef>
                    <a:spcPts val="1000"/>
                  </a:spcBef>
                  <a:spcAft>
                    <a:spcPts val="0"/>
                  </a:spcAft>
                  <a:buClr>
                    <a:srgbClr val="C00000"/>
                  </a:buClr>
                  <a:buSzPts val="2800"/>
                  <a:buNone/>
                </a:pPr>
                <a14:m>
                  <m:oMathPara xmlns:m="http://schemas.openxmlformats.org/officeDocument/2006/math">
                    <m:oMathParaPr>
                      <m:jc m:val="centerGroup"/>
                    </m:oMathParaPr>
                    <m:oMath xmlns:m="http://schemas.openxmlformats.org/officeDocument/2006/math">
                      <m:r>
                        <a:rPr lang="en-US" sz="2600" b="1" i="1" smtClean="0">
                          <a:solidFill>
                            <a:srgbClr val="C00000"/>
                          </a:solidFill>
                          <a:latin typeface="Cambria Math" panose="02040503050406030204" pitchFamily="18" charset="0"/>
                        </a:rPr>
                        <m:t>𝒚</m:t>
                      </m:r>
                      <m:r>
                        <a:rPr lang="en-US" sz="2600" b="1" i="1" smtClean="0">
                          <a:solidFill>
                            <a:schemeClr val="tx1"/>
                          </a:solidFill>
                          <a:latin typeface="Cambria Math" panose="02040503050406030204" pitchFamily="18" charset="0"/>
                        </a:rPr>
                        <m:t>=</m:t>
                      </m:r>
                      <m:r>
                        <a:rPr lang="en-US" sz="2600" b="0" i="1" smtClean="0">
                          <a:solidFill>
                            <a:schemeClr val="tx1"/>
                          </a:solidFill>
                          <a:latin typeface="Cambria Math" panose="02040503050406030204" pitchFamily="18" charset="0"/>
                        </a:rPr>
                        <m:t>𝑚𝑥</m:t>
                      </m:r>
                      <m:r>
                        <a:rPr lang="en-US" sz="2600" b="0" i="1" smtClean="0">
                          <a:solidFill>
                            <a:schemeClr val="tx1"/>
                          </a:solidFill>
                          <a:latin typeface="Cambria Math" panose="02040503050406030204" pitchFamily="18" charset="0"/>
                        </a:rPr>
                        <m:t>+</m:t>
                      </m:r>
                      <m:r>
                        <a:rPr lang="en-US" sz="2600" b="0" i="1" smtClean="0">
                          <a:solidFill>
                            <a:schemeClr val="tx1"/>
                          </a:solidFill>
                          <a:latin typeface="Cambria Math" panose="02040503050406030204" pitchFamily="18" charset="0"/>
                        </a:rPr>
                        <m:t>𝑏</m:t>
                      </m:r>
                      <m:r>
                        <a:rPr lang="en-US" sz="2600" b="1" i="1" smtClean="0">
                          <a:solidFill>
                            <a:schemeClr val="tx1"/>
                          </a:solidFill>
                          <a:latin typeface="Cambria Math" panose="02040503050406030204" pitchFamily="18" charset="0"/>
                        </a:rPr>
                        <m:t>=</m:t>
                      </m:r>
                      <m:r>
                        <a:rPr lang="en-US" sz="2600" b="1" i="1" smtClean="0">
                          <a:solidFill>
                            <a:schemeClr val="tx1"/>
                          </a:solidFill>
                          <a:latin typeface="Cambria Math" panose="02040503050406030204" pitchFamily="18" charset="0"/>
                        </a:rPr>
                        <m:t>𝟐</m:t>
                      </m:r>
                      <m:r>
                        <a:rPr lang="en-US" sz="2600" b="1" i="1" smtClean="0">
                          <a:solidFill>
                            <a:srgbClr val="0070C0"/>
                          </a:solidFill>
                          <a:latin typeface="Cambria Math" panose="02040503050406030204" pitchFamily="18" charset="0"/>
                        </a:rPr>
                        <m:t>𝒙</m:t>
                      </m:r>
                      <m:r>
                        <a:rPr lang="en-US" sz="2600" b="1" i="1" smtClean="0">
                          <a:solidFill>
                            <a:schemeClr val="tx1"/>
                          </a:solidFill>
                          <a:latin typeface="Cambria Math" panose="02040503050406030204" pitchFamily="18" charset="0"/>
                        </a:rPr>
                        <m:t>+</m:t>
                      </m:r>
                      <m:r>
                        <a:rPr lang="en-US" sz="2600" b="1" i="1" smtClean="0">
                          <a:solidFill>
                            <a:schemeClr val="tx1"/>
                          </a:solidFill>
                          <a:latin typeface="Cambria Math" panose="02040503050406030204" pitchFamily="18" charset="0"/>
                        </a:rPr>
                        <m:t>𝟑</m:t>
                      </m:r>
                    </m:oMath>
                  </m:oMathPara>
                </a14:m>
                <a:endParaRPr lang="en-US" sz="2600" b="1" dirty="0">
                  <a:solidFill>
                    <a:schemeClr val="tx1"/>
                  </a:solidFill>
                </a:endParaRPr>
              </a:p>
              <a:p>
                <a:pPr marL="0" lvl="0" indent="0" algn="l" rtl="0">
                  <a:lnSpc>
                    <a:spcPct val="90000"/>
                  </a:lnSpc>
                  <a:spcBef>
                    <a:spcPts val="1000"/>
                  </a:spcBef>
                  <a:spcAft>
                    <a:spcPts val="0"/>
                  </a:spcAft>
                  <a:buClr>
                    <a:srgbClr val="C00000"/>
                  </a:buClr>
                  <a:buSzPts val="2800"/>
                  <a:buNone/>
                </a:pPr>
                <a:endParaRPr lang="en-US" sz="2600" dirty="0">
                  <a:solidFill>
                    <a:schemeClr val="tx1"/>
                  </a:solidFill>
                </a:endParaRPr>
              </a:p>
              <a:p>
                <a:pPr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dirty="0">
                    <a:solidFill>
                      <a:schemeClr val="tx1"/>
                    </a:solidFill>
                  </a:rPr>
                  <a:t>For </a:t>
                </a:r>
                <a:r>
                  <a:rPr lang="en-US" sz="2600" b="1" dirty="0">
                    <a:solidFill>
                      <a:schemeClr val="tx1"/>
                    </a:solidFill>
                  </a:rPr>
                  <a:t>x = 1, y = 5</a:t>
                </a:r>
              </a:p>
              <a:p>
                <a:pPr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dirty="0">
                    <a:solidFill>
                      <a:schemeClr val="tx1"/>
                    </a:solidFill>
                  </a:rPr>
                  <a:t>For </a:t>
                </a:r>
                <a:r>
                  <a:rPr lang="en-US" sz="2600" b="1" dirty="0">
                    <a:solidFill>
                      <a:schemeClr val="tx1"/>
                    </a:solidFill>
                  </a:rPr>
                  <a:t>x = 2, y = 7</a:t>
                </a:r>
              </a:p>
              <a:p>
                <a:pPr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dirty="0">
                    <a:solidFill>
                      <a:schemeClr val="tx1"/>
                    </a:solidFill>
                  </a:rPr>
                  <a:t>For </a:t>
                </a:r>
                <a:r>
                  <a:rPr lang="en-US" sz="2600" b="1" dirty="0">
                    <a:solidFill>
                      <a:schemeClr val="tx1"/>
                    </a:solidFill>
                  </a:rPr>
                  <a:t>x = 3, y = 9</a:t>
                </a:r>
              </a:p>
              <a:p>
                <a:pPr marL="0" lvl="0" indent="0" algn="l" rtl="0">
                  <a:lnSpc>
                    <a:spcPct val="90000"/>
                  </a:lnSpc>
                  <a:spcBef>
                    <a:spcPts val="1000"/>
                  </a:spcBef>
                  <a:spcAft>
                    <a:spcPts val="0"/>
                  </a:spcAft>
                  <a:buClr>
                    <a:srgbClr val="C00000"/>
                  </a:buClr>
                  <a:buSzPts val="2800"/>
                  <a:buNone/>
                </a:pPr>
                <a:r>
                  <a:rPr lang="en-US" sz="2400" i="1" dirty="0">
                    <a:solidFill>
                      <a:schemeClr val="bg1">
                        <a:lumMod val="75000"/>
                      </a:schemeClr>
                    </a:solidFill>
                  </a:rPr>
                  <a:t>	and so on…</a:t>
                </a:r>
              </a:p>
              <a:p>
                <a:pPr marL="0" lvl="0" indent="0" algn="l" rtl="0">
                  <a:lnSpc>
                    <a:spcPct val="90000"/>
                  </a:lnSpc>
                  <a:spcBef>
                    <a:spcPts val="1000"/>
                  </a:spcBef>
                  <a:spcAft>
                    <a:spcPts val="0"/>
                  </a:spcAft>
                  <a:buClr>
                    <a:srgbClr val="C00000"/>
                  </a:buClr>
                  <a:buSzPts val="2800"/>
                  <a:buNone/>
                </a:pPr>
                <a:endParaRPr sz="2600" dirty="0">
                  <a:solidFill>
                    <a:schemeClr val="tx1"/>
                  </a:solidFill>
                </a:endParaRPr>
              </a:p>
            </p:txBody>
          </p:sp>
        </mc:Choice>
        <mc:Fallback xmlns="">
          <p:sp>
            <p:nvSpPr>
              <p:cNvPr id="97" name="Google Shape;97;p2"/>
              <p:cNvSpPr txBox="1">
                <a:spLocks noGrp="1" noRot="1" noChangeAspect="1" noMove="1" noResize="1" noEditPoints="1" noAdjustHandles="1" noChangeArrowheads="1" noChangeShapeType="1" noTextEdit="1"/>
              </p:cNvSpPr>
              <p:nvPr>
                <p:ph type="body" idx="1"/>
              </p:nvPr>
            </p:nvSpPr>
            <p:spPr>
              <a:xfrm>
                <a:off x="838200" y="1825625"/>
                <a:ext cx="10515600" cy="4351338"/>
              </a:xfrm>
              <a:prstGeom prst="rect">
                <a:avLst/>
              </a:prstGeom>
              <a:blipFill>
                <a:blip r:embed="rId3"/>
                <a:stretch>
                  <a:fillRect l="-1043"/>
                </a:stretch>
              </a:blipFill>
              <a:ln>
                <a:noFill/>
              </a:ln>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3378850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Issue: </a:t>
            </a:r>
            <a:r>
              <a:rPr lang="en-US" b="1" dirty="0">
                <a:solidFill>
                  <a:srgbClr val="C00000"/>
                </a:solidFill>
              </a:rPr>
              <a:t>Linearly Separable Data</a:t>
            </a:r>
            <a:endParaRPr b="1" dirty="0">
              <a:solidFill>
                <a:srgbClr val="C00000"/>
              </a:solidFill>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dirty="0">
                <a:solidFill>
                  <a:schemeClr val="tx1"/>
                </a:solidFill>
              </a:rPr>
              <a:t>Let us assume that we have to “separate” the red and blue data points</a:t>
            </a: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dirty="0">
                <a:solidFill>
                  <a:schemeClr val="tx1"/>
                </a:solidFill>
              </a:rPr>
              <a:t>We can essentially separate the given data into red and blue sets using a linear equation</a:t>
            </a:r>
            <a:endParaRPr sz="2600" dirty="0">
              <a:solidFill>
                <a:schemeClr val="tx1"/>
              </a:solidFill>
            </a:endParaRPr>
          </a:p>
        </p:txBody>
      </p:sp>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840" y="2920055"/>
            <a:ext cx="2286319" cy="2162477"/>
          </a:xfrm>
          <a:prstGeom prst="rect">
            <a:avLst/>
          </a:prstGeom>
        </p:spPr>
      </p:pic>
    </p:spTree>
    <p:extLst>
      <p:ext uri="{BB962C8B-B14F-4D97-AF65-F5344CB8AC3E}">
        <p14:creationId xmlns:p14="http://schemas.microsoft.com/office/powerpoint/2010/main" val="1444861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Issue: </a:t>
            </a:r>
            <a:r>
              <a:rPr lang="en-US" b="1" dirty="0">
                <a:solidFill>
                  <a:srgbClr val="C00000"/>
                </a:solidFill>
              </a:rPr>
              <a:t>Linearly Separable Data</a:t>
            </a:r>
            <a:endParaRPr b="1" dirty="0">
              <a:solidFill>
                <a:srgbClr val="C00000"/>
              </a:solidFill>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dirty="0">
                <a:solidFill>
                  <a:schemeClr val="tx1"/>
                </a:solidFill>
              </a:rPr>
              <a:t>Unfortunately, we are not so lucky in reality</a:t>
            </a: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dirty="0">
                <a:solidFill>
                  <a:schemeClr val="tx1"/>
                </a:solidFill>
              </a:rPr>
              <a:t>The data we have is rarely ever linearly separable hence a line is not enough to “separate” the given data points</a:t>
            </a:r>
            <a:endParaRPr sz="2600" dirty="0">
              <a:solidFill>
                <a:schemeClr val="tx1"/>
              </a:solidFill>
            </a:endParaRPr>
          </a:p>
        </p:txBody>
      </p:sp>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9498" y="2951495"/>
            <a:ext cx="2353003" cy="2210108"/>
          </a:xfrm>
          <a:prstGeom prst="rect">
            <a:avLst/>
          </a:prstGeom>
        </p:spPr>
      </p:pic>
    </p:spTree>
    <p:extLst>
      <p:ext uri="{BB962C8B-B14F-4D97-AF65-F5344CB8AC3E}">
        <p14:creationId xmlns:p14="http://schemas.microsoft.com/office/powerpoint/2010/main" val="1932975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Issue: </a:t>
            </a:r>
            <a:r>
              <a:rPr lang="en-US" b="1" dirty="0">
                <a:solidFill>
                  <a:srgbClr val="C00000"/>
                </a:solidFill>
              </a:rPr>
              <a:t>Linearly Separable Data</a:t>
            </a:r>
            <a:endParaRPr b="1" dirty="0">
              <a:solidFill>
                <a:srgbClr val="C00000"/>
              </a:solidFill>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dirty="0">
                <a:solidFill>
                  <a:schemeClr val="tx1"/>
                </a:solidFill>
              </a:rPr>
              <a:t>We need non-linearity to separate these data points</a:t>
            </a: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0" lvl="0" indent="0" algn="l" rtl="0">
              <a:lnSpc>
                <a:spcPct val="90000"/>
              </a:lnSpc>
              <a:spcBef>
                <a:spcPts val="1000"/>
              </a:spcBef>
              <a:spcAft>
                <a:spcPts val="0"/>
              </a:spcAft>
              <a:buClr>
                <a:srgbClr val="C00000"/>
              </a:buClr>
              <a:buSzPts val="2800"/>
              <a:buNone/>
            </a:pPr>
            <a:endParaRPr lang="en-US" sz="2600" dirty="0">
              <a:solidFill>
                <a:schemeClr val="tx1"/>
              </a:solidFill>
            </a:endParaRPr>
          </a:p>
        </p:txBody>
      </p:sp>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9498" y="2951495"/>
            <a:ext cx="2353003" cy="2210108"/>
          </a:xfrm>
          <a:prstGeom prst="rect">
            <a:avLst/>
          </a:prstGeom>
        </p:spPr>
      </p:pic>
    </p:spTree>
    <p:extLst>
      <p:ext uri="{BB962C8B-B14F-4D97-AF65-F5344CB8AC3E}">
        <p14:creationId xmlns:p14="http://schemas.microsoft.com/office/powerpoint/2010/main" val="2782585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Neural Network: </a:t>
            </a:r>
            <a:r>
              <a:rPr lang="en-US" b="1" dirty="0">
                <a:solidFill>
                  <a:srgbClr val="C00000"/>
                </a:solidFill>
              </a:rPr>
              <a:t>What is a Neuron?</a:t>
            </a:r>
            <a:endParaRPr b="1" dirty="0">
              <a:solidFill>
                <a:srgbClr val="C00000"/>
              </a:solidFill>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dirty="0">
                <a:solidFill>
                  <a:schemeClr val="tx1"/>
                </a:solidFill>
              </a:rPr>
              <a:t>A </a:t>
            </a:r>
            <a:r>
              <a:rPr lang="en-US" sz="2600" b="1" dirty="0">
                <a:solidFill>
                  <a:schemeClr val="tx1"/>
                </a:solidFill>
              </a:rPr>
              <a:t>neuron</a:t>
            </a:r>
            <a:r>
              <a:rPr lang="en-US" sz="2600" dirty="0">
                <a:solidFill>
                  <a:schemeClr val="tx1"/>
                </a:solidFill>
              </a:rPr>
              <a:t> takes any number of inputs and spits out an output</a:t>
            </a: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0" lvl="0" indent="0" algn="l" rtl="0">
              <a:lnSpc>
                <a:spcPct val="90000"/>
              </a:lnSpc>
              <a:spcBef>
                <a:spcPts val="1000"/>
              </a:spcBef>
              <a:spcAft>
                <a:spcPts val="0"/>
              </a:spcAft>
              <a:buClr>
                <a:srgbClr val="C00000"/>
              </a:buClr>
              <a:buSzPts val="2800"/>
              <a:buNone/>
            </a:pPr>
            <a:endParaRPr lang="en-US" sz="2600" dirty="0">
              <a:solidFill>
                <a:schemeClr val="tx1"/>
              </a:solidFill>
            </a:endParaRPr>
          </a:p>
        </p:txBody>
      </p:sp>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352" y="3122470"/>
            <a:ext cx="7005295" cy="2710293"/>
          </a:xfrm>
          <a:prstGeom prst="rect">
            <a:avLst/>
          </a:prstGeom>
        </p:spPr>
      </p:pic>
    </p:spTree>
    <p:extLst>
      <p:ext uri="{BB962C8B-B14F-4D97-AF65-F5344CB8AC3E}">
        <p14:creationId xmlns:p14="http://schemas.microsoft.com/office/powerpoint/2010/main" val="3433546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Neural Network: </a:t>
            </a:r>
            <a:r>
              <a:rPr lang="en-US" b="1" dirty="0">
                <a:solidFill>
                  <a:srgbClr val="C00000"/>
                </a:solidFill>
              </a:rPr>
              <a:t>What is a Neuron?</a:t>
            </a:r>
            <a:endParaRPr b="1" dirty="0">
              <a:solidFill>
                <a:srgbClr val="C00000"/>
              </a:solidFill>
            </a:endParaRPr>
          </a:p>
        </p:txBody>
      </p:sp>
      <mc:AlternateContent xmlns:mc="http://schemas.openxmlformats.org/markup-compatibility/2006" xmlns:a14="http://schemas.microsoft.com/office/drawing/2010/main">
        <mc:Choice Requires="a14">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dirty="0">
                    <a:solidFill>
                      <a:schemeClr val="tx1"/>
                    </a:solidFill>
                  </a:rPr>
                  <a:t>If we ignore the activation, this neuron can be expressed as: </a:t>
                </a:r>
              </a:p>
              <a:p>
                <a:pPr marL="0" lvl="0" indent="0" algn="ctr" rtl="0">
                  <a:lnSpc>
                    <a:spcPct val="90000"/>
                  </a:lnSpc>
                  <a:spcBef>
                    <a:spcPts val="1000"/>
                  </a:spcBef>
                  <a:spcAft>
                    <a:spcPts val="0"/>
                  </a:spcAft>
                  <a:buClr>
                    <a:srgbClr val="C00000"/>
                  </a:buClr>
                  <a:buSzPts val="2800"/>
                  <a:buNone/>
                </a:pPr>
                <a14:m>
                  <m:oMathPara xmlns:m="http://schemas.openxmlformats.org/officeDocument/2006/math">
                    <m:oMathParaPr>
                      <m:jc m:val="centerGroup"/>
                    </m:oMathParaPr>
                    <m:oMath xmlns:m="http://schemas.openxmlformats.org/officeDocument/2006/math">
                      <m:r>
                        <a:rPr lang="en-US" sz="2600" b="1" i="1" smtClean="0">
                          <a:solidFill>
                            <a:srgbClr val="00B050"/>
                          </a:solidFill>
                          <a:latin typeface="Cambria Math" panose="02040503050406030204" pitchFamily="18" charset="0"/>
                        </a:rPr>
                        <m:t>𝒚</m:t>
                      </m:r>
                      <m:r>
                        <a:rPr lang="en-US" sz="2600" b="1" i="1" smtClean="0">
                          <a:solidFill>
                            <a:schemeClr val="tx1"/>
                          </a:solidFill>
                          <a:latin typeface="Cambria Math" panose="02040503050406030204" pitchFamily="18" charset="0"/>
                        </a:rPr>
                        <m:t>=</m:t>
                      </m:r>
                      <m:r>
                        <a:rPr lang="en-US" sz="2600" b="1" i="1" smtClean="0">
                          <a:solidFill>
                            <a:srgbClr val="FF0000"/>
                          </a:solidFill>
                          <a:latin typeface="Cambria Math" panose="02040503050406030204" pitchFamily="18" charset="0"/>
                        </a:rPr>
                        <m:t>𝒘𝒆𝒊𝒈𝒉𝒕</m:t>
                      </m:r>
                      <m:r>
                        <a:rPr lang="en-US" sz="2600" b="1" i="1" baseline="-25000" smtClean="0">
                          <a:solidFill>
                            <a:srgbClr val="FF0000"/>
                          </a:solidFill>
                          <a:latin typeface="Cambria Math" panose="02040503050406030204" pitchFamily="18" charset="0"/>
                        </a:rPr>
                        <m:t>𝟏</m:t>
                      </m:r>
                      <m:r>
                        <a:rPr lang="en-US" sz="2600" b="1" i="1" smtClean="0">
                          <a:solidFill>
                            <a:schemeClr val="tx1"/>
                          </a:solidFill>
                          <a:latin typeface="Cambria Math" panose="02040503050406030204" pitchFamily="18" charset="0"/>
                        </a:rPr>
                        <m:t>∗</m:t>
                      </m:r>
                      <m:r>
                        <a:rPr lang="en-US" sz="2600" b="1" i="1" smtClean="0">
                          <a:solidFill>
                            <a:srgbClr val="0070C0"/>
                          </a:solidFill>
                          <a:latin typeface="Cambria Math" panose="02040503050406030204" pitchFamily="18" charset="0"/>
                        </a:rPr>
                        <m:t>𝒊𝒏𝒑𝒖𝒕</m:t>
                      </m:r>
                      <m:r>
                        <a:rPr lang="en-US" sz="2600" b="1" i="1" smtClean="0">
                          <a:solidFill>
                            <a:srgbClr val="0070C0"/>
                          </a:solidFill>
                          <a:latin typeface="Cambria Math" panose="02040503050406030204" pitchFamily="18" charset="0"/>
                        </a:rPr>
                        <m:t>𝟏</m:t>
                      </m:r>
                      <m:r>
                        <a:rPr lang="en-US" sz="2600" b="1" i="1" smtClean="0">
                          <a:solidFill>
                            <a:schemeClr val="tx1"/>
                          </a:solidFill>
                          <a:latin typeface="Cambria Math" panose="02040503050406030204" pitchFamily="18" charset="0"/>
                        </a:rPr>
                        <m:t>+</m:t>
                      </m:r>
                      <m:r>
                        <a:rPr lang="en-US" sz="2600" b="1" i="1" smtClean="0">
                          <a:solidFill>
                            <a:srgbClr val="FF0000"/>
                          </a:solidFill>
                          <a:latin typeface="Cambria Math" panose="02040503050406030204" pitchFamily="18" charset="0"/>
                        </a:rPr>
                        <m:t>𝒘𝒆𝒊𝒈𝒉𝒕</m:t>
                      </m:r>
                      <m:r>
                        <a:rPr lang="en-US" sz="2600" b="1" i="1" baseline="-25000" smtClean="0">
                          <a:solidFill>
                            <a:srgbClr val="FF0000"/>
                          </a:solidFill>
                          <a:latin typeface="Cambria Math" panose="02040503050406030204" pitchFamily="18" charset="0"/>
                        </a:rPr>
                        <m:t>𝟐</m:t>
                      </m:r>
                      <m:r>
                        <a:rPr lang="en-US" sz="2600" b="1" i="1" smtClean="0">
                          <a:solidFill>
                            <a:schemeClr val="tx1"/>
                          </a:solidFill>
                          <a:latin typeface="Cambria Math" panose="02040503050406030204" pitchFamily="18" charset="0"/>
                        </a:rPr>
                        <m:t> ∗</m:t>
                      </m:r>
                      <m:r>
                        <a:rPr lang="en-US" sz="2600" b="1" i="1" smtClean="0">
                          <a:solidFill>
                            <a:srgbClr val="0070C0"/>
                          </a:solidFill>
                          <a:latin typeface="Cambria Math" panose="02040503050406030204" pitchFamily="18" charset="0"/>
                        </a:rPr>
                        <m:t>𝒊𝒏𝒑𝒖𝒕</m:t>
                      </m:r>
                      <m:r>
                        <a:rPr lang="en-US" sz="2600" b="1" i="1" smtClean="0">
                          <a:solidFill>
                            <a:srgbClr val="0070C0"/>
                          </a:solidFill>
                          <a:latin typeface="Cambria Math" panose="02040503050406030204" pitchFamily="18" charset="0"/>
                        </a:rPr>
                        <m:t>𝟐</m:t>
                      </m:r>
                      <m:r>
                        <a:rPr lang="en-US" sz="2600" b="1" i="1" smtClean="0">
                          <a:solidFill>
                            <a:schemeClr val="tx1"/>
                          </a:solidFill>
                          <a:latin typeface="Cambria Math" panose="02040503050406030204" pitchFamily="18" charset="0"/>
                        </a:rPr>
                        <m:t>+</m:t>
                      </m:r>
                      <m:r>
                        <a:rPr lang="en-US" sz="2600" b="1" i="1" smtClean="0">
                          <a:solidFill>
                            <a:schemeClr val="tx1"/>
                          </a:solidFill>
                          <a:latin typeface="Cambria Math" panose="02040503050406030204" pitchFamily="18" charset="0"/>
                        </a:rPr>
                        <m:t>𝒃𝒊𝒂𝒔</m:t>
                      </m:r>
                    </m:oMath>
                  </m:oMathPara>
                </a14:m>
                <a:endParaRPr lang="en-US" sz="2600" b="1"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0" lvl="0" indent="0" algn="l" rtl="0">
                  <a:lnSpc>
                    <a:spcPct val="90000"/>
                  </a:lnSpc>
                  <a:spcBef>
                    <a:spcPts val="1000"/>
                  </a:spcBef>
                  <a:spcAft>
                    <a:spcPts val="0"/>
                  </a:spcAft>
                  <a:buClr>
                    <a:srgbClr val="C00000"/>
                  </a:buClr>
                  <a:buSzPts val="2800"/>
                  <a:buNone/>
                </a:pPr>
                <a:endParaRPr lang="en-US" sz="2600" dirty="0">
                  <a:solidFill>
                    <a:schemeClr val="tx1"/>
                  </a:solidFill>
                </a:endParaRPr>
              </a:p>
            </p:txBody>
          </p:sp>
        </mc:Choice>
        <mc:Fallback xmlns="">
          <p:sp>
            <p:nvSpPr>
              <p:cNvPr id="97" name="Google Shape;97;p2"/>
              <p:cNvSpPr txBox="1">
                <a:spLocks noGrp="1" noRot="1" noChangeAspect="1" noMove="1" noResize="1" noEditPoints="1" noAdjustHandles="1" noChangeArrowheads="1" noChangeShapeType="1" noTextEdit="1"/>
              </p:cNvSpPr>
              <p:nvPr>
                <p:ph type="body" idx="1"/>
              </p:nvPr>
            </p:nvSpPr>
            <p:spPr>
              <a:xfrm>
                <a:off x="838200" y="1825625"/>
                <a:ext cx="10515600" cy="4351338"/>
              </a:xfrm>
              <a:prstGeom prst="rect">
                <a:avLst/>
              </a:prstGeom>
              <a:blipFill>
                <a:blip r:embed="rId3"/>
                <a:stretch>
                  <a:fillRect l="-1043"/>
                </a:stretch>
              </a:blipFill>
              <a:ln>
                <a:noFill/>
              </a:ln>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3348" y="3817962"/>
            <a:ext cx="5345303" cy="2068055"/>
          </a:xfrm>
          <a:prstGeom prst="rect">
            <a:avLst/>
          </a:prstGeom>
        </p:spPr>
      </p:pic>
    </p:spTree>
    <p:extLst>
      <p:ext uri="{BB962C8B-B14F-4D97-AF65-F5344CB8AC3E}">
        <p14:creationId xmlns:p14="http://schemas.microsoft.com/office/powerpoint/2010/main" val="601299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Neural Network: </a:t>
            </a:r>
            <a:r>
              <a:rPr lang="en-US" b="1" dirty="0">
                <a:solidFill>
                  <a:srgbClr val="C00000"/>
                </a:solidFill>
              </a:rPr>
              <a:t>What is a Neuron?</a:t>
            </a:r>
            <a:endParaRPr b="1" dirty="0">
              <a:solidFill>
                <a:srgbClr val="C00000"/>
              </a:solidFill>
            </a:endParaRPr>
          </a:p>
        </p:txBody>
      </p:sp>
      <mc:AlternateContent xmlns:mc="http://schemas.openxmlformats.org/markup-compatibility/2006" xmlns:a14="http://schemas.microsoft.com/office/drawing/2010/main">
        <mc:Choice Requires="a14">
          <p:sp>
            <p:nvSpPr>
              <p:cNvPr id="97" name="Google Shape;97;p2"/>
              <p:cNvSpPr txBox="1">
                <a:spLocks noGrp="1"/>
              </p:cNvSpPr>
              <p:nvPr>
                <p:ph type="body" idx="1"/>
              </p:nvPr>
            </p:nvSpPr>
            <p:spPr>
              <a:xfrm>
                <a:off x="838200" y="1825625"/>
                <a:ext cx="10661072"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dirty="0">
                    <a:solidFill>
                      <a:schemeClr val="tx1"/>
                    </a:solidFill>
                  </a:rPr>
                  <a:t>Without activation, we are performing </a:t>
                </a:r>
                <a:r>
                  <a:rPr lang="en-US" sz="2600" b="1" dirty="0">
                    <a:solidFill>
                      <a:schemeClr val="tx1"/>
                    </a:solidFill>
                  </a:rPr>
                  <a:t>regression</a:t>
                </a:r>
                <a:r>
                  <a:rPr lang="en-US" sz="2600" dirty="0">
                    <a:solidFill>
                      <a:schemeClr val="tx1"/>
                    </a:solidFill>
                  </a:rPr>
                  <a:t> with this neuron:</a:t>
                </a:r>
              </a:p>
              <a:p>
                <a:pPr marL="0" lvl="0" indent="0" algn="ctr" rtl="0">
                  <a:lnSpc>
                    <a:spcPct val="90000"/>
                  </a:lnSpc>
                  <a:spcBef>
                    <a:spcPts val="1000"/>
                  </a:spcBef>
                  <a:spcAft>
                    <a:spcPts val="0"/>
                  </a:spcAft>
                  <a:buClr>
                    <a:srgbClr val="C00000"/>
                  </a:buClr>
                  <a:buSzPts val="2800"/>
                  <a:buNone/>
                </a:pPr>
                <a14:m>
                  <m:oMathPara xmlns:m="http://schemas.openxmlformats.org/officeDocument/2006/math">
                    <m:oMathParaPr>
                      <m:jc m:val="centerGroup"/>
                    </m:oMathParaPr>
                    <m:oMath xmlns:m="http://schemas.openxmlformats.org/officeDocument/2006/math">
                      <m:r>
                        <a:rPr lang="en-US" sz="2600" b="1" i="1" smtClean="0">
                          <a:solidFill>
                            <a:srgbClr val="00B050"/>
                          </a:solidFill>
                          <a:latin typeface="Cambria Math" panose="02040503050406030204" pitchFamily="18" charset="0"/>
                        </a:rPr>
                        <m:t>𝒚</m:t>
                      </m:r>
                      <m:r>
                        <a:rPr lang="en-US" sz="2600" b="1" i="1" smtClean="0">
                          <a:solidFill>
                            <a:schemeClr val="tx1"/>
                          </a:solidFill>
                          <a:latin typeface="Cambria Math" panose="02040503050406030204" pitchFamily="18" charset="0"/>
                        </a:rPr>
                        <m:t>=</m:t>
                      </m:r>
                      <m:r>
                        <a:rPr lang="en-US" sz="2600" b="1" i="1" smtClean="0">
                          <a:solidFill>
                            <a:srgbClr val="FF0000"/>
                          </a:solidFill>
                          <a:latin typeface="Cambria Math" panose="02040503050406030204" pitchFamily="18" charset="0"/>
                        </a:rPr>
                        <m:t>𝒘𝒆𝒊𝒈𝒉𝒕</m:t>
                      </m:r>
                      <m:r>
                        <a:rPr lang="en-US" sz="2600" b="1" i="1" baseline="-25000" smtClean="0">
                          <a:solidFill>
                            <a:srgbClr val="FF0000"/>
                          </a:solidFill>
                          <a:latin typeface="Cambria Math" panose="02040503050406030204" pitchFamily="18" charset="0"/>
                        </a:rPr>
                        <m:t>𝟏</m:t>
                      </m:r>
                      <m:r>
                        <a:rPr lang="en-US" sz="2600" b="1" i="1" smtClean="0">
                          <a:solidFill>
                            <a:schemeClr val="tx1"/>
                          </a:solidFill>
                          <a:latin typeface="Cambria Math" panose="02040503050406030204" pitchFamily="18" charset="0"/>
                        </a:rPr>
                        <m:t>∗</m:t>
                      </m:r>
                      <m:r>
                        <a:rPr lang="en-US" sz="2600" b="1" i="1" smtClean="0">
                          <a:solidFill>
                            <a:srgbClr val="0070C0"/>
                          </a:solidFill>
                          <a:latin typeface="Cambria Math" panose="02040503050406030204" pitchFamily="18" charset="0"/>
                        </a:rPr>
                        <m:t>𝒊𝒏𝒑𝒖𝒕</m:t>
                      </m:r>
                      <m:r>
                        <a:rPr lang="en-US" sz="2600" b="1" i="1" smtClean="0">
                          <a:solidFill>
                            <a:srgbClr val="0070C0"/>
                          </a:solidFill>
                          <a:latin typeface="Cambria Math" panose="02040503050406030204" pitchFamily="18" charset="0"/>
                        </a:rPr>
                        <m:t>𝟏</m:t>
                      </m:r>
                      <m:r>
                        <a:rPr lang="en-US" sz="2600" b="1" i="1" smtClean="0">
                          <a:solidFill>
                            <a:schemeClr val="tx1"/>
                          </a:solidFill>
                          <a:latin typeface="Cambria Math" panose="02040503050406030204" pitchFamily="18" charset="0"/>
                        </a:rPr>
                        <m:t>+</m:t>
                      </m:r>
                      <m:r>
                        <a:rPr lang="en-US" sz="2600" b="1" i="1" smtClean="0">
                          <a:solidFill>
                            <a:srgbClr val="FF0000"/>
                          </a:solidFill>
                          <a:latin typeface="Cambria Math" panose="02040503050406030204" pitchFamily="18" charset="0"/>
                        </a:rPr>
                        <m:t>𝒘𝒆𝒊𝒈𝒉𝒕</m:t>
                      </m:r>
                      <m:r>
                        <a:rPr lang="en-US" sz="2600" b="1" i="1" baseline="-25000" smtClean="0">
                          <a:solidFill>
                            <a:srgbClr val="FF0000"/>
                          </a:solidFill>
                          <a:latin typeface="Cambria Math" panose="02040503050406030204" pitchFamily="18" charset="0"/>
                        </a:rPr>
                        <m:t>𝟐</m:t>
                      </m:r>
                      <m:r>
                        <a:rPr lang="en-US" sz="2600" b="1" i="1" smtClean="0">
                          <a:solidFill>
                            <a:schemeClr val="tx1"/>
                          </a:solidFill>
                          <a:latin typeface="Cambria Math" panose="02040503050406030204" pitchFamily="18" charset="0"/>
                        </a:rPr>
                        <m:t> ∗</m:t>
                      </m:r>
                      <m:r>
                        <a:rPr lang="en-US" sz="2600" b="1" i="1" smtClean="0">
                          <a:solidFill>
                            <a:srgbClr val="0070C0"/>
                          </a:solidFill>
                          <a:latin typeface="Cambria Math" panose="02040503050406030204" pitchFamily="18" charset="0"/>
                        </a:rPr>
                        <m:t>𝒊𝒏𝒑𝒖𝒕</m:t>
                      </m:r>
                      <m:r>
                        <a:rPr lang="en-US" sz="2600" b="1" i="1" smtClean="0">
                          <a:solidFill>
                            <a:srgbClr val="0070C0"/>
                          </a:solidFill>
                          <a:latin typeface="Cambria Math" panose="02040503050406030204" pitchFamily="18" charset="0"/>
                        </a:rPr>
                        <m:t>𝟐</m:t>
                      </m:r>
                      <m:r>
                        <a:rPr lang="en-US" sz="2600" b="1" i="1" smtClean="0">
                          <a:solidFill>
                            <a:schemeClr val="tx1"/>
                          </a:solidFill>
                          <a:latin typeface="Cambria Math" panose="02040503050406030204" pitchFamily="18" charset="0"/>
                        </a:rPr>
                        <m:t>+</m:t>
                      </m:r>
                      <m:r>
                        <a:rPr lang="en-US" sz="2600" b="1" i="1" smtClean="0">
                          <a:solidFill>
                            <a:schemeClr val="tx1"/>
                          </a:solidFill>
                          <a:latin typeface="Cambria Math" panose="02040503050406030204" pitchFamily="18" charset="0"/>
                        </a:rPr>
                        <m:t>𝒃𝒊𝒂𝒔</m:t>
                      </m:r>
                    </m:oMath>
                  </m:oMathPara>
                </a14:m>
                <a:endParaRPr lang="en-US" sz="2600" b="1"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0" lvl="0" indent="0" algn="l" rtl="0">
                  <a:lnSpc>
                    <a:spcPct val="90000"/>
                  </a:lnSpc>
                  <a:spcBef>
                    <a:spcPts val="1000"/>
                  </a:spcBef>
                  <a:spcAft>
                    <a:spcPts val="0"/>
                  </a:spcAft>
                  <a:buClr>
                    <a:srgbClr val="C00000"/>
                  </a:buClr>
                  <a:buSzPts val="2800"/>
                  <a:buNone/>
                </a:pPr>
                <a:endParaRPr lang="en-US" sz="2600" dirty="0">
                  <a:solidFill>
                    <a:schemeClr val="tx1"/>
                  </a:solidFill>
                </a:endParaRPr>
              </a:p>
            </p:txBody>
          </p:sp>
        </mc:Choice>
        <mc:Fallback xmlns="">
          <p:sp>
            <p:nvSpPr>
              <p:cNvPr id="97" name="Google Shape;97;p2"/>
              <p:cNvSpPr txBox="1">
                <a:spLocks noGrp="1" noRot="1" noChangeAspect="1" noMove="1" noResize="1" noEditPoints="1" noAdjustHandles="1" noChangeArrowheads="1" noChangeShapeType="1" noTextEdit="1"/>
              </p:cNvSpPr>
              <p:nvPr>
                <p:ph type="body" idx="1"/>
              </p:nvPr>
            </p:nvSpPr>
            <p:spPr>
              <a:xfrm>
                <a:off x="838200" y="1825625"/>
                <a:ext cx="10661072" cy="4351338"/>
              </a:xfrm>
              <a:prstGeom prst="rect">
                <a:avLst/>
              </a:prstGeom>
              <a:blipFill>
                <a:blip r:embed="rId3"/>
                <a:stretch>
                  <a:fillRect l="-1030"/>
                </a:stretch>
              </a:blipFill>
              <a:ln>
                <a:noFill/>
              </a:ln>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3348" y="3817962"/>
            <a:ext cx="5345303" cy="2068055"/>
          </a:xfrm>
          <a:prstGeom prst="rect">
            <a:avLst/>
          </a:prstGeom>
        </p:spPr>
      </p:pic>
    </p:spTree>
    <p:extLst>
      <p:ext uri="{BB962C8B-B14F-4D97-AF65-F5344CB8AC3E}">
        <p14:creationId xmlns:p14="http://schemas.microsoft.com/office/powerpoint/2010/main" val="3845524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Derivatives: </a:t>
            </a:r>
            <a:r>
              <a:rPr lang="en-US" b="1" dirty="0">
                <a:solidFill>
                  <a:srgbClr val="C00000"/>
                </a:solidFill>
              </a:rPr>
              <a:t>Recap</a:t>
            </a:r>
            <a:endParaRPr b="1" dirty="0">
              <a:solidFill>
                <a:srgbClr val="C00000"/>
              </a:solidFill>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marL="0" lvl="0" indent="0" algn="l" rtl="0">
              <a:lnSpc>
                <a:spcPct val="90000"/>
              </a:lnSpc>
              <a:spcBef>
                <a:spcPts val="1000"/>
              </a:spcBef>
              <a:spcAft>
                <a:spcPts val="0"/>
              </a:spcAft>
              <a:buClr>
                <a:srgbClr val="C00000"/>
              </a:buClr>
              <a:buSzPts val="2800"/>
              <a:buNone/>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0" lvl="0" indent="0" algn="l" rtl="0">
              <a:lnSpc>
                <a:spcPct val="90000"/>
              </a:lnSpc>
              <a:spcBef>
                <a:spcPts val="1000"/>
              </a:spcBef>
              <a:spcAft>
                <a:spcPts val="0"/>
              </a:spcAft>
              <a:buClr>
                <a:srgbClr val="C00000"/>
              </a:buClr>
              <a:buSzPts val="2800"/>
              <a:buNone/>
            </a:pPr>
            <a:endParaRPr lang="en-US" sz="2600" dirty="0">
              <a:solidFill>
                <a:schemeClr val="tx1"/>
              </a:solidFill>
            </a:endParaRPr>
          </a:p>
        </p:txBody>
      </p:sp>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7704" y="2558328"/>
            <a:ext cx="1842229" cy="255399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5254" y="2558328"/>
            <a:ext cx="2065735" cy="255399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6310" y="2558328"/>
            <a:ext cx="2095500" cy="2553999"/>
          </a:xfrm>
          <a:prstGeom prst="rect">
            <a:avLst/>
          </a:prstGeom>
        </p:spPr>
      </p:pic>
      <p:sp>
        <p:nvSpPr>
          <p:cNvPr id="7" name="TextBox 6"/>
          <p:cNvSpPr txBox="1"/>
          <p:nvPr/>
        </p:nvSpPr>
        <p:spPr>
          <a:xfrm>
            <a:off x="2228984" y="5109073"/>
            <a:ext cx="2248560" cy="338554"/>
          </a:xfrm>
          <a:prstGeom prst="rect">
            <a:avLst/>
          </a:prstGeom>
          <a:noFill/>
        </p:spPr>
        <p:txBody>
          <a:bodyPr wrap="square" rtlCol="0">
            <a:spAutoFit/>
          </a:bodyPr>
          <a:lstStyle/>
          <a:p>
            <a:r>
              <a:rPr lang="en-US" sz="1600" b="1" dirty="0"/>
              <a:t>Joseph Lagrange</a:t>
            </a:r>
          </a:p>
        </p:txBody>
      </p:sp>
      <p:sp>
        <p:nvSpPr>
          <p:cNvPr id="10" name="TextBox 9"/>
          <p:cNvSpPr txBox="1"/>
          <p:nvPr/>
        </p:nvSpPr>
        <p:spPr>
          <a:xfrm>
            <a:off x="4989058" y="5136814"/>
            <a:ext cx="1818126" cy="338554"/>
          </a:xfrm>
          <a:prstGeom prst="rect">
            <a:avLst/>
          </a:prstGeom>
          <a:noFill/>
        </p:spPr>
        <p:txBody>
          <a:bodyPr wrap="none" rtlCol="0">
            <a:spAutoFit/>
          </a:bodyPr>
          <a:lstStyle/>
          <a:p>
            <a:r>
              <a:rPr lang="en-US" sz="1600" b="1" dirty="0"/>
              <a:t>Gottfried Leibniz</a:t>
            </a:r>
          </a:p>
        </p:txBody>
      </p:sp>
      <p:sp>
        <p:nvSpPr>
          <p:cNvPr id="11" name="TextBox 10"/>
          <p:cNvSpPr txBox="1"/>
          <p:nvPr/>
        </p:nvSpPr>
        <p:spPr>
          <a:xfrm>
            <a:off x="8046099" y="5136814"/>
            <a:ext cx="1495922" cy="338554"/>
          </a:xfrm>
          <a:prstGeom prst="rect">
            <a:avLst/>
          </a:prstGeom>
          <a:noFill/>
        </p:spPr>
        <p:txBody>
          <a:bodyPr wrap="none" rtlCol="0">
            <a:spAutoFit/>
          </a:bodyPr>
          <a:lstStyle/>
          <a:p>
            <a:r>
              <a:rPr lang="en-US" sz="1600" b="1" dirty="0"/>
              <a:t>Isaac Newton</a:t>
            </a:r>
          </a:p>
        </p:txBody>
      </p:sp>
    </p:spTree>
    <p:extLst>
      <p:ext uri="{BB962C8B-B14F-4D97-AF65-F5344CB8AC3E}">
        <p14:creationId xmlns:p14="http://schemas.microsoft.com/office/powerpoint/2010/main" val="2815798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Neural Network: </a:t>
            </a:r>
            <a:r>
              <a:rPr lang="en-US" b="1" dirty="0">
                <a:solidFill>
                  <a:srgbClr val="C00000"/>
                </a:solidFill>
              </a:rPr>
              <a:t>What is an Activation?</a:t>
            </a:r>
            <a:endParaRPr b="1" dirty="0">
              <a:solidFill>
                <a:srgbClr val="C00000"/>
              </a:solidFill>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dirty="0">
                <a:solidFill>
                  <a:schemeClr val="tx1"/>
                </a:solidFill>
              </a:rPr>
              <a:t>A </a:t>
            </a:r>
            <a:r>
              <a:rPr lang="en-US" sz="2600" b="1" dirty="0">
                <a:solidFill>
                  <a:schemeClr val="tx1"/>
                </a:solidFill>
              </a:rPr>
              <a:t>activation function</a:t>
            </a:r>
            <a:r>
              <a:rPr lang="en-US" sz="2600" dirty="0">
                <a:solidFill>
                  <a:schemeClr val="tx1"/>
                </a:solidFill>
              </a:rPr>
              <a:t> adds non-linearity to the output of the neuron and helps decide whether the neuron should be “</a:t>
            </a:r>
            <a:r>
              <a:rPr lang="en-US" sz="2600" i="1" dirty="0">
                <a:solidFill>
                  <a:schemeClr val="tx1"/>
                </a:solidFill>
              </a:rPr>
              <a:t>activated</a:t>
            </a:r>
            <a:r>
              <a:rPr lang="en-US" sz="2600" dirty="0">
                <a:solidFill>
                  <a:schemeClr val="tx1"/>
                </a:solidFill>
              </a:rPr>
              <a:t>” or not</a:t>
            </a: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0" lvl="0" indent="0" algn="l" rtl="0">
              <a:lnSpc>
                <a:spcPct val="90000"/>
              </a:lnSpc>
              <a:spcBef>
                <a:spcPts val="1000"/>
              </a:spcBef>
              <a:spcAft>
                <a:spcPts val="0"/>
              </a:spcAft>
              <a:buClr>
                <a:srgbClr val="C00000"/>
              </a:buClr>
              <a:buSzPts val="2800"/>
              <a:buNone/>
            </a:pPr>
            <a:endParaRPr lang="en-US" sz="2600" dirty="0">
              <a:solidFill>
                <a:schemeClr val="tx1"/>
              </a:solidFill>
            </a:endParaRPr>
          </a:p>
        </p:txBody>
      </p:sp>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352" y="3330288"/>
            <a:ext cx="7005295" cy="2710293"/>
          </a:xfrm>
          <a:prstGeom prst="rect">
            <a:avLst/>
          </a:prstGeom>
        </p:spPr>
      </p:pic>
    </p:spTree>
    <p:extLst>
      <p:ext uri="{BB962C8B-B14F-4D97-AF65-F5344CB8AC3E}">
        <p14:creationId xmlns:p14="http://schemas.microsoft.com/office/powerpoint/2010/main" val="377294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Neural Network: </a:t>
            </a:r>
            <a:r>
              <a:rPr lang="en-US" b="1" dirty="0">
                <a:solidFill>
                  <a:srgbClr val="C00000"/>
                </a:solidFill>
              </a:rPr>
              <a:t>Why is it called a Network?</a:t>
            </a:r>
            <a:endParaRPr b="1" dirty="0">
              <a:solidFill>
                <a:srgbClr val="C00000"/>
              </a:solidFill>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dirty="0">
                <a:solidFill>
                  <a:schemeClr val="tx1"/>
                </a:solidFill>
              </a:rPr>
              <a:t>A single neuron doesn’t really help us find complex patterns </a:t>
            </a:r>
            <a:r>
              <a:rPr lang="en-US" sz="2600" i="1" dirty="0">
                <a:solidFill>
                  <a:schemeClr val="bg1">
                    <a:lumMod val="75000"/>
                  </a:schemeClr>
                </a:solidFill>
              </a:rPr>
              <a:t>(and is not cool enough!)</a:t>
            </a: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dirty="0">
                <a:solidFill>
                  <a:schemeClr val="tx1"/>
                </a:solidFill>
              </a:rPr>
              <a:t>We need a network of inter-connected neurons to make complex decisions</a:t>
            </a:r>
          </a:p>
          <a:p>
            <a:pPr lvl="0" indent="-457200">
              <a:buClr>
                <a:srgbClr val="C00000"/>
              </a:buClr>
              <a:buSzPts val="2800"/>
              <a:buFont typeface="Wingdings" panose="05000000000000000000" pitchFamily="2" charset="2"/>
              <a:buChar char="q"/>
            </a:pPr>
            <a:r>
              <a:rPr lang="en-US" sz="2600" dirty="0">
                <a:solidFill>
                  <a:schemeClr val="tx1"/>
                </a:solidFill>
              </a:rPr>
              <a:t>The output of one neuron becomes the input of another neuron</a:t>
            </a: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0" lvl="0" indent="0" algn="l" rtl="0">
              <a:lnSpc>
                <a:spcPct val="90000"/>
              </a:lnSpc>
              <a:spcBef>
                <a:spcPts val="1000"/>
              </a:spcBef>
              <a:spcAft>
                <a:spcPts val="0"/>
              </a:spcAft>
              <a:buClr>
                <a:srgbClr val="C00000"/>
              </a:buClr>
              <a:buSzPts val="2800"/>
              <a:buNone/>
            </a:pPr>
            <a:endParaRPr lang="en-US" sz="2600" dirty="0">
              <a:solidFill>
                <a:schemeClr val="tx1"/>
              </a:solidFill>
            </a:endParaRPr>
          </a:p>
        </p:txBody>
      </p:sp>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4" name="Picture 3"/>
          <p:cNvPicPr>
            <a:picLocks noChangeAspect="1"/>
          </p:cNvPicPr>
          <p:nvPr/>
        </p:nvPicPr>
        <p:blipFill>
          <a:blip r:embed="rId3"/>
          <a:stretch>
            <a:fillRect/>
          </a:stretch>
        </p:blipFill>
        <p:spPr>
          <a:xfrm>
            <a:off x="3822555" y="4759868"/>
            <a:ext cx="4546889" cy="1306258"/>
          </a:xfrm>
          <a:prstGeom prst="rect">
            <a:avLst/>
          </a:prstGeom>
        </p:spPr>
      </p:pic>
    </p:spTree>
    <p:extLst>
      <p:ext uri="{BB962C8B-B14F-4D97-AF65-F5344CB8AC3E}">
        <p14:creationId xmlns:p14="http://schemas.microsoft.com/office/powerpoint/2010/main" val="2023257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Neural Network: </a:t>
            </a:r>
            <a:r>
              <a:rPr lang="en-US" b="1" dirty="0">
                <a:solidFill>
                  <a:srgbClr val="C00000"/>
                </a:solidFill>
              </a:rPr>
              <a:t>Architecture</a:t>
            </a:r>
            <a:endParaRPr b="1" dirty="0">
              <a:solidFill>
                <a:srgbClr val="C00000"/>
              </a:solidFill>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lvl="0" indent="-457200">
              <a:buClr>
                <a:srgbClr val="C00000"/>
              </a:buClr>
              <a:buSzPts val="2800"/>
              <a:buFont typeface="Wingdings" panose="05000000000000000000" pitchFamily="2" charset="2"/>
              <a:buChar char="q"/>
            </a:pPr>
            <a:r>
              <a:rPr lang="en-US" sz="2600" dirty="0">
                <a:solidFill>
                  <a:schemeClr val="tx1"/>
                </a:solidFill>
              </a:rPr>
              <a:t>A neural network is composed of layers of neurons</a:t>
            </a:r>
          </a:p>
          <a:p>
            <a:pPr marL="0" lvl="0" indent="0">
              <a:buClr>
                <a:srgbClr val="C00000"/>
              </a:buClr>
              <a:buSzPts val="2800"/>
              <a:buNone/>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0" lvl="0" indent="0" algn="l" rtl="0">
              <a:lnSpc>
                <a:spcPct val="90000"/>
              </a:lnSpc>
              <a:spcBef>
                <a:spcPts val="1000"/>
              </a:spcBef>
              <a:spcAft>
                <a:spcPts val="0"/>
              </a:spcAft>
              <a:buClr>
                <a:srgbClr val="C00000"/>
              </a:buClr>
              <a:buSzPts val="2800"/>
              <a:buNone/>
            </a:pPr>
            <a:endParaRPr lang="en-US" sz="2600" dirty="0">
              <a:solidFill>
                <a:schemeClr val="tx1"/>
              </a:solidFill>
            </a:endParaRPr>
          </a:p>
        </p:txBody>
      </p:sp>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6994" y="3017852"/>
            <a:ext cx="5665047" cy="3452221"/>
          </a:xfrm>
          <a:prstGeom prst="rect">
            <a:avLst/>
          </a:prstGeom>
        </p:spPr>
      </p:pic>
    </p:spTree>
    <p:extLst>
      <p:ext uri="{BB962C8B-B14F-4D97-AF65-F5344CB8AC3E}">
        <p14:creationId xmlns:p14="http://schemas.microsoft.com/office/powerpoint/2010/main" val="3135993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Neural Network: </a:t>
            </a:r>
            <a:r>
              <a:rPr lang="en-US" b="1" dirty="0">
                <a:solidFill>
                  <a:srgbClr val="C00000"/>
                </a:solidFill>
              </a:rPr>
              <a:t>Architecture</a:t>
            </a:r>
            <a:endParaRPr b="1" dirty="0">
              <a:solidFill>
                <a:srgbClr val="C00000"/>
              </a:solidFill>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lvl="0" indent="-457200">
              <a:buClr>
                <a:srgbClr val="C00000"/>
              </a:buClr>
              <a:buSzPts val="2800"/>
              <a:buFont typeface="Wingdings" panose="05000000000000000000" pitchFamily="2" charset="2"/>
              <a:buChar char="q"/>
            </a:pPr>
            <a:r>
              <a:rPr lang="en-US" sz="2600" dirty="0">
                <a:solidFill>
                  <a:schemeClr val="tx1"/>
                </a:solidFill>
              </a:rPr>
              <a:t>A neural network is composed of fully-connected layers of neurons</a:t>
            </a:r>
          </a:p>
          <a:p>
            <a:pPr lvl="0" indent="-457200">
              <a:buClr>
                <a:srgbClr val="C00000"/>
              </a:buClr>
              <a:buSzPts val="2800"/>
              <a:buFont typeface="Wingdings" panose="05000000000000000000" pitchFamily="2" charset="2"/>
              <a:buChar char="q"/>
            </a:pPr>
            <a:r>
              <a:rPr lang="en-US" sz="2600" dirty="0">
                <a:solidFill>
                  <a:schemeClr val="tx1"/>
                </a:solidFill>
              </a:rPr>
              <a:t>In general, there are three types of layers: an input layer, one or more hidden layers, and an output layer</a:t>
            </a:r>
          </a:p>
          <a:p>
            <a:pPr lvl="0" indent="-457200">
              <a:buClr>
                <a:srgbClr val="C00000"/>
              </a:buClr>
              <a:buSzPts val="2800"/>
              <a:buFont typeface="Wingdings" panose="05000000000000000000" pitchFamily="2" charset="2"/>
              <a:buChar char="q"/>
            </a:pPr>
            <a:endParaRPr lang="en-US" sz="2600" dirty="0">
              <a:solidFill>
                <a:schemeClr val="tx1"/>
              </a:solidFill>
            </a:endParaRPr>
          </a:p>
          <a:p>
            <a:pPr marL="0" lvl="0" indent="0">
              <a:buClr>
                <a:srgbClr val="C00000"/>
              </a:buClr>
              <a:buSzPts val="2800"/>
              <a:buNone/>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0" lvl="0" indent="0" algn="l" rtl="0">
              <a:lnSpc>
                <a:spcPct val="90000"/>
              </a:lnSpc>
              <a:spcBef>
                <a:spcPts val="1000"/>
              </a:spcBef>
              <a:spcAft>
                <a:spcPts val="0"/>
              </a:spcAft>
              <a:buClr>
                <a:srgbClr val="C00000"/>
              </a:buClr>
              <a:buSzPts val="2800"/>
              <a:buNone/>
            </a:pPr>
            <a:endParaRPr lang="en-US" sz="2600" dirty="0">
              <a:solidFill>
                <a:schemeClr val="tx1"/>
              </a:solidFill>
            </a:endParaRPr>
          </a:p>
        </p:txBody>
      </p:sp>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3297" y="3756802"/>
            <a:ext cx="4360885" cy="2657478"/>
          </a:xfrm>
          <a:prstGeom prst="rect">
            <a:avLst/>
          </a:prstGeom>
        </p:spPr>
      </p:pic>
    </p:spTree>
    <p:extLst>
      <p:ext uri="{BB962C8B-B14F-4D97-AF65-F5344CB8AC3E}">
        <p14:creationId xmlns:p14="http://schemas.microsoft.com/office/powerpoint/2010/main" val="1000835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Neural Network: </a:t>
            </a:r>
            <a:r>
              <a:rPr lang="en-US" b="1" dirty="0">
                <a:solidFill>
                  <a:srgbClr val="C00000"/>
                </a:solidFill>
              </a:rPr>
              <a:t>Architecture</a:t>
            </a:r>
            <a:endParaRPr b="1" dirty="0">
              <a:solidFill>
                <a:srgbClr val="C00000"/>
              </a:solidFill>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lvl="0" indent="-457200">
              <a:buClr>
                <a:srgbClr val="C00000"/>
              </a:buClr>
              <a:buSzPts val="2800"/>
              <a:buFont typeface="Wingdings" panose="05000000000000000000" pitchFamily="2" charset="2"/>
              <a:buChar char="q"/>
            </a:pPr>
            <a:r>
              <a:rPr lang="en-US" sz="2600" dirty="0">
                <a:solidFill>
                  <a:schemeClr val="tx1"/>
                </a:solidFill>
              </a:rPr>
              <a:t>The </a:t>
            </a:r>
            <a:r>
              <a:rPr lang="en-US" sz="2600" b="1" dirty="0">
                <a:solidFill>
                  <a:srgbClr val="0070C0"/>
                </a:solidFill>
              </a:rPr>
              <a:t>input layer </a:t>
            </a:r>
            <a:r>
              <a:rPr lang="en-US" sz="2600" dirty="0">
                <a:solidFill>
                  <a:schemeClr val="tx1"/>
                </a:solidFill>
              </a:rPr>
              <a:t>will take on values of whatever the input is to the neural network</a:t>
            </a:r>
          </a:p>
          <a:p>
            <a:pPr lvl="0" indent="-457200">
              <a:buClr>
                <a:srgbClr val="C00000"/>
              </a:buClr>
              <a:buSzPts val="2800"/>
              <a:buFont typeface="Wingdings" panose="05000000000000000000" pitchFamily="2" charset="2"/>
              <a:buChar char="q"/>
            </a:pPr>
            <a:r>
              <a:rPr lang="en-US" sz="2600" dirty="0">
                <a:solidFill>
                  <a:schemeClr val="tx1"/>
                </a:solidFill>
              </a:rPr>
              <a:t>We can have our network take any number of inputs by changing the number of neurons in the input layer</a:t>
            </a:r>
          </a:p>
        </p:txBody>
      </p:sp>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3309" y="3703218"/>
            <a:ext cx="4059382" cy="2473745"/>
          </a:xfrm>
          <a:prstGeom prst="rect">
            <a:avLst/>
          </a:prstGeom>
        </p:spPr>
      </p:pic>
    </p:spTree>
    <p:extLst>
      <p:ext uri="{BB962C8B-B14F-4D97-AF65-F5344CB8AC3E}">
        <p14:creationId xmlns:p14="http://schemas.microsoft.com/office/powerpoint/2010/main" val="1315928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Neural Network: </a:t>
            </a:r>
            <a:r>
              <a:rPr lang="en-US" b="1" dirty="0">
                <a:solidFill>
                  <a:srgbClr val="C00000"/>
                </a:solidFill>
              </a:rPr>
              <a:t>Architecture</a:t>
            </a:r>
            <a:endParaRPr b="1" dirty="0">
              <a:solidFill>
                <a:srgbClr val="C00000"/>
              </a:solidFill>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lvl="0" indent="-457200">
              <a:buClr>
                <a:srgbClr val="C00000"/>
              </a:buClr>
              <a:buSzPts val="2800"/>
              <a:buFont typeface="Wingdings" panose="05000000000000000000" pitchFamily="2" charset="2"/>
              <a:buChar char="q"/>
            </a:pPr>
            <a:r>
              <a:rPr lang="en-US" sz="2600" dirty="0">
                <a:solidFill>
                  <a:schemeClr val="tx1"/>
                </a:solidFill>
              </a:rPr>
              <a:t>The output of the </a:t>
            </a:r>
            <a:r>
              <a:rPr lang="en-US" sz="2600" b="1" dirty="0">
                <a:solidFill>
                  <a:srgbClr val="00B050"/>
                </a:solidFill>
              </a:rPr>
              <a:t>output layer</a:t>
            </a:r>
            <a:r>
              <a:rPr lang="en-US" sz="2600" dirty="0">
                <a:solidFill>
                  <a:schemeClr val="tx1"/>
                </a:solidFill>
              </a:rPr>
              <a:t> will be the output of the whole neural network</a:t>
            </a:r>
          </a:p>
          <a:p>
            <a:pPr lvl="0" indent="-457200">
              <a:buClr>
                <a:srgbClr val="C00000"/>
              </a:buClr>
              <a:buSzPts val="2800"/>
              <a:buFont typeface="Wingdings" panose="05000000000000000000" pitchFamily="2" charset="2"/>
              <a:buChar char="q"/>
            </a:pPr>
            <a:r>
              <a:rPr lang="en-US" sz="2600" dirty="0">
                <a:solidFill>
                  <a:schemeClr val="tx1"/>
                </a:solidFill>
              </a:rPr>
              <a:t>We can change the number of neurons in the output layer to match the number of outputs we want</a:t>
            </a:r>
          </a:p>
        </p:txBody>
      </p:sp>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3309" y="3703218"/>
            <a:ext cx="4059382" cy="2473745"/>
          </a:xfrm>
          <a:prstGeom prst="rect">
            <a:avLst/>
          </a:prstGeom>
        </p:spPr>
      </p:pic>
    </p:spTree>
    <p:extLst>
      <p:ext uri="{BB962C8B-B14F-4D97-AF65-F5344CB8AC3E}">
        <p14:creationId xmlns:p14="http://schemas.microsoft.com/office/powerpoint/2010/main" val="1920250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Neural Network: </a:t>
            </a:r>
            <a:r>
              <a:rPr lang="en-US" b="1" dirty="0">
                <a:solidFill>
                  <a:srgbClr val="C00000"/>
                </a:solidFill>
              </a:rPr>
              <a:t>Architecture</a:t>
            </a:r>
            <a:endParaRPr b="1" dirty="0">
              <a:solidFill>
                <a:srgbClr val="C00000"/>
              </a:solidFill>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lvl="0" indent="-457200">
              <a:buClr>
                <a:srgbClr val="C00000"/>
              </a:buClr>
              <a:buSzPts val="2800"/>
              <a:buFont typeface="Wingdings" panose="05000000000000000000" pitchFamily="2" charset="2"/>
              <a:buChar char="q"/>
            </a:pPr>
            <a:r>
              <a:rPr lang="en-US" sz="2600" dirty="0">
                <a:solidFill>
                  <a:schemeClr val="tx1"/>
                </a:solidFill>
              </a:rPr>
              <a:t>Between the input layer and the output layer are </a:t>
            </a:r>
            <a:r>
              <a:rPr lang="en-US" sz="2600" b="1" dirty="0">
                <a:solidFill>
                  <a:schemeClr val="tx1"/>
                </a:solidFill>
              </a:rPr>
              <a:t>hidden layers</a:t>
            </a:r>
          </a:p>
          <a:p>
            <a:pPr lvl="0" indent="-457200">
              <a:buClr>
                <a:srgbClr val="C00000"/>
              </a:buClr>
              <a:buSzPts val="2800"/>
              <a:buFont typeface="Wingdings" panose="05000000000000000000" pitchFamily="2" charset="2"/>
              <a:buChar char="q"/>
            </a:pPr>
            <a:r>
              <a:rPr lang="en-US" sz="2600" dirty="0">
                <a:solidFill>
                  <a:schemeClr val="tx1"/>
                </a:solidFill>
              </a:rPr>
              <a:t>We cannot generally know the number of hidden layers we should use </a:t>
            </a:r>
            <a:r>
              <a:rPr lang="en-US" sz="2600" i="1" dirty="0">
                <a:solidFill>
                  <a:schemeClr val="bg1">
                    <a:lumMod val="75000"/>
                  </a:schemeClr>
                </a:solidFill>
              </a:rPr>
              <a:t>(nice!)</a:t>
            </a:r>
          </a:p>
        </p:txBody>
      </p:sp>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3309" y="3703218"/>
            <a:ext cx="4059382" cy="2473745"/>
          </a:xfrm>
          <a:prstGeom prst="rect">
            <a:avLst/>
          </a:prstGeom>
        </p:spPr>
      </p:pic>
    </p:spTree>
    <p:extLst>
      <p:ext uri="{BB962C8B-B14F-4D97-AF65-F5344CB8AC3E}">
        <p14:creationId xmlns:p14="http://schemas.microsoft.com/office/powerpoint/2010/main" val="3028283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Neural Network: </a:t>
            </a:r>
            <a:r>
              <a:rPr lang="en-US" b="1" dirty="0">
                <a:solidFill>
                  <a:srgbClr val="C00000"/>
                </a:solidFill>
              </a:rPr>
              <a:t>How does it work?</a:t>
            </a:r>
            <a:endParaRPr b="1" dirty="0">
              <a:solidFill>
                <a:srgbClr val="C00000"/>
              </a:solidFill>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lvl="0" indent="-457200">
              <a:buClr>
                <a:srgbClr val="C00000"/>
              </a:buClr>
              <a:buSzPts val="2800"/>
              <a:buFont typeface="Wingdings" panose="05000000000000000000" pitchFamily="2" charset="2"/>
              <a:buChar char="q"/>
            </a:pPr>
            <a:r>
              <a:rPr lang="en-US" sz="2600" dirty="0">
                <a:solidFill>
                  <a:schemeClr val="tx1"/>
                </a:solidFill>
              </a:rPr>
              <a:t>If we want to identify a person we need to look for features</a:t>
            </a:r>
            <a:endParaRPr lang="en-US" sz="2600" b="1" dirty="0">
              <a:solidFill>
                <a:schemeClr val="tx1"/>
              </a:solidFill>
            </a:endParaRPr>
          </a:p>
          <a:p>
            <a:pPr lvl="0" indent="-457200">
              <a:buClr>
                <a:srgbClr val="C00000"/>
              </a:buClr>
              <a:buSzPts val="2800"/>
              <a:buFont typeface="Wingdings" panose="05000000000000000000" pitchFamily="2" charset="2"/>
              <a:buChar char="q"/>
            </a:pPr>
            <a:r>
              <a:rPr lang="en-US" sz="2600" dirty="0">
                <a:solidFill>
                  <a:schemeClr val="tx1"/>
                </a:solidFill>
              </a:rPr>
              <a:t>Which features are relevant (discriminative)?</a:t>
            </a:r>
            <a:endParaRPr lang="en-US" sz="2600" i="1" dirty="0">
              <a:solidFill>
                <a:schemeClr val="bg1">
                  <a:lumMod val="75000"/>
                </a:schemeClr>
              </a:solidFill>
            </a:endParaRPr>
          </a:p>
        </p:txBody>
      </p:sp>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250" y="3361531"/>
            <a:ext cx="2095500" cy="2905125"/>
          </a:xfrm>
          <a:prstGeom prst="rect">
            <a:avLst/>
          </a:prstGeom>
        </p:spPr>
      </p:pic>
    </p:spTree>
    <p:extLst>
      <p:ext uri="{BB962C8B-B14F-4D97-AF65-F5344CB8AC3E}">
        <p14:creationId xmlns:p14="http://schemas.microsoft.com/office/powerpoint/2010/main" val="2558729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Neural Network: </a:t>
            </a:r>
            <a:r>
              <a:rPr lang="en-US" b="1" dirty="0">
                <a:solidFill>
                  <a:srgbClr val="C00000"/>
                </a:solidFill>
              </a:rPr>
              <a:t>How does it work?</a:t>
            </a:r>
            <a:endParaRPr b="1" dirty="0">
              <a:solidFill>
                <a:srgbClr val="C00000"/>
              </a:solidFill>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r>
              <a:rPr lang="en-US" sz="2600" dirty="0"/>
              <a:t> </a:t>
            </a:r>
          </a:p>
        </p:txBody>
      </p:sp>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990" y="1996123"/>
            <a:ext cx="7765210" cy="4270534"/>
          </a:xfrm>
          <a:prstGeom prst="rect">
            <a:avLst/>
          </a:prstGeom>
        </p:spPr>
      </p:pic>
    </p:spTree>
    <p:extLst>
      <p:ext uri="{BB962C8B-B14F-4D97-AF65-F5344CB8AC3E}">
        <p14:creationId xmlns:p14="http://schemas.microsoft.com/office/powerpoint/2010/main" val="1734838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Neural Network: </a:t>
            </a:r>
            <a:r>
              <a:rPr lang="en-US" b="1" dirty="0">
                <a:solidFill>
                  <a:srgbClr val="C00000"/>
                </a:solidFill>
              </a:rPr>
              <a:t>How does it work?</a:t>
            </a:r>
            <a:endParaRPr b="1" dirty="0">
              <a:solidFill>
                <a:srgbClr val="C00000"/>
              </a:solidFill>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lvl="0" indent="-457200">
              <a:buClr>
                <a:srgbClr val="C00000"/>
              </a:buClr>
              <a:buSzPts val="2800"/>
              <a:buFont typeface="Wingdings" panose="05000000000000000000" pitchFamily="2" charset="2"/>
              <a:buChar char="q"/>
            </a:pPr>
            <a:r>
              <a:rPr lang="en-US" sz="2600" dirty="0">
                <a:solidFill>
                  <a:schemeClr val="tx1"/>
                </a:solidFill>
              </a:rPr>
              <a:t>Notice that the neurons that are deeper ask more abstract questions about the features</a:t>
            </a:r>
            <a:endParaRPr lang="en-US" sz="2600" i="1" dirty="0">
              <a:solidFill>
                <a:schemeClr val="bg1">
                  <a:lumMod val="75000"/>
                </a:schemeClr>
              </a:solidFill>
            </a:endParaRPr>
          </a:p>
        </p:txBody>
      </p:sp>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0699" y="2855045"/>
            <a:ext cx="6040320" cy="3321918"/>
          </a:xfrm>
          <a:prstGeom prst="rect">
            <a:avLst/>
          </a:prstGeom>
        </p:spPr>
      </p:pic>
    </p:spTree>
    <p:extLst>
      <p:ext uri="{BB962C8B-B14F-4D97-AF65-F5344CB8AC3E}">
        <p14:creationId xmlns:p14="http://schemas.microsoft.com/office/powerpoint/2010/main" val="1434616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Derivatives: </a:t>
            </a:r>
            <a:r>
              <a:rPr lang="en-US" b="1" dirty="0">
                <a:solidFill>
                  <a:srgbClr val="C00000"/>
                </a:solidFill>
              </a:rPr>
              <a:t>Recap</a:t>
            </a:r>
            <a:endParaRPr b="1" dirty="0">
              <a:solidFill>
                <a:srgbClr val="C00000"/>
              </a:solidFill>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b="1" dirty="0">
                <a:solidFill>
                  <a:schemeClr val="tx1"/>
                </a:solidFill>
              </a:rPr>
              <a:t>Idea:</a:t>
            </a:r>
            <a:r>
              <a:rPr lang="en-US" sz="2600" dirty="0">
                <a:solidFill>
                  <a:schemeClr val="tx1"/>
                </a:solidFill>
              </a:rPr>
              <a:t> Intuition of derivatives will be enough</a:t>
            </a: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0" lvl="0" indent="0" algn="l" rtl="0">
              <a:lnSpc>
                <a:spcPct val="90000"/>
              </a:lnSpc>
              <a:spcBef>
                <a:spcPts val="1000"/>
              </a:spcBef>
              <a:spcAft>
                <a:spcPts val="0"/>
              </a:spcAft>
              <a:buClr>
                <a:srgbClr val="C00000"/>
              </a:buClr>
              <a:buSzPts val="2800"/>
              <a:buNone/>
            </a:pPr>
            <a:endParaRPr lang="en-US" sz="2600" dirty="0">
              <a:solidFill>
                <a:schemeClr val="tx1"/>
              </a:solidFill>
            </a:endParaRPr>
          </a:p>
        </p:txBody>
      </p:sp>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3066" y="2689621"/>
            <a:ext cx="5577698" cy="4031854"/>
          </a:xfrm>
          <a:prstGeom prst="rect">
            <a:avLst/>
          </a:prstGeom>
        </p:spPr>
      </p:pic>
    </p:spTree>
    <p:extLst>
      <p:ext uri="{BB962C8B-B14F-4D97-AF65-F5344CB8AC3E}">
        <p14:creationId xmlns:p14="http://schemas.microsoft.com/office/powerpoint/2010/main" val="1534793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Neural Network: </a:t>
            </a:r>
            <a:r>
              <a:rPr lang="en-US" b="1" dirty="0">
                <a:solidFill>
                  <a:srgbClr val="C00000"/>
                </a:solidFill>
              </a:rPr>
              <a:t>Training</a:t>
            </a:r>
            <a:endParaRPr b="1" dirty="0">
              <a:solidFill>
                <a:srgbClr val="C00000"/>
              </a:solidFill>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lvl="0" indent="-457200">
              <a:buClr>
                <a:srgbClr val="C00000"/>
              </a:buClr>
              <a:buSzPts val="2800"/>
              <a:buFont typeface="Wingdings" panose="05000000000000000000" pitchFamily="2" charset="2"/>
              <a:buChar char="q"/>
            </a:pPr>
            <a:r>
              <a:rPr lang="en-US" sz="2600" dirty="0">
                <a:solidFill>
                  <a:schemeClr val="tx1"/>
                </a:solidFill>
              </a:rPr>
              <a:t>How do we train our neural network to identify a person?</a:t>
            </a:r>
            <a:endParaRPr lang="en-US" sz="2600" i="1" dirty="0">
              <a:solidFill>
                <a:schemeClr val="bg1">
                  <a:lumMod val="75000"/>
                </a:schemeClr>
              </a:solidFill>
            </a:endParaRPr>
          </a:p>
        </p:txBody>
      </p:sp>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0699" y="2855045"/>
            <a:ext cx="6040320" cy="3321918"/>
          </a:xfrm>
          <a:prstGeom prst="rect">
            <a:avLst/>
          </a:prstGeom>
        </p:spPr>
      </p:pic>
    </p:spTree>
    <p:extLst>
      <p:ext uri="{BB962C8B-B14F-4D97-AF65-F5344CB8AC3E}">
        <p14:creationId xmlns:p14="http://schemas.microsoft.com/office/powerpoint/2010/main" val="372623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Neural Network: </a:t>
            </a:r>
            <a:r>
              <a:rPr lang="en-US" b="1" dirty="0">
                <a:solidFill>
                  <a:srgbClr val="C00000"/>
                </a:solidFill>
              </a:rPr>
              <a:t>Training</a:t>
            </a:r>
            <a:endParaRPr b="1" dirty="0">
              <a:solidFill>
                <a:srgbClr val="C00000"/>
              </a:solidFill>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solidFill>
                <a:schemeClr val="tx1"/>
              </a:solidFill>
            </a:endParaRPr>
          </a:p>
          <a:p>
            <a:pPr marL="571500" lvl="0" indent="-571500">
              <a:buClrTx/>
              <a:buSzPts val="2800"/>
              <a:buFont typeface="+mj-lt"/>
              <a:buAutoNum type="arabicPeriod"/>
            </a:pPr>
            <a:r>
              <a:rPr lang="en-US" sz="2600" dirty="0">
                <a:solidFill>
                  <a:schemeClr val="tx1"/>
                </a:solidFill>
              </a:rPr>
              <a:t>Feed raw input (features) to the input layer</a:t>
            </a:r>
          </a:p>
          <a:p>
            <a:pPr marL="571500" lvl="0" indent="-571500">
              <a:buClrTx/>
              <a:buSzPts val="2800"/>
              <a:buFont typeface="+mj-lt"/>
              <a:buAutoNum type="arabicPeriod"/>
            </a:pPr>
            <a:r>
              <a:rPr lang="en-US" sz="2600" dirty="0">
                <a:solidFill>
                  <a:schemeClr val="tx1"/>
                </a:solidFill>
              </a:rPr>
              <a:t>Initialize all the weights and biases for hidden layers with random values</a:t>
            </a:r>
          </a:p>
          <a:p>
            <a:pPr marL="571500" lvl="0" indent="-571500">
              <a:buClrTx/>
              <a:buSzPts val="2800"/>
              <a:buFont typeface="+mj-lt"/>
              <a:buAutoNum type="arabicPeriod"/>
            </a:pPr>
            <a:r>
              <a:rPr lang="en-US" sz="2600" dirty="0">
                <a:solidFill>
                  <a:schemeClr val="tx1"/>
                </a:solidFill>
              </a:rPr>
              <a:t>Test if the network can accurately produce the output</a:t>
            </a:r>
          </a:p>
          <a:p>
            <a:pPr marL="1028700" lvl="1" indent="-571500">
              <a:buClrTx/>
              <a:buSzPct val="100000"/>
              <a:buFont typeface="+mj-lt"/>
              <a:buAutoNum type="romanUcPeriod"/>
            </a:pPr>
            <a:r>
              <a:rPr lang="en-US" sz="2200" dirty="0">
                <a:solidFill>
                  <a:schemeClr val="tx1"/>
                </a:solidFill>
              </a:rPr>
              <a:t>If it does not produce accurate results then adjust the weights and biases. It simply means we want to use optimization (e.g. gradient descent) to minimize the value of our loss function. Repeat </a:t>
            </a:r>
            <a:r>
              <a:rPr lang="en-US" sz="2200" b="1" dirty="0">
                <a:solidFill>
                  <a:schemeClr val="tx1"/>
                </a:solidFill>
              </a:rPr>
              <a:t>Step 3</a:t>
            </a:r>
          </a:p>
          <a:p>
            <a:pPr marL="1028700" lvl="1" indent="-571500">
              <a:buClrTx/>
              <a:buSzPct val="100000"/>
              <a:buFont typeface="+mj-lt"/>
              <a:buAutoNum type="romanUcPeriod"/>
            </a:pPr>
            <a:r>
              <a:rPr lang="en-US" sz="2200" dirty="0">
                <a:solidFill>
                  <a:schemeClr val="tx1"/>
                </a:solidFill>
              </a:rPr>
              <a:t>If it does produce accurate results then terminate training</a:t>
            </a:r>
          </a:p>
          <a:p>
            <a:pPr marL="1028700" lvl="1" indent="-571500">
              <a:buClrTx/>
              <a:buSzPct val="100000"/>
              <a:buFont typeface="+mj-lt"/>
              <a:buAutoNum type="romanUcPeriod"/>
            </a:pPr>
            <a:endParaRPr lang="en-US" sz="2200" dirty="0">
              <a:solidFill>
                <a:schemeClr val="tx1"/>
              </a:solidFill>
            </a:endParaRPr>
          </a:p>
          <a:p>
            <a:pPr marL="571500" indent="-571500">
              <a:buClrTx/>
              <a:buSzPct val="100000"/>
              <a:buFont typeface="+mj-lt"/>
              <a:buAutoNum type="arabicPeriod"/>
            </a:pPr>
            <a:endParaRPr lang="en-US" sz="2600" dirty="0">
              <a:solidFill>
                <a:schemeClr val="tx1"/>
              </a:solidFill>
            </a:endParaRPr>
          </a:p>
          <a:p>
            <a:pPr marL="0" indent="0">
              <a:buClrTx/>
              <a:buSzPct val="100000"/>
              <a:buNone/>
            </a:pPr>
            <a:r>
              <a:rPr lang="en-US" sz="2600" i="1" dirty="0">
                <a:solidFill>
                  <a:srgbClr val="C00000"/>
                </a:solidFill>
              </a:rPr>
              <a:t>To “adjust” the parameters (weights and biases) we use </a:t>
            </a:r>
            <a:r>
              <a:rPr lang="en-US" sz="2600" b="1" i="1" dirty="0">
                <a:solidFill>
                  <a:srgbClr val="C00000"/>
                </a:solidFill>
              </a:rPr>
              <a:t>backpropagation</a:t>
            </a:r>
          </a:p>
        </p:txBody>
      </p:sp>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Tree>
    <p:extLst>
      <p:ext uri="{BB962C8B-B14F-4D97-AF65-F5344CB8AC3E}">
        <p14:creationId xmlns:p14="http://schemas.microsoft.com/office/powerpoint/2010/main" val="1828854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Neural Network: </a:t>
            </a:r>
            <a:r>
              <a:rPr lang="en-US" b="1" dirty="0">
                <a:solidFill>
                  <a:srgbClr val="C00000"/>
                </a:solidFill>
              </a:rPr>
              <a:t>Training</a:t>
            </a:r>
            <a:endParaRPr b="1" dirty="0">
              <a:solidFill>
                <a:srgbClr val="C00000"/>
              </a:solidFill>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lvl="0" indent="-457200">
              <a:buClr>
                <a:srgbClr val="C00000"/>
              </a:buClr>
              <a:buSzPts val="2800"/>
              <a:buFont typeface="Wingdings" panose="05000000000000000000" pitchFamily="2" charset="2"/>
              <a:buChar char="q"/>
            </a:pPr>
            <a:r>
              <a:rPr lang="en-US" sz="2600" dirty="0">
                <a:solidFill>
                  <a:schemeClr val="tx1"/>
                </a:solidFill>
              </a:rPr>
              <a:t>When the neural network outputs the wrong answer, you find the slopes (derivative) of the output layer first because it was the direct cause of the incorrect answer</a:t>
            </a:r>
          </a:p>
          <a:p>
            <a:pPr lvl="0" indent="-457200">
              <a:buClr>
                <a:srgbClr val="C00000"/>
              </a:buClr>
              <a:buSzPts val="2800"/>
              <a:buFont typeface="Wingdings" panose="05000000000000000000" pitchFamily="2" charset="2"/>
              <a:buChar char="q"/>
            </a:pPr>
            <a:endParaRPr lang="en-US" sz="2600" dirty="0">
              <a:solidFill>
                <a:schemeClr val="tx1"/>
              </a:solidFill>
            </a:endParaRPr>
          </a:p>
          <a:p>
            <a:pPr lvl="0" indent="-457200">
              <a:buClr>
                <a:srgbClr val="C00000"/>
              </a:buClr>
              <a:buSzPts val="2800"/>
              <a:buFont typeface="Wingdings" panose="05000000000000000000" pitchFamily="2" charset="2"/>
              <a:buChar char="q"/>
            </a:pPr>
            <a:r>
              <a:rPr lang="en-US" sz="2600" dirty="0">
                <a:solidFill>
                  <a:schemeClr val="tx1"/>
                </a:solidFill>
              </a:rPr>
              <a:t>Since the output layer depends on the hidden layer, you’ll have to fix that too by finding the slopes and using gradient descent</a:t>
            </a:r>
          </a:p>
          <a:p>
            <a:pPr lvl="0" indent="-457200">
              <a:buClr>
                <a:srgbClr val="C00000"/>
              </a:buClr>
              <a:buSzPts val="2800"/>
              <a:buFont typeface="Wingdings" panose="05000000000000000000" pitchFamily="2" charset="2"/>
              <a:buChar char="q"/>
            </a:pPr>
            <a:endParaRPr lang="en-US" sz="2600" dirty="0">
              <a:solidFill>
                <a:schemeClr val="tx1"/>
              </a:solidFill>
            </a:endParaRPr>
          </a:p>
          <a:p>
            <a:pPr lvl="0" indent="-457200">
              <a:buClr>
                <a:srgbClr val="C00000"/>
              </a:buClr>
              <a:buSzPts val="2800"/>
              <a:buFont typeface="Wingdings" panose="05000000000000000000" pitchFamily="2" charset="2"/>
              <a:buChar char="q"/>
            </a:pPr>
            <a:r>
              <a:rPr lang="en-US" sz="2600" dirty="0">
                <a:solidFill>
                  <a:schemeClr val="tx1"/>
                </a:solidFill>
              </a:rPr>
              <a:t>Eventually you’ll work your way back (</a:t>
            </a:r>
            <a:r>
              <a:rPr lang="en-US" sz="2600" dirty="0" err="1">
                <a:solidFill>
                  <a:schemeClr val="tx1"/>
                </a:solidFill>
              </a:rPr>
              <a:t>backpropagate</a:t>
            </a:r>
            <a:r>
              <a:rPr lang="en-US" sz="2600" dirty="0">
                <a:solidFill>
                  <a:schemeClr val="tx1"/>
                </a:solidFill>
              </a:rPr>
              <a:t>) to the first hidden layer</a:t>
            </a:r>
          </a:p>
        </p:txBody>
      </p:sp>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Tree>
    <p:extLst>
      <p:ext uri="{BB962C8B-B14F-4D97-AF65-F5344CB8AC3E}">
        <p14:creationId xmlns:p14="http://schemas.microsoft.com/office/powerpoint/2010/main" val="1571909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Neural Network: </a:t>
            </a:r>
            <a:r>
              <a:rPr lang="en-US" b="1" dirty="0">
                <a:solidFill>
                  <a:srgbClr val="C00000"/>
                </a:solidFill>
              </a:rPr>
              <a:t>Backpropagation</a:t>
            </a:r>
            <a:endParaRPr b="1" dirty="0">
              <a:solidFill>
                <a:srgbClr val="C00000"/>
              </a:solidFill>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r>
              <a:rPr lang="en-US" sz="2600" dirty="0"/>
              <a:t> </a:t>
            </a:r>
          </a:p>
        </p:txBody>
      </p:sp>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190" y="1656335"/>
            <a:ext cx="7627620" cy="4882577"/>
          </a:xfrm>
          <a:prstGeom prst="rect">
            <a:avLst/>
          </a:prstGeom>
        </p:spPr>
      </p:pic>
    </p:spTree>
    <p:extLst>
      <p:ext uri="{BB962C8B-B14F-4D97-AF65-F5344CB8AC3E}">
        <p14:creationId xmlns:p14="http://schemas.microsoft.com/office/powerpoint/2010/main" val="804335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Neural Network: </a:t>
            </a:r>
            <a:r>
              <a:rPr lang="en-US" b="1" dirty="0">
                <a:solidFill>
                  <a:srgbClr val="C00000"/>
                </a:solidFill>
              </a:rPr>
              <a:t>Backpropagation</a:t>
            </a:r>
            <a:endParaRPr b="1" dirty="0">
              <a:solidFill>
                <a:srgbClr val="C00000"/>
              </a:solidFill>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lvl="0" indent="-457200">
              <a:buClr>
                <a:srgbClr val="C00000"/>
              </a:buClr>
              <a:buSzPts val="2800"/>
              <a:buFont typeface="Wingdings" panose="05000000000000000000" pitchFamily="2" charset="2"/>
              <a:buChar char="q"/>
            </a:pPr>
            <a:r>
              <a:rPr lang="en-US" sz="2600" dirty="0">
                <a:solidFill>
                  <a:schemeClr val="tx1"/>
                </a:solidFill>
              </a:rPr>
              <a:t>We calculate slopes by starting from the back and moving backwards through the network until we get all the slopes for gradient descent</a:t>
            </a:r>
          </a:p>
          <a:p>
            <a:pPr lvl="0" indent="-457200">
              <a:buClr>
                <a:srgbClr val="C00000"/>
              </a:buClr>
              <a:buSzPts val="2800"/>
              <a:buFont typeface="Wingdings" panose="05000000000000000000" pitchFamily="2" charset="2"/>
              <a:buChar char="q"/>
            </a:pPr>
            <a:endParaRPr lang="en-US" sz="2600" dirty="0">
              <a:solidFill>
                <a:schemeClr val="tx1"/>
              </a:solidFill>
            </a:endParaRPr>
          </a:p>
        </p:txBody>
      </p:sp>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2749" y="3124474"/>
            <a:ext cx="5626501" cy="3597001"/>
          </a:xfrm>
          <a:prstGeom prst="rect">
            <a:avLst/>
          </a:prstGeom>
        </p:spPr>
      </p:pic>
    </p:spTree>
    <p:extLst>
      <p:ext uri="{BB962C8B-B14F-4D97-AF65-F5344CB8AC3E}">
        <p14:creationId xmlns:p14="http://schemas.microsoft.com/office/powerpoint/2010/main" val="34259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Derivatives: </a:t>
            </a:r>
            <a:r>
              <a:rPr lang="en-US" b="1" dirty="0">
                <a:solidFill>
                  <a:srgbClr val="C00000"/>
                </a:solidFill>
              </a:rPr>
              <a:t>Recap</a:t>
            </a:r>
            <a:endParaRPr b="1" dirty="0">
              <a:solidFill>
                <a:srgbClr val="C00000"/>
              </a:solidFill>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dirty="0">
                <a:solidFill>
                  <a:schemeClr val="tx1"/>
                </a:solidFill>
              </a:rPr>
              <a:t>Imagine having an arcade machine</a:t>
            </a: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dirty="0">
                <a:solidFill>
                  <a:schemeClr val="tx1"/>
                </a:solidFill>
              </a:rPr>
              <a:t>There is a certain game </a:t>
            </a:r>
            <a:r>
              <a:rPr lang="en-US" sz="2600" i="1" dirty="0">
                <a:solidFill>
                  <a:schemeClr val="tx1"/>
                </a:solidFill>
              </a:rPr>
              <a:t>G1</a:t>
            </a:r>
            <a:r>
              <a:rPr lang="en-US" sz="2600" dirty="0">
                <a:solidFill>
                  <a:schemeClr val="tx1"/>
                </a:solidFill>
              </a:rPr>
              <a:t> that you like</a:t>
            </a: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dirty="0">
                <a:solidFill>
                  <a:schemeClr val="tx1"/>
                </a:solidFill>
              </a:rPr>
              <a:t>To play this game you need coins</a:t>
            </a: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dirty="0">
                <a:solidFill>
                  <a:schemeClr val="tx1"/>
                </a:solidFill>
              </a:rPr>
              <a:t>For every </a:t>
            </a:r>
            <a:r>
              <a:rPr lang="en-US" sz="2600" b="1" i="1" dirty="0">
                <a:solidFill>
                  <a:srgbClr val="C00000"/>
                </a:solidFill>
              </a:rPr>
              <a:t>x</a:t>
            </a:r>
            <a:r>
              <a:rPr lang="en-US" sz="2600" dirty="0">
                <a:solidFill>
                  <a:schemeClr val="tx1"/>
                </a:solidFill>
              </a:rPr>
              <a:t> coin, you get to play </a:t>
            </a:r>
            <a:r>
              <a:rPr lang="en-US" sz="2600" b="1" i="1" dirty="0">
                <a:solidFill>
                  <a:srgbClr val="C00000"/>
                </a:solidFill>
              </a:rPr>
              <a:t>2x</a:t>
            </a:r>
            <a:r>
              <a:rPr lang="en-US" sz="2600" dirty="0">
                <a:solidFill>
                  <a:schemeClr val="tx1"/>
                </a:solidFill>
              </a:rPr>
              <a:t> minutes</a:t>
            </a: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dirty="0">
                <a:solidFill>
                  <a:schemeClr val="tx1"/>
                </a:solidFill>
              </a:rPr>
              <a:t>So for 1 coin you play 1 minute</a:t>
            </a: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dirty="0">
                <a:solidFill>
                  <a:schemeClr val="tx1"/>
                </a:solidFill>
              </a:rPr>
              <a:t>For 2 coins, you play 4 minutes and so on…</a:t>
            </a: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0" lvl="0" indent="0" algn="l" rtl="0">
              <a:lnSpc>
                <a:spcPct val="90000"/>
              </a:lnSpc>
              <a:spcBef>
                <a:spcPts val="1000"/>
              </a:spcBef>
              <a:spcAft>
                <a:spcPts val="0"/>
              </a:spcAft>
              <a:buClr>
                <a:srgbClr val="C00000"/>
              </a:buClr>
              <a:buSzPts val="2800"/>
              <a:buNone/>
            </a:pPr>
            <a:endParaRPr lang="en-US" sz="2600" dirty="0">
              <a:solidFill>
                <a:schemeClr val="tx1"/>
              </a:solidFill>
            </a:endParaRPr>
          </a:p>
        </p:txBody>
      </p:sp>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7972" y="1993458"/>
            <a:ext cx="2565256" cy="4545454"/>
          </a:xfrm>
          <a:prstGeom prst="rect">
            <a:avLst/>
          </a:prstGeom>
        </p:spPr>
      </p:pic>
    </p:spTree>
    <p:extLst>
      <p:ext uri="{BB962C8B-B14F-4D97-AF65-F5344CB8AC3E}">
        <p14:creationId xmlns:p14="http://schemas.microsoft.com/office/powerpoint/2010/main" val="2718819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Derivatives: </a:t>
            </a:r>
            <a:r>
              <a:rPr lang="en-US" b="1" dirty="0">
                <a:solidFill>
                  <a:srgbClr val="C00000"/>
                </a:solidFill>
              </a:rPr>
              <a:t>Recap</a:t>
            </a:r>
            <a:endParaRPr b="1" dirty="0">
              <a:solidFill>
                <a:srgbClr val="C00000"/>
              </a:solidFill>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b="1" dirty="0">
                <a:solidFill>
                  <a:schemeClr val="tx1"/>
                </a:solidFill>
              </a:rPr>
              <a:t>For coin x: </a:t>
            </a:r>
            <a:r>
              <a:rPr lang="en-US" sz="2600" dirty="0">
                <a:solidFill>
                  <a:schemeClr val="tx1"/>
                </a:solidFill>
              </a:rPr>
              <a:t>1, 2, 3, 4, 5</a:t>
            </a: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b="1" dirty="0">
                <a:solidFill>
                  <a:schemeClr val="tx1"/>
                </a:solidFill>
              </a:rPr>
              <a:t>Play time:</a:t>
            </a:r>
            <a:r>
              <a:rPr lang="en-US" sz="2600" dirty="0">
                <a:solidFill>
                  <a:schemeClr val="tx1"/>
                </a:solidFill>
              </a:rPr>
              <a:t> 2, 4, 6, 8, 10</a:t>
            </a: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dirty="0">
                <a:solidFill>
                  <a:schemeClr val="tx1"/>
                </a:solidFill>
              </a:rPr>
              <a:t>For every change in coin quantity x,</a:t>
            </a:r>
            <a:br>
              <a:rPr lang="en-US" sz="2600" dirty="0">
                <a:solidFill>
                  <a:schemeClr val="tx1"/>
                </a:solidFill>
              </a:rPr>
            </a:br>
            <a:r>
              <a:rPr lang="en-US" sz="2600" dirty="0">
                <a:solidFill>
                  <a:schemeClr val="tx1"/>
                </a:solidFill>
              </a:rPr>
              <a:t>how much more play time we get?</a:t>
            </a:r>
            <a:br>
              <a:rPr lang="en-US" sz="2600" dirty="0">
                <a:solidFill>
                  <a:schemeClr val="tx1"/>
                </a:solidFill>
              </a:rPr>
            </a:br>
            <a:r>
              <a:rPr lang="en-US" sz="2600" b="1" i="1" dirty="0">
                <a:solidFill>
                  <a:srgbClr val="C00000"/>
                </a:solidFill>
              </a:rPr>
              <a:t>2 more minutes</a:t>
            </a: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0" lvl="0" indent="0" algn="l" rtl="0">
              <a:lnSpc>
                <a:spcPct val="90000"/>
              </a:lnSpc>
              <a:spcBef>
                <a:spcPts val="1000"/>
              </a:spcBef>
              <a:spcAft>
                <a:spcPts val="0"/>
              </a:spcAft>
              <a:buClr>
                <a:srgbClr val="C00000"/>
              </a:buClr>
              <a:buSzPts val="2800"/>
              <a:buNone/>
            </a:pPr>
            <a:endParaRPr lang="en-US" sz="2600" dirty="0">
              <a:solidFill>
                <a:schemeClr val="tx1"/>
              </a:solidFill>
            </a:endParaRPr>
          </a:p>
        </p:txBody>
      </p:sp>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7972" y="1993458"/>
            <a:ext cx="2565256" cy="4545454"/>
          </a:xfrm>
          <a:prstGeom prst="rect">
            <a:avLst/>
          </a:prstGeom>
        </p:spPr>
      </p:pic>
    </p:spTree>
    <p:extLst>
      <p:ext uri="{BB962C8B-B14F-4D97-AF65-F5344CB8AC3E}">
        <p14:creationId xmlns:p14="http://schemas.microsoft.com/office/powerpoint/2010/main" val="3400437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Derivatives: </a:t>
            </a:r>
            <a:r>
              <a:rPr lang="en-US" b="1" dirty="0">
                <a:solidFill>
                  <a:srgbClr val="C00000"/>
                </a:solidFill>
              </a:rPr>
              <a:t>Recap</a:t>
            </a:r>
            <a:endParaRPr b="1" dirty="0">
              <a:solidFill>
                <a:srgbClr val="C00000"/>
              </a:solidFill>
            </a:endParaRPr>
          </a:p>
        </p:txBody>
      </p:sp>
      <mc:AlternateContent xmlns:mc="http://schemas.openxmlformats.org/markup-compatibility/2006" xmlns:a14="http://schemas.microsoft.com/office/drawing/2010/main">
        <mc:Choice Requires="a14">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b="1" dirty="0">
                    <a:solidFill>
                      <a:schemeClr val="tx1"/>
                    </a:solidFill>
                  </a:rPr>
                  <a:t>x: 				</a:t>
                </a:r>
                <a:r>
                  <a:rPr lang="en-US" sz="2600" dirty="0">
                    <a:solidFill>
                      <a:schemeClr val="tx1"/>
                    </a:solidFill>
                  </a:rPr>
                  <a:t>1, 2, 3, 4, 5</a:t>
                </a: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b="1" dirty="0">
                    <a:solidFill>
                      <a:schemeClr val="tx1"/>
                    </a:solidFill>
                  </a:rPr>
                  <a:t>f(x) = 2x :</a:t>
                </a:r>
                <a:r>
                  <a:rPr lang="en-US" sz="2600" dirty="0">
                    <a:solidFill>
                      <a:schemeClr val="tx1"/>
                    </a:solidFill>
                  </a:rPr>
                  <a:t>			2, 4, 6, 8, 10</a:t>
                </a: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lvl="0" indent="-457200">
                  <a:buClr>
                    <a:srgbClr val="C00000"/>
                  </a:buClr>
                  <a:buSzPts val="2800"/>
                  <a:buFont typeface="Wingdings" panose="05000000000000000000" pitchFamily="2" charset="2"/>
                  <a:buChar char="q"/>
                </a:pPr>
                <a:r>
                  <a:rPr lang="en-US" sz="2600" b="1" u="sng" dirty="0">
                    <a:solidFill>
                      <a:schemeClr val="tx1"/>
                    </a:solidFill>
                  </a:rPr>
                  <a:t>Derivative of f(x) :</a:t>
                </a:r>
                <a:r>
                  <a:rPr lang="en-US" sz="2600" b="1" dirty="0">
                    <a:solidFill>
                      <a:schemeClr val="tx1"/>
                    </a:solidFill>
                  </a:rPr>
                  <a:t>	 </a:t>
                </a:r>
                <a14:m>
                  <m:oMath xmlns:m="http://schemas.openxmlformats.org/officeDocument/2006/math">
                    <m:f>
                      <m:fPr>
                        <m:ctrlPr>
                          <a:rPr lang="en-US" sz="2600" b="1" i="1" smtClean="0">
                            <a:solidFill>
                              <a:schemeClr val="tx1"/>
                            </a:solidFill>
                            <a:latin typeface="Cambria Math" panose="02040503050406030204" pitchFamily="18" charset="0"/>
                          </a:rPr>
                        </m:ctrlPr>
                      </m:fPr>
                      <m:num>
                        <m:r>
                          <a:rPr lang="en-US" sz="2600" b="1" i="1">
                            <a:solidFill>
                              <a:schemeClr val="tx1"/>
                            </a:solidFill>
                            <a:latin typeface="Cambria Math" panose="02040503050406030204" pitchFamily="18" charset="0"/>
                          </a:rPr>
                          <m:t>𝒅𝒇</m:t>
                        </m:r>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𝒙</m:t>
                        </m:r>
                        <m:r>
                          <a:rPr lang="en-US" sz="2600" b="1" i="1">
                            <a:solidFill>
                              <a:schemeClr val="tx1"/>
                            </a:solidFill>
                            <a:latin typeface="Cambria Math" panose="02040503050406030204" pitchFamily="18" charset="0"/>
                          </a:rPr>
                          <m:t>)</m:t>
                        </m:r>
                      </m:num>
                      <m:den>
                        <m:r>
                          <a:rPr lang="en-US" sz="2600" b="1" i="1" smtClean="0">
                            <a:solidFill>
                              <a:schemeClr val="tx1"/>
                            </a:solidFill>
                            <a:latin typeface="Cambria Math" panose="02040503050406030204" pitchFamily="18" charset="0"/>
                          </a:rPr>
                          <m:t>𝒅𝒙</m:t>
                        </m:r>
                      </m:den>
                    </m:f>
                    <m:r>
                      <a:rPr lang="en-US" sz="2600" b="1" i="1" smtClean="0">
                        <a:solidFill>
                          <a:schemeClr val="tx1"/>
                        </a:solidFill>
                        <a:latin typeface="Cambria Math" panose="02040503050406030204" pitchFamily="18" charset="0"/>
                      </a:rPr>
                      <m:t>=</m:t>
                    </m:r>
                    <m:r>
                      <a:rPr lang="en-US" sz="2600" b="1" i="1" smtClean="0">
                        <a:solidFill>
                          <a:schemeClr val="tx1"/>
                        </a:solidFill>
                        <a:latin typeface="Cambria Math" panose="02040503050406030204" pitchFamily="18" charset="0"/>
                      </a:rPr>
                      <m:t>𝟐</m:t>
                    </m:r>
                  </m:oMath>
                </a14:m>
                <a:endParaRPr lang="en-US" sz="2600" b="1" i="1" dirty="0">
                  <a:solidFill>
                    <a:srgbClr val="C00000"/>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0" lvl="0" indent="0" algn="l" rtl="0">
                  <a:lnSpc>
                    <a:spcPct val="90000"/>
                  </a:lnSpc>
                  <a:spcBef>
                    <a:spcPts val="1000"/>
                  </a:spcBef>
                  <a:spcAft>
                    <a:spcPts val="0"/>
                  </a:spcAft>
                  <a:buClr>
                    <a:srgbClr val="C00000"/>
                  </a:buClr>
                  <a:buSzPts val="2800"/>
                  <a:buNone/>
                </a:pPr>
                <a:endParaRPr lang="en-US" sz="2600" dirty="0">
                  <a:solidFill>
                    <a:schemeClr val="tx1"/>
                  </a:solidFill>
                </a:endParaRPr>
              </a:p>
            </p:txBody>
          </p:sp>
        </mc:Choice>
        <mc:Fallback xmlns="">
          <p:sp>
            <p:nvSpPr>
              <p:cNvPr id="97" name="Google Shape;97;p2"/>
              <p:cNvSpPr txBox="1">
                <a:spLocks noGrp="1" noRot="1" noChangeAspect="1" noMove="1" noResize="1" noEditPoints="1" noAdjustHandles="1" noChangeArrowheads="1" noChangeShapeType="1" noTextEdit="1"/>
              </p:cNvSpPr>
              <p:nvPr>
                <p:ph type="body" idx="1"/>
              </p:nvPr>
            </p:nvSpPr>
            <p:spPr>
              <a:xfrm>
                <a:off x="838200" y="1825625"/>
                <a:ext cx="10515600" cy="4351338"/>
              </a:xfrm>
              <a:prstGeom prst="rect">
                <a:avLst/>
              </a:prstGeom>
              <a:blipFill>
                <a:blip r:embed="rId3"/>
                <a:stretch>
                  <a:fillRect l="-1043"/>
                </a:stretch>
              </a:blipFill>
              <a:ln>
                <a:noFill/>
              </a:ln>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7972" y="1993458"/>
            <a:ext cx="2565256" cy="4545454"/>
          </a:xfrm>
          <a:prstGeom prst="rect">
            <a:avLst/>
          </a:prstGeom>
        </p:spPr>
      </p:pic>
      <p:sp>
        <p:nvSpPr>
          <p:cNvPr id="3" name="TextBox 2"/>
          <p:cNvSpPr txBox="1"/>
          <p:nvPr/>
        </p:nvSpPr>
        <p:spPr>
          <a:xfrm>
            <a:off x="2789260" y="5481827"/>
            <a:ext cx="3078140" cy="523220"/>
          </a:xfrm>
          <a:prstGeom prst="rect">
            <a:avLst/>
          </a:prstGeom>
          <a:noFill/>
        </p:spPr>
        <p:txBody>
          <a:bodyPr wrap="square" rtlCol="0">
            <a:spAutoFit/>
          </a:bodyPr>
          <a:lstStyle/>
          <a:p>
            <a:r>
              <a:rPr lang="en-US" i="1" dirty="0">
                <a:solidFill>
                  <a:srgbClr val="002060"/>
                </a:solidFill>
                <a:latin typeface="Comic Sans MS" panose="030F0702030302020204" pitchFamily="66" charset="0"/>
              </a:rPr>
              <a:t>“jump” in the value of </a:t>
            </a:r>
            <a:r>
              <a:rPr lang="en-US" b="1" i="1" dirty="0">
                <a:solidFill>
                  <a:srgbClr val="002060"/>
                </a:solidFill>
                <a:latin typeface="Comic Sans MS" panose="030F0702030302020204" pitchFamily="66" charset="0"/>
              </a:rPr>
              <a:t>y</a:t>
            </a:r>
            <a:r>
              <a:rPr lang="en-US" i="1" dirty="0">
                <a:solidFill>
                  <a:srgbClr val="002060"/>
                </a:solidFill>
                <a:latin typeface="Comic Sans MS" panose="030F0702030302020204" pitchFamily="66" charset="0"/>
              </a:rPr>
              <a:t> w.r.t change in value of </a:t>
            </a:r>
            <a:r>
              <a:rPr lang="en-US" b="1" i="1" dirty="0">
                <a:solidFill>
                  <a:srgbClr val="002060"/>
                </a:solidFill>
                <a:latin typeface="Comic Sans MS" panose="030F0702030302020204" pitchFamily="66" charset="0"/>
              </a:rPr>
              <a:t>x</a:t>
            </a:r>
          </a:p>
        </p:txBody>
      </p:sp>
      <p:sp>
        <p:nvSpPr>
          <p:cNvPr id="4" name="Arc 3"/>
          <p:cNvSpPr/>
          <p:nvPr/>
        </p:nvSpPr>
        <p:spPr>
          <a:xfrm>
            <a:off x="2175164" y="5195455"/>
            <a:ext cx="614096" cy="80959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5710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Partial Derivatives: </a:t>
            </a:r>
            <a:r>
              <a:rPr lang="en-US" b="1" dirty="0">
                <a:solidFill>
                  <a:srgbClr val="C00000"/>
                </a:solidFill>
              </a:rPr>
              <a:t>Recap</a:t>
            </a:r>
            <a:endParaRPr b="1" dirty="0">
              <a:solidFill>
                <a:srgbClr val="C00000"/>
              </a:solidFill>
            </a:endParaRPr>
          </a:p>
        </p:txBody>
      </p:sp>
      <p:sp>
        <p:nvSpPr>
          <p:cNvPr id="97" name="Google Shape;97;p2"/>
          <p:cNvSpPr txBox="1">
            <a:spLocks noGrp="1"/>
          </p:cNvSpPr>
          <p:nvPr>
            <p:ph type="body" idx="1"/>
          </p:nvPr>
        </p:nvSpPr>
        <p:spPr>
          <a:xfrm>
            <a:off x="838200" y="1825624"/>
            <a:ext cx="10515600" cy="4713287"/>
          </a:xfrm>
          <a:prstGeom prst="rect">
            <a:avLst/>
          </a:prstGeom>
          <a:noFill/>
          <a:ln>
            <a:noFill/>
          </a:ln>
        </p:spPr>
        <p:txBody>
          <a:bodyPr spcFirstLastPara="1" wrap="square" lIns="91425" tIns="45700" rIns="91425" bIns="45700" anchor="t" anchorCtr="0">
            <a:normAutofit fontScale="92500" lnSpcReduction="10000"/>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dirty="0">
                <a:solidFill>
                  <a:schemeClr val="tx1"/>
                </a:solidFill>
              </a:rPr>
              <a:t>Let us assume we have </a:t>
            </a:r>
            <a:r>
              <a:rPr lang="en-US" sz="2600" b="1" dirty="0">
                <a:solidFill>
                  <a:schemeClr val="tx1"/>
                </a:solidFill>
              </a:rPr>
              <a:t>3</a:t>
            </a:r>
            <a:r>
              <a:rPr lang="en-US" sz="2600" dirty="0">
                <a:solidFill>
                  <a:schemeClr val="tx1"/>
                </a:solidFill>
              </a:rPr>
              <a:t> games on this machine</a:t>
            </a: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dirty="0">
                <a:solidFill>
                  <a:schemeClr val="tx1"/>
                </a:solidFill>
              </a:rPr>
              <a:t>For every </a:t>
            </a:r>
            <a:r>
              <a:rPr lang="en-US" sz="2600" b="1" i="1" dirty="0">
                <a:solidFill>
                  <a:srgbClr val="C00000"/>
                </a:solidFill>
              </a:rPr>
              <a:t>x</a:t>
            </a:r>
            <a:r>
              <a:rPr lang="en-US" sz="2600" dirty="0">
                <a:solidFill>
                  <a:schemeClr val="tx1"/>
                </a:solidFill>
              </a:rPr>
              <a:t> coin, you get to play </a:t>
            </a:r>
            <a:r>
              <a:rPr lang="en-US" sz="2600" b="1" i="1" dirty="0">
                <a:solidFill>
                  <a:srgbClr val="C00000"/>
                </a:solidFill>
              </a:rPr>
              <a:t>2x</a:t>
            </a:r>
            <a:r>
              <a:rPr lang="en-US" sz="2600" dirty="0">
                <a:solidFill>
                  <a:schemeClr val="tx1"/>
                </a:solidFill>
              </a:rPr>
              <a:t> minutes of </a:t>
            </a:r>
            <a:r>
              <a:rPr lang="en-US" sz="2600" b="1" dirty="0">
                <a:solidFill>
                  <a:schemeClr val="tx1"/>
                </a:solidFill>
              </a:rPr>
              <a:t>G1</a:t>
            </a:r>
          </a:p>
          <a:p>
            <a:pPr lvl="0" indent="-457200">
              <a:buClr>
                <a:srgbClr val="C00000"/>
              </a:buClr>
              <a:buSzPts val="2800"/>
              <a:buFont typeface="Wingdings" panose="05000000000000000000" pitchFamily="2" charset="2"/>
              <a:buChar char="q"/>
            </a:pPr>
            <a:r>
              <a:rPr lang="en-US" sz="2600" dirty="0">
                <a:solidFill>
                  <a:schemeClr val="tx1"/>
                </a:solidFill>
              </a:rPr>
              <a:t>For every </a:t>
            </a:r>
            <a:r>
              <a:rPr lang="en-US" sz="2600" b="1" i="1" dirty="0">
                <a:solidFill>
                  <a:srgbClr val="0070C0"/>
                </a:solidFill>
              </a:rPr>
              <a:t>y</a:t>
            </a:r>
            <a:r>
              <a:rPr lang="en-US" sz="2600" dirty="0">
                <a:solidFill>
                  <a:schemeClr val="tx1"/>
                </a:solidFill>
              </a:rPr>
              <a:t> coin, you get to play </a:t>
            </a:r>
            <a:r>
              <a:rPr lang="en-US" sz="2600" b="1" i="1" dirty="0">
                <a:solidFill>
                  <a:srgbClr val="0070C0"/>
                </a:solidFill>
              </a:rPr>
              <a:t>3y</a:t>
            </a:r>
            <a:r>
              <a:rPr lang="en-US" sz="2600" dirty="0">
                <a:solidFill>
                  <a:schemeClr val="tx1"/>
                </a:solidFill>
              </a:rPr>
              <a:t> minutes of </a:t>
            </a:r>
            <a:r>
              <a:rPr lang="en-US" sz="2600" b="1" dirty="0">
                <a:solidFill>
                  <a:schemeClr val="tx1"/>
                </a:solidFill>
              </a:rPr>
              <a:t>G2</a:t>
            </a:r>
          </a:p>
          <a:p>
            <a:pPr lvl="0" indent="-457200">
              <a:buClr>
                <a:srgbClr val="C00000"/>
              </a:buClr>
              <a:buSzPts val="2800"/>
              <a:buFont typeface="Wingdings" panose="05000000000000000000" pitchFamily="2" charset="2"/>
              <a:buChar char="q"/>
            </a:pPr>
            <a:r>
              <a:rPr lang="en-US" sz="2600" dirty="0">
                <a:solidFill>
                  <a:schemeClr val="tx1"/>
                </a:solidFill>
              </a:rPr>
              <a:t>For every </a:t>
            </a:r>
            <a:r>
              <a:rPr lang="en-US" sz="2600" b="1" i="1" dirty="0">
                <a:solidFill>
                  <a:srgbClr val="00B050"/>
                </a:solidFill>
              </a:rPr>
              <a:t>z</a:t>
            </a:r>
            <a:r>
              <a:rPr lang="en-US" sz="2600" dirty="0">
                <a:solidFill>
                  <a:schemeClr val="tx1"/>
                </a:solidFill>
              </a:rPr>
              <a:t> coin, you get to play</a:t>
            </a:r>
            <a:r>
              <a:rPr lang="en-US" sz="2600" dirty="0">
                <a:solidFill>
                  <a:srgbClr val="00B050"/>
                </a:solidFill>
              </a:rPr>
              <a:t> </a:t>
            </a:r>
            <a:r>
              <a:rPr lang="en-US" sz="2600" b="1" i="1" dirty="0">
                <a:solidFill>
                  <a:srgbClr val="00B050"/>
                </a:solidFill>
              </a:rPr>
              <a:t>5z</a:t>
            </a:r>
            <a:r>
              <a:rPr lang="en-US" sz="2600" dirty="0">
                <a:solidFill>
                  <a:schemeClr val="tx1"/>
                </a:solidFill>
              </a:rPr>
              <a:t> minutes of </a:t>
            </a:r>
            <a:r>
              <a:rPr lang="en-US" sz="2600" b="1" dirty="0">
                <a:solidFill>
                  <a:schemeClr val="tx1"/>
                </a:solidFill>
              </a:rPr>
              <a:t>G3</a:t>
            </a:r>
          </a:p>
          <a:p>
            <a:pPr lvl="0" indent="-457200">
              <a:buClr>
                <a:srgbClr val="C00000"/>
              </a:buClr>
              <a:buSzPts val="2800"/>
              <a:buFont typeface="Wingdings" panose="05000000000000000000" pitchFamily="2" charset="2"/>
              <a:buChar char="q"/>
            </a:pPr>
            <a:endParaRPr lang="en-US" sz="2600" dirty="0">
              <a:solidFill>
                <a:schemeClr val="tx1"/>
              </a:solidFill>
            </a:endParaRPr>
          </a:p>
          <a:p>
            <a:pPr lvl="0" indent="-457200">
              <a:buClr>
                <a:srgbClr val="C00000"/>
              </a:buClr>
              <a:buSzPts val="2800"/>
              <a:buFont typeface="Wingdings" panose="05000000000000000000" pitchFamily="2" charset="2"/>
              <a:buChar char="q"/>
            </a:pPr>
            <a:r>
              <a:rPr lang="en-US" sz="2600" dirty="0">
                <a:solidFill>
                  <a:schemeClr val="tx1"/>
                </a:solidFill>
              </a:rPr>
              <a:t>If we only have coins for </a:t>
            </a:r>
            <a:r>
              <a:rPr lang="en-US" sz="2600" b="1" dirty="0">
                <a:solidFill>
                  <a:schemeClr val="tx1"/>
                </a:solidFill>
              </a:rPr>
              <a:t>G1</a:t>
            </a:r>
            <a:r>
              <a:rPr lang="en-US" sz="2600" dirty="0">
                <a:solidFill>
                  <a:schemeClr val="tx1"/>
                </a:solidFill>
              </a:rPr>
              <a:t>, then </a:t>
            </a:r>
            <a:r>
              <a:rPr lang="en-US" sz="2600" b="1" dirty="0">
                <a:solidFill>
                  <a:schemeClr val="tx1"/>
                </a:solidFill>
              </a:rPr>
              <a:t>G2</a:t>
            </a:r>
            <a:r>
              <a:rPr lang="en-US" sz="2600" dirty="0">
                <a:solidFill>
                  <a:schemeClr val="tx1"/>
                </a:solidFill>
              </a:rPr>
              <a:t> and </a:t>
            </a:r>
            <a:r>
              <a:rPr lang="en-US" sz="2600" b="1" dirty="0">
                <a:solidFill>
                  <a:schemeClr val="tx1"/>
                </a:solidFill>
              </a:rPr>
              <a:t>G3</a:t>
            </a:r>
            <a:r>
              <a:rPr lang="en-US" sz="2600" dirty="0">
                <a:solidFill>
                  <a:schemeClr val="tx1"/>
                </a:solidFill>
              </a:rPr>
              <a:t> don’t</a:t>
            </a:r>
            <a:br>
              <a:rPr lang="en-US" sz="2600" dirty="0">
                <a:solidFill>
                  <a:schemeClr val="tx1"/>
                </a:solidFill>
              </a:rPr>
            </a:br>
            <a:r>
              <a:rPr lang="en-US" sz="2600" dirty="0">
                <a:solidFill>
                  <a:schemeClr val="tx1"/>
                </a:solidFill>
              </a:rPr>
              <a:t>matter to us</a:t>
            </a:r>
          </a:p>
          <a:p>
            <a:pPr indent="-457200">
              <a:buClr>
                <a:srgbClr val="C00000"/>
              </a:buClr>
              <a:buSzPts val="2800"/>
              <a:buFont typeface="Wingdings" panose="05000000000000000000" pitchFamily="2" charset="2"/>
              <a:buChar char="q"/>
            </a:pPr>
            <a:r>
              <a:rPr lang="en-US" sz="2600" dirty="0">
                <a:solidFill>
                  <a:schemeClr val="tx1"/>
                </a:solidFill>
              </a:rPr>
              <a:t>If we only have coins for </a:t>
            </a:r>
            <a:r>
              <a:rPr lang="en-US" sz="2600" b="1" dirty="0">
                <a:solidFill>
                  <a:schemeClr val="tx1"/>
                </a:solidFill>
              </a:rPr>
              <a:t>G2</a:t>
            </a:r>
            <a:r>
              <a:rPr lang="en-US" sz="2600" dirty="0">
                <a:solidFill>
                  <a:schemeClr val="tx1"/>
                </a:solidFill>
              </a:rPr>
              <a:t>, then </a:t>
            </a:r>
            <a:r>
              <a:rPr lang="en-US" sz="2600" b="1" dirty="0">
                <a:solidFill>
                  <a:schemeClr val="tx1"/>
                </a:solidFill>
              </a:rPr>
              <a:t>G1</a:t>
            </a:r>
            <a:r>
              <a:rPr lang="en-US" sz="2600" dirty="0">
                <a:solidFill>
                  <a:schemeClr val="tx1"/>
                </a:solidFill>
              </a:rPr>
              <a:t> and </a:t>
            </a:r>
            <a:r>
              <a:rPr lang="en-US" sz="2600" b="1" dirty="0">
                <a:solidFill>
                  <a:schemeClr val="tx1"/>
                </a:solidFill>
              </a:rPr>
              <a:t>G3</a:t>
            </a:r>
            <a:r>
              <a:rPr lang="en-US" sz="2600" dirty="0">
                <a:solidFill>
                  <a:schemeClr val="tx1"/>
                </a:solidFill>
              </a:rPr>
              <a:t> don’t</a:t>
            </a:r>
            <a:br>
              <a:rPr lang="en-US" sz="2600" dirty="0">
                <a:solidFill>
                  <a:schemeClr val="tx1"/>
                </a:solidFill>
              </a:rPr>
            </a:br>
            <a:r>
              <a:rPr lang="en-US" sz="2600" dirty="0">
                <a:solidFill>
                  <a:schemeClr val="tx1"/>
                </a:solidFill>
              </a:rPr>
              <a:t>matter to us</a:t>
            </a:r>
          </a:p>
          <a:p>
            <a:pPr lvl="0" indent="-457200">
              <a:buClr>
                <a:srgbClr val="C00000"/>
              </a:buClr>
              <a:buSzPts val="2800"/>
              <a:buFont typeface="Wingdings" panose="05000000000000000000" pitchFamily="2" charset="2"/>
              <a:buChar char="q"/>
            </a:pPr>
            <a:r>
              <a:rPr lang="en-US" sz="2600" dirty="0">
                <a:solidFill>
                  <a:schemeClr val="tx1"/>
                </a:solidFill>
              </a:rPr>
              <a:t>If we only have coins for </a:t>
            </a:r>
            <a:r>
              <a:rPr lang="en-US" sz="2600" b="1" dirty="0">
                <a:solidFill>
                  <a:schemeClr val="tx1"/>
                </a:solidFill>
              </a:rPr>
              <a:t>G3</a:t>
            </a:r>
            <a:r>
              <a:rPr lang="en-US" sz="2600" dirty="0">
                <a:solidFill>
                  <a:schemeClr val="tx1"/>
                </a:solidFill>
              </a:rPr>
              <a:t>, then </a:t>
            </a:r>
            <a:r>
              <a:rPr lang="en-US" sz="2600" b="1" dirty="0">
                <a:solidFill>
                  <a:schemeClr val="tx1"/>
                </a:solidFill>
              </a:rPr>
              <a:t>G1</a:t>
            </a:r>
            <a:r>
              <a:rPr lang="en-US" sz="2600" dirty="0">
                <a:solidFill>
                  <a:schemeClr val="tx1"/>
                </a:solidFill>
              </a:rPr>
              <a:t> and </a:t>
            </a:r>
            <a:r>
              <a:rPr lang="en-US" sz="2600" b="1" dirty="0">
                <a:solidFill>
                  <a:schemeClr val="tx1"/>
                </a:solidFill>
              </a:rPr>
              <a:t>G2</a:t>
            </a:r>
            <a:r>
              <a:rPr lang="en-US" sz="2600" dirty="0">
                <a:solidFill>
                  <a:schemeClr val="tx1"/>
                </a:solidFill>
              </a:rPr>
              <a:t> don’t</a:t>
            </a:r>
            <a:br>
              <a:rPr lang="en-US" sz="2600" dirty="0">
                <a:solidFill>
                  <a:schemeClr val="tx1"/>
                </a:solidFill>
              </a:rPr>
            </a:br>
            <a:r>
              <a:rPr lang="en-US" sz="2600" dirty="0">
                <a:solidFill>
                  <a:schemeClr val="tx1"/>
                </a:solidFill>
              </a:rPr>
              <a:t>matter to us</a:t>
            </a:r>
          </a:p>
          <a:p>
            <a:pPr indent="-457200">
              <a:buClr>
                <a:srgbClr val="C00000"/>
              </a:buClr>
              <a:buSzPts val="2800"/>
              <a:buFont typeface="Wingdings" panose="05000000000000000000" pitchFamily="2" charset="2"/>
              <a:buChar char="q"/>
            </a:pPr>
            <a:endParaRPr lang="en-US" sz="2600" dirty="0">
              <a:solidFill>
                <a:schemeClr val="tx1"/>
              </a:solidFill>
            </a:endParaRPr>
          </a:p>
          <a:p>
            <a:pPr lvl="0" indent="-457200">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0" lvl="0" indent="0" algn="l" rtl="0">
              <a:lnSpc>
                <a:spcPct val="90000"/>
              </a:lnSpc>
              <a:spcBef>
                <a:spcPts val="1000"/>
              </a:spcBef>
              <a:spcAft>
                <a:spcPts val="0"/>
              </a:spcAft>
              <a:buClr>
                <a:srgbClr val="C00000"/>
              </a:buClr>
              <a:buSzPts val="2800"/>
              <a:buNone/>
            </a:pPr>
            <a:endParaRPr lang="en-US" sz="2600" dirty="0">
              <a:solidFill>
                <a:schemeClr val="tx1"/>
              </a:solidFill>
            </a:endParaRPr>
          </a:p>
        </p:txBody>
      </p:sp>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8517" y="1993458"/>
            <a:ext cx="2565256" cy="4545454"/>
          </a:xfrm>
          <a:prstGeom prst="rect">
            <a:avLst/>
          </a:prstGeom>
        </p:spPr>
      </p:pic>
    </p:spTree>
    <p:extLst>
      <p:ext uri="{BB962C8B-B14F-4D97-AF65-F5344CB8AC3E}">
        <p14:creationId xmlns:p14="http://schemas.microsoft.com/office/powerpoint/2010/main" val="2296514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Partial Derivatives: </a:t>
            </a:r>
            <a:r>
              <a:rPr lang="en-US" b="1" dirty="0">
                <a:solidFill>
                  <a:srgbClr val="C00000"/>
                </a:solidFill>
              </a:rPr>
              <a:t>Recap</a:t>
            </a:r>
            <a:endParaRPr b="1" dirty="0">
              <a:solidFill>
                <a:srgbClr val="C00000"/>
              </a:solidFill>
            </a:endParaRPr>
          </a:p>
        </p:txBody>
      </p:sp>
      <p:sp>
        <p:nvSpPr>
          <p:cNvPr id="97" name="Google Shape;97;p2"/>
          <p:cNvSpPr txBox="1">
            <a:spLocks noGrp="1"/>
          </p:cNvSpPr>
          <p:nvPr>
            <p:ph type="body" idx="1"/>
          </p:nvPr>
        </p:nvSpPr>
        <p:spPr>
          <a:xfrm>
            <a:off x="838200" y="1825624"/>
            <a:ext cx="10515600" cy="4713287"/>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dirty="0">
                <a:solidFill>
                  <a:schemeClr val="tx1"/>
                </a:solidFill>
              </a:rPr>
              <a:t>A derivative taken w.r.t only one variable while</a:t>
            </a:r>
            <a:br>
              <a:rPr lang="en-US" sz="2600" dirty="0">
                <a:solidFill>
                  <a:schemeClr val="tx1"/>
                </a:solidFill>
              </a:rPr>
            </a:br>
            <a:r>
              <a:rPr lang="en-US" sz="2600" dirty="0">
                <a:solidFill>
                  <a:schemeClr val="tx1"/>
                </a:solidFill>
              </a:rPr>
              <a:t>treating the remaining variables as constants</a:t>
            </a:r>
          </a:p>
          <a:p>
            <a:pPr indent="-457200">
              <a:buClr>
                <a:srgbClr val="C00000"/>
              </a:buClr>
              <a:buSzPts val="2800"/>
              <a:buFont typeface="Wingdings" panose="05000000000000000000" pitchFamily="2" charset="2"/>
              <a:buChar char="q"/>
            </a:pPr>
            <a:endParaRPr lang="en-US" sz="2600" dirty="0">
              <a:solidFill>
                <a:schemeClr val="tx1"/>
              </a:solidFill>
            </a:endParaRPr>
          </a:p>
          <a:p>
            <a:pPr lvl="0" indent="-457200">
              <a:buClr>
                <a:srgbClr val="C00000"/>
              </a:buClr>
              <a:buSzPts val="2800"/>
              <a:buFont typeface="Wingdings" panose="05000000000000000000" pitchFamily="2" charset="2"/>
              <a:buChar char="q"/>
            </a:pPr>
            <a:endParaRPr lang="en-US" sz="2600"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dirty="0">
              <a:solidFill>
                <a:schemeClr val="tx1"/>
              </a:solidFill>
            </a:endParaRPr>
          </a:p>
          <a:p>
            <a:pPr marL="0" lvl="0" indent="0" algn="l" rtl="0">
              <a:lnSpc>
                <a:spcPct val="90000"/>
              </a:lnSpc>
              <a:spcBef>
                <a:spcPts val="1000"/>
              </a:spcBef>
              <a:spcAft>
                <a:spcPts val="0"/>
              </a:spcAft>
              <a:buClr>
                <a:srgbClr val="C00000"/>
              </a:buClr>
              <a:buSzPts val="2800"/>
              <a:buNone/>
            </a:pPr>
            <a:endParaRPr lang="en-US" sz="2600" dirty="0">
              <a:solidFill>
                <a:schemeClr val="tx1"/>
              </a:solidFill>
            </a:endParaRPr>
          </a:p>
        </p:txBody>
      </p:sp>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8517" y="1993458"/>
            <a:ext cx="2565256" cy="4545454"/>
          </a:xfrm>
          <a:prstGeom prst="rect">
            <a:avLst/>
          </a:prstGeom>
        </p:spPr>
      </p:pic>
    </p:spTree>
    <p:extLst>
      <p:ext uri="{BB962C8B-B14F-4D97-AF65-F5344CB8AC3E}">
        <p14:creationId xmlns:p14="http://schemas.microsoft.com/office/powerpoint/2010/main" val="964416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chemeClr val="tx1"/>
                </a:solidFill>
              </a:rPr>
              <a:t>Derivatives: </a:t>
            </a:r>
            <a:r>
              <a:rPr lang="en-US" b="1" dirty="0">
                <a:solidFill>
                  <a:srgbClr val="C00000"/>
                </a:solidFill>
              </a:rPr>
              <a:t>Recap</a:t>
            </a:r>
            <a:endParaRPr b="1" dirty="0">
              <a:solidFill>
                <a:srgbClr val="C00000"/>
              </a:solidFill>
            </a:endParaRPr>
          </a:p>
        </p:txBody>
      </p:sp>
      <mc:AlternateContent xmlns:mc="http://schemas.openxmlformats.org/markup-compatibility/2006" xmlns:a14="http://schemas.microsoft.com/office/drawing/2010/main">
        <mc:Choice Requires="a14">
          <p:sp>
            <p:nvSpPr>
              <p:cNvPr id="97" name="Google Shape;97;p2"/>
              <p:cNvSpPr txBox="1">
                <a:spLocks noGrp="1"/>
              </p:cNvSpPr>
              <p:nvPr>
                <p:ph type="body" idx="1"/>
              </p:nvPr>
            </p:nvSpPr>
            <p:spPr>
              <a:xfrm>
                <a:off x="838200" y="1825624"/>
                <a:ext cx="10515600" cy="4713288"/>
              </a:xfrm>
              <a:prstGeom prst="rect">
                <a:avLst/>
              </a:prstGeom>
              <a:noFill/>
              <a:ln>
                <a:noFill/>
              </a:ln>
            </p:spPr>
            <p:txBody>
              <a:bodyPr spcFirstLastPara="1" wrap="square" lIns="91425" tIns="45700" rIns="91425" bIns="45700" anchor="t" anchorCtr="0">
                <a:normAutofit lnSpcReduction="10000"/>
              </a:bodyPr>
              <a:lstStyle/>
              <a:p>
                <a:pPr marL="228600" lvl="0" indent="-50800" algn="l" rtl="0">
                  <a:lnSpc>
                    <a:spcPct val="90000"/>
                  </a:lnSpc>
                  <a:spcBef>
                    <a:spcPts val="0"/>
                  </a:spcBef>
                  <a:spcAft>
                    <a:spcPts val="0"/>
                  </a:spcAft>
                  <a:buClr>
                    <a:schemeClr val="dk1"/>
                  </a:buClr>
                  <a:buSzPts val="2800"/>
                  <a:buFont typeface="Noto Sans Symbols"/>
                  <a:buNone/>
                </a:pPr>
                <a:endParaRPr lang="en-US" sz="2600" dirty="0"/>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b="1" dirty="0">
                    <a:solidFill>
                      <a:srgbClr val="C00000"/>
                    </a:solidFill>
                  </a:rPr>
                  <a:t>x</a:t>
                </a:r>
                <a:r>
                  <a:rPr lang="en-US" sz="2600" b="1" dirty="0">
                    <a:solidFill>
                      <a:schemeClr val="tx1"/>
                    </a:solidFill>
                  </a:rPr>
                  <a:t>: 				</a:t>
                </a:r>
                <a:r>
                  <a:rPr lang="en-US" sz="2600" dirty="0">
                    <a:solidFill>
                      <a:schemeClr val="tx1"/>
                    </a:solidFill>
                  </a:rPr>
                  <a:t>1, 2, 3, 4, 5</a:t>
                </a: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b="1" dirty="0">
                    <a:solidFill>
                      <a:srgbClr val="0070C0"/>
                    </a:solidFill>
                  </a:rPr>
                  <a:t>y</a:t>
                </a:r>
                <a:r>
                  <a:rPr lang="en-US" sz="2600" dirty="0">
                    <a:solidFill>
                      <a:schemeClr val="tx1"/>
                    </a:solidFill>
                  </a:rPr>
                  <a:t>: 				1, 2, 3, 4, 5</a:t>
                </a: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r>
                  <a:rPr lang="en-US" sz="2600" b="1" dirty="0">
                    <a:solidFill>
                      <a:srgbClr val="00B050"/>
                    </a:solidFill>
                  </a:rPr>
                  <a:t>z</a:t>
                </a:r>
                <a:r>
                  <a:rPr lang="en-US" sz="2600" dirty="0">
                    <a:solidFill>
                      <a:schemeClr val="tx1"/>
                    </a:solidFill>
                  </a:rPr>
                  <a:t>:				1, 2, 3, 4, 5</a:t>
                </a: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14:m>
                  <m:oMath xmlns:m="http://schemas.openxmlformats.org/officeDocument/2006/math">
                    <m:r>
                      <a:rPr lang="en-US" sz="2600" b="1" i="1" smtClean="0">
                        <a:solidFill>
                          <a:schemeClr val="tx1"/>
                        </a:solidFill>
                        <a:latin typeface="Cambria Math" panose="02040503050406030204" pitchFamily="18" charset="0"/>
                      </a:rPr>
                      <m:t>𝒇</m:t>
                    </m:r>
                    <m:d>
                      <m:dPr>
                        <m:ctrlPr>
                          <a:rPr lang="en-US" sz="2600" b="1" i="1" smtClean="0">
                            <a:solidFill>
                              <a:schemeClr val="tx1"/>
                            </a:solidFill>
                            <a:latin typeface="Cambria Math" panose="02040503050406030204" pitchFamily="18" charset="0"/>
                          </a:rPr>
                        </m:ctrlPr>
                      </m:dPr>
                      <m:e>
                        <m:r>
                          <a:rPr lang="en-US" sz="2600" b="1" i="1" smtClean="0">
                            <a:solidFill>
                              <a:srgbClr val="C00000"/>
                            </a:solidFill>
                            <a:latin typeface="Cambria Math" panose="02040503050406030204" pitchFamily="18" charset="0"/>
                          </a:rPr>
                          <m:t>𝒙</m:t>
                        </m:r>
                        <m:r>
                          <a:rPr lang="en-US" sz="2600" b="1" i="1" smtClean="0">
                            <a:solidFill>
                              <a:schemeClr val="tx1"/>
                            </a:solidFill>
                            <a:latin typeface="Cambria Math" panose="02040503050406030204" pitchFamily="18" charset="0"/>
                          </a:rPr>
                          <m:t>, </m:t>
                        </m:r>
                        <m:r>
                          <a:rPr lang="en-US" sz="2600" b="1" i="1" smtClean="0">
                            <a:solidFill>
                              <a:srgbClr val="0070C0"/>
                            </a:solidFill>
                            <a:latin typeface="Cambria Math" panose="02040503050406030204" pitchFamily="18" charset="0"/>
                          </a:rPr>
                          <m:t>𝒚</m:t>
                        </m:r>
                        <m:r>
                          <a:rPr lang="en-US" sz="2600" b="1" i="1" smtClean="0">
                            <a:solidFill>
                              <a:schemeClr val="tx1"/>
                            </a:solidFill>
                            <a:latin typeface="Cambria Math" panose="02040503050406030204" pitchFamily="18" charset="0"/>
                          </a:rPr>
                          <m:t>,</m:t>
                        </m:r>
                        <m:r>
                          <a:rPr lang="en-US" sz="2600" b="1" i="1" smtClean="0">
                            <a:solidFill>
                              <a:srgbClr val="00B050"/>
                            </a:solidFill>
                            <a:latin typeface="Cambria Math" panose="02040503050406030204" pitchFamily="18" charset="0"/>
                          </a:rPr>
                          <m:t>𝒛</m:t>
                        </m:r>
                      </m:e>
                    </m:d>
                    <m:r>
                      <a:rPr lang="en-US" sz="2600" b="1" i="1" smtClean="0">
                        <a:solidFill>
                          <a:schemeClr val="tx1"/>
                        </a:solidFill>
                        <a:latin typeface="Cambria Math" panose="02040503050406030204" pitchFamily="18" charset="0"/>
                      </a:rPr>
                      <m:t>=</m:t>
                    </m:r>
                    <m:r>
                      <a:rPr lang="en-US" sz="2600" b="1" i="1" smtClean="0">
                        <a:solidFill>
                          <a:schemeClr val="tx1"/>
                        </a:solidFill>
                        <a:latin typeface="Cambria Math" panose="02040503050406030204" pitchFamily="18" charset="0"/>
                      </a:rPr>
                      <m:t>𝟐</m:t>
                    </m:r>
                    <m:r>
                      <a:rPr lang="en-US" sz="2600" b="1" i="1" smtClean="0">
                        <a:solidFill>
                          <a:schemeClr val="tx1"/>
                        </a:solidFill>
                        <a:latin typeface="Cambria Math" panose="02040503050406030204" pitchFamily="18" charset="0"/>
                      </a:rPr>
                      <m:t>𝒙</m:t>
                    </m:r>
                    <m:r>
                      <a:rPr lang="en-US" sz="2600" b="1" i="1" smtClean="0">
                        <a:solidFill>
                          <a:schemeClr val="tx1"/>
                        </a:solidFill>
                        <a:latin typeface="Cambria Math" panose="02040503050406030204" pitchFamily="18" charset="0"/>
                      </a:rPr>
                      <m:t>+</m:t>
                    </m:r>
                    <m:r>
                      <a:rPr lang="en-US" sz="2600" b="1" i="1" smtClean="0">
                        <a:solidFill>
                          <a:schemeClr val="tx1"/>
                        </a:solidFill>
                        <a:latin typeface="Cambria Math" panose="02040503050406030204" pitchFamily="18" charset="0"/>
                      </a:rPr>
                      <m:t>𝟑</m:t>
                    </m:r>
                    <m:r>
                      <a:rPr lang="en-US" sz="2600" b="1" i="1" smtClean="0">
                        <a:solidFill>
                          <a:schemeClr val="tx1"/>
                        </a:solidFill>
                        <a:latin typeface="Cambria Math" panose="02040503050406030204" pitchFamily="18" charset="0"/>
                      </a:rPr>
                      <m:t>𝒚</m:t>
                    </m:r>
                    <m:r>
                      <a:rPr lang="en-US" sz="2600" b="1" i="1" smtClean="0">
                        <a:solidFill>
                          <a:schemeClr val="tx1"/>
                        </a:solidFill>
                        <a:latin typeface="Cambria Math" panose="02040503050406030204" pitchFamily="18" charset="0"/>
                      </a:rPr>
                      <m:t>+</m:t>
                    </m:r>
                    <m:r>
                      <a:rPr lang="en-US" sz="2600" b="1" i="1" smtClean="0">
                        <a:solidFill>
                          <a:schemeClr val="tx1"/>
                        </a:solidFill>
                        <a:latin typeface="Cambria Math" panose="02040503050406030204" pitchFamily="18" charset="0"/>
                      </a:rPr>
                      <m:t>𝟓</m:t>
                    </m:r>
                    <m:r>
                      <a:rPr lang="en-US" sz="2600" b="1" i="1" smtClean="0">
                        <a:solidFill>
                          <a:schemeClr val="tx1"/>
                        </a:solidFill>
                        <a:latin typeface="Cambria Math" panose="02040503050406030204" pitchFamily="18" charset="0"/>
                      </a:rPr>
                      <m:t>𝒛</m:t>
                    </m:r>
                  </m:oMath>
                </a14:m>
                <a:endParaRPr lang="en-US" sz="2600" b="1" dirty="0">
                  <a:solidFill>
                    <a:schemeClr val="tx1"/>
                  </a:solidFill>
                </a:endParaRPr>
              </a:p>
              <a:p>
                <a:pPr marL="457200" lvl="0" indent="-457200" algn="l" rtl="0">
                  <a:lnSpc>
                    <a:spcPct val="90000"/>
                  </a:lnSpc>
                  <a:spcBef>
                    <a:spcPts val="1000"/>
                  </a:spcBef>
                  <a:spcAft>
                    <a:spcPts val="0"/>
                  </a:spcAft>
                  <a:buClr>
                    <a:srgbClr val="C00000"/>
                  </a:buClr>
                  <a:buSzPts val="2800"/>
                  <a:buFont typeface="Wingdings" panose="05000000000000000000" pitchFamily="2" charset="2"/>
                  <a:buChar char="q"/>
                </a:pPr>
                <a:endParaRPr lang="en-US" sz="2600" b="0" dirty="0">
                  <a:solidFill>
                    <a:schemeClr val="tx1"/>
                  </a:solidFill>
                </a:endParaRPr>
              </a:p>
              <a:p>
                <a:pPr lvl="0" indent="-457200">
                  <a:buClr>
                    <a:srgbClr val="C00000"/>
                  </a:buClr>
                  <a:buSzPts val="2800"/>
                  <a:buFont typeface="Wingdings" panose="05000000000000000000" pitchFamily="2" charset="2"/>
                  <a:buChar char="q"/>
                </a:pPr>
                <a14:m>
                  <m:oMath xmlns:m="http://schemas.openxmlformats.org/officeDocument/2006/math">
                    <m:f>
                      <m:fPr>
                        <m:ctrlPr>
                          <a:rPr lang="en-US" sz="2600" i="1" smtClean="0">
                            <a:solidFill>
                              <a:schemeClr val="tx1"/>
                            </a:solidFill>
                            <a:latin typeface="Cambria Math" panose="02040503050406030204" pitchFamily="18" charset="0"/>
                            <a:ea typeface="Cambria Math" panose="02040503050406030204" pitchFamily="18" charset="0"/>
                          </a:rPr>
                        </m:ctrlPr>
                      </m:fPr>
                      <m:num>
                        <m:r>
                          <a:rPr lang="en-US" sz="2600" i="1">
                            <a:solidFill>
                              <a:schemeClr val="tx1"/>
                            </a:solidFill>
                            <a:latin typeface="Cambria Math" panose="02040503050406030204" pitchFamily="18" charset="0"/>
                            <a:ea typeface="Cambria Math" panose="02040503050406030204" pitchFamily="18" charset="0"/>
                          </a:rPr>
                          <m:t>𝜕</m:t>
                        </m:r>
                        <m:r>
                          <a:rPr lang="en-US" sz="2600" i="1">
                            <a:solidFill>
                              <a:schemeClr val="tx1"/>
                            </a:solidFill>
                            <a:latin typeface="Cambria Math" panose="02040503050406030204" pitchFamily="18" charset="0"/>
                            <a:ea typeface="Cambria Math" panose="02040503050406030204" pitchFamily="18" charset="0"/>
                          </a:rPr>
                          <m:t>𝑓</m:t>
                        </m:r>
                        <m:r>
                          <a:rPr lang="en-US" sz="2600" i="1">
                            <a:solidFill>
                              <a:schemeClr val="tx1"/>
                            </a:solidFill>
                            <a:latin typeface="Cambria Math" panose="02040503050406030204" pitchFamily="18" charset="0"/>
                            <a:ea typeface="Cambria Math" panose="02040503050406030204" pitchFamily="18" charset="0"/>
                          </a:rPr>
                          <m:t>(</m:t>
                        </m:r>
                        <m:r>
                          <a:rPr lang="en-US" sz="2600" i="1">
                            <a:solidFill>
                              <a:schemeClr val="tx1"/>
                            </a:solidFill>
                            <a:latin typeface="Cambria Math" panose="02040503050406030204" pitchFamily="18" charset="0"/>
                            <a:ea typeface="Cambria Math" panose="02040503050406030204" pitchFamily="18" charset="0"/>
                          </a:rPr>
                          <m:t>𝑥</m:t>
                        </m:r>
                        <m:r>
                          <a:rPr lang="en-US" sz="2600" i="1">
                            <a:solidFill>
                              <a:schemeClr val="tx1"/>
                            </a:solidFill>
                            <a:latin typeface="Cambria Math" panose="02040503050406030204" pitchFamily="18" charset="0"/>
                            <a:ea typeface="Cambria Math" panose="02040503050406030204" pitchFamily="18" charset="0"/>
                          </a:rPr>
                          <m:t>, </m:t>
                        </m:r>
                        <m:r>
                          <a:rPr lang="en-US" sz="2600" i="1">
                            <a:solidFill>
                              <a:schemeClr val="tx1"/>
                            </a:solidFill>
                            <a:latin typeface="Cambria Math" panose="02040503050406030204" pitchFamily="18" charset="0"/>
                            <a:ea typeface="Cambria Math" panose="02040503050406030204" pitchFamily="18" charset="0"/>
                          </a:rPr>
                          <m:t>𝑦</m:t>
                        </m:r>
                        <m:r>
                          <a:rPr lang="en-US" sz="2600" i="1">
                            <a:solidFill>
                              <a:schemeClr val="tx1"/>
                            </a:solidFill>
                            <a:latin typeface="Cambria Math" panose="02040503050406030204" pitchFamily="18" charset="0"/>
                            <a:ea typeface="Cambria Math" panose="02040503050406030204" pitchFamily="18" charset="0"/>
                          </a:rPr>
                          <m:t>, </m:t>
                        </m:r>
                        <m:r>
                          <a:rPr lang="en-US" sz="2600" i="1">
                            <a:solidFill>
                              <a:schemeClr val="tx1"/>
                            </a:solidFill>
                            <a:latin typeface="Cambria Math" panose="02040503050406030204" pitchFamily="18" charset="0"/>
                            <a:ea typeface="Cambria Math" panose="02040503050406030204" pitchFamily="18" charset="0"/>
                          </a:rPr>
                          <m:t>𝑧</m:t>
                        </m:r>
                        <m:r>
                          <a:rPr lang="en-US" sz="2600" i="1">
                            <a:solidFill>
                              <a:schemeClr val="tx1"/>
                            </a:solidFill>
                            <a:latin typeface="Cambria Math" panose="02040503050406030204" pitchFamily="18" charset="0"/>
                            <a:ea typeface="Cambria Math" panose="02040503050406030204" pitchFamily="18" charset="0"/>
                          </a:rPr>
                          <m:t>)</m:t>
                        </m:r>
                      </m:num>
                      <m:den>
                        <m:r>
                          <a:rPr lang="en-US" sz="2600" i="1" smtClean="0">
                            <a:solidFill>
                              <a:schemeClr val="tx1"/>
                            </a:solidFill>
                            <a:latin typeface="Cambria Math" panose="02040503050406030204" pitchFamily="18" charset="0"/>
                            <a:ea typeface="Cambria Math" panose="02040503050406030204" pitchFamily="18" charset="0"/>
                          </a:rPr>
                          <m:t>𝜕</m:t>
                        </m:r>
                        <m:r>
                          <a:rPr lang="en-US" sz="2600" b="0" i="1" smtClean="0">
                            <a:solidFill>
                              <a:srgbClr val="C00000"/>
                            </a:solidFill>
                            <a:latin typeface="Cambria Math" panose="02040503050406030204" pitchFamily="18" charset="0"/>
                            <a:ea typeface="Cambria Math" panose="02040503050406030204" pitchFamily="18" charset="0"/>
                          </a:rPr>
                          <m:t>𝑥</m:t>
                        </m:r>
                      </m:den>
                    </m:f>
                    <m:r>
                      <a:rPr lang="en-US" sz="2600" b="0" i="1" smtClean="0">
                        <a:solidFill>
                          <a:schemeClr val="tx1"/>
                        </a:solidFill>
                        <a:latin typeface="Cambria Math" panose="02040503050406030204" pitchFamily="18" charset="0"/>
                        <a:ea typeface="Cambria Math" panose="02040503050406030204" pitchFamily="18" charset="0"/>
                      </a:rPr>
                      <m:t>=2</m:t>
                    </m:r>
                  </m:oMath>
                </a14:m>
                <a:endParaRPr lang="en-US" sz="2600" b="0" dirty="0">
                  <a:solidFill>
                    <a:schemeClr val="tx1"/>
                  </a:solidFill>
                  <a:ea typeface="Cambria Math" panose="02040503050406030204" pitchFamily="18" charset="0"/>
                </a:endParaRPr>
              </a:p>
              <a:p>
                <a:pPr indent="-457200">
                  <a:buClr>
                    <a:srgbClr val="C00000"/>
                  </a:buClr>
                  <a:buSzPts val="2800"/>
                  <a:buFont typeface="Wingdings" panose="05000000000000000000" pitchFamily="2" charset="2"/>
                  <a:buChar char="q"/>
                </a:pPr>
                <a14:m>
                  <m:oMath xmlns:m="http://schemas.openxmlformats.org/officeDocument/2006/math">
                    <m:f>
                      <m:fPr>
                        <m:ctrlPr>
                          <a:rPr lang="en-US" sz="2600" i="1">
                            <a:solidFill>
                              <a:schemeClr val="tx1"/>
                            </a:solidFill>
                            <a:latin typeface="Cambria Math" panose="02040503050406030204" pitchFamily="18" charset="0"/>
                            <a:ea typeface="Cambria Math" panose="02040503050406030204" pitchFamily="18" charset="0"/>
                          </a:rPr>
                        </m:ctrlPr>
                      </m:fPr>
                      <m:num>
                        <m:r>
                          <a:rPr lang="en-US" sz="2600" i="1">
                            <a:solidFill>
                              <a:schemeClr val="tx1"/>
                            </a:solidFill>
                            <a:latin typeface="Cambria Math" panose="02040503050406030204" pitchFamily="18" charset="0"/>
                            <a:ea typeface="Cambria Math" panose="02040503050406030204" pitchFamily="18" charset="0"/>
                          </a:rPr>
                          <m:t>𝜕</m:t>
                        </m:r>
                        <m:r>
                          <a:rPr lang="en-US" sz="2600" i="1">
                            <a:solidFill>
                              <a:schemeClr val="tx1"/>
                            </a:solidFill>
                            <a:latin typeface="Cambria Math" panose="02040503050406030204" pitchFamily="18" charset="0"/>
                            <a:ea typeface="Cambria Math" panose="02040503050406030204" pitchFamily="18" charset="0"/>
                          </a:rPr>
                          <m:t>𝑓</m:t>
                        </m:r>
                        <m:r>
                          <a:rPr lang="en-US" sz="2600" i="1">
                            <a:solidFill>
                              <a:schemeClr val="tx1"/>
                            </a:solidFill>
                            <a:latin typeface="Cambria Math" panose="02040503050406030204" pitchFamily="18" charset="0"/>
                            <a:ea typeface="Cambria Math" panose="02040503050406030204" pitchFamily="18" charset="0"/>
                          </a:rPr>
                          <m:t>(</m:t>
                        </m:r>
                        <m:r>
                          <a:rPr lang="en-US" sz="2600" i="1">
                            <a:solidFill>
                              <a:schemeClr val="tx1"/>
                            </a:solidFill>
                            <a:latin typeface="Cambria Math" panose="02040503050406030204" pitchFamily="18" charset="0"/>
                            <a:ea typeface="Cambria Math" panose="02040503050406030204" pitchFamily="18" charset="0"/>
                          </a:rPr>
                          <m:t>𝑥</m:t>
                        </m:r>
                        <m:r>
                          <a:rPr lang="en-US" sz="2600" i="1">
                            <a:solidFill>
                              <a:schemeClr val="tx1"/>
                            </a:solidFill>
                            <a:latin typeface="Cambria Math" panose="02040503050406030204" pitchFamily="18" charset="0"/>
                            <a:ea typeface="Cambria Math" panose="02040503050406030204" pitchFamily="18" charset="0"/>
                          </a:rPr>
                          <m:t>, </m:t>
                        </m:r>
                        <m:r>
                          <a:rPr lang="en-US" sz="2600" i="1">
                            <a:solidFill>
                              <a:schemeClr val="tx1"/>
                            </a:solidFill>
                            <a:latin typeface="Cambria Math" panose="02040503050406030204" pitchFamily="18" charset="0"/>
                            <a:ea typeface="Cambria Math" panose="02040503050406030204" pitchFamily="18" charset="0"/>
                          </a:rPr>
                          <m:t>𝑦</m:t>
                        </m:r>
                        <m:r>
                          <a:rPr lang="en-US" sz="2600" i="1">
                            <a:solidFill>
                              <a:schemeClr val="tx1"/>
                            </a:solidFill>
                            <a:latin typeface="Cambria Math" panose="02040503050406030204" pitchFamily="18" charset="0"/>
                            <a:ea typeface="Cambria Math" panose="02040503050406030204" pitchFamily="18" charset="0"/>
                          </a:rPr>
                          <m:t>, </m:t>
                        </m:r>
                        <m:r>
                          <a:rPr lang="en-US" sz="2600" i="1">
                            <a:solidFill>
                              <a:schemeClr val="tx1"/>
                            </a:solidFill>
                            <a:latin typeface="Cambria Math" panose="02040503050406030204" pitchFamily="18" charset="0"/>
                            <a:ea typeface="Cambria Math" panose="02040503050406030204" pitchFamily="18" charset="0"/>
                          </a:rPr>
                          <m:t>𝑧</m:t>
                        </m:r>
                        <m:r>
                          <a:rPr lang="en-US" sz="2600" i="1">
                            <a:solidFill>
                              <a:schemeClr val="tx1"/>
                            </a:solidFill>
                            <a:latin typeface="Cambria Math" panose="02040503050406030204" pitchFamily="18" charset="0"/>
                            <a:ea typeface="Cambria Math" panose="02040503050406030204" pitchFamily="18" charset="0"/>
                          </a:rPr>
                          <m:t>)</m:t>
                        </m:r>
                      </m:num>
                      <m:den>
                        <m:r>
                          <a:rPr lang="en-US" sz="2600" i="1">
                            <a:solidFill>
                              <a:schemeClr val="tx1"/>
                            </a:solidFill>
                            <a:latin typeface="Cambria Math" panose="02040503050406030204" pitchFamily="18" charset="0"/>
                            <a:ea typeface="Cambria Math" panose="02040503050406030204" pitchFamily="18" charset="0"/>
                          </a:rPr>
                          <m:t>𝜕</m:t>
                        </m:r>
                        <m:r>
                          <a:rPr lang="en-US" sz="2600" b="0" i="1" smtClean="0">
                            <a:solidFill>
                              <a:srgbClr val="0070C0"/>
                            </a:solidFill>
                            <a:latin typeface="Cambria Math" panose="02040503050406030204" pitchFamily="18" charset="0"/>
                            <a:ea typeface="Cambria Math" panose="02040503050406030204" pitchFamily="18" charset="0"/>
                          </a:rPr>
                          <m:t>𝑦</m:t>
                        </m:r>
                      </m:den>
                    </m:f>
                    <m:r>
                      <a:rPr lang="en-US" sz="2600" i="1">
                        <a:solidFill>
                          <a:schemeClr val="tx1"/>
                        </a:solidFill>
                        <a:latin typeface="Cambria Math" panose="02040503050406030204" pitchFamily="18" charset="0"/>
                        <a:ea typeface="Cambria Math" panose="02040503050406030204" pitchFamily="18" charset="0"/>
                      </a:rPr>
                      <m:t>=</m:t>
                    </m:r>
                    <m:r>
                      <a:rPr lang="en-US" sz="2600" b="0" i="1" smtClean="0">
                        <a:solidFill>
                          <a:schemeClr val="tx1"/>
                        </a:solidFill>
                        <a:latin typeface="Cambria Math" panose="02040503050406030204" pitchFamily="18" charset="0"/>
                        <a:ea typeface="Cambria Math" panose="02040503050406030204" pitchFamily="18" charset="0"/>
                      </a:rPr>
                      <m:t>3</m:t>
                    </m:r>
                  </m:oMath>
                </a14:m>
                <a:endParaRPr lang="en-US" sz="2600" dirty="0">
                  <a:solidFill>
                    <a:schemeClr val="tx1"/>
                  </a:solidFill>
                  <a:ea typeface="Cambria Math" panose="02040503050406030204" pitchFamily="18" charset="0"/>
                </a:endParaRPr>
              </a:p>
              <a:p>
                <a:pPr indent="-457200">
                  <a:buClr>
                    <a:srgbClr val="C00000"/>
                  </a:buClr>
                  <a:buSzPts val="2800"/>
                  <a:buFont typeface="Wingdings" panose="05000000000000000000" pitchFamily="2" charset="2"/>
                  <a:buChar char="q"/>
                </a:pPr>
                <a14:m>
                  <m:oMath xmlns:m="http://schemas.openxmlformats.org/officeDocument/2006/math">
                    <m:f>
                      <m:fPr>
                        <m:ctrlPr>
                          <a:rPr lang="en-US" sz="2600" i="1">
                            <a:solidFill>
                              <a:schemeClr val="tx1"/>
                            </a:solidFill>
                            <a:latin typeface="Cambria Math" panose="02040503050406030204" pitchFamily="18" charset="0"/>
                            <a:ea typeface="Cambria Math" panose="02040503050406030204" pitchFamily="18" charset="0"/>
                          </a:rPr>
                        </m:ctrlPr>
                      </m:fPr>
                      <m:num>
                        <m:r>
                          <a:rPr lang="en-US" sz="2600" i="1">
                            <a:solidFill>
                              <a:schemeClr val="tx1"/>
                            </a:solidFill>
                            <a:latin typeface="Cambria Math" panose="02040503050406030204" pitchFamily="18" charset="0"/>
                            <a:ea typeface="Cambria Math" panose="02040503050406030204" pitchFamily="18" charset="0"/>
                          </a:rPr>
                          <m:t>𝜕</m:t>
                        </m:r>
                        <m:r>
                          <a:rPr lang="en-US" sz="2600" i="1">
                            <a:solidFill>
                              <a:schemeClr val="tx1"/>
                            </a:solidFill>
                            <a:latin typeface="Cambria Math" panose="02040503050406030204" pitchFamily="18" charset="0"/>
                            <a:ea typeface="Cambria Math" panose="02040503050406030204" pitchFamily="18" charset="0"/>
                          </a:rPr>
                          <m:t>𝑓</m:t>
                        </m:r>
                        <m:r>
                          <a:rPr lang="en-US" sz="2600" i="1">
                            <a:solidFill>
                              <a:schemeClr val="tx1"/>
                            </a:solidFill>
                            <a:latin typeface="Cambria Math" panose="02040503050406030204" pitchFamily="18" charset="0"/>
                            <a:ea typeface="Cambria Math" panose="02040503050406030204" pitchFamily="18" charset="0"/>
                          </a:rPr>
                          <m:t>(</m:t>
                        </m:r>
                        <m:r>
                          <a:rPr lang="en-US" sz="2600" i="1">
                            <a:solidFill>
                              <a:schemeClr val="tx1"/>
                            </a:solidFill>
                            <a:latin typeface="Cambria Math" panose="02040503050406030204" pitchFamily="18" charset="0"/>
                            <a:ea typeface="Cambria Math" panose="02040503050406030204" pitchFamily="18" charset="0"/>
                          </a:rPr>
                          <m:t>𝑥</m:t>
                        </m:r>
                        <m:r>
                          <a:rPr lang="en-US" sz="2600" i="1">
                            <a:solidFill>
                              <a:schemeClr val="tx1"/>
                            </a:solidFill>
                            <a:latin typeface="Cambria Math" panose="02040503050406030204" pitchFamily="18" charset="0"/>
                            <a:ea typeface="Cambria Math" panose="02040503050406030204" pitchFamily="18" charset="0"/>
                          </a:rPr>
                          <m:t>, </m:t>
                        </m:r>
                        <m:r>
                          <a:rPr lang="en-US" sz="2600" i="1">
                            <a:solidFill>
                              <a:schemeClr val="tx1"/>
                            </a:solidFill>
                            <a:latin typeface="Cambria Math" panose="02040503050406030204" pitchFamily="18" charset="0"/>
                            <a:ea typeface="Cambria Math" panose="02040503050406030204" pitchFamily="18" charset="0"/>
                          </a:rPr>
                          <m:t>𝑦</m:t>
                        </m:r>
                        <m:r>
                          <a:rPr lang="en-US" sz="2600" i="1">
                            <a:solidFill>
                              <a:schemeClr val="tx1"/>
                            </a:solidFill>
                            <a:latin typeface="Cambria Math" panose="02040503050406030204" pitchFamily="18" charset="0"/>
                            <a:ea typeface="Cambria Math" panose="02040503050406030204" pitchFamily="18" charset="0"/>
                          </a:rPr>
                          <m:t>, </m:t>
                        </m:r>
                        <m:r>
                          <a:rPr lang="en-US" sz="2600" i="1">
                            <a:solidFill>
                              <a:schemeClr val="tx1"/>
                            </a:solidFill>
                            <a:latin typeface="Cambria Math" panose="02040503050406030204" pitchFamily="18" charset="0"/>
                            <a:ea typeface="Cambria Math" panose="02040503050406030204" pitchFamily="18" charset="0"/>
                          </a:rPr>
                          <m:t>𝑧</m:t>
                        </m:r>
                        <m:r>
                          <a:rPr lang="en-US" sz="2600" i="1">
                            <a:solidFill>
                              <a:schemeClr val="tx1"/>
                            </a:solidFill>
                            <a:latin typeface="Cambria Math" panose="02040503050406030204" pitchFamily="18" charset="0"/>
                            <a:ea typeface="Cambria Math" panose="02040503050406030204" pitchFamily="18" charset="0"/>
                          </a:rPr>
                          <m:t>)</m:t>
                        </m:r>
                      </m:num>
                      <m:den>
                        <m:r>
                          <a:rPr lang="en-US" sz="2600" i="1">
                            <a:solidFill>
                              <a:schemeClr val="tx1"/>
                            </a:solidFill>
                            <a:latin typeface="Cambria Math" panose="02040503050406030204" pitchFamily="18" charset="0"/>
                            <a:ea typeface="Cambria Math" panose="02040503050406030204" pitchFamily="18" charset="0"/>
                          </a:rPr>
                          <m:t>𝜕</m:t>
                        </m:r>
                        <m:r>
                          <a:rPr lang="en-US" sz="2600" b="0" i="1" smtClean="0">
                            <a:solidFill>
                              <a:srgbClr val="00B050"/>
                            </a:solidFill>
                            <a:latin typeface="Cambria Math" panose="02040503050406030204" pitchFamily="18" charset="0"/>
                            <a:ea typeface="Cambria Math" panose="02040503050406030204" pitchFamily="18" charset="0"/>
                          </a:rPr>
                          <m:t>𝑧</m:t>
                        </m:r>
                      </m:den>
                    </m:f>
                    <m:r>
                      <a:rPr lang="en-US" sz="2600" i="1">
                        <a:solidFill>
                          <a:schemeClr val="tx1"/>
                        </a:solidFill>
                        <a:latin typeface="Cambria Math" panose="02040503050406030204" pitchFamily="18" charset="0"/>
                        <a:ea typeface="Cambria Math" panose="02040503050406030204" pitchFamily="18" charset="0"/>
                      </a:rPr>
                      <m:t>=</m:t>
                    </m:r>
                    <m:r>
                      <a:rPr lang="en-US" sz="2600" b="0" i="1" smtClean="0">
                        <a:solidFill>
                          <a:schemeClr val="tx1"/>
                        </a:solidFill>
                        <a:latin typeface="Cambria Math" panose="02040503050406030204" pitchFamily="18" charset="0"/>
                        <a:ea typeface="Cambria Math" panose="02040503050406030204" pitchFamily="18" charset="0"/>
                      </a:rPr>
                      <m:t>5</m:t>
                    </m:r>
                  </m:oMath>
                </a14:m>
                <a:r>
                  <a:rPr lang="en-US" sz="2600" dirty="0">
                    <a:solidFill>
                      <a:schemeClr val="tx1"/>
                    </a:solidFill>
                  </a:rPr>
                  <a:t> </a:t>
                </a:r>
              </a:p>
              <a:p>
                <a:pPr marL="0" lvl="0" indent="0" algn="l" rtl="0">
                  <a:lnSpc>
                    <a:spcPct val="90000"/>
                  </a:lnSpc>
                  <a:spcBef>
                    <a:spcPts val="1000"/>
                  </a:spcBef>
                  <a:spcAft>
                    <a:spcPts val="0"/>
                  </a:spcAft>
                  <a:buClr>
                    <a:srgbClr val="C00000"/>
                  </a:buClr>
                  <a:buSzPts val="2800"/>
                  <a:buNone/>
                </a:pPr>
                <a:endParaRPr lang="en-US" sz="2600" dirty="0">
                  <a:solidFill>
                    <a:schemeClr val="tx1"/>
                  </a:solidFill>
                </a:endParaRPr>
              </a:p>
            </p:txBody>
          </p:sp>
        </mc:Choice>
        <mc:Fallback xmlns="">
          <p:sp>
            <p:nvSpPr>
              <p:cNvPr id="97" name="Google Shape;97;p2"/>
              <p:cNvSpPr txBox="1">
                <a:spLocks noGrp="1" noRot="1" noChangeAspect="1" noMove="1" noResize="1" noEditPoints="1" noAdjustHandles="1" noChangeArrowheads="1" noChangeShapeType="1" noTextEdit="1"/>
              </p:cNvSpPr>
              <p:nvPr>
                <p:ph type="body" idx="1"/>
              </p:nvPr>
            </p:nvSpPr>
            <p:spPr>
              <a:xfrm>
                <a:off x="838200" y="1825624"/>
                <a:ext cx="10515600" cy="4713288"/>
              </a:xfrm>
              <a:prstGeom prst="rect">
                <a:avLst/>
              </a:prstGeom>
              <a:blipFill>
                <a:blip r:embed="rId3"/>
                <a:stretch>
                  <a:fillRect l="-1043"/>
                </a:stretch>
              </a:blipFill>
              <a:ln>
                <a:noFill/>
              </a:ln>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F2823763-B4E0-E236-C459-1803C47D7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7972" y="1993458"/>
            <a:ext cx="2565256" cy="4545454"/>
          </a:xfrm>
          <a:prstGeom prst="rect">
            <a:avLst/>
          </a:prstGeom>
        </p:spPr>
      </p:pic>
    </p:spTree>
    <p:extLst>
      <p:ext uri="{BB962C8B-B14F-4D97-AF65-F5344CB8AC3E}">
        <p14:creationId xmlns:p14="http://schemas.microsoft.com/office/powerpoint/2010/main" val="186268952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1745</TotalTime>
  <Words>1409</Words>
  <Application>Microsoft Office PowerPoint</Application>
  <PresentationFormat>Widescreen</PresentationFormat>
  <Paragraphs>252</Paragraphs>
  <Slides>34</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Cambria Math</vt:lpstr>
      <vt:lpstr>Comic Sans MS</vt:lpstr>
      <vt:lpstr>Noto Sans Symbols</vt:lpstr>
      <vt:lpstr>Times New Roman</vt:lpstr>
      <vt:lpstr>Wingdings</vt:lpstr>
      <vt:lpstr>Office Theme</vt:lpstr>
      <vt:lpstr>CS-4053 Recommender System</vt:lpstr>
      <vt:lpstr>Derivatives: Recap</vt:lpstr>
      <vt:lpstr>Derivatives: Recap</vt:lpstr>
      <vt:lpstr>Derivatives: Recap</vt:lpstr>
      <vt:lpstr>Derivatives: Recap</vt:lpstr>
      <vt:lpstr>Derivatives: Recap</vt:lpstr>
      <vt:lpstr>Partial Derivatives: Recap</vt:lpstr>
      <vt:lpstr>Partial Derivatives: Recap</vt:lpstr>
      <vt:lpstr>Derivatives: Recap</vt:lpstr>
      <vt:lpstr>Gradient: Recap</vt:lpstr>
      <vt:lpstr>Gradient: Recap</vt:lpstr>
      <vt:lpstr>Linear Regression</vt:lpstr>
      <vt:lpstr>Linear Regression</vt:lpstr>
      <vt:lpstr>Issue: Linearly Separable Data</vt:lpstr>
      <vt:lpstr>Issue: Linearly Separable Data</vt:lpstr>
      <vt:lpstr>Issue: Linearly Separable Data</vt:lpstr>
      <vt:lpstr>Neural Network: What is a Neuron?</vt:lpstr>
      <vt:lpstr>Neural Network: What is a Neuron?</vt:lpstr>
      <vt:lpstr>Neural Network: What is a Neuron?</vt:lpstr>
      <vt:lpstr>Neural Network: What is an Activation?</vt:lpstr>
      <vt:lpstr>Neural Network: Why is it called a Network?</vt:lpstr>
      <vt:lpstr>Neural Network: Architecture</vt:lpstr>
      <vt:lpstr>Neural Network: Architecture</vt:lpstr>
      <vt:lpstr>Neural Network: Architecture</vt:lpstr>
      <vt:lpstr>Neural Network: Architecture</vt:lpstr>
      <vt:lpstr>Neural Network: Architecture</vt:lpstr>
      <vt:lpstr>Neural Network: How does it work?</vt:lpstr>
      <vt:lpstr>Neural Network: How does it work?</vt:lpstr>
      <vt:lpstr>Neural Network: How does it work?</vt:lpstr>
      <vt:lpstr>Neural Network: Training</vt:lpstr>
      <vt:lpstr>Neural Network: Training</vt:lpstr>
      <vt:lpstr>Neural Network: Training</vt:lpstr>
      <vt:lpstr>Neural Network: Backpropagation</vt:lpstr>
      <vt:lpstr>Neural Network: Backpropagation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CS-4053 Recommender System</dc:title>
  <dc:creator>Zain</dc:creator>
  <cp:lastModifiedBy>Zain</cp:lastModifiedBy>
  <cp:revision>556</cp:revision>
  <dcterms:created xsi:type="dcterms:W3CDTF">2023-01-23T05:58:50Z</dcterms:created>
  <dcterms:modified xsi:type="dcterms:W3CDTF">2023-04-06T08:28:03Z</dcterms:modified>
</cp:coreProperties>
</file>