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4"/>
  </p:notesMasterIdLst>
  <p:handoutMasterIdLst>
    <p:handoutMasterId r:id="rId75"/>
  </p:handoutMasterIdLst>
  <p:sldIdLst>
    <p:sldId id="293" r:id="rId2"/>
    <p:sldId id="369" r:id="rId3"/>
    <p:sldId id="383" r:id="rId4"/>
    <p:sldId id="398" r:id="rId5"/>
    <p:sldId id="397" r:id="rId6"/>
    <p:sldId id="457" r:id="rId7"/>
    <p:sldId id="387" r:id="rId8"/>
    <p:sldId id="388" r:id="rId9"/>
    <p:sldId id="389" r:id="rId10"/>
    <p:sldId id="390" r:id="rId11"/>
    <p:sldId id="399" r:id="rId12"/>
    <p:sldId id="465" r:id="rId13"/>
    <p:sldId id="392" r:id="rId14"/>
    <p:sldId id="463" r:id="rId15"/>
    <p:sldId id="400" r:id="rId16"/>
    <p:sldId id="458" r:id="rId17"/>
    <p:sldId id="459" r:id="rId18"/>
    <p:sldId id="460" r:id="rId19"/>
    <p:sldId id="461" r:id="rId20"/>
    <p:sldId id="464" r:id="rId21"/>
    <p:sldId id="462" r:id="rId22"/>
    <p:sldId id="403" r:id="rId23"/>
    <p:sldId id="404" r:id="rId24"/>
    <p:sldId id="405" r:id="rId25"/>
    <p:sldId id="406" r:id="rId26"/>
    <p:sldId id="407" r:id="rId27"/>
    <p:sldId id="467" r:id="rId28"/>
    <p:sldId id="466" r:id="rId29"/>
    <p:sldId id="408" r:id="rId30"/>
    <p:sldId id="409" r:id="rId31"/>
    <p:sldId id="468" r:id="rId32"/>
    <p:sldId id="411" r:id="rId33"/>
    <p:sldId id="470" r:id="rId34"/>
    <p:sldId id="412" r:id="rId35"/>
    <p:sldId id="413" r:id="rId36"/>
    <p:sldId id="469" r:id="rId37"/>
    <p:sldId id="414" r:id="rId38"/>
    <p:sldId id="415" r:id="rId39"/>
    <p:sldId id="416" r:id="rId40"/>
    <p:sldId id="417" r:id="rId41"/>
    <p:sldId id="418" r:id="rId42"/>
    <p:sldId id="419" r:id="rId43"/>
    <p:sldId id="420" r:id="rId44"/>
    <p:sldId id="421" r:id="rId45"/>
    <p:sldId id="422" r:id="rId46"/>
    <p:sldId id="428" r:id="rId47"/>
    <p:sldId id="429" r:id="rId48"/>
    <p:sldId id="434" r:id="rId49"/>
    <p:sldId id="435" r:id="rId50"/>
    <p:sldId id="437" r:id="rId51"/>
    <p:sldId id="438" r:id="rId52"/>
    <p:sldId id="439" r:id="rId53"/>
    <p:sldId id="440" r:id="rId54"/>
    <p:sldId id="441" r:id="rId55"/>
    <p:sldId id="442" r:id="rId56"/>
    <p:sldId id="471" r:id="rId57"/>
    <p:sldId id="443" r:id="rId58"/>
    <p:sldId id="472" r:id="rId59"/>
    <p:sldId id="473" r:id="rId60"/>
    <p:sldId id="445" r:id="rId61"/>
    <p:sldId id="446" r:id="rId62"/>
    <p:sldId id="447" r:id="rId63"/>
    <p:sldId id="448" r:id="rId64"/>
    <p:sldId id="449" r:id="rId65"/>
    <p:sldId id="450" r:id="rId66"/>
    <p:sldId id="451" r:id="rId67"/>
    <p:sldId id="452" r:id="rId68"/>
    <p:sldId id="453" r:id="rId69"/>
    <p:sldId id="454" r:id="rId70"/>
    <p:sldId id="455" r:id="rId71"/>
    <p:sldId id="444" r:id="rId72"/>
    <p:sldId id="456" r:id="rId7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4660"/>
  </p:normalViewPr>
  <p:slideViewPr>
    <p:cSldViewPr>
      <p:cViewPr varScale="1">
        <p:scale>
          <a:sx n="68" d="100"/>
          <a:sy n="68"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113037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2584100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424336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34133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3</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0304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69F122F-2FE8-4C91-8156-4688BDAE7969}" type="slidenum">
              <a:rPr lang="en-US" smtClean="0"/>
              <a:pPr>
                <a:defRPr/>
              </a:pPr>
              <a:t>72</a:t>
            </a:fld>
            <a:endParaRPr lang="en-US"/>
          </a:p>
        </p:txBody>
      </p:sp>
    </p:spTree>
    <p:extLst>
      <p:ext uri="{BB962C8B-B14F-4D97-AF65-F5344CB8AC3E}">
        <p14:creationId xmlns:p14="http://schemas.microsoft.com/office/powerpoint/2010/main" val="393131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152400" y="838200"/>
            <a:ext cx="88392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8686800" y="6381750"/>
            <a:ext cx="457200" cy="476250"/>
          </a:xfrm>
          <a:ln/>
        </p:spPr>
        <p:txBody>
          <a:bodyPr/>
          <a:lstStyle>
            <a:lvl1pPr>
              <a:defRPr/>
            </a:lvl1pPr>
          </a:lstStyle>
          <a:p>
            <a:pPr>
              <a:defRPr/>
            </a:pPr>
            <a:endParaRPr lang="en-US" dirty="0"/>
          </a:p>
          <a:p>
            <a:pPr>
              <a:defRPr/>
            </a:pPr>
            <a:fld id="{32C7C4F8-C15F-44B1-8719-C4B0BB76F01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8382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8686800" y="6381750"/>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endParaRPr lang="en-US" dirty="0"/>
          </a:p>
          <a:p>
            <a:pPr>
              <a:defRPr/>
            </a:pPr>
            <a:fld id="{4AF264E9-1BC2-4290-B8C9-A8C5BC6552C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0" y="228600"/>
            <a:ext cx="9144000" cy="2362200"/>
          </a:xfrm>
        </p:spPr>
        <p:txBody>
          <a:bodyPr/>
          <a:lstStyle/>
          <a:p>
            <a:pPr eaLnBrk="1" hangingPunct="1"/>
            <a:r>
              <a:rPr lang="en-US" sz="3500" b="1" dirty="0">
                <a:solidFill>
                  <a:schemeClr val="accent2"/>
                </a:solidFill>
              </a:rPr>
              <a:t>Artificial Intelligence</a:t>
            </a:r>
            <a:br>
              <a:rPr lang="en-US" sz="3500" b="1" dirty="0">
                <a:solidFill>
                  <a:schemeClr val="accent2"/>
                </a:solidFill>
              </a:rPr>
            </a:br>
            <a:r>
              <a:rPr lang="en-US" sz="3500" b="1">
                <a:solidFill>
                  <a:srgbClr val="C00000"/>
                </a:solidFill>
              </a:rPr>
              <a:t>(</a:t>
            </a:r>
            <a:r>
              <a:rPr lang="en-US" sz="3200" b="1">
                <a:solidFill>
                  <a:srgbClr val="C00000"/>
                </a:solidFill>
              </a:rPr>
              <a:t>Spring-2023)</a:t>
            </a:r>
            <a:endParaRPr lang="en-US" sz="4000" b="1" dirty="0">
              <a:solidFill>
                <a:srgbClr val="C00000"/>
              </a:solidFill>
            </a:endParaRPr>
          </a:p>
        </p:txBody>
      </p:sp>
      <p:sp>
        <p:nvSpPr>
          <p:cNvPr id="4" name="Text Box 9"/>
          <p:cNvSpPr txBox="1">
            <a:spLocks noChangeArrowheads="1"/>
          </p:cNvSpPr>
          <p:nvPr/>
        </p:nvSpPr>
        <p:spPr bwMode="auto">
          <a:xfrm>
            <a:off x="228601" y="3124200"/>
            <a:ext cx="8686799" cy="1015663"/>
          </a:xfrm>
          <a:prstGeom prst="rect">
            <a:avLst/>
          </a:prstGeom>
          <a:noFill/>
          <a:ln w="9525">
            <a:noFill/>
            <a:miter lim="800000"/>
            <a:headEnd/>
            <a:tailEnd/>
          </a:ln>
        </p:spPr>
        <p:txBody>
          <a:bodyPr wrap="square">
            <a:spAutoFit/>
          </a:bodyPr>
          <a:lstStyle/>
          <a:p>
            <a:pPr algn="ctr">
              <a:spcBef>
                <a:spcPct val="20000"/>
              </a:spcBef>
              <a:buClr>
                <a:srgbClr val="3333CC"/>
              </a:buClr>
              <a:buFont typeface="Wingdings" pitchFamily="2" charset="2"/>
              <a:buNone/>
            </a:pPr>
            <a:r>
              <a:rPr lang="en-US" sz="3600" b="1" dirty="0">
                <a:latin typeface="+mj-lt"/>
              </a:rPr>
              <a:t>Local Search</a:t>
            </a:r>
            <a:endParaRPr lang="en-US" sz="2800" b="1" dirty="0">
              <a:latin typeface="+mj-lt"/>
            </a:endParaRP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lstStyle/>
          <a:p>
            <a:r>
              <a:rPr lang="en-US" sz="3600" b="1" dirty="0"/>
              <a:t>What do these problems have in common?</a:t>
            </a:r>
          </a:p>
        </p:txBody>
      </p:sp>
      <p:sp>
        <p:nvSpPr>
          <p:cNvPr id="3" name="Content Placeholder 2"/>
          <p:cNvSpPr>
            <a:spLocks noGrp="1"/>
          </p:cNvSpPr>
          <p:nvPr>
            <p:ph idx="1"/>
          </p:nvPr>
        </p:nvSpPr>
        <p:spPr>
          <a:xfrm>
            <a:off x="228600" y="1219200"/>
            <a:ext cx="8686800" cy="5257800"/>
          </a:xfrm>
        </p:spPr>
        <p:txBody>
          <a:bodyPr/>
          <a:lstStyle/>
          <a:p>
            <a:pPr algn="just"/>
            <a:r>
              <a:rPr lang="en-US" sz="2800" dirty="0"/>
              <a:t>These problems are unlike the systematic search problems</a:t>
            </a:r>
          </a:p>
          <a:p>
            <a:pPr lvl="1" algn="just"/>
            <a:r>
              <a:rPr lang="en-US" dirty="0"/>
              <a:t>The path to the goal is irrelevant </a:t>
            </a:r>
          </a:p>
          <a:p>
            <a:pPr lvl="2" algn="just"/>
            <a:r>
              <a:rPr lang="en-US" sz="2800" dirty="0"/>
              <a:t>all you care about is the final configuration</a:t>
            </a:r>
          </a:p>
          <a:p>
            <a:pPr algn="just"/>
            <a:r>
              <a:rPr lang="en-US" sz="2800" dirty="0"/>
              <a:t>These are often optimization problems in which you find the best state according to an </a:t>
            </a:r>
            <a:r>
              <a:rPr lang="en-US" sz="2800" b="1" dirty="0"/>
              <a:t>objective function</a:t>
            </a:r>
          </a:p>
          <a:p>
            <a:pPr algn="just"/>
            <a:r>
              <a:rPr lang="en-US" sz="2800" dirty="0"/>
              <a:t>These problems are examples of local search problems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685800"/>
          </a:xfrm>
        </p:spPr>
        <p:txBody>
          <a:bodyPr/>
          <a:lstStyle/>
          <a:p>
            <a:r>
              <a:rPr lang="en-US" sz="3600" b="1" dirty="0">
                <a:latin typeface="+mn-lt"/>
              </a:rPr>
              <a:t>Local Search Problems</a:t>
            </a:r>
          </a:p>
        </p:txBody>
      </p:sp>
      <p:sp>
        <p:nvSpPr>
          <p:cNvPr id="3" name="Content Placeholder 2"/>
          <p:cNvSpPr>
            <a:spLocks noGrp="1"/>
          </p:cNvSpPr>
          <p:nvPr>
            <p:ph idx="1"/>
          </p:nvPr>
        </p:nvSpPr>
        <p:spPr>
          <a:xfrm>
            <a:off x="228600" y="838200"/>
            <a:ext cx="8686800" cy="5638800"/>
          </a:xfrm>
        </p:spPr>
        <p:txBody>
          <a:bodyPr/>
          <a:lstStyle/>
          <a:p>
            <a:pPr algn="just">
              <a:spcBef>
                <a:spcPts val="0"/>
              </a:spcBef>
            </a:pPr>
            <a:r>
              <a:rPr lang="en-US" sz="2800" dirty="0"/>
              <a:t>Given: </a:t>
            </a:r>
          </a:p>
          <a:p>
            <a:pPr lvl="1" algn="just">
              <a:spcBef>
                <a:spcPts val="0"/>
              </a:spcBef>
            </a:pPr>
            <a:r>
              <a:rPr lang="en-US" dirty="0"/>
              <a:t>a set of states: S = {Xi, . . . . . . , </a:t>
            </a:r>
            <a:r>
              <a:rPr lang="en-US" dirty="0" err="1"/>
              <a:t>Xm</a:t>
            </a:r>
            <a:r>
              <a:rPr lang="en-US" dirty="0"/>
              <a:t>}</a:t>
            </a:r>
          </a:p>
          <a:p>
            <a:pPr lvl="1" algn="just">
              <a:spcBef>
                <a:spcPts val="0"/>
              </a:spcBef>
            </a:pPr>
            <a:r>
              <a:rPr lang="en-US" dirty="0"/>
              <a:t>an objective function [</a:t>
            </a:r>
            <a:r>
              <a:rPr lang="en-US" dirty="0" err="1"/>
              <a:t>Eval</a:t>
            </a:r>
            <a:r>
              <a:rPr lang="en-US" dirty="0"/>
              <a:t>(Xi)] that returns the goodness of the state</a:t>
            </a:r>
          </a:p>
          <a:p>
            <a:pPr algn="just">
              <a:spcBef>
                <a:spcPts val="0"/>
              </a:spcBef>
            </a:pPr>
            <a:r>
              <a:rPr lang="en-US" sz="2800" dirty="0"/>
              <a:t>Find the state X* that maximizes the objective function</a:t>
            </a:r>
          </a:p>
          <a:p>
            <a:pPr algn="just">
              <a:spcBef>
                <a:spcPts val="0"/>
              </a:spcBef>
            </a:pPr>
            <a:r>
              <a:rPr lang="en-US" sz="2800" dirty="0"/>
              <a:t>The new state is close to the previous one in the space of states, hence the name </a:t>
            </a:r>
            <a:r>
              <a:rPr lang="en-US" sz="2800" i="1" dirty="0">
                <a:solidFill>
                  <a:srgbClr val="C00000"/>
                </a:solidFill>
              </a:rPr>
              <a:t>local search</a:t>
            </a:r>
            <a:r>
              <a:rPr lang="en-US" sz="2800" dirty="0"/>
              <a:t>.</a:t>
            </a:r>
          </a:p>
          <a:p>
            <a:pPr marL="0" indent="0" algn="just">
              <a:spcBef>
                <a:spcPts val="0"/>
              </a:spcBef>
              <a:buNone/>
            </a:pPr>
            <a:endParaRPr lang="en-US" sz="2800" dirty="0"/>
          </a:p>
          <a:p>
            <a:pPr algn="just">
              <a:spcBef>
                <a:spcPts val="0"/>
              </a:spcBef>
            </a:pPr>
            <a:r>
              <a:rPr lang="en-US" sz="2800" dirty="0">
                <a:solidFill>
                  <a:srgbClr val="FF0000"/>
                </a:solidFill>
              </a:rPr>
              <a:t>[Note: Sometimes </a:t>
            </a:r>
            <a:r>
              <a:rPr lang="en-US" sz="2800" dirty="0" err="1">
                <a:solidFill>
                  <a:srgbClr val="FF0000"/>
                </a:solidFill>
              </a:rPr>
              <a:t>Eval</a:t>
            </a:r>
            <a:r>
              <a:rPr lang="en-US" sz="2800" dirty="0">
                <a:solidFill>
                  <a:srgbClr val="FF0000"/>
                </a:solidFill>
              </a:rPr>
              <a:t>(Xi) is a cost function instead of an objective function, in this case, we want to find the state X* that minimizes the cost function]</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State-space landscape</a:t>
            </a:r>
          </a:p>
          <a:p>
            <a:r>
              <a:rPr lang="en-US" dirty="0"/>
              <a:t>A landscape has both:</a:t>
            </a:r>
          </a:p>
          <a:p>
            <a:pPr lvl="1"/>
            <a:r>
              <a:rPr lang="en-US" dirty="0"/>
              <a:t>“location” (defined by the state) and </a:t>
            </a:r>
          </a:p>
          <a:p>
            <a:pPr lvl="1"/>
            <a:r>
              <a:rPr lang="en-US" dirty="0"/>
              <a:t>“elevation” (defined by the value of the heuristic cost function or objective function).</a:t>
            </a:r>
          </a:p>
          <a:p>
            <a:r>
              <a:rPr lang="en-US" dirty="0"/>
              <a:t>Aim is to find </a:t>
            </a:r>
          </a:p>
          <a:p>
            <a:pPr lvl="1"/>
            <a:r>
              <a:rPr lang="en-US" dirty="0"/>
              <a:t>the lowest valley—a global minimum</a:t>
            </a:r>
          </a:p>
          <a:p>
            <a:pPr lvl="1"/>
            <a:r>
              <a:rPr lang="en-US" dirty="0"/>
              <a:t>to find the highest peak—a global maximum</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12</a:t>
            </a:fld>
            <a:endParaRPr lang="en-US" dirty="0"/>
          </a:p>
        </p:txBody>
      </p:sp>
    </p:spTree>
    <p:extLst>
      <p:ext uri="{BB962C8B-B14F-4D97-AF65-F5344CB8AC3E}">
        <p14:creationId xmlns:p14="http://schemas.microsoft.com/office/powerpoint/2010/main" val="132650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State-Space Landscape</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13</a:t>
            </a:fld>
            <a:endParaRPr lang="en-US"/>
          </a:p>
        </p:txBody>
      </p:sp>
      <p:pic>
        <p:nvPicPr>
          <p:cNvPr id="31745" name="Picture 1"/>
          <p:cNvPicPr>
            <a:picLocks noGrp="1" noChangeAspect="1" noChangeArrowheads="1"/>
          </p:cNvPicPr>
          <p:nvPr>
            <p:ph idx="1"/>
          </p:nvPr>
        </p:nvPicPr>
        <p:blipFill>
          <a:blip r:embed="rId2" cstate="print"/>
          <a:srcRect/>
          <a:stretch>
            <a:fillRect/>
          </a:stretch>
        </p:blipFill>
        <p:spPr bwMode="auto">
          <a:xfrm>
            <a:off x="457200" y="1066800"/>
            <a:ext cx="8001000" cy="5257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14</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59638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36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Local Search Algorithms</a:t>
            </a:r>
          </a:p>
        </p:txBody>
      </p:sp>
      <p:sp>
        <p:nvSpPr>
          <p:cNvPr id="3" name="Content Placeholder 2"/>
          <p:cNvSpPr>
            <a:spLocks noGrp="1"/>
          </p:cNvSpPr>
          <p:nvPr>
            <p:ph idx="1"/>
          </p:nvPr>
        </p:nvSpPr>
        <p:spPr>
          <a:xfrm>
            <a:off x="152400" y="762000"/>
            <a:ext cx="8763000" cy="5715000"/>
          </a:xfrm>
        </p:spPr>
        <p:txBody>
          <a:bodyPr/>
          <a:lstStyle/>
          <a:p>
            <a:pPr algn="just"/>
            <a:r>
              <a:rPr lang="en-US" sz="2800" dirty="0"/>
              <a:t>Local search algorithms have two key advantages: </a:t>
            </a:r>
          </a:p>
          <a:p>
            <a:pPr marL="971550" lvl="1" indent="-514350" algn="just">
              <a:buFont typeface="+mj-lt"/>
              <a:buAutoNum type="arabicPeriod"/>
            </a:pPr>
            <a:r>
              <a:rPr lang="en-US" dirty="0"/>
              <a:t>they use very little memory—usually a constant amount; and </a:t>
            </a:r>
          </a:p>
          <a:p>
            <a:pPr marL="971550" lvl="1" indent="-514350" algn="just">
              <a:buFont typeface="+mj-lt"/>
              <a:buAutoNum type="arabicPeriod"/>
            </a:pPr>
            <a:r>
              <a:rPr lang="en-US" dirty="0"/>
              <a:t>they can often find reasonable solutions in large or infinite (continuous) state spaces for which systematic algorithms are unsuitable.</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Example: Traveling Salesman Problem</a:t>
            </a:r>
            <a:endParaRPr lang="en-US" sz="32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16</a:t>
            </a:fld>
            <a:endParaRPr lang="en-US" dirty="0"/>
          </a:p>
        </p:txBody>
      </p:sp>
      <p:pic>
        <p:nvPicPr>
          <p:cNvPr id="66562" name="Picture 2"/>
          <p:cNvPicPr>
            <a:picLocks noGrp="1" noChangeAspect="1" noChangeArrowheads="1"/>
          </p:cNvPicPr>
          <p:nvPr>
            <p:ph idx="1"/>
          </p:nvPr>
        </p:nvPicPr>
        <p:blipFill>
          <a:blip r:embed="rId2" cstate="print"/>
          <a:srcRect/>
          <a:stretch>
            <a:fillRect/>
          </a:stretch>
        </p:blipFill>
        <p:spPr bwMode="auto">
          <a:xfrm>
            <a:off x="2209800" y="990600"/>
            <a:ext cx="4343400" cy="2438400"/>
          </a:xfrm>
          <a:prstGeom prst="rect">
            <a:avLst/>
          </a:prstGeom>
          <a:noFill/>
          <a:ln w="9525">
            <a:noFill/>
            <a:miter lim="800000"/>
            <a:headEnd/>
            <a:tailEnd/>
          </a:ln>
        </p:spPr>
      </p:pic>
      <p:sp>
        <p:nvSpPr>
          <p:cNvPr id="6" name="Rectangle 5"/>
          <p:cNvSpPr/>
          <p:nvPr/>
        </p:nvSpPr>
        <p:spPr>
          <a:xfrm>
            <a:off x="152400" y="3620631"/>
            <a:ext cx="8839200" cy="1815882"/>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mn-lt"/>
              </a:rPr>
              <a:t>State X = order of cities visited such that all cities are visited exactly once</a:t>
            </a:r>
          </a:p>
          <a:p>
            <a:pPr marL="457200" indent="-457200" algn="just">
              <a:buFont typeface="Arial" panose="020B0604020202020204" pitchFamily="34" charset="0"/>
              <a:buChar char="•"/>
            </a:pPr>
            <a:r>
              <a:rPr lang="en-US" sz="2800" dirty="0" err="1">
                <a:latin typeface="+mn-lt"/>
              </a:rPr>
              <a:t>Eval</a:t>
            </a:r>
            <a:r>
              <a:rPr lang="en-US" sz="2800" dirty="0">
                <a:latin typeface="+mn-lt"/>
              </a:rPr>
              <a:t>(X) = length of the tour defined by state X</a:t>
            </a:r>
          </a:p>
          <a:p>
            <a:pPr marL="457200" indent="-457200" algn="just">
              <a:buFont typeface="Arial" panose="020B0604020202020204" pitchFamily="34" charset="0"/>
              <a:buChar char="•"/>
            </a:pPr>
            <a:r>
              <a:rPr lang="en-US" sz="2800" dirty="0">
                <a:latin typeface="+mn-lt"/>
              </a:rPr>
              <a:t>Want to minimize the length of the tour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Browallia New" pitchFamily="34" charset="-34"/>
              </a:rPr>
              <a:t>Example: n-queens</a:t>
            </a:r>
            <a:endParaRPr lang="en-US" sz="3200" dirty="0">
              <a:cs typeface="Browallia New" pitchFamily="34" charset="-34"/>
            </a:endParaRP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17</a:t>
            </a:fld>
            <a:endParaRPr lang="en-US" dirty="0"/>
          </a:p>
        </p:txBody>
      </p:sp>
      <p:pic>
        <p:nvPicPr>
          <p:cNvPr id="67586" name="Picture 2"/>
          <p:cNvPicPr>
            <a:picLocks noChangeAspect="1" noChangeArrowheads="1"/>
          </p:cNvPicPr>
          <p:nvPr/>
        </p:nvPicPr>
        <p:blipFill>
          <a:blip r:embed="rId2" cstate="print"/>
          <a:srcRect/>
          <a:stretch>
            <a:fillRect/>
          </a:stretch>
        </p:blipFill>
        <p:spPr bwMode="auto">
          <a:xfrm>
            <a:off x="533400" y="838200"/>
            <a:ext cx="8077200" cy="2362200"/>
          </a:xfrm>
          <a:prstGeom prst="rect">
            <a:avLst/>
          </a:prstGeom>
          <a:noFill/>
          <a:ln w="9525">
            <a:noFill/>
            <a:miter lim="800000"/>
            <a:headEnd/>
            <a:tailEnd/>
          </a:ln>
        </p:spPr>
      </p:pic>
      <p:sp>
        <p:nvSpPr>
          <p:cNvPr id="6" name="Rectangle 5"/>
          <p:cNvSpPr/>
          <p:nvPr/>
        </p:nvSpPr>
        <p:spPr>
          <a:xfrm>
            <a:off x="152400" y="3200400"/>
            <a:ext cx="8839200" cy="1384995"/>
          </a:xfrm>
          <a:prstGeom prst="rect">
            <a:avLst/>
          </a:prstGeom>
        </p:spPr>
        <p:txBody>
          <a:bodyPr wrap="square">
            <a:spAutoFit/>
          </a:bodyPr>
          <a:lstStyle/>
          <a:p>
            <a:pPr marL="457200" indent="-457200" algn="just">
              <a:buFont typeface="Arial" panose="020B0604020202020204" pitchFamily="34" charset="0"/>
              <a:buChar char="•"/>
            </a:pPr>
            <a:r>
              <a:rPr lang="en-US" sz="2800" dirty="0"/>
              <a:t>State X = placement of the queens on the board</a:t>
            </a:r>
          </a:p>
          <a:p>
            <a:pPr marL="457200" indent="-457200" algn="just">
              <a:buFont typeface="Arial" panose="020B0604020202020204" pitchFamily="34" charset="0"/>
              <a:buChar char="•"/>
            </a:pPr>
            <a:r>
              <a:rPr lang="en-US" sz="2800" dirty="0" err="1"/>
              <a:t>Eval</a:t>
            </a:r>
            <a:r>
              <a:rPr lang="en-US" sz="2800" dirty="0"/>
              <a:t>(X) = # of pairs of queens attacking each other</a:t>
            </a:r>
          </a:p>
          <a:p>
            <a:pPr marL="457200" indent="-457200" algn="just">
              <a:buFont typeface="Arial" panose="020B0604020202020204" pitchFamily="34" charset="0"/>
              <a:buChar char="•"/>
            </a:pPr>
            <a:r>
              <a:rPr lang="en-US" sz="2800" dirty="0"/>
              <a:t>Want to minimize </a:t>
            </a:r>
            <a:r>
              <a:rPr lang="en-US" sz="2800" dirty="0" err="1"/>
              <a:t>Eval</a:t>
            </a:r>
            <a:r>
              <a:rPr lang="en-US" sz="2800" dirty="0"/>
              <a:t>(X)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Local Search Algorithm Recipe</a:t>
            </a:r>
            <a:endParaRPr lang="en-US" dirty="0"/>
          </a:p>
        </p:txBody>
      </p:sp>
      <p:sp>
        <p:nvSpPr>
          <p:cNvPr id="6" name="Content Placeholder 5"/>
          <p:cNvSpPr>
            <a:spLocks noGrp="1"/>
          </p:cNvSpPr>
          <p:nvPr>
            <p:ph sz="half" idx="1"/>
          </p:nvPr>
        </p:nvSpPr>
        <p:spPr>
          <a:xfrm>
            <a:off x="152400" y="838200"/>
            <a:ext cx="4343400" cy="5791200"/>
          </a:xfrm>
        </p:spPr>
        <p:txBody>
          <a:bodyPr/>
          <a:lstStyle/>
          <a:p>
            <a:pPr marL="457200" indent="-457200" algn="just">
              <a:spcBef>
                <a:spcPts val="0"/>
              </a:spcBef>
              <a:buFont typeface="+mj-lt"/>
              <a:buAutoNum type="arabicPeriod"/>
            </a:pPr>
            <a:r>
              <a:rPr lang="en-US" sz="2400" dirty="0"/>
              <a:t>Start with initial configuration X</a:t>
            </a:r>
          </a:p>
          <a:p>
            <a:pPr marL="457200" indent="-457200" algn="just">
              <a:spcBef>
                <a:spcPts val="0"/>
              </a:spcBef>
              <a:buFont typeface="+mj-lt"/>
              <a:buAutoNum type="arabicPeriod"/>
            </a:pPr>
            <a:r>
              <a:rPr lang="en-US" sz="2400" dirty="0"/>
              <a:t>Evaluate its neighbors i.e., the set of all states reachable in one move from X</a:t>
            </a:r>
          </a:p>
          <a:p>
            <a:pPr marL="457200" indent="-457200" algn="just">
              <a:spcBef>
                <a:spcPts val="0"/>
              </a:spcBef>
              <a:buFont typeface="+mj-lt"/>
              <a:buAutoNum type="arabicPeriod"/>
            </a:pPr>
            <a:r>
              <a:rPr lang="en-US" sz="2400" dirty="0"/>
              <a:t>Select one of its neighbors X*</a:t>
            </a:r>
          </a:p>
          <a:p>
            <a:pPr marL="457200" indent="-457200" algn="just">
              <a:spcBef>
                <a:spcPts val="0"/>
              </a:spcBef>
              <a:buFont typeface="+mj-lt"/>
              <a:buAutoNum type="arabicPeriod"/>
            </a:pPr>
            <a:r>
              <a:rPr lang="en-US" sz="2400" dirty="0"/>
              <a:t>Move to X* </a:t>
            </a:r>
          </a:p>
          <a:p>
            <a:pPr marL="457200" indent="-457200" algn="just">
              <a:spcBef>
                <a:spcPts val="0"/>
              </a:spcBef>
              <a:buFont typeface="+mj-lt"/>
              <a:buAutoNum type="arabicPeriod"/>
            </a:pPr>
            <a:r>
              <a:rPr lang="en-US" sz="2400" dirty="0"/>
              <a:t>Repeat until the current configuration is satisfactory</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18</a:t>
            </a:fld>
            <a:endParaRPr lang="en-US" dirty="0"/>
          </a:p>
        </p:txBody>
      </p:sp>
      <p:pic>
        <p:nvPicPr>
          <p:cNvPr id="68610" name="Picture 2"/>
          <p:cNvPicPr>
            <a:picLocks noGrp="1" noChangeAspect="1" noChangeArrowheads="1"/>
          </p:cNvPicPr>
          <p:nvPr>
            <p:ph sz="half" idx="2"/>
          </p:nvPr>
        </p:nvPicPr>
        <p:blipFill>
          <a:blip r:embed="rId2" cstate="print"/>
          <a:srcRect/>
          <a:stretch>
            <a:fillRect/>
          </a:stretch>
        </p:blipFill>
        <p:spPr bwMode="auto">
          <a:xfrm>
            <a:off x="5133975" y="1447801"/>
            <a:ext cx="3476625" cy="3833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Hill-climbing (Intuition)</a:t>
            </a:r>
            <a:endParaRPr lang="en-US" dirty="0"/>
          </a:p>
        </p:txBody>
      </p:sp>
      <p:sp>
        <p:nvSpPr>
          <p:cNvPr id="3" name="Content Placeholder 2"/>
          <p:cNvSpPr>
            <a:spLocks noGrp="1"/>
          </p:cNvSpPr>
          <p:nvPr>
            <p:ph sz="half" idx="1"/>
          </p:nvPr>
        </p:nvSpPr>
        <p:spPr>
          <a:xfrm>
            <a:off x="152400" y="1066800"/>
            <a:ext cx="4800600" cy="5410200"/>
          </a:xfrm>
        </p:spPr>
        <p:txBody>
          <a:bodyPr/>
          <a:lstStyle/>
          <a:p>
            <a:pPr algn="just">
              <a:spcBef>
                <a:spcPts val="0"/>
              </a:spcBef>
            </a:pPr>
            <a:r>
              <a:rPr lang="en-US" dirty="0"/>
              <a:t>“…resembles trying to find the top of Mount Everest in a thick fog while suffering from amnesia.”</a:t>
            </a:r>
          </a:p>
          <a:p>
            <a:pPr algn="just">
              <a:spcBef>
                <a:spcPts val="0"/>
              </a:spcBef>
            </a:pPr>
            <a:r>
              <a:rPr lang="en-US" dirty="0"/>
              <a:t>Starting at initial state X, keep moving to the neighbor with the highest objective function value greater than X’s.</a:t>
            </a:r>
          </a:p>
        </p:txBody>
      </p:sp>
      <p:sp>
        <p:nvSpPr>
          <p:cNvPr id="5" name="Slide Number Placeholder 4"/>
          <p:cNvSpPr>
            <a:spLocks noGrp="1"/>
          </p:cNvSpPr>
          <p:nvPr>
            <p:ph type="sldNum" sz="quarter" idx="12"/>
          </p:nvPr>
        </p:nvSpPr>
        <p:spPr/>
        <p:txBody>
          <a:bodyPr/>
          <a:lstStyle/>
          <a:p>
            <a:pPr>
              <a:defRPr/>
            </a:pPr>
            <a:endParaRPr lang="en-US" dirty="0"/>
          </a:p>
          <a:p>
            <a:pPr>
              <a:defRPr/>
            </a:pPr>
            <a:fld id="{7EC7C840-FA4D-40C9-A2A8-405AAC255EA1}" type="slidenum">
              <a:rPr lang="en-US" smtClean="0"/>
              <a:pPr>
                <a:defRPr/>
              </a:pPr>
              <a:t>19</a:t>
            </a:fld>
            <a:endParaRPr lang="en-US" dirty="0"/>
          </a:p>
        </p:txBody>
      </p:sp>
      <p:pic>
        <p:nvPicPr>
          <p:cNvPr id="69634" name="Picture 2"/>
          <p:cNvPicPr>
            <a:picLocks noGrp="1" noChangeAspect="1" noChangeArrowheads="1"/>
          </p:cNvPicPr>
          <p:nvPr>
            <p:ph sz="half" idx="2"/>
          </p:nvPr>
        </p:nvPicPr>
        <p:blipFill>
          <a:blip r:embed="rId2" cstate="print"/>
          <a:srcRect/>
          <a:stretch>
            <a:fillRect/>
          </a:stretch>
        </p:blipFill>
        <p:spPr bwMode="auto">
          <a:xfrm>
            <a:off x="5638800" y="1143000"/>
            <a:ext cx="3200400" cy="4038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2</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Today’s Agenda</a:t>
            </a:r>
          </a:p>
        </p:txBody>
      </p:sp>
      <p:sp>
        <p:nvSpPr>
          <p:cNvPr id="6148" name="Rectangle 3"/>
          <p:cNvSpPr>
            <a:spLocks noGrp="1" noChangeArrowheads="1"/>
          </p:cNvSpPr>
          <p:nvPr>
            <p:ph type="body" idx="4294967295"/>
          </p:nvPr>
        </p:nvSpPr>
        <p:spPr>
          <a:xfrm>
            <a:off x="228600" y="1371600"/>
            <a:ext cx="8686800" cy="1905000"/>
          </a:xfrm>
        </p:spPr>
        <p:txBody>
          <a:bodyPr/>
          <a:lstStyle/>
          <a:p>
            <a:pPr eaLnBrk="1" hangingPunct="1">
              <a:spcBef>
                <a:spcPts val="0"/>
              </a:spcBef>
              <a:buClr>
                <a:srgbClr val="3333CC"/>
              </a:buClr>
              <a:buFont typeface="Wingdings" pitchFamily="2" charset="2"/>
              <a:buChar char="§"/>
            </a:pPr>
            <a:r>
              <a:rPr lang="en-US" dirty="0"/>
              <a:t>Beyond Classical Search</a:t>
            </a:r>
          </a:p>
          <a:p>
            <a:pPr eaLnBrk="1" hangingPunct="1">
              <a:spcBef>
                <a:spcPts val="0"/>
              </a:spcBef>
              <a:buClr>
                <a:srgbClr val="3333CC"/>
              </a:buClr>
              <a:buNone/>
            </a:pPr>
            <a:r>
              <a:rPr lang="en-US" sz="2800" dirty="0"/>
              <a:t>	(Russell and </a:t>
            </a:r>
            <a:r>
              <a:rPr lang="en-US" sz="2800" dirty="0" err="1"/>
              <a:t>Norvig</a:t>
            </a:r>
            <a:r>
              <a:rPr lang="en-US" sz="2800" dirty="0"/>
              <a:t>: Chap. 4 [Section 4.1])</a:t>
            </a:r>
            <a:r>
              <a:rPr lang="en-US" sz="3600" dirty="0"/>
              <a:t> </a:t>
            </a: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GB"/>
          </a:p>
        </p:txBody>
      </p:sp>
      <p:sp>
        <p:nvSpPr>
          <p:cNvPr id="7" name="Content Placeholder 6"/>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pPr>
              <a:defRPr/>
            </a:pPr>
            <a:fld id="{7EC7C840-FA4D-40C9-A2A8-405AAC255EA1}" type="slidenum">
              <a:rPr lang="en-US" smtClean="0"/>
              <a:pPr>
                <a:defRPr/>
              </a:pPr>
              <a:t>20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8" y="1447800"/>
            <a:ext cx="898238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6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Hill-climbing Algorithm</a:t>
            </a:r>
            <a:endParaRPr lang="en-US" dirty="0"/>
          </a:p>
        </p:txBody>
      </p:sp>
      <p:sp>
        <p:nvSpPr>
          <p:cNvPr id="7" name="Content Placeholder 6"/>
          <p:cNvSpPr>
            <a:spLocks noGrp="1"/>
          </p:cNvSpPr>
          <p:nvPr>
            <p:ph idx="1"/>
          </p:nvPr>
        </p:nvSpPr>
        <p:spPr/>
        <p:txBody>
          <a:bodyPr/>
          <a:lstStyle/>
          <a:p>
            <a:pPr>
              <a:buNone/>
            </a:pPr>
            <a:r>
              <a:rPr lang="en-US" sz="2400" dirty="0"/>
              <a:t>X </a:t>
            </a:r>
            <a:r>
              <a:rPr lang="en-US" sz="2400" dirty="0">
                <a:sym typeface="Wingdings" pitchFamily="2" charset="2"/>
              </a:rPr>
              <a:t>←</a:t>
            </a:r>
            <a:r>
              <a:rPr lang="en-US" sz="2400" dirty="0"/>
              <a:t> Initial configuration</a:t>
            </a:r>
          </a:p>
          <a:p>
            <a:pPr>
              <a:buNone/>
            </a:pPr>
            <a:r>
              <a:rPr lang="en-US" sz="2400" dirty="0"/>
              <a:t>Iterate:</a:t>
            </a:r>
          </a:p>
          <a:p>
            <a:pPr>
              <a:buNone/>
            </a:pPr>
            <a:r>
              <a:rPr lang="en-US" sz="2400" dirty="0"/>
              <a:t>	E </a:t>
            </a:r>
            <a:r>
              <a:rPr lang="en-US" sz="2400" dirty="0">
                <a:sym typeface="Wingdings" pitchFamily="2" charset="2"/>
              </a:rPr>
              <a:t>←</a:t>
            </a:r>
            <a:r>
              <a:rPr lang="en-US" sz="2400" dirty="0"/>
              <a:t> </a:t>
            </a:r>
            <a:r>
              <a:rPr lang="en-US" sz="2400" dirty="0" err="1"/>
              <a:t>Eval</a:t>
            </a:r>
            <a:r>
              <a:rPr lang="en-US" sz="2400" dirty="0"/>
              <a:t>(X)</a:t>
            </a:r>
          </a:p>
          <a:p>
            <a:pPr>
              <a:buNone/>
            </a:pPr>
            <a:r>
              <a:rPr lang="en-US" sz="2400" dirty="0"/>
              <a:t>	N </a:t>
            </a:r>
            <a:r>
              <a:rPr lang="en-US" sz="2400" dirty="0">
                <a:sym typeface="Wingdings" pitchFamily="2" charset="2"/>
              </a:rPr>
              <a:t>←</a:t>
            </a:r>
            <a:r>
              <a:rPr lang="en-US" sz="2400" dirty="0"/>
              <a:t> Neighbors(X)</a:t>
            </a:r>
          </a:p>
          <a:p>
            <a:pPr>
              <a:buNone/>
            </a:pPr>
            <a:r>
              <a:rPr lang="en-US" sz="2400" dirty="0"/>
              <a:t>	For each Xi in N</a:t>
            </a:r>
          </a:p>
          <a:p>
            <a:pPr>
              <a:buNone/>
            </a:pPr>
            <a:r>
              <a:rPr lang="en-US" sz="2400" dirty="0"/>
              <a:t>		</a:t>
            </a:r>
            <a:r>
              <a:rPr lang="en-US" sz="2400" dirty="0" err="1"/>
              <a:t>Ei</a:t>
            </a:r>
            <a:r>
              <a:rPr lang="en-US" sz="2400" dirty="0"/>
              <a:t> </a:t>
            </a:r>
            <a:r>
              <a:rPr lang="en-US" sz="2400" dirty="0">
                <a:sym typeface="Wingdings" pitchFamily="2" charset="2"/>
              </a:rPr>
              <a:t>←</a:t>
            </a:r>
            <a:r>
              <a:rPr lang="en-US" sz="2400" dirty="0"/>
              <a:t> </a:t>
            </a:r>
            <a:r>
              <a:rPr lang="en-US" sz="2400" dirty="0" err="1"/>
              <a:t>Eval</a:t>
            </a:r>
            <a:r>
              <a:rPr lang="en-US" sz="2400" dirty="0"/>
              <a:t>(Xi)</a:t>
            </a:r>
          </a:p>
          <a:p>
            <a:pPr>
              <a:buNone/>
            </a:pPr>
            <a:r>
              <a:rPr lang="en-US" sz="2400" dirty="0"/>
              <a:t>	E* </a:t>
            </a:r>
            <a:r>
              <a:rPr lang="en-US" sz="2400" dirty="0">
                <a:sym typeface="Wingdings" pitchFamily="2" charset="2"/>
              </a:rPr>
              <a:t>←</a:t>
            </a:r>
            <a:r>
              <a:rPr lang="en-US" sz="2400" dirty="0"/>
              <a:t> Highest </a:t>
            </a:r>
            <a:r>
              <a:rPr lang="en-US" sz="2400" dirty="0" err="1"/>
              <a:t>Ei</a:t>
            </a:r>
            <a:endParaRPr lang="en-US" sz="2400" dirty="0"/>
          </a:p>
          <a:p>
            <a:pPr>
              <a:buNone/>
            </a:pPr>
            <a:r>
              <a:rPr lang="en-US" sz="2400" dirty="0"/>
              <a:t>	X* </a:t>
            </a:r>
            <a:r>
              <a:rPr lang="en-US" sz="2400" dirty="0">
                <a:sym typeface="Wingdings" pitchFamily="2" charset="2"/>
              </a:rPr>
              <a:t>←</a:t>
            </a:r>
            <a:r>
              <a:rPr lang="en-US" sz="2400" dirty="0"/>
              <a:t> Xi with highest </a:t>
            </a:r>
            <a:r>
              <a:rPr lang="en-US" sz="2400" dirty="0" err="1"/>
              <a:t>Ei</a:t>
            </a:r>
            <a:endParaRPr lang="en-US" sz="2400" dirty="0"/>
          </a:p>
          <a:p>
            <a:pPr>
              <a:buNone/>
            </a:pPr>
            <a:r>
              <a:rPr lang="en-US" sz="2400" dirty="0"/>
              <a:t>	If E* &gt; E</a:t>
            </a:r>
          </a:p>
          <a:p>
            <a:pPr>
              <a:buNone/>
            </a:pPr>
            <a:r>
              <a:rPr lang="en-US" sz="2400" dirty="0"/>
              <a:t>		X </a:t>
            </a:r>
            <a:r>
              <a:rPr lang="en-US" sz="2400" dirty="0">
                <a:sym typeface="Wingdings" pitchFamily="2" charset="2"/>
              </a:rPr>
              <a:t>←</a:t>
            </a:r>
            <a:r>
              <a:rPr lang="en-US" sz="2400" dirty="0"/>
              <a:t> X*</a:t>
            </a:r>
          </a:p>
          <a:p>
            <a:pPr>
              <a:buNone/>
            </a:pPr>
            <a:r>
              <a:rPr lang="en-US" sz="2400" dirty="0"/>
              <a:t>	Else</a:t>
            </a:r>
          </a:p>
          <a:p>
            <a:pPr>
              <a:buNone/>
            </a:pPr>
            <a:r>
              <a:rPr lang="en-US" sz="2400" dirty="0"/>
              <a:t>		Return X</a:t>
            </a:r>
          </a:p>
        </p:txBody>
      </p:sp>
      <p:sp>
        <p:nvSpPr>
          <p:cNvPr id="5" name="Slide Number Placeholder 4"/>
          <p:cNvSpPr>
            <a:spLocks noGrp="1"/>
          </p:cNvSpPr>
          <p:nvPr>
            <p:ph type="sldNum" sz="quarter" idx="12"/>
          </p:nvPr>
        </p:nvSpPr>
        <p:spPr/>
        <p:txBody>
          <a:bodyPr/>
          <a:lstStyle/>
          <a:p>
            <a:pPr>
              <a:defRPr/>
            </a:pPr>
            <a:fld id="{7EC7C840-FA4D-40C9-A2A8-405AAC255EA1}"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Example-1: 8-queens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22</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 y="762000"/>
            <a:ext cx="8763000" cy="5715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Example-1: 8-queens</a:t>
            </a:r>
            <a:endParaRPr lang="en-US" sz="3600" dirty="0"/>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23</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838200"/>
            <a:ext cx="8610600" cy="5638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Example-2: 8-puzzle</a:t>
            </a:r>
            <a:endParaRPr lang="en-US" sz="3600" dirty="0"/>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24</a:t>
            </a:fld>
            <a:endParaRPr lang="en-US"/>
          </a:p>
        </p:txBody>
      </p:sp>
      <p:pic>
        <p:nvPicPr>
          <p:cNvPr id="17411" name="Picture 3"/>
          <p:cNvPicPr>
            <a:picLocks noGrp="1" noChangeAspect="1" noChangeArrowheads="1"/>
          </p:cNvPicPr>
          <p:nvPr>
            <p:ph idx="1"/>
          </p:nvPr>
        </p:nvPicPr>
        <p:blipFill>
          <a:blip r:embed="rId2" cstate="print"/>
          <a:srcRect/>
          <a:stretch>
            <a:fillRect/>
          </a:stretch>
        </p:blipFill>
        <p:spPr bwMode="auto">
          <a:xfrm>
            <a:off x="228600" y="838200"/>
            <a:ext cx="8610599" cy="5486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More on Hill-climbing</a:t>
            </a:r>
          </a:p>
        </p:txBody>
      </p:sp>
      <p:sp>
        <p:nvSpPr>
          <p:cNvPr id="3" name="Content Placeholder 2"/>
          <p:cNvSpPr>
            <a:spLocks noGrp="1"/>
          </p:cNvSpPr>
          <p:nvPr>
            <p:ph idx="1"/>
          </p:nvPr>
        </p:nvSpPr>
        <p:spPr>
          <a:xfrm>
            <a:off x="228600" y="838200"/>
            <a:ext cx="8686800" cy="5562600"/>
          </a:xfrm>
        </p:spPr>
        <p:txBody>
          <a:bodyPr/>
          <a:lstStyle/>
          <a:p>
            <a:pPr algn="just"/>
            <a:r>
              <a:rPr lang="en-US" sz="2800" dirty="0"/>
              <a:t>Hill-climbing also called greedy local search</a:t>
            </a:r>
          </a:p>
          <a:p>
            <a:pPr algn="just"/>
            <a:r>
              <a:rPr lang="en-US" sz="2800" dirty="0"/>
              <a:t>Greedy because it takes the best immediate move </a:t>
            </a:r>
          </a:p>
          <a:p>
            <a:pPr algn="just"/>
            <a:r>
              <a:rPr lang="en-US" sz="2800" dirty="0"/>
              <a:t>Greedy algorithms often perform quite well</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90600"/>
          </a:xfrm>
        </p:spPr>
        <p:txBody>
          <a:bodyPr/>
          <a:lstStyle/>
          <a:p>
            <a:r>
              <a:rPr lang="en-US" sz="3600" b="1" dirty="0"/>
              <a:t>Problems with Hill-climbing</a:t>
            </a:r>
            <a:br>
              <a:rPr lang="en-US" sz="3600" b="1" dirty="0"/>
            </a:br>
            <a:r>
              <a:rPr lang="en-US" sz="3200" b="1" dirty="0"/>
              <a:t>(Local Maxima and Plateau)</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28600" y="990601"/>
            <a:ext cx="8686800" cy="5334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Local maxima: a local maximum is a peak that is higher than each of its neighboring states but lower than the global maximum. Hill-climbing algorithms that reach the vicinity of a local maximum will be drawn upward toward the peak but will then be stuck with nowhere else to go.</a:t>
            </a:r>
          </a:p>
          <a:p>
            <a:r>
              <a:rPr lang="en-US" dirty="0" err="1"/>
              <a:t>Plateaux</a:t>
            </a:r>
            <a:r>
              <a:rPr lang="en-US" dirty="0"/>
              <a:t>: a plateau is a flat area of the state-space landscape. It can be a flat local maximum, from which no uphill exit exists, or a shoulder, from which progress is possible.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27</a:t>
            </a:fld>
            <a:endParaRPr lang="en-US" dirty="0"/>
          </a:p>
        </p:txBody>
      </p:sp>
    </p:spTree>
    <p:extLst>
      <p:ext uri="{BB962C8B-B14F-4D97-AF65-F5344CB8AC3E}">
        <p14:creationId xmlns:p14="http://schemas.microsoft.com/office/powerpoint/2010/main" val="331345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28</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61971"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70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265238"/>
          </a:xfrm>
        </p:spPr>
        <p:txBody>
          <a:bodyPr/>
          <a:lstStyle/>
          <a:p>
            <a:r>
              <a:rPr lang="en-US" sz="3600" b="1" dirty="0"/>
              <a:t>Problems with Hill-climbing</a:t>
            </a:r>
            <a:br>
              <a:rPr lang="en-US" sz="3600" b="1" dirty="0"/>
            </a:br>
            <a:r>
              <a:rPr lang="en-US" sz="3200" b="1" dirty="0"/>
              <a:t>(Ridges)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29</a:t>
            </a:fld>
            <a:endParaRPr lang="en-US"/>
          </a:p>
        </p:txBody>
      </p:sp>
      <p:pic>
        <p:nvPicPr>
          <p:cNvPr id="5123" name="Picture 3"/>
          <p:cNvPicPr>
            <a:picLocks noGrp="1" noChangeAspect="1" noChangeArrowheads="1"/>
          </p:cNvPicPr>
          <p:nvPr>
            <p:ph idx="1"/>
          </p:nvPr>
        </p:nvPicPr>
        <p:blipFill>
          <a:blip r:embed="rId2" cstate="print"/>
          <a:srcRect/>
          <a:stretch>
            <a:fillRect/>
          </a:stretch>
        </p:blipFill>
        <p:spPr bwMode="auto">
          <a:xfrm>
            <a:off x="228600" y="1295400"/>
            <a:ext cx="8763000" cy="5181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3</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Slides taken from ...</a:t>
            </a:r>
          </a:p>
        </p:txBody>
      </p:sp>
      <p:sp>
        <p:nvSpPr>
          <p:cNvPr id="6148" name="Rectangle 3"/>
          <p:cNvSpPr>
            <a:spLocks noGrp="1" noChangeArrowheads="1"/>
          </p:cNvSpPr>
          <p:nvPr>
            <p:ph type="body" idx="4294967295"/>
          </p:nvPr>
        </p:nvSpPr>
        <p:spPr>
          <a:xfrm>
            <a:off x="228600" y="1371600"/>
            <a:ext cx="8686800" cy="2895600"/>
          </a:xfrm>
        </p:spPr>
        <p:txBody>
          <a:bodyPr/>
          <a:lstStyle/>
          <a:p>
            <a:pPr marL="514350" indent="-514350" eaLnBrk="1" hangingPunct="1">
              <a:buClr>
                <a:srgbClr val="3333CC"/>
              </a:buClr>
              <a:buFont typeface="+mj-lt"/>
              <a:buAutoNum type="arabicPeriod"/>
            </a:pPr>
            <a:r>
              <a:rPr lang="en-US" sz="2800" dirty="0"/>
              <a:t>Jean-Claude </a:t>
            </a:r>
            <a:r>
              <a:rPr lang="en-US" sz="2800" dirty="0" err="1"/>
              <a:t>Latombe</a:t>
            </a:r>
            <a:r>
              <a:rPr lang="en-US" sz="2800" dirty="0"/>
              <a:t>, Stanford University</a:t>
            </a:r>
          </a:p>
          <a:p>
            <a:pPr marL="514350" indent="-514350" eaLnBrk="1" hangingPunct="1">
              <a:buClr>
                <a:srgbClr val="3333CC"/>
              </a:buClr>
              <a:buFont typeface="+mj-lt"/>
              <a:buAutoNum type="arabicPeriod"/>
            </a:pPr>
            <a:r>
              <a:rPr lang="en-US" sz="2800" dirty="0"/>
              <a:t>Richard H. Lathrop, University of California</a:t>
            </a:r>
          </a:p>
          <a:p>
            <a:pPr marL="514350" indent="-514350" eaLnBrk="1" hangingPunct="1">
              <a:buClr>
                <a:srgbClr val="3333CC"/>
              </a:buClr>
              <a:buFont typeface="+mj-lt"/>
              <a:buAutoNum type="arabicPeriod"/>
            </a:pPr>
            <a:r>
              <a:rPr lang="en-US" sz="2800" dirty="0"/>
              <a:t>Pinar </a:t>
            </a:r>
            <a:r>
              <a:rPr lang="en-US" sz="2800" dirty="0" err="1"/>
              <a:t>Duygulu</a:t>
            </a:r>
            <a:r>
              <a:rPr lang="en-US" sz="2800" dirty="0"/>
              <a:t>, </a:t>
            </a:r>
            <a:r>
              <a:rPr lang="en-US" sz="2800" dirty="0" err="1"/>
              <a:t>Bilkent</a:t>
            </a:r>
            <a:r>
              <a:rPr lang="en-US" sz="2800" dirty="0"/>
              <a:t> University</a:t>
            </a:r>
          </a:p>
          <a:p>
            <a:pPr marL="514350" indent="-514350" eaLnBrk="1" hangingPunct="1">
              <a:buClr>
                <a:srgbClr val="3333CC"/>
              </a:buClr>
              <a:buFont typeface="+mj-lt"/>
              <a:buAutoNum type="arabicPeriod"/>
            </a:pPr>
            <a:r>
              <a:rPr lang="en-US" sz="2800" dirty="0" err="1"/>
              <a:t>Weng</a:t>
            </a:r>
            <a:r>
              <a:rPr lang="en-US" sz="2800" dirty="0"/>
              <a:t>-Keen Wong, </a:t>
            </a:r>
            <a:r>
              <a:rPr lang="en-US" sz="2800" dirty="0" err="1"/>
              <a:t>Oregonstate</a:t>
            </a:r>
            <a:endParaRPr lang="en-US" sz="2800" dirty="0"/>
          </a:p>
          <a:p>
            <a:pPr marL="514350" indent="-514350" eaLnBrk="1" hangingPunct="1">
              <a:buClr>
                <a:srgbClr val="3333CC"/>
              </a:buClr>
              <a:buNone/>
            </a:pPr>
            <a:endParaRPr lang="en-US" sz="2800" dirty="0">
              <a:latin typeface="Comic Sans MS" pitchFamily="66" charset="0"/>
            </a:endParaRPr>
          </a:p>
          <a:p>
            <a:pPr eaLnBrk="1" hangingPunct="1">
              <a:buClr>
                <a:srgbClr val="3333CC"/>
              </a:buClr>
              <a:buNone/>
            </a:pPr>
            <a:br>
              <a:rPr lang="en-US" sz="2800" dirty="0">
                <a:latin typeface="Comic Sans MS" pitchFamily="66" charset="0"/>
              </a:rPr>
            </a:br>
            <a:endParaRPr lang="en-US" sz="3600" dirty="0">
              <a:latin typeface="Comic Sans MS" pitchFamily="66" charset="0"/>
            </a:endParaRP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14400"/>
          </a:xfrm>
        </p:spPr>
        <p:txBody>
          <a:bodyPr/>
          <a:lstStyle/>
          <a:p>
            <a:r>
              <a:rPr lang="en-US" sz="3600" b="1" dirty="0"/>
              <a:t>Example: 8-puzzle </a:t>
            </a:r>
            <a:r>
              <a:rPr lang="en-US" sz="3600" b="1" dirty="0">
                <a:solidFill>
                  <a:srgbClr val="FF0000"/>
                </a:solidFill>
              </a:rPr>
              <a:t>(local maxima)</a:t>
            </a:r>
            <a:endParaRPr lang="en-US" sz="3600" dirty="0">
              <a:solidFill>
                <a:srgbClr val="FF0000"/>
              </a:solidFill>
            </a:endParaRP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30</a:t>
            </a:fld>
            <a:endParaRPr 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228600" y="914400"/>
            <a:ext cx="8610600" cy="5410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31</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69496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32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62000"/>
          </a:xfrm>
        </p:spPr>
        <p:txBody>
          <a:bodyPr/>
          <a:lstStyle/>
          <a:p>
            <a:r>
              <a:rPr lang="en-US" sz="3600" b="1" dirty="0"/>
              <a:t>Variants of Hill-climbing</a:t>
            </a:r>
          </a:p>
        </p:txBody>
      </p:sp>
      <p:sp>
        <p:nvSpPr>
          <p:cNvPr id="3" name="Content Placeholder 2"/>
          <p:cNvSpPr>
            <a:spLocks noGrp="1"/>
          </p:cNvSpPr>
          <p:nvPr>
            <p:ph idx="1"/>
          </p:nvPr>
        </p:nvSpPr>
        <p:spPr>
          <a:xfrm>
            <a:off x="228600" y="762000"/>
            <a:ext cx="8686800" cy="5943600"/>
          </a:xfrm>
        </p:spPr>
        <p:txBody>
          <a:bodyPr/>
          <a:lstStyle/>
          <a:p>
            <a:pPr algn="just"/>
            <a:r>
              <a:rPr lang="en-US" sz="2000" dirty="0"/>
              <a:t>Stochastic hill climbing:</a:t>
            </a:r>
          </a:p>
          <a:p>
            <a:pPr lvl="1" algn="just"/>
            <a:r>
              <a:rPr lang="en-US" sz="2000" dirty="0"/>
              <a:t>Chooses at random among the uphill moves</a:t>
            </a:r>
          </a:p>
          <a:p>
            <a:pPr lvl="1" algn="just"/>
            <a:r>
              <a:rPr lang="en-US" sz="2000" dirty="0"/>
              <a:t>Probability of selection varies with steepness</a:t>
            </a:r>
          </a:p>
          <a:p>
            <a:pPr lvl="1" algn="just"/>
            <a:r>
              <a:rPr lang="en-US" sz="2000" dirty="0"/>
              <a:t>This usually converges more slowly than steepest ascent.</a:t>
            </a:r>
          </a:p>
          <a:p>
            <a:pPr algn="just"/>
            <a:r>
              <a:rPr lang="en-US" sz="2000" dirty="0"/>
              <a:t>First-choice hill climbing:</a:t>
            </a:r>
          </a:p>
          <a:p>
            <a:pPr lvl="1" algn="just"/>
            <a:r>
              <a:rPr lang="en-US" sz="2000" dirty="0"/>
              <a:t>Implements stochastic but generates successors randomly until one is generated that is better than the current state</a:t>
            </a:r>
          </a:p>
          <a:p>
            <a:pPr lvl="1" algn="just"/>
            <a:r>
              <a:rPr lang="en-US" sz="2000" dirty="0"/>
              <a:t>Good when state has many successors (thousands).</a:t>
            </a:r>
          </a:p>
          <a:p>
            <a:pPr algn="just"/>
            <a:r>
              <a:rPr lang="en-US" sz="2000" dirty="0"/>
              <a:t>Random-restart hill-climbing</a:t>
            </a:r>
          </a:p>
          <a:p>
            <a:pPr lvl="1" algn="just"/>
            <a:r>
              <a:rPr lang="en-US" sz="2000" dirty="0"/>
              <a:t>Good for dealing with local maxima</a:t>
            </a:r>
          </a:p>
          <a:p>
            <a:pPr lvl="1" algn="just"/>
            <a:r>
              <a:rPr lang="en-US" sz="2000" dirty="0"/>
              <a:t>Conduct a series of hill-climbing searches from randomly generated initial states</a:t>
            </a:r>
          </a:p>
          <a:p>
            <a:pPr lvl="1" algn="just"/>
            <a:r>
              <a:rPr lang="en-US" sz="2000" dirty="0"/>
              <a:t>Stop when a goal state is found (or until time runs out, in which case return the best state found so far)</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restart</a:t>
            </a:r>
            <a:endParaRPr lang="en-GB" dirty="0"/>
          </a:p>
        </p:txBody>
      </p:sp>
      <p:sp>
        <p:nvSpPr>
          <p:cNvPr id="3" name="Content Placeholder 2"/>
          <p:cNvSpPr>
            <a:spLocks noGrp="1"/>
          </p:cNvSpPr>
          <p:nvPr>
            <p:ph idx="1"/>
          </p:nvPr>
        </p:nvSpPr>
        <p:spPr/>
        <p:txBody>
          <a:bodyPr/>
          <a:lstStyle/>
          <a:p>
            <a:r>
              <a:rPr lang="en-US" dirty="0"/>
              <a:t>“If at first you don’t succeed, try, try again.”</a:t>
            </a:r>
          </a:p>
          <a:p>
            <a:r>
              <a:rPr lang="en-GB" dirty="0"/>
              <a:t>Randomly generated initial states. (So Complete)</a:t>
            </a:r>
          </a:p>
          <a:p>
            <a:r>
              <a:rPr lang="en-US" dirty="0"/>
              <a:t>If each hill-climbing search has a probability p of success, then the expected number of restarts required is 1/p.</a:t>
            </a:r>
          </a:p>
          <a:p>
            <a:r>
              <a:rPr lang="en-US" dirty="0"/>
              <a:t>For 8-queens instances with no sideways moves allowed, p ≈ 0.14, so we need roughly 7 iterations to find a goal (6 failures and 1 success).</a:t>
            </a:r>
            <a:endParaRPr lang="en-GB" dirty="0"/>
          </a:p>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33</a:t>
            </a:fld>
            <a:endParaRPr lang="en-US" dirty="0"/>
          </a:p>
        </p:txBody>
      </p:sp>
    </p:spTree>
    <p:extLst>
      <p:ext uri="{BB962C8B-B14F-4D97-AF65-F5344CB8AC3E}">
        <p14:creationId xmlns:p14="http://schemas.microsoft.com/office/powerpoint/2010/main" val="422742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Which Variant?</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34</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28600" y="762000"/>
            <a:ext cx="8686800" cy="5638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Simulated Annealing</a:t>
            </a:r>
          </a:p>
        </p:txBody>
      </p:sp>
      <p:sp>
        <p:nvSpPr>
          <p:cNvPr id="3" name="Content Placeholder 2"/>
          <p:cNvSpPr>
            <a:spLocks noGrp="1"/>
          </p:cNvSpPr>
          <p:nvPr>
            <p:ph idx="1"/>
          </p:nvPr>
        </p:nvSpPr>
        <p:spPr>
          <a:xfrm>
            <a:off x="152400" y="838200"/>
            <a:ext cx="8839200" cy="5715000"/>
          </a:xfrm>
        </p:spPr>
        <p:txBody>
          <a:bodyPr/>
          <a:lstStyle/>
          <a:p>
            <a:pPr algn="just"/>
            <a:r>
              <a:rPr lang="en-US" sz="2800" dirty="0"/>
              <a:t>Hill-climbing never makes a downhill move</a:t>
            </a:r>
          </a:p>
          <a:p>
            <a:pPr algn="just"/>
            <a:r>
              <a:rPr lang="en-US" sz="2800" dirty="0"/>
              <a:t>What if we added some random moves to hill-climbing to help it get out of local maxima?</a:t>
            </a:r>
          </a:p>
          <a:p>
            <a:pPr algn="just"/>
            <a:r>
              <a:rPr lang="en-US" sz="2800" dirty="0"/>
              <a:t>This is the motivation for simulated annealing</a:t>
            </a:r>
          </a:p>
          <a:p>
            <a:pPr algn="just">
              <a:buNone/>
            </a:pPr>
            <a:endParaRPr lang="en-US" dirty="0"/>
          </a:p>
          <a:p>
            <a:pPr algn="just">
              <a:buNone/>
            </a:pPr>
            <a:r>
              <a:rPr lang="en-US" sz="2400" dirty="0">
                <a:solidFill>
                  <a:srgbClr val="FF0000"/>
                </a:solidFill>
              </a:rPr>
              <a:t>	</a:t>
            </a:r>
            <a:r>
              <a:rPr lang="en-US" sz="2800" dirty="0">
                <a:solidFill>
                  <a:srgbClr val="FF0000"/>
                </a:solidFill>
              </a:rPr>
              <a:t>[Note: Annealing refers to the process used to harden metals and glass by heating them to a high temperature and then gradually cooling them]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36</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423988"/>
            <a:ext cx="7400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89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37</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990600"/>
            <a:ext cx="4876800" cy="5486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38</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838200"/>
            <a:ext cx="5029200" cy="54102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62000"/>
          </a:xfrm>
        </p:spPr>
        <p:txBody>
          <a:bodyPr/>
          <a:lstStyle/>
          <a:p>
            <a:r>
              <a:rPr lang="en-US" sz="3600" b="1" dirty="0"/>
              <a:t>Simulated Annealing Algorithm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39</a:t>
            </a:fld>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914400"/>
            <a:ext cx="5486400" cy="5715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Systematic Search Review</a:t>
            </a:r>
          </a:p>
        </p:txBody>
      </p:sp>
      <p:sp>
        <p:nvSpPr>
          <p:cNvPr id="3" name="Content Placeholder 2"/>
          <p:cNvSpPr>
            <a:spLocks noGrp="1"/>
          </p:cNvSpPr>
          <p:nvPr>
            <p:ph idx="1"/>
          </p:nvPr>
        </p:nvSpPr>
        <p:spPr/>
        <p:txBody>
          <a:bodyPr/>
          <a:lstStyle/>
          <a:p>
            <a:pPr algn="just"/>
            <a:r>
              <a:rPr lang="en-US" sz="2800" dirty="0"/>
              <a:t>Be able to formulate a problem as a search problem.</a:t>
            </a:r>
          </a:p>
          <a:p>
            <a:pPr algn="just"/>
            <a:r>
              <a:rPr lang="en-US" sz="2800" dirty="0"/>
              <a:t>Tree Search vs. Graph Search</a:t>
            </a:r>
          </a:p>
          <a:p>
            <a:pPr algn="just"/>
            <a:r>
              <a:rPr lang="en-US" sz="2800" dirty="0"/>
              <a:t>How they operate and expand nodes?</a:t>
            </a:r>
          </a:p>
          <a:p>
            <a:pPr lvl="1" algn="just"/>
            <a:r>
              <a:rPr lang="en-US" sz="2600" dirty="0"/>
              <a:t>Queue (FIFO), Stack (LIFO), Priority Queue</a:t>
            </a:r>
          </a:p>
          <a:p>
            <a:pPr lvl="2" algn="just"/>
            <a:r>
              <a:rPr lang="en-US" sz="2600" dirty="0"/>
              <a:t>Breadth-first search: f(n) = d(n)</a:t>
            </a:r>
          </a:p>
          <a:p>
            <a:pPr lvl="2" algn="just"/>
            <a:r>
              <a:rPr lang="en-US" sz="2600" dirty="0"/>
              <a:t>Depth-first search : f(n) = - d(n)</a:t>
            </a:r>
          </a:p>
          <a:p>
            <a:pPr lvl="2" algn="just"/>
            <a:r>
              <a:rPr lang="en-US" sz="2600" dirty="0"/>
              <a:t>Uniform-cost search: f(n) = g(n)</a:t>
            </a:r>
          </a:p>
          <a:p>
            <a:pPr lvl="2" algn="just"/>
            <a:r>
              <a:rPr lang="en-US" sz="2600" dirty="0"/>
              <a:t>Greedy best-first search: f(n) = h(n)</a:t>
            </a:r>
          </a:p>
          <a:p>
            <a:pPr lvl="2" algn="just"/>
            <a:r>
              <a:rPr lang="en-US" sz="2600" dirty="0"/>
              <a:t>A* search: f(n) = g(n) + h(n)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a:t>
            </a:fld>
            <a:endParaRPr lang="en-US" dirty="0"/>
          </a:p>
        </p:txBody>
      </p:sp>
      <p:pic>
        <p:nvPicPr>
          <p:cNvPr id="11" name="Picture 10" descr="search.jpg"/>
          <p:cNvPicPr>
            <a:picLocks noChangeAspect="1"/>
          </p:cNvPicPr>
          <p:nvPr/>
        </p:nvPicPr>
        <p:blipFill>
          <a:blip r:embed="rId2" cstate="print"/>
          <a:stretch>
            <a:fillRect/>
          </a:stretch>
        </p:blipFill>
        <p:spPr>
          <a:xfrm>
            <a:off x="6553200" y="4419600"/>
            <a:ext cx="2514600" cy="21336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Setting p</a:t>
            </a:r>
          </a:p>
        </p:txBody>
      </p:sp>
      <p:sp>
        <p:nvSpPr>
          <p:cNvPr id="3" name="Content Placeholder 2"/>
          <p:cNvSpPr>
            <a:spLocks noGrp="1"/>
          </p:cNvSpPr>
          <p:nvPr>
            <p:ph idx="1"/>
          </p:nvPr>
        </p:nvSpPr>
        <p:spPr>
          <a:xfrm>
            <a:off x="228600" y="838200"/>
            <a:ext cx="8686800" cy="5638800"/>
          </a:xfrm>
        </p:spPr>
        <p:txBody>
          <a:bodyPr/>
          <a:lstStyle/>
          <a:p>
            <a:pPr algn="just"/>
            <a:r>
              <a:rPr lang="en-US" sz="2800" b="1" dirty="0"/>
              <a:t>What if p is too low?</a:t>
            </a:r>
          </a:p>
          <a:p>
            <a:pPr lvl="1" algn="just"/>
            <a:r>
              <a:rPr lang="en-US" dirty="0"/>
              <a:t>We don’t make many downhill moves and we might not get out of many local maxima</a:t>
            </a:r>
          </a:p>
          <a:p>
            <a:pPr algn="just"/>
            <a:r>
              <a:rPr lang="en-US" sz="2800" b="1" dirty="0"/>
              <a:t>What if p is too high?</a:t>
            </a:r>
          </a:p>
          <a:p>
            <a:pPr lvl="1" algn="just"/>
            <a:r>
              <a:rPr lang="en-US" dirty="0"/>
              <a:t>We may be making too many suboptimal moves</a:t>
            </a:r>
          </a:p>
          <a:p>
            <a:pPr algn="just"/>
            <a:r>
              <a:rPr lang="en-US" sz="2800" b="1" dirty="0"/>
              <a:t>Should p be constant?</a:t>
            </a:r>
          </a:p>
          <a:p>
            <a:pPr lvl="1" algn="just"/>
            <a:r>
              <a:rPr lang="en-US" dirty="0"/>
              <a:t>We might be making too many random moves when we are near the global maximum</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600" b="1" dirty="0">
                <a:latin typeface="+mn-lt"/>
              </a:rPr>
              <a:t>Setting p</a:t>
            </a:r>
          </a:p>
        </p:txBody>
      </p:sp>
      <p:sp>
        <p:nvSpPr>
          <p:cNvPr id="3" name="Content Placeholder 2"/>
          <p:cNvSpPr>
            <a:spLocks noGrp="1"/>
          </p:cNvSpPr>
          <p:nvPr>
            <p:ph idx="1"/>
          </p:nvPr>
        </p:nvSpPr>
        <p:spPr>
          <a:xfrm>
            <a:off x="228600" y="762000"/>
            <a:ext cx="8686800" cy="5715000"/>
          </a:xfrm>
        </p:spPr>
        <p:txBody>
          <a:bodyPr/>
          <a:lstStyle/>
          <a:p>
            <a:pPr algn="just"/>
            <a:r>
              <a:rPr lang="en-US" sz="2800" b="1" dirty="0"/>
              <a:t>Decrease p as iterations progress</a:t>
            </a:r>
          </a:p>
          <a:p>
            <a:pPr lvl="1" algn="just"/>
            <a:r>
              <a:rPr lang="en-US" dirty="0"/>
              <a:t>Accept more downhill moves early accept fewer Setting p early, as search goes on</a:t>
            </a:r>
          </a:p>
          <a:p>
            <a:pPr lvl="1" algn="just"/>
            <a:r>
              <a:rPr lang="en-US" dirty="0"/>
              <a:t>Intuition: as search progresses, we are moving towards more promising areas and quite likely toward a global maximum</a:t>
            </a:r>
          </a:p>
          <a:p>
            <a:pPr algn="just"/>
            <a:r>
              <a:rPr lang="pt-BR" sz="2800" b="1" dirty="0"/>
              <a:t>Decrease p as E – E’ increases</a:t>
            </a:r>
          </a:p>
          <a:p>
            <a:pPr lvl="1" algn="just"/>
            <a:r>
              <a:rPr lang="en-US" dirty="0"/>
              <a:t>Accept fewer downhill moves if slope is high</a:t>
            </a:r>
          </a:p>
          <a:p>
            <a:pPr lvl="1" algn="just"/>
            <a:r>
              <a:rPr lang="en-US" dirty="0"/>
              <a:t>See next slide </a:t>
            </a:r>
            <a:r>
              <a:rPr lang="en-US"/>
              <a:t>for intuition</a:t>
            </a:r>
            <a:endParaRPr lang="en-US" dirty="0"/>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t>Decreasing p as E-E’ increases</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42</a:t>
            </a:fld>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28600" y="762000"/>
            <a:ext cx="8763000" cy="5715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Setting p</a:t>
            </a:r>
          </a:p>
        </p:txBody>
      </p:sp>
      <p:sp>
        <p:nvSpPr>
          <p:cNvPr id="3" name="Content Placeholder 2"/>
          <p:cNvSpPr>
            <a:spLocks noGrp="1"/>
          </p:cNvSpPr>
          <p:nvPr>
            <p:ph idx="1"/>
          </p:nvPr>
        </p:nvSpPr>
        <p:spPr>
          <a:xfrm>
            <a:off x="152400" y="762000"/>
            <a:ext cx="8839200" cy="5715000"/>
          </a:xfrm>
        </p:spPr>
        <p:txBody>
          <a:bodyPr/>
          <a:lstStyle/>
          <a:p>
            <a:pPr algn="just"/>
            <a:r>
              <a:rPr lang="en-US" sz="2800" dirty="0"/>
              <a:t>Needs a temperature parameter T</a:t>
            </a:r>
          </a:p>
          <a:p>
            <a:pPr algn="just"/>
            <a:r>
              <a:rPr lang="en-US" sz="2800" dirty="0"/>
              <a:t>If E’ ≤ E, accept the downhill move with probability p = </a:t>
            </a:r>
          </a:p>
          <a:p>
            <a:pPr algn="just"/>
            <a:r>
              <a:rPr lang="en-US" sz="2800" dirty="0"/>
              <a:t>Start with high temperature T, (more downhill moves allowed at the start)</a:t>
            </a:r>
          </a:p>
          <a:p>
            <a:pPr algn="just"/>
            <a:r>
              <a:rPr lang="en-US" sz="2800" dirty="0"/>
              <a:t>Decrease T gradually as iterations increase (less downhill moves allowed)</a:t>
            </a:r>
          </a:p>
          <a:p>
            <a:pPr algn="just"/>
            <a:r>
              <a:rPr lang="en-US" sz="2800" dirty="0"/>
              <a:t>Annealing schedule describes how T is decreased at each step</a:t>
            </a:r>
          </a:p>
        </p:txBody>
      </p:sp>
      <p:sp>
        <p:nvSpPr>
          <p:cNvPr id="4" name="Slide Number Placeholder 3"/>
          <p:cNvSpPr>
            <a:spLocks noGrp="1"/>
          </p:cNvSpPr>
          <p:nvPr>
            <p:ph type="sldNum" sz="quarter" idx="12"/>
          </p:nvPr>
        </p:nvSpPr>
        <p:spPr/>
        <p:txBody>
          <a:bodyPr/>
          <a:lstStyle/>
          <a:p>
            <a:pPr>
              <a:defRPr/>
            </a:pPr>
            <a:endParaRPr lang="en-US" dirty="0"/>
          </a:p>
          <a:p>
            <a:pPr>
              <a:defRPr/>
            </a:pPr>
            <a:fld id="{7FBA847B-EF3B-4791-B5AD-28E6914BE890}" type="slidenum">
              <a:rPr lang="en-US" smtClean="0"/>
              <a:pPr>
                <a:defRPr/>
              </a:pPr>
              <a:t>43</a:t>
            </a:fld>
            <a:endParaRPr lang="en-US" dirty="0"/>
          </a:p>
        </p:txBody>
      </p:sp>
      <p:pic>
        <p:nvPicPr>
          <p:cNvPr id="8" name="Picture 7" descr="SA.jpg"/>
          <p:cNvPicPr>
            <a:picLocks noChangeAspect="1"/>
          </p:cNvPicPr>
          <p:nvPr/>
        </p:nvPicPr>
        <p:blipFill>
          <a:blip r:embed="rId2" cstate="print"/>
          <a:stretch>
            <a:fillRect/>
          </a:stretch>
        </p:blipFill>
        <p:spPr>
          <a:xfrm>
            <a:off x="838200" y="1676400"/>
            <a:ext cx="1114425" cy="6286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200" b="1" dirty="0"/>
              <a:t>Complete Simulated Annealing Algorithm</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44</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419100" y="838200"/>
            <a:ext cx="5143500" cy="5410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lstStyle/>
          <a:p>
            <a:r>
              <a:rPr lang="en-US" sz="3200" b="1" dirty="0"/>
              <a:t>Complete Simulated Annealing Algorithm</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45</a:t>
            </a:fld>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419100" y="914400"/>
            <a:ext cx="5905500" cy="5638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Convergence</a:t>
            </a:r>
          </a:p>
        </p:txBody>
      </p:sp>
      <p:sp>
        <p:nvSpPr>
          <p:cNvPr id="3" name="Content Placeholder 2"/>
          <p:cNvSpPr>
            <a:spLocks noGrp="1"/>
          </p:cNvSpPr>
          <p:nvPr>
            <p:ph idx="1"/>
          </p:nvPr>
        </p:nvSpPr>
        <p:spPr>
          <a:xfrm>
            <a:off x="152400" y="838200"/>
            <a:ext cx="8839200" cy="5287963"/>
          </a:xfrm>
        </p:spPr>
        <p:txBody>
          <a:bodyPr/>
          <a:lstStyle/>
          <a:p>
            <a:pPr algn="just"/>
            <a:r>
              <a:rPr lang="en-US" sz="2800" dirty="0"/>
              <a:t>If the schedule lowers T slowly enough, the algorithm will find a global optimum with probability approaching 1</a:t>
            </a:r>
          </a:p>
          <a:p>
            <a:pPr algn="just"/>
            <a:r>
              <a:rPr lang="en-US" sz="2800" dirty="0"/>
              <a:t>In practice, reaching the global optimum could take an enormous number of iterations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p>
            <a:r>
              <a:rPr lang="en-US" sz="3600" b="1" dirty="0">
                <a:latin typeface="+mn-lt"/>
              </a:rPr>
              <a:t>The fine print…</a:t>
            </a:r>
          </a:p>
        </p:txBody>
      </p:sp>
      <p:sp>
        <p:nvSpPr>
          <p:cNvPr id="3" name="Content Placeholder 2"/>
          <p:cNvSpPr>
            <a:spLocks noGrp="1"/>
          </p:cNvSpPr>
          <p:nvPr>
            <p:ph idx="1"/>
          </p:nvPr>
        </p:nvSpPr>
        <p:spPr>
          <a:xfrm>
            <a:off x="228600" y="838200"/>
            <a:ext cx="8686800" cy="5287963"/>
          </a:xfrm>
        </p:spPr>
        <p:txBody>
          <a:bodyPr/>
          <a:lstStyle/>
          <a:p>
            <a:pPr algn="just"/>
            <a:r>
              <a:rPr lang="en-US" sz="2800" dirty="0"/>
              <a:t>Design of neighborhood is critical</a:t>
            </a:r>
          </a:p>
          <a:p>
            <a:pPr algn="just"/>
            <a:r>
              <a:rPr lang="en-US" sz="2800" dirty="0"/>
              <a:t>Lots of parameters to tweak e.g., </a:t>
            </a:r>
            <a:r>
              <a:rPr lang="en-US" sz="2800" dirty="0">
                <a:sym typeface="Symbol" pitchFamily="18" charset="2"/>
              </a:rPr>
              <a:t></a:t>
            </a:r>
            <a:r>
              <a:rPr lang="en-US" sz="2800" dirty="0"/>
              <a:t>, K, initial temperature</a:t>
            </a:r>
          </a:p>
          <a:p>
            <a:pPr algn="just"/>
            <a:r>
              <a:rPr lang="en-US" sz="2800" dirty="0"/>
              <a:t>Simulated annealing is usually better than hill-climbing if you can find the right parameters</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p:txBody>
          <a:bodyPr/>
          <a:lstStyle/>
          <a:p>
            <a:r>
              <a:rPr lang="en-US" sz="2800" dirty="0"/>
              <a:t>Travelling Salesman Problem</a:t>
            </a:r>
          </a:p>
          <a:p>
            <a:endParaRPr lang="en-US" sz="2800" dirty="0"/>
          </a:p>
          <a:p>
            <a:endParaRPr lang="en-US" sz="2800" dirty="0"/>
          </a:p>
          <a:p>
            <a:endParaRPr lang="en-US" sz="2800" dirty="0"/>
          </a:p>
          <a:p>
            <a:pPr algn="just"/>
            <a:endParaRPr lang="en-US" sz="2800" dirty="0"/>
          </a:p>
          <a:p>
            <a:pPr algn="just"/>
            <a:r>
              <a:rPr lang="en-US" sz="2800" dirty="0"/>
              <a:t>Keeps track of k states rather than just 1. </a:t>
            </a:r>
          </a:p>
          <a:p>
            <a:pPr algn="just"/>
            <a:r>
              <a:rPr lang="en-US" sz="2800" dirty="0"/>
              <a:t>k = 2 in this example. Start with k randomly generated states.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48</a:t>
            </a:fld>
            <a:endParaRPr lang="en-US" dirty="0"/>
          </a:p>
        </p:txBody>
      </p:sp>
      <p:pic>
        <p:nvPicPr>
          <p:cNvPr id="5" name="Picture 2"/>
          <p:cNvPicPr>
            <a:picLocks noChangeAspect="1" noChangeArrowheads="1"/>
          </p:cNvPicPr>
          <p:nvPr/>
        </p:nvPicPr>
        <p:blipFill>
          <a:blip r:embed="rId2" cstate="print"/>
          <a:stretch>
            <a:fillRect/>
          </a:stretch>
        </p:blipFill>
        <p:spPr bwMode="auto">
          <a:xfrm>
            <a:off x="2133601" y="1447800"/>
            <a:ext cx="4876800" cy="1676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Generate all successors of all the k states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49</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990600" y="1600200"/>
            <a:ext cx="7239000" cy="3581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Systematic Search Review</a:t>
            </a:r>
          </a:p>
        </p:txBody>
      </p:sp>
      <p:sp>
        <p:nvSpPr>
          <p:cNvPr id="3" name="Content Placeholder 2"/>
          <p:cNvSpPr>
            <a:spLocks noGrp="1"/>
          </p:cNvSpPr>
          <p:nvPr>
            <p:ph idx="1"/>
          </p:nvPr>
        </p:nvSpPr>
        <p:spPr/>
        <p:txBody>
          <a:bodyPr/>
          <a:lstStyle/>
          <a:p>
            <a:pPr algn="just"/>
            <a:r>
              <a:rPr lang="en-US" sz="2800" dirty="0"/>
              <a:t>Completeness?</a:t>
            </a:r>
          </a:p>
          <a:p>
            <a:pPr algn="just"/>
            <a:r>
              <a:rPr lang="en-US" sz="2800" dirty="0"/>
              <a:t>Optimality?</a:t>
            </a:r>
          </a:p>
          <a:p>
            <a:pPr algn="just"/>
            <a:r>
              <a:rPr lang="en-US" sz="2800" dirty="0"/>
              <a:t>Time Complexity?</a:t>
            </a:r>
          </a:p>
          <a:p>
            <a:pPr algn="just"/>
            <a:r>
              <a:rPr lang="en-US" sz="2800" dirty="0"/>
              <a:t>Space Complexity?</a:t>
            </a:r>
          </a:p>
          <a:p>
            <a:pPr algn="just"/>
            <a:r>
              <a:rPr lang="en-US" sz="2800" dirty="0"/>
              <a:t>How to construct heuristics?</a:t>
            </a:r>
          </a:p>
          <a:p>
            <a:pPr algn="just"/>
            <a:r>
              <a:rPr lang="en-US" sz="2800" dirty="0"/>
              <a:t>Pros and Cons of various search methods, which method to use when?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None of these is a goal state so we continue</a:t>
            </a:r>
          </a:p>
          <a:p>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50</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1443038" y="2085975"/>
            <a:ext cx="6257925" cy="268605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914400" y="1600200"/>
            <a:ext cx="7238999" cy="3733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endParaRPr lang="en-US" sz="2800" dirty="0"/>
          </a:p>
          <a:p>
            <a:pPr algn="just"/>
            <a:endParaRPr lang="en-US" sz="2800" dirty="0"/>
          </a:p>
          <a:p>
            <a:pPr algn="just"/>
            <a:endParaRPr lang="en-US" sz="2800" dirty="0"/>
          </a:p>
          <a:p>
            <a:pPr algn="just"/>
            <a:r>
              <a:rPr lang="en-US" sz="2800" dirty="0"/>
              <a:t>Select the best k successors from the </a:t>
            </a:r>
            <a:r>
              <a:rPr lang="en-US" sz="2800" b="1" dirty="0"/>
              <a:t>complete list</a:t>
            </a:r>
            <a:endParaRPr lang="en-US"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51</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1443038" y="2085975"/>
            <a:ext cx="6257925" cy="268605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1471613" y="2114550"/>
            <a:ext cx="6200775" cy="2628900"/>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1066800" y="1676400"/>
            <a:ext cx="7391400" cy="3581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 Example</a:t>
            </a:r>
            <a:endParaRPr lang="en-US" dirty="0"/>
          </a:p>
        </p:txBody>
      </p:sp>
      <p:sp>
        <p:nvSpPr>
          <p:cNvPr id="3" name="Content Placeholder 2"/>
          <p:cNvSpPr>
            <a:spLocks noGrp="1"/>
          </p:cNvSpPr>
          <p:nvPr>
            <p:ph idx="1"/>
          </p:nvPr>
        </p:nvSpPr>
        <p:spPr/>
        <p:txBody>
          <a:bodyPr/>
          <a:lstStyle/>
          <a:p>
            <a:r>
              <a:rPr lang="en-US" sz="2800" dirty="0"/>
              <a:t>Travelling Salesman Problem (k=2)</a:t>
            </a:r>
          </a:p>
          <a:p>
            <a:endParaRPr lang="en-US" sz="2800" dirty="0"/>
          </a:p>
          <a:p>
            <a:endParaRPr lang="en-US" sz="2800" dirty="0"/>
          </a:p>
          <a:p>
            <a:endParaRPr lang="en-US" sz="2800" dirty="0"/>
          </a:p>
          <a:p>
            <a:endParaRPr lang="en-US" sz="2800" dirty="0"/>
          </a:p>
          <a:p>
            <a:endParaRPr lang="en-US" sz="2800" dirty="0"/>
          </a:p>
          <a:p>
            <a:pPr algn="just"/>
            <a:r>
              <a:rPr lang="en-US" sz="2800" dirty="0"/>
              <a:t>Repeat the process until goal found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52</a:t>
            </a:fld>
            <a:endParaRPr lang="en-US" dirty="0"/>
          </a:p>
        </p:txBody>
      </p:sp>
      <p:pic>
        <p:nvPicPr>
          <p:cNvPr id="67586" name="Picture 2"/>
          <p:cNvPicPr>
            <a:picLocks noChangeAspect="1" noChangeArrowheads="1"/>
          </p:cNvPicPr>
          <p:nvPr/>
        </p:nvPicPr>
        <p:blipFill>
          <a:blip r:embed="rId2" cstate="print"/>
          <a:srcRect/>
          <a:stretch>
            <a:fillRect/>
          </a:stretch>
        </p:blipFill>
        <p:spPr bwMode="auto">
          <a:xfrm>
            <a:off x="1524001" y="1752601"/>
            <a:ext cx="5105399" cy="152399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a:xfrm>
            <a:off x="152400" y="685800"/>
            <a:ext cx="8839200" cy="5638800"/>
          </a:xfrm>
        </p:spPr>
        <p:txBody>
          <a:bodyPr/>
          <a:lstStyle/>
          <a:p>
            <a:pPr algn="just">
              <a:spcBef>
                <a:spcPts val="0"/>
              </a:spcBef>
            </a:pPr>
            <a:r>
              <a:rPr lang="en-US" dirty="0"/>
              <a:t>How is this different from k random restarts in parallel?</a:t>
            </a:r>
          </a:p>
          <a:p>
            <a:pPr algn="just">
              <a:spcBef>
                <a:spcPts val="0"/>
              </a:spcBef>
            </a:pPr>
            <a:r>
              <a:rPr lang="en-US" dirty="0"/>
              <a:t>Random-restart search: each search runs independently of the others</a:t>
            </a:r>
          </a:p>
          <a:p>
            <a:pPr algn="just">
              <a:spcBef>
                <a:spcPts val="0"/>
              </a:spcBef>
            </a:pPr>
            <a:r>
              <a:rPr lang="en-US" dirty="0"/>
              <a:t>Local beam search: useful information is passed among the k parallel search threads</a:t>
            </a:r>
          </a:p>
          <a:p>
            <a:pPr algn="just">
              <a:spcBef>
                <a:spcPts val="0"/>
              </a:spcBef>
            </a:pPr>
            <a:r>
              <a:rPr lang="en-US" dirty="0"/>
              <a:t>e.g.; One state generates good successors while the other k-1 states all generate bad successors, then the more promising states are expanded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Beam Search</a:t>
            </a:r>
          </a:p>
        </p:txBody>
      </p:sp>
      <p:sp>
        <p:nvSpPr>
          <p:cNvPr id="3" name="Content Placeholder 2"/>
          <p:cNvSpPr>
            <a:spLocks noGrp="1"/>
          </p:cNvSpPr>
          <p:nvPr>
            <p:ph idx="1"/>
          </p:nvPr>
        </p:nvSpPr>
        <p:spPr>
          <a:xfrm>
            <a:off x="152400" y="685800"/>
            <a:ext cx="8839200" cy="5638800"/>
          </a:xfrm>
        </p:spPr>
        <p:txBody>
          <a:bodyPr/>
          <a:lstStyle/>
          <a:p>
            <a:pPr algn="just">
              <a:spcBef>
                <a:spcPts val="0"/>
              </a:spcBef>
            </a:pPr>
            <a:r>
              <a:rPr lang="en-US" dirty="0"/>
              <a:t>Disadvantage: all k states can become stuck in a small region of the state space</a:t>
            </a:r>
          </a:p>
          <a:p>
            <a:pPr algn="just">
              <a:spcBef>
                <a:spcPts val="0"/>
              </a:spcBef>
            </a:pPr>
            <a:r>
              <a:rPr lang="en-US" dirty="0"/>
              <a:t>To fix this, use stochastic beam search </a:t>
            </a:r>
          </a:p>
          <a:p>
            <a:pPr algn="just">
              <a:spcBef>
                <a:spcPts val="0"/>
              </a:spcBef>
            </a:pPr>
            <a:r>
              <a:rPr lang="en-US" dirty="0"/>
              <a:t>Stochastic Beam Search:</a:t>
            </a:r>
          </a:p>
          <a:p>
            <a:pPr lvl="1" algn="just">
              <a:spcBef>
                <a:spcPts val="0"/>
              </a:spcBef>
            </a:pPr>
            <a:r>
              <a:rPr lang="en-US" dirty="0"/>
              <a:t>Doesn’t pick best k successors</a:t>
            </a:r>
          </a:p>
          <a:p>
            <a:pPr lvl="1" algn="just">
              <a:spcBef>
                <a:spcPts val="0"/>
              </a:spcBef>
            </a:pPr>
            <a:r>
              <a:rPr lang="en-US" dirty="0"/>
              <a:t>Chooses k successors at random, with probability of choosing a given successor being an increasing function of its value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Genetic Algorithms</a:t>
            </a:r>
          </a:p>
        </p:txBody>
      </p:sp>
      <p:sp>
        <p:nvSpPr>
          <p:cNvPr id="3" name="Content Placeholder 2"/>
          <p:cNvSpPr>
            <a:spLocks noGrp="1"/>
          </p:cNvSpPr>
          <p:nvPr>
            <p:ph idx="1"/>
          </p:nvPr>
        </p:nvSpPr>
        <p:spPr/>
        <p:txBody>
          <a:bodyPr/>
          <a:lstStyle/>
          <a:p>
            <a:pPr algn="just">
              <a:spcBef>
                <a:spcPts val="0"/>
              </a:spcBef>
            </a:pPr>
            <a:r>
              <a:rPr lang="en-US" dirty="0"/>
              <a:t>Like natural selection in which an organism creates offspring according to its fitness for the environment</a:t>
            </a:r>
          </a:p>
          <a:p>
            <a:pPr algn="just">
              <a:spcBef>
                <a:spcPts val="0"/>
              </a:spcBef>
            </a:pPr>
            <a:r>
              <a:rPr lang="en-US" dirty="0"/>
              <a:t>Essentially a variant of stochastic beam search that combines two parent states (just </a:t>
            </a:r>
            <a:r>
              <a:rPr lang="en-US"/>
              <a:t>like natural </a:t>
            </a:r>
            <a:r>
              <a:rPr lang="en-US" dirty="0"/>
              <a:t>reproduction)</a:t>
            </a:r>
          </a:p>
          <a:p>
            <a:pPr algn="just">
              <a:spcBef>
                <a:spcPts val="0"/>
              </a:spcBef>
            </a:pPr>
            <a:r>
              <a:rPr lang="en-US" dirty="0"/>
              <a:t>Over time, population contains individuals with high fitness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GAs begin with a set of k randomly generated states, called the </a:t>
            </a:r>
            <a:r>
              <a:rPr lang="en-US" b="1" dirty="0"/>
              <a:t>population</a:t>
            </a:r>
            <a:r>
              <a:rPr lang="en-US" dirty="0"/>
              <a:t>. Each </a:t>
            </a:r>
            <a:r>
              <a:rPr lang="en-US" b="1" dirty="0"/>
              <a:t>state, or individual</a:t>
            </a:r>
            <a:r>
              <a:rPr lang="en-US" dirty="0"/>
              <a:t>, is represented as a string over a finite alphabet.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56</a:t>
            </a:fld>
            <a:endParaRPr lang="en-US" dirty="0"/>
          </a:p>
        </p:txBody>
      </p:sp>
    </p:spTree>
    <p:extLst>
      <p:ext uri="{BB962C8B-B14F-4D97-AF65-F5344CB8AC3E}">
        <p14:creationId xmlns:p14="http://schemas.microsoft.com/office/powerpoint/2010/main" val="693603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Fitness function: Evaluation function in GA terminology</a:t>
            </a:r>
          </a:p>
          <a:p>
            <a:pPr algn="just">
              <a:spcBef>
                <a:spcPts val="0"/>
              </a:spcBef>
            </a:pPr>
            <a:r>
              <a:rPr lang="en-US" dirty="0"/>
              <a:t>Population: k randomly generated states (called individuals)</a:t>
            </a:r>
          </a:p>
          <a:p>
            <a:pPr algn="just">
              <a:spcBef>
                <a:spcPts val="0"/>
              </a:spcBef>
            </a:pPr>
            <a:r>
              <a:rPr lang="en-US" dirty="0"/>
              <a:t>Individual: String over a finite alphabet</a:t>
            </a:r>
          </a:p>
          <a:p>
            <a:pPr algn="just">
              <a:spcBef>
                <a:spcPts val="0"/>
              </a:spcBef>
            </a:pP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57</a:t>
            </a:fld>
            <a:endParaRPr lang="en-US" dirty="0"/>
          </a:p>
        </p:txBody>
      </p:sp>
      <p:pic>
        <p:nvPicPr>
          <p:cNvPr id="6" name="Picture 2"/>
          <p:cNvPicPr>
            <a:picLocks noChangeAspect="1" noChangeArrowheads="1"/>
          </p:cNvPicPr>
          <p:nvPr/>
        </p:nvPicPr>
        <p:blipFill>
          <a:blip r:embed="rId2" cstate="print"/>
          <a:srcRect/>
          <a:stretch>
            <a:fillRect/>
          </a:stretch>
        </p:blipFill>
        <p:spPr bwMode="auto">
          <a:xfrm>
            <a:off x="762000" y="4038600"/>
            <a:ext cx="5410200" cy="1752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Like stochastic beam search, genetic algorithms combine an uphill tendency with random exploration and exchange of information among parallel search threads.</a:t>
            </a:r>
          </a:p>
          <a:p>
            <a:r>
              <a:rPr lang="en-US" sz="2800" dirty="0"/>
              <a:t>The primary advantage, if any, of genetic algorithms comes from the crossover operation.</a:t>
            </a:r>
          </a:p>
          <a:p>
            <a:r>
              <a:rPr lang="en-US" sz="2800" dirty="0"/>
              <a:t>Intuitively, the advantage comes from the ability of crossover to combine large blocks of letters that have evolved independently to perform useful functions, thus raising the level of granularity at which the search operates.</a:t>
            </a:r>
            <a:endParaRPr lang="en-GB"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58</a:t>
            </a:fld>
            <a:endParaRPr lang="en-US" dirty="0"/>
          </a:p>
        </p:txBody>
      </p:sp>
    </p:spTree>
    <p:extLst>
      <p:ext uri="{BB962C8B-B14F-4D97-AF65-F5344CB8AC3E}">
        <p14:creationId xmlns:p14="http://schemas.microsoft.com/office/powerpoint/2010/main" val="1869752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The theory of genetic algorithms explains how this works using the idea of a schema, which is a substring in which some of the positions can be left unspecified. For example, the schema 246***** describes all 8-queens states in which the first three queens are in positions 2, 4, and 6, respectively. Strings that match the schema (such as 24613578) are called instances of the schema. It can be shown that if the average fitness of the instances of a schema is above the mean, then the number of instances of the schema within the population will grow over time.</a:t>
            </a:r>
            <a:endParaRPr lang="en-GB"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59</a:t>
            </a:fld>
            <a:endParaRPr lang="en-US" dirty="0"/>
          </a:p>
        </p:txBody>
      </p:sp>
    </p:spTree>
    <p:extLst>
      <p:ext uri="{BB962C8B-B14F-4D97-AF65-F5344CB8AC3E}">
        <p14:creationId xmlns:p14="http://schemas.microsoft.com/office/powerpoint/2010/main" val="4538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Tough Real-World Problems</a:t>
            </a:r>
            <a:endParaRPr lang="en-US" dirty="0"/>
          </a:p>
        </p:txBody>
      </p:sp>
      <p:sp>
        <p:nvSpPr>
          <p:cNvPr id="7" name="Content Placeholder 6"/>
          <p:cNvSpPr>
            <a:spLocks noGrp="1"/>
          </p:cNvSpPr>
          <p:nvPr>
            <p:ph sz="half" idx="2"/>
          </p:nvPr>
        </p:nvSpPr>
        <p:spPr>
          <a:xfrm>
            <a:off x="2286000" y="838200"/>
            <a:ext cx="6705600" cy="5791200"/>
          </a:xfrm>
        </p:spPr>
        <p:txBody>
          <a:bodyPr/>
          <a:lstStyle/>
          <a:p>
            <a:pPr algn="just">
              <a:spcBef>
                <a:spcPts val="0"/>
              </a:spcBef>
            </a:pPr>
            <a:r>
              <a:rPr lang="en-US" sz="2400" dirty="0"/>
              <a:t>Suppose you had to solve VLSI layout problems (minimize distance between components, unused space, etc.)…</a:t>
            </a:r>
          </a:p>
          <a:p>
            <a:pPr algn="just">
              <a:spcBef>
                <a:spcPts val="0"/>
              </a:spcBef>
            </a:pPr>
            <a:endParaRPr lang="en-US" sz="2400" dirty="0"/>
          </a:p>
          <a:p>
            <a:pPr algn="just">
              <a:spcBef>
                <a:spcPts val="0"/>
              </a:spcBef>
            </a:pPr>
            <a:endParaRPr lang="en-US" sz="2400" dirty="0"/>
          </a:p>
          <a:p>
            <a:pPr algn="just">
              <a:spcBef>
                <a:spcPts val="0"/>
              </a:spcBef>
            </a:pPr>
            <a:endParaRPr lang="en-US" sz="2400" dirty="0"/>
          </a:p>
          <a:p>
            <a:pPr algn="just">
              <a:spcBef>
                <a:spcPts val="0"/>
              </a:spcBef>
            </a:pPr>
            <a:r>
              <a:rPr lang="en-US" sz="2400" dirty="0"/>
              <a:t>Or schedule airlines…</a:t>
            </a:r>
          </a:p>
          <a:p>
            <a:pPr algn="just">
              <a:spcBef>
                <a:spcPts val="0"/>
              </a:spcBef>
            </a:pPr>
            <a:endParaRPr lang="en-US" sz="2400" dirty="0"/>
          </a:p>
          <a:p>
            <a:pPr algn="just">
              <a:spcBef>
                <a:spcPts val="0"/>
              </a:spcBef>
            </a:pPr>
            <a:endParaRPr lang="en-US" sz="2400" dirty="0"/>
          </a:p>
          <a:p>
            <a:pPr algn="just">
              <a:spcBef>
                <a:spcPts val="0"/>
              </a:spcBef>
            </a:pPr>
            <a:endParaRPr lang="en-US" sz="2400" dirty="0"/>
          </a:p>
          <a:p>
            <a:pPr algn="just">
              <a:spcBef>
                <a:spcPts val="0"/>
              </a:spcBef>
            </a:pPr>
            <a:endParaRPr lang="en-US" sz="2400" dirty="0"/>
          </a:p>
          <a:p>
            <a:r>
              <a:rPr lang="en-US" sz="2400" dirty="0"/>
              <a:t>Or schedule workers with specific skill</a:t>
            </a:r>
          </a:p>
          <a:p>
            <a:r>
              <a:rPr lang="en-US" sz="2400" dirty="0"/>
              <a:t>sets to do tasks that have resource</a:t>
            </a:r>
          </a:p>
          <a:p>
            <a:r>
              <a:rPr lang="en-US" sz="2400" dirty="0"/>
              <a:t>and ordering constraints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a:t>
            </a:fld>
            <a:endParaRPr lang="en-US" dirty="0"/>
          </a:p>
        </p:txBody>
      </p:sp>
      <p:pic>
        <p:nvPicPr>
          <p:cNvPr id="65538" name="Picture 2"/>
          <p:cNvPicPr>
            <a:picLocks noGrp="1" noChangeAspect="1" noChangeArrowheads="1"/>
          </p:cNvPicPr>
          <p:nvPr>
            <p:ph sz="half" idx="1"/>
          </p:nvPr>
        </p:nvPicPr>
        <p:blipFill>
          <a:blip r:embed="rId2" cstate="print"/>
          <a:srcRect/>
          <a:stretch>
            <a:fillRect/>
          </a:stretch>
        </p:blipFill>
        <p:spPr bwMode="auto">
          <a:xfrm>
            <a:off x="228600" y="938212"/>
            <a:ext cx="1219200" cy="676275"/>
          </a:xfrm>
          <a:prstGeom prst="rect">
            <a:avLst/>
          </a:prstGeom>
          <a:noFill/>
          <a:ln w="9525">
            <a:noFill/>
            <a:miter lim="800000"/>
            <a:headEnd/>
            <a:tailEnd/>
          </a:ln>
        </p:spPr>
      </p:pic>
      <p:pic>
        <p:nvPicPr>
          <p:cNvPr id="65539" name="Picture 3"/>
          <p:cNvPicPr>
            <a:picLocks noChangeAspect="1" noChangeArrowheads="1"/>
          </p:cNvPicPr>
          <p:nvPr/>
        </p:nvPicPr>
        <p:blipFill>
          <a:blip r:embed="rId3" cstate="print"/>
          <a:srcRect/>
          <a:stretch>
            <a:fillRect/>
          </a:stretch>
        </p:blipFill>
        <p:spPr bwMode="auto">
          <a:xfrm>
            <a:off x="228600" y="1581150"/>
            <a:ext cx="1219200" cy="552450"/>
          </a:xfrm>
          <a:prstGeom prst="rect">
            <a:avLst/>
          </a:prstGeom>
          <a:noFill/>
          <a:ln w="9525">
            <a:noFill/>
            <a:miter lim="800000"/>
            <a:headEnd/>
            <a:tailEnd/>
          </a:ln>
        </p:spPr>
      </p:pic>
      <p:pic>
        <p:nvPicPr>
          <p:cNvPr id="65540" name="Picture 4"/>
          <p:cNvPicPr>
            <a:picLocks noChangeAspect="1" noChangeArrowheads="1"/>
          </p:cNvPicPr>
          <p:nvPr/>
        </p:nvPicPr>
        <p:blipFill>
          <a:blip r:embed="rId4" cstate="print"/>
          <a:srcRect/>
          <a:stretch>
            <a:fillRect/>
          </a:stretch>
        </p:blipFill>
        <p:spPr bwMode="auto">
          <a:xfrm>
            <a:off x="228600" y="2971801"/>
            <a:ext cx="1371600" cy="914400"/>
          </a:xfrm>
          <a:prstGeom prst="rect">
            <a:avLst/>
          </a:prstGeom>
          <a:noFill/>
          <a:ln w="9525">
            <a:noFill/>
            <a:miter lim="800000"/>
            <a:headEnd/>
            <a:tailEnd/>
          </a:ln>
        </p:spPr>
      </p:pic>
      <p:pic>
        <p:nvPicPr>
          <p:cNvPr id="65541" name="Picture 5"/>
          <p:cNvPicPr>
            <a:picLocks noChangeAspect="1" noChangeArrowheads="1"/>
          </p:cNvPicPr>
          <p:nvPr/>
        </p:nvPicPr>
        <p:blipFill>
          <a:blip r:embed="rId5" cstate="print"/>
          <a:srcRect/>
          <a:stretch>
            <a:fillRect/>
          </a:stretch>
        </p:blipFill>
        <p:spPr bwMode="auto">
          <a:xfrm>
            <a:off x="266700" y="4724400"/>
            <a:ext cx="1638300" cy="18288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Selection: Pick two random individuals for reproduction</a:t>
            </a:r>
          </a:p>
          <a:p>
            <a:pPr algn="just">
              <a:spcBef>
                <a:spcPts val="0"/>
              </a:spcBef>
            </a:pPr>
            <a:r>
              <a:rPr lang="en-US" dirty="0"/>
              <a:t>Crossover: Mix the two parent strings at the crossover point</a:t>
            </a:r>
          </a:p>
          <a:p>
            <a:pPr algn="just">
              <a:spcBef>
                <a:spcPts val="0"/>
              </a:spcBef>
            </a:pP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60</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838200" y="3048000"/>
            <a:ext cx="7543799" cy="27432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a:t>
            </a:r>
          </a:p>
        </p:txBody>
      </p:sp>
      <p:sp>
        <p:nvSpPr>
          <p:cNvPr id="3" name="Content Placeholder 2"/>
          <p:cNvSpPr>
            <a:spLocks noGrp="1"/>
          </p:cNvSpPr>
          <p:nvPr>
            <p:ph idx="1"/>
          </p:nvPr>
        </p:nvSpPr>
        <p:spPr/>
        <p:txBody>
          <a:bodyPr/>
          <a:lstStyle/>
          <a:p>
            <a:pPr algn="just">
              <a:spcBef>
                <a:spcPts val="0"/>
              </a:spcBef>
            </a:pPr>
            <a:r>
              <a:rPr lang="en-US" dirty="0"/>
              <a:t>Mutation: randomly change a location in an individual’s string with a small independent probability</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r>
              <a:rPr lang="en-US" dirty="0"/>
              <a:t>Randomness aids in avoiding small local </a:t>
            </a:r>
            <a:r>
              <a:rPr lang="en-US" dirty="0" err="1"/>
              <a:t>extrema</a:t>
            </a:r>
            <a:endParaRPr lang="en-US" dirty="0"/>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61</a:t>
            </a:fld>
            <a:endParaRPr lang="en-US" dirty="0"/>
          </a:p>
        </p:txBody>
      </p:sp>
      <p:pic>
        <p:nvPicPr>
          <p:cNvPr id="6" name="Picture 4"/>
          <p:cNvPicPr>
            <a:picLocks noChangeAspect="1" noChangeArrowheads="1"/>
          </p:cNvPicPr>
          <p:nvPr/>
        </p:nvPicPr>
        <p:blipFill>
          <a:blip r:embed="rId2" cstate="print"/>
          <a:srcRect/>
          <a:stretch>
            <a:fillRect/>
          </a:stretch>
        </p:blipFill>
        <p:spPr bwMode="auto">
          <a:xfrm>
            <a:off x="2519363" y="2490788"/>
            <a:ext cx="4105275" cy="18764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 Overview</a:t>
            </a:r>
          </a:p>
        </p:txBody>
      </p:sp>
      <p:sp>
        <p:nvSpPr>
          <p:cNvPr id="3" name="Content Placeholder 2"/>
          <p:cNvSpPr>
            <a:spLocks noGrp="1"/>
          </p:cNvSpPr>
          <p:nvPr>
            <p:ph idx="1"/>
          </p:nvPr>
        </p:nvSpPr>
        <p:spPr/>
        <p:txBody>
          <a:bodyPr/>
          <a:lstStyle/>
          <a:p>
            <a:pPr algn="just">
              <a:spcBef>
                <a:spcPts val="0"/>
              </a:spcBef>
              <a:buNone/>
            </a:pPr>
            <a:r>
              <a:rPr lang="en-US" sz="2400" spc="-300" dirty="0">
                <a:latin typeface="Consolas" pitchFamily="49" charset="0"/>
                <a:cs typeface="Consolas" pitchFamily="49" charset="0"/>
              </a:rPr>
              <a:t>Population = Initial population</a:t>
            </a:r>
          </a:p>
          <a:p>
            <a:pPr algn="just">
              <a:spcBef>
                <a:spcPts val="0"/>
              </a:spcBef>
              <a:buNone/>
            </a:pPr>
            <a:r>
              <a:rPr lang="en-US" sz="2400" spc="-300" dirty="0">
                <a:latin typeface="Consolas" pitchFamily="49" charset="0"/>
                <a:cs typeface="Consolas" pitchFamily="49" charset="0"/>
              </a:rPr>
              <a:t>Iterate until some individual is fit enough or enough time has </a:t>
            </a:r>
          </a:p>
          <a:p>
            <a:pPr algn="just">
              <a:spcBef>
                <a:spcPts val="0"/>
              </a:spcBef>
              <a:buNone/>
            </a:pPr>
            <a:r>
              <a:rPr lang="en-US" sz="2400" spc="-300" dirty="0">
                <a:latin typeface="Consolas" pitchFamily="49" charset="0"/>
                <a:cs typeface="Consolas" pitchFamily="49" charset="0"/>
              </a:rPr>
              <a:t>elapsed:</a:t>
            </a:r>
          </a:p>
          <a:p>
            <a:pPr algn="just">
              <a:buNone/>
            </a:pPr>
            <a:r>
              <a:rPr lang="en-US" sz="2400" spc="-300" dirty="0">
                <a:latin typeface="Consolas" pitchFamily="49" charset="0"/>
                <a:cs typeface="Consolas" pitchFamily="49" charset="0"/>
              </a:rPr>
              <a:t>	</a:t>
            </a:r>
            <a:r>
              <a:rPr lang="en-US" sz="2400" spc="-300" dirty="0" err="1">
                <a:latin typeface="Consolas" pitchFamily="49" charset="0"/>
                <a:cs typeface="Consolas" pitchFamily="49" charset="0"/>
              </a:rPr>
              <a:t>NewPopulation</a:t>
            </a:r>
            <a:r>
              <a:rPr lang="en-US" sz="2400" spc="-300" dirty="0">
                <a:latin typeface="Consolas" pitchFamily="49" charset="0"/>
                <a:cs typeface="Consolas" pitchFamily="49" charset="0"/>
              </a:rPr>
              <a:t> = Empty</a:t>
            </a:r>
          </a:p>
          <a:p>
            <a:pPr algn="just">
              <a:buNone/>
            </a:pPr>
            <a:r>
              <a:rPr lang="en-US" sz="2400" spc="-300" dirty="0">
                <a:latin typeface="Consolas" pitchFamily="49" charset="0"/>
                <a:cs typeface="Consolas" pitchFamily="49" charset="0"/>
              </a:rPr>
              <a:t>	For 1 to size(Population)</a:t>
            </a:r>
          </a:p>
          <a:p>
            <a:pPr algn="just">
              <a:buNone/>
            </a:pPr>
            <a:r>
              <a:rPr lang="en-US" sz="2400" spc="-300" dirty="0">
                <a:latin typeface="Consolas" pitchFamily="49" charset="0"/>
                <a:cs typeface="Consolas" pitchFamily="49" charset="0"/>
              </a:rPr>
              <a:t>		Select pair of parents (P1,P2) using Selection(</a:t>
            </a:r>
            <a:r>
              <a:rPr lang="en-US" sz="2400" spc="-300" dirty="0" err="1">
                <a:latin typeface="Consolas" pitchFamily="49" charset="0"/>
                <a:cs typeface="Consolas" pitchFamily="49" charset="0"/>
              </a:rPr>
              <a:t>P,Fitness</a:t>
            </a:r>
            <a:r>
              <a:rPr lang="en-US" sz="2400" spc="-300" dirty="0">
                <a:latin typeface="Consolas" pitchFamily="49" charset="0"/>
                <a:cs typeface="Consolas" pitchFamily="49" charset="0"/>
              </a:rPr>
              <a:t> 	Function)</a:t>
            </a:r>
          </a:p>
          <a:p>
            <a:pPr algn="just">
              <a:buNone/>
            </a:pPr>
            <a:r>
              <a:rPr lang="en-US" sz="2400" spc="-300" dirty="0">
                <a:latin typeface="Consolas" pitchFamily="49" charset="0"/>
                <a:cs typeface="Consolas" pitchFamily="49" charset="0"/>
              </a:rPr>
              <a:t>		Child C = Crossover(P1, P2)</a:t>
            </a:r>
          </a:p>
          <a:p>
            <a:pPr algn="just">
              <a:buNone/>
            </a:pPr>
            <a:r>
              <a:rPr lang="en-US" sz="2400" spc="-300" dirty="0">
                <a:latin typeface="Consolas" pitchFamily="49" charset="0"/>
                <a:cs typeface="Consolas" pitchFamily="49" charset="0"/>
              </a:rPr>
              <a:t>		With small random probability, Mutate(C)</a:t>
            </a:r>
          </a:p>
          <a:p>
            <a:pPr algn="just">
              <a:buNone/>
            </a:pPr>
            <a:r>
              <a:rPr lang="en-US" sz="2400" spc="-300" dirty="0">
                <a:latin typeface="Consolas" pitchFamily="49" charset="0"/>
                <a:cs typeface="Consolas" pitchFamily="49" charset="0"/>
              </a:rPr>
              <a:t>		Add C to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	Population =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Return individual in Population with best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 Overview</a:t>
            </a:r>
          </a:p>
        </p:txBody>
      </p:sp>
      <p:sp>
        <p:nvSpPr>
          <p:cNvPr id="3" name="Content Placeholder 2"/>
          <p:cNvSpPr>
            <a:spLocks noGrp="1"/>
          </p:cNvSpPr>
          <p:nvPr>
            <p:ph idx="1"/>
          </p:nvPr>
        </p:nvSpPr>
        <p:spPr/>
        <p:txBody>
          <a:bodyPr/>
          <a:lstStyle/>
          <a:p>
            <a:pPr algn="just">
              <a:spcBef>
                <a:spcPts val="0"/>
              </a:spcBef>
              <a:buNone/>
            </a:pPr>
            <a:r>
              <a:rPr lang="en-US" sz="2400" spc="-300" dirty="0">
                <a:latin typeface="Consolas" pitchFamily="49" charset="0"/>
                <a:cs typeface="Consolas" pitchFamily="49" charset="0"/>
              </a:rPr>
              <a:t>Population = Initial population</a:t>
            </a:r>
          </a:p>
          <a:p>
            <a:pPr algn="just">
              <a:spcBef>
                <a:spcPts val="0"/>
              </a:spcBef>
              <a:buNone/>
            </a:pPr>
            <a:r>
              <a:rPr lang="en-US" sz="2400" spc="-300" dirty="0">
                <a:latin typeface="Consolas" pitchFamily="49" charset="0"/>
                <a:cs typeface="Consolas" pitchFamily="49" charset="0"/>
              </a:rPr>
              <a:t>Iterate until some individual is fit enough or enough time has </a:t>
            </a:r>
          </a:p>
          <a:p>
            <a:pPr algn="just">
              <a:spcBef>
                <a:spcPts val="0"/>
              </a:spcBef>
              <a:buNone/>
            </a:pPr>
            <a:r>
              <a:rPr lang="en-US" sz="2400" spc="-300" dirty="0">
                <a:latin typeface="Consolas" pitchFamily="49" charset="0"/>
                <a:cs typeface="Consolas" pitchFamily="49" charset="0"/>
              </a:rPr>
              <a:t>elapsed:</a:t>
            </a:r>
          </a:p>
          <a:p>
            <a:pPr algn="just">
              <a:buNone/>
            </a:pPr>
            <a:r>
              <a:rPr lang="en-US" sz="2400" spc="-300" dirty="0">
                <a:latin typeface="Consolas" pitchFamily="49" charset="0"/>
                <a:cs typeface="Consolas" pitchFamily="49" charset="0"/>
              </a:rPr>
              <a:t>	</a:t>
            </a:r>
            <a:r>
              <a:rPr lang="en-US" sz="2400" spc="-300" dirty="0" err="1">
                <a:latin typeface="Consolas" pitchFamily="49" charset="0"/>
                <a:cs typeface="Consolas" pitchFamily="49" charset="0"/>
              </a:rPr>
              <a:t>NewPopulation</a:t>
            </a:r>
            <a:r>
              <a:rPr lang="en-US" sz="2400" spc="-300" dirty="0">
                <a:latin typeface="Consolas" pitchFamily="49" charset="0"/>
                <a:cs typeface="Consolas" pitchFamily="49" charset="0"/>
              </a:rPr>
              <a:t> = Empty</a:t>
            </a:r>
          </a:p>
          <a:p>
            <a:pPr algn="just">
              <a:buNone/>
            </a:pPr>
            <a:r>
              <a:rPr lang="en-US" sz="2400" spc="-300" dirty="0">
                <a:latin typeface="Consolas" pitchFamily="49" charset="0"/>
                <a:cs typeface="Consolas" pitchFamily="49" charset="0"/>
              </a:rPr>
              <a:t>	For 1 to size(Population)</a:t>
            </a:r>
          </a:p>
          <a:p>
            <a:pPr algn="just">
              <a:buNone/>
            </a:pPr>
            <a:r>
              <a:rPr lang="en-US" sz="2400" spc="-300" dirty="0">
                <a:latin typeface="Consolas" pitchFamily="49" charset="0"/>
                <a:cs typeface="Consolas" pitchFamily="49" charset="0"/>
              </a:rPr>
              <a:t>		Select pair of parents (P1,P2) using Selection(</a:t>
            </a:r>
            <a:r>
              <a:rPr lang="en-US" sz="2400" spc="-300" dirty="0" err="1">
                <a:latin typeface="Consolas" pitchFamily="49" charset="0"/>
                <a:cs typeface="Consolas" pitchFamily="49" charset="0"/>
              </a:rPr>
              <a:t>P,Fitness</a:t>
            </a:r>
            <a:r>
              <a:rPr lang="en-US" sz="2400" spc="-300" dirty="0">
                <a:latin typeface="Consolas" pitchFamily="49" charset="0"/>
                <a:cs typeface="Consolas" pitchFamily="49" charset="0"/>
              </a:rPr>
              <a:t> 	Function)</a:t>
            </a:r>
          </a:p>
          <a:p>
            <a:pPr algn="just">
              <a:buNone/>
            </a:pPr>
            <a:r>
              <a:rPr lang="en-US" sz="2400" spc="-300" dirty="0">
                <a:latin typeface="Consolas" pitchFamily="49" charset="0"/>
                <a:cs typeface="Consolas" pitchFamily="49" charset="0"/>
              </a:rPr>
              <a:t>		Child C = Crossover(P1, P2)</a:t>
            </a:r>
          </a:p>
          <a:p>
            <a:pPr algn="just">
              <a:buNone/>
            </a:pPr>
            <a:r>
              <a:rPr lang="en-US" sz="2400" spc="-300" dirty="0">
                <a:latin typeface="Consolas" pitchFamily="49" charset="0"/>
                <a:cs typeface="Consolas" pitchFamily="49" charset="0"/>
              </a:rPr>
              <a:t>		With small random probability, Mutate(C)</a:t>
            </a:r>
          </a:p>
          <a:p>
            <a:pPr algn="just">
              <a:buNone/>
            </a:pPr>
            <a:r>
              <a:rPr lang="en-US" sz="2400" spc="-300" dirty="0">
                <a:latin typeface="Consolas" pitchFamily="49" charset="0"/>
                <a:cs typeface="Consolas" pitchFamily="49" charset="0"/>
              </a:rPr>
              <a:t>		Add C to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	Population = </a:t>
            </a:r>
            <a:r>
              <a:rPr lang="en-US" sz="2400" spc="-300" dirty="0" err="1">
                <a:latin typeface="Consolas" pitchFamily="49" charset="0"/>
                <a:cs typeface="Consolas" pitchFamily="49" charset="0"/>
              </a:rPr>
              <a:t>NewPopulation</a:t>
            </a:r>
            <a:endParaRPr lang="en-US" sz="2400" spc="-300" dirty="0">
              <a:latin typeface="Consolas" pitchFamily="49" charset="0"/>
              <a:cs typeface="Consolas" pitchFamily="49" charset="0"/>
            </a:endParaRPr>
          </a:p>
          <a:p>
            <a:pPr algn="just">
              <a:buNone/>
            </a:pPr>
            <a:r>
              <a:rPr lang="en-US" sz="2400" spc="-300" dirty="0">
                <a:latin typeface="Consolas" pitchFamily="49" charset="0"/>
                <a:cs typeface="Consolas" pitchFamily="49" charset="0"/>
              </a:rPr>
              <a:t>Return individual in Population with best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63</a:t>
            </a:fld>
            <a:endParaRPr lang="en-US" dirty="0"/>
          </a:p>
        </p:txBody>
      </p:sp>
      <p:sp>
        <p:nvSpPr>
          <p:cNvPr id="5" name="Rounded Rectangular Callout 4"/>
          <p:cNvSpPr/>
          <p:nvPr/>
        </p:nvSpPr>
        <p:spPr bwMode="auto">
          <a:xfrm>
            <a:off x="5410200" y="3276600"/>
            <a:ext cx="3733800" cy="990600"/>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spc="-300" normalizeH="0" baseline="0" dirty="0">
                <a:ln>
                  <a:noFill/>
                </a:ln>
                <a:solidFill>
                  <a:schemeClr val="tx1"/>
                </a:solidFill>
                <a:effectLst/>
                <a:latin typeface="Consolas" pitchFamily="49" charset="0"/>
                <a:cs typeface="Consolas" pitchFamily="49" charset="0"/>
              </a:rPr>
              <a:t>This </a:t>
            </a:r>
            <a:r>
              <a:rPr kumimoji="0" lang="en-US" sz="2000" b="0" i="0" u="none" strike="noStrike" cap="none" spc="-300" normalizeH="0" baseline="0" dirty="0" err="1">
                <a:ln>
                  <a:noFill/>
                </a:ln>
                <a:solidFill>
                  <a:schemeClr val="tx1"/>
                </a:solidFill>
                <a:effectLst/>
                <a:latin typeface="Consolas" pitchFamily="49" charset="0"/>
                <a:cs typeface="Consolas" pitchFamily="49" charset="0"/>
              </a:rPr>
              <a:t>pseudocode</a:t>
            </a:r>
            <a:r>
              <a:rPr kumimoji="0" lang="en-US" sz="2000" b="0" i="0" u="none" strike="noStrike" cap="none" spc="-300" normalizeH="0" baseline="0" dirty="0">
                <a:ln>
                  <a:noFill/>
                </a:ln>
                <a:solidFill>
                  <a:schemeClr val="tx1"/>
                </a:solidFill>
                <a:effectLst/>
                <a:latin typeface="Consolas" pitchFamily="49" charset="0"/>
                <a:cs typeface="Consolas" pitchFamily="49" charset="0"/>
              </a:rPr>
              <a:t> only produces one </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spc="-300" normalizeH="0" baseline="0" dirty="0">
                <a:ln>
                  <a:noFill/>
                </a:ln>
                <a:solidFill>
                  <a:schemeClr val="tx1"/>
                </a:solidFill>
                <a:effectLst/>
                <a:latin typeface="Consolas" pitchFamily="49" charset="0"/>
                <a:cs typeface="Consolas" pitchFamily="49" charset="0"/>
              </a:rPr>
              <a:t>child. </a:t>
            </a:r>
            <a:r>
              <a:rPr lang="en-US" spc="-300" dirty="0">
                <a:latin typeface="Consolas" pitchFamily="49" charset="0"/>
                <a:cs typeface="Consolas" pitchFamily="49" charset="0"/>
              </a:rPr>
              <a:t>Could also do a variant like</a:t>
            </a:r>
          </a:p>
          <a:p>
            <a:pPr marL="0" marR="0" indent="0" algn="l" defTabSz="914400" rtl="0" eaLnBrk="1" fontAlgn="base" latinLnBrk="0" hangingPunct="1">
              <a:lnSpc>
                <a:spcPct val="100000"/>
              </a:lnSpc>
              <a:spcBef>
                <a:spcPct val="0"/>
              </a:spcBef>
              <a:spcAft>
                <a:spcPct val="0"/>
              </a:spcAft>
              <a:buClrTx/>
              <a:buSzTx/>
              <a:buFontTx/>
              <a:buNone/>
              <a:tabLst/>
            </a:pPr>
            <a:r>
              <a:rPr lang="en-US" spc="-300" dirty="0">
                <a:latin typeface="Consolas" pitchFamily="49" charset="0"/>
                <a:cs typeface="Consolas" pitchFamily="49" charset="0"/>
              </a:rPr>
              <a:t>before where we produce 2 children</a:t>
            </a:r>
            <a:endParaRPr kumimoji="0" lang="en-US" sz="2000" b="0" i="0" u="none" strike="noStrike" cap="none" spc="-300" normalizeH="0" baseline="0" dirty="0">
              <a:ln>
                <a:noFill/>
              </a:ln>
              <a:solidFill>
                <a:schemeClr val="tx1"/>
              </a:solidFill>
              <a:effectLst/>
              <a:latin typeface="Consolas" pitchFamily="49" charset="0"/>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Lots of variants</a:t>
            </a:r>
          </a:p>
        </p:txBody>
      </p:sp>
      <p:sp>
        <p:nvSpPr>
          <p:cNvPr id="3" name="Content Placeholder 2"/>
          <p:cNvSpPr>
            <a:spLocks noGrp="1"/>
          </p:cNvSpPr>
          <p:nvPr>
            <p:ph idx="1"/>
          </p:nvPr>
        </p:nvSpPr>
        <p:spPr/>
        <p:txBody>
          <a:bodyPr/>
          <a:lstStyle/>
          <a:p>
            <a:pPr algn="just">
              <a:spcBef>
                <a:spcPts val="0"/>
              </a:spcBef>
            </a:pPr>
            <a:r>
              <a:rPr lang="en-US" dirty="0"/>
              <a:t>Variant1: Culling - individuals below a certain threshold are removed</a:t>
            </a:r>
          </a:p>
          <a:p>
            <a:pPr algn="just">
              <a:spcBef>
                <a:spcPts val="0"/>
              </a:spcBef>
            </a:pPr>
            <a:r>
              <a:rPr lang="en-US" dirty="0"/>
              <a:t>Variant2: Selection based on:</a:t>
            </a:r>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64</a:t>
            </a:fld>
            <a:endParaRPr lang="en-US" dirty="0"/>
          </a:p>
        </p:txBody>
      </p:sp>
      <p:pic>
        <p:nvPicPr>
          <p:cNvPr id="5" name="Picture 5"/>
          <p:cNvPicPr>
            <a:picLocks noChangeAspect="1" noChangeArrowheads="1"/>
          </p:cNvPicPr>
          <p:nvPr/>
        </p:nvPicPr>
        <p:blipFill>
          <a:blip r:embed="rId2" cstate="print"/>
          <a:srcRect/>
          <a:stretch>
            <a:fillRect/>
          </a:stretch>
        </p:blipFill>
        <p:spPr bwMode="auto">
          <a:xfrm>
            <a:off x="609600" y="2400300"/>
            <a:ext cx="4410075" cy="13335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a:t>
            </a:r>
          </a:p>
        </p:txBody>
      </p:sp>
      <p:sp>
        <p:nvSpPr>
          <p:cNvPr id="3" name="Content Placeholder 2"/>
          <p:cNvSpPr>
            <a:spLocks noGrp="1"/>
          </p:cNvSpPr>
          <p:nvPr>
            <p:ph idx="1"/>
          </p:nvPr>
        </p:nvSpPr>
        <p:spPr/>
        <p:txBody>
          <a:bodyPr/>
          <a:lstStyle/>
          <a:p>
            <a:pPr algn="just">
              <a:spcBef>
                <a:spcPts val="0"/>
              </a:spcBef>
            </a:pPr>
            <a:r>
              <a:rPr lang="en-US" dirty="0"/>
              <a:t>Fitness Function: number of </a:t>
            </a:r>
            <a:r>
              <a:rPr lang="en-US" dirty="0" err="1"/>
              <a:t>nonattacking</a:t>
            </a:r>
            <a:r>
              <a:rPr lang="en-US" dirty="0"/>
              <a:t> pairs of queens (28 is the value for the solution)</a:t>
            </a:r>
          </a:p>
          <a:p>
            <a:pPr algn="just">
              <a:spcBef>
                <a:spcPts val="0"/>
              </a:spcBef>
            </a:pPr>
            <a:r>
              <a:rPr lang="en-US" dirty="0"/>
              <a:t>Represent 8-queens state as an 8 digit string in which each digit represents position of queen</a:t>
            </a:r>
          </a:p>
          <a:p>
            <a:pPr algn="just">
              <a:spcBef>
                <a:spcPts val="0"/>
              </a:spcBef>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65</a:t>
            </a:fld>
            <a:endParaRPr lang="en-US" dirty="0"/>
          </a:p>
        </p:txBody>
      </p:sp>
      <p:pic>
        <p:nvPicPr>
          <p:cNvPr id="6" name="Picture 6"/>
          <p:cNvPicPr>
            <a:picLocks noChangeAspect="1" noChangeArrowheads="1"/>
          </p:cNvPicPr>
          <p:nvPr/>
        </p:nvPicPr>
        <p:blipFill>
          <a:blip r:embed="rId2" cstate="print"/>
          <a:srcRect/>
          <a:stretch>
            <a:fillRect/>
          </a:stretch>
        </p:blipFill>
        <p:spPr bwMode="auto">
          <a:xfrm>
            <a:off x="3200400" y="3810000"/>
            <a:ext cx="2286000" cy="2514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66</a:t>
            </a:fld>
            <a:endParaRPr lang="en-US" dirty="0"/>
          </a:p>
        </p:txBody>
      </p:sp>
      <p:pic>
        <p:nvPicPr>
          <p:cNvPr id="7" name="Picture 7"/>
          <p:cNvPicPr>
            <a:picLocks noChangeAspect="1" noChangeArrowheads="1"/>
          </p:cNvPicPr>
          <p:nvPr/>
        </p:nvPicPr>
        <p:blipFill>
          <a:blip r:embed="rId2" cstate="print"/>
          <a:srcRect/>
          <a:stretch>
            <a:fillRect/>
          </a:stretch>
        </p:blipFill>
        <p:spPr bwMode="auto">
          <a:xfrm>
            <a:off x="228600" y="838200"/>
            <a:ext cx="8686800" cy="3886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(Fitness Function)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67</a:t>
            </a:fld>
            <a:endParaRPr lang="en-US" dirty="0"/>
          </a:p>
        </p:txBody>
      </p:sp>
      <p:pic>
        <p:nvPicPr>
          <p:cNvPr id="6" name="Picture 8"/>
          <p:cNvPicPr>
            <a:picLocks noChangeAspect="1" noChangeArrowheads="1"/>
          </p:cNvPicPr>
          <p:nvPr/>
        </p:nvPicPr>
        <p:blipFill>
          <a:blip r:embed="rId2" cstate="print"/>
          <a:srcRect/>
          <a:stretch>
            <a:fillRect/>
          </a:stretch>
        </p:blipFill>
        <p:spPr bwMode="auto">
          <a:xfrm>
            <a:off x="228600" y="838200"/>
            <a:ext cx="8763000" cy="5334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(Selection)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68</a:t>
            </a:fld>
            <a:endParaRPr lang="en-US" dirty="0"/>
          </a:p>
        </p:txBody>
      </p:sp>
      <p:pic>
        <p:nvPicPr>
          <p:cNvPr id="7" name="Picture 9"/>
          <p:cNvPicPr>
            <a:picLocks noChangeAspect="1" noChangeArrowheads="1"/>
          </p:cNvPicPr>
          <p:nvPr/>
        </p:nvPicPr>
        <p:blipFill>
          <a:blip r:embed="rId2" cstate="print"/>
          <a:srcRect/>
          <a:stretch>
            <a:fillRect/>
          </a:stretch>
        </p:blipFill>
        <p:spPr bwMode="auto">
          <a:xfrm>
            <a:off x="152400" y="838200"/>
            <a:ext cx="8839200" cy="4800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(Crossover)</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69</a:t>
            </a:fld>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228600" y="914400"/>
            <a:ext cx="8686800" cy="5105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88925" y="0"/>
            <a:ext cx="8604250" cy="685800"/>
          </a:xfrm>
        </p:spPr>
        <p:txBody>
          <a:bodyPr>
            <a:normAutofit/>
          </a:bodyPr>
          <a:lstStyle/>
          <a:p>
            <a:pPr>
              <a:defRPr/>
            </a:pPr>
            <a:r>
              <a:rPr lang="en-US" sz="3600" b="1" dirty="0"/>
              <a:t>Tough Real-World Problems</a:t>
            </a:r>
            <a:endParaRPr sz="3600" dirty="0"/>
          </a:p>
        </p:txBody>
      </p:sp>
      <p:sp>
        <p:nvSpPr>
          <p:cNvPr id="36866" name="Slide Number Placeholder 3"/>
          <p:cNvSpPr>
            <a:spLocks noGrp="1"/>
          </p:cNvSpPr>
          <p:nvPr>
            <p:ph type="sldNum" sz="quarter" idx="12"/>
          </p:nvPr>
        </p:nvSpPr>
        <p:spPr>
          <a:xfrm>
            <a:off x="7010400" y="6492875"/>
            <a:ext cx="2133600" cy="365125"/>
          </a:xfrm>
          <a:ln>
            <a:miter lim="800000"/>
            <a:headEnd/>
            <a:tailEnd/>
          </a:ln>
        </p:spPr>
        <p:txBody>
          <a:bodyPr/>
          <a:lstStyle/>
          <a:p>
            <a:pPr>
              <a:defRPr/>
            </a:pPr>
            <a:fld id="{68859545-ACD9-4E8B-9F6F-C5232D565FC9}" type="slidenum">
              <a:rPr lang="en-US">
                <a:solidFill>
                  <a:schemeClr val="tx1">
                    <a:shade val="50000"/>
                  </a:schemeClr>
                </a:solidFill>
              </a:rPr>
              <a:pPr>
                <a:defRPr/>
              </a:pPr>
              <a:t>7</a:t>
            </a:fld>
            <a:endParaRPr lang="en-US" dirty="0">
              <a:solidFill>
                <a:schemeClr val="tx1">
                  <a:shade val="50000"/>
                </a:schemeClr>
              </a:solidFill>
            </a:endParaRPr>
          </a:p>
        </p:txBody>
      </p:sp>
      <p:sp>
        <p:nvSpPr>
          <p:cNvPr id="14340" name="Content Placeholder 2"/>
          <p:cNvSpPr txBox="1">
            <a:spLocks/>
          </p:cNvSpPr>
          <p:nvPr/>
        </p:nvSpPr>
        <p:spPr bwMode="auto">
          <a:xfrm>
            <a:off x="395288" y="3013075"/>
            <a:ext cx="1585912" cy="720725"/>
          </a:xfrm>
          <a:prstGeom prst="rect">
            <a:avLst/>
          </a:prstGeom>
          <a:noFill/>
          <a:ln w="9525">
            <a:noFill/>
            <a:miter lim="800000"/>
            <a:headEnd/>
            <a:tailEnd/>
          </a:ln>
        </p:spPr>
        <p:txBody>
          <a:bodyPr/>
          <a:lstStyle/>
          <a:p>
            <a:r>
              <a:rPr lang="en-CA" sz="2000" dirty="0"/>
              <a:t>Probabilistic </a:t>
            </a:r>
            <a:br>
              <a:rPr lang="en-CA" sz="2000" dirty="0"/>
            </a:br>
            <a:r>
              <a:rPr lang="en-CA" sz="2000" dirty="0"/>
              <a:t>Reasoning</a:t>
            </a:r>
          </a:p>
        </p:txBody>
      </p:sp>
      <p:pic>
        <p:nvPicPr>
          <p:cNvPr id="14341" name="Picture 5"/>
          <p:cNvPicPr>
            <a:picLocks noChangeAspect="1"/>
          </p:cNvPicPr>
          <p:nvPr/>
        </p:nvPicPr>
        <p:blipFill>
          <a:blip r:embed="rId2" cstate="print"/>
          <a:srcRect/>
          <a:stretch>
            <a:fillRect/>
          </a:stretch>
        </p:blipFill>
        <p:spPr bwMode="auto">
          <a:xfrm>
            <a:off x="3348038" y="4149725"/>
            <a:ext cx="2663825" cy="1962150"/>
          </a:xfrm>
          <a:prstGeom prst="rect">
            <a:avLst/>
          </a:prstGeom>
          <a:noFill/>
          <a:ln w="9525">
            <a:noFill/>
            <a:miter lim="800000"/>
            <a:headEnd/>
            <a:tailEnd/>
          </a:ln>
        </p:spPr>
      </p:pic>
      <p:pic>
        <p:nvPicPr>
          <p:cNvPr id="14342" name="Picture 6"/>
          <p:cNvPicPr>
            <a:picLocks noChangeAspect="1"/>
          </p:cNvPicPr>
          <p:nvPr/>
        </p:nvPicPr>
        <p:blipFill>
          <a:blip r:embed="rId3" cstate="print"/>
          <a:srcRect/>
          <a:stretch>
            <a:fillRect/>
          </a:stretch>
        </p:blipFill>
        <p:spPr bwMode="auto">
          <a:xfrm>
            <a:off x="592138" y="4240213"/>
            <a:ext cx="2324100" cy="1709737"/>
          </a:xfrm>
          <a:prstGeom prst="rect">
            <a:avLst/>
          </a:prstGeom>
          <a:noFill/>
          <a:ln w="9525">
            <a:noFill/>
            <a:miter lim="800000"/>
            <a:headEnd/>
            <a:tailEnd/>
          </a:ln>
        </p:spPr>
      </p:pic>
      <p:pic>
        <p:nvPicPr>
          <p:cNvPr id="14343" name="Picture 2"/>
          <p:cNvPicPr>
            <a:picLocks noChangeAspect="1" noChangeArrowheads="1"/>
          </p:cNvPicPr>
          <p:nvPr/>
        </p:nvPicPr>
        <p:blipFill>
          <a:blip r:embed="rId4" cstate="print"/>
          <a:srcRect/>
          <a:stretch>
            <a:fillRect/>
          </a:stretch>
        </p:blipFill>
        <p:spPr bwMode="auto">
          <a:xfrm>
            <a:off x="228600" y="933450"/>
            <a:ext cx="2246313" cy="1962150"/>
          </a:xfrm>
          <a:prstGeom prst="rect">
            <a:avLst/>
          </a:prstGeom>
          <a:noFill/>
          <a:ln w="9525">
            <a:noFill/>
            <a:miter lim="800000"/>
            <a:headEnd/>
            <a:tailEnd/>
          </a:ln>
        </p:spPr>
      </p:pic>
      <p:pic>
        <p:nvPicPr>
          <p:cNvPr id="14344" name="Picture 3"/>
          <p:cNvPicPr>
            <a:picLocks noChangeAspect="1" noChangeArrowheads="1"/>
          </p:cNvPicPr>
          <p:nvPr/>
        </p:nvPicPr>
        <p:blipFill>
          <a:blip r:embed="rId5" cstate="print"/>
          <a:srcRect/>
          <a:stretch>
            <a:fillRect/>
          </a:stretch>
        </p:blipFill>
        <p:spPr bwMode="auto">
          <a:xfrm>
            <a:off x="4500563" y="973138"/>
            <a:ext cx="2376487" cy="1998662"/>
          </a:xfrm>
          <a:prstGeom prst="rect">
            <a:avLst/>
          </a:prstGeom>
          <a:noFill/>
          <a:ln w="9525">
            <a:noFill/>
            <a:miter lim="800000"/>
            <a:headEnd/>
            <a:tailEnd/>
          </a:ln>
        </p:spPr>
      </p:pic>
      <p:sp>
        <p:nvSpPr>
          <p:cNvPr id="14345" name="Content Placeholder 2"/>
          <p:cNvSpPr txBox="1">
            <a:spLocks/>
          </p:cNvSpPr>
          <p:nvPr/>
        </p:nvSpPr>
        <p:spPr bwMode="auto">
          <a:xfrm>
            <a:off x="3276600" y="6165850"/>
            <a:ext cx="2736850" cy="358775"/>
          </a:xfrm>
          <a:prstGeom prst="rect">
            <a:avLst/>
          </a:prstGeom>
          <a:noFill/>
          <a:ln w="9525">
            <a:noFill/>
            <a:miter lim="800000"/>
            <a:headEnd/>
            <a:tailEnd/>
          </a:ln>
        </p:spPr>
        <p:txBody>
          <a:bodyPr/>
          <a:lstStyle/>
          <a:p>
            <a:r>
              <a:rPr lang="en-CA" sz="2000" dirty="0">
                <a:solidFill>
                  <a:srgbClr val="002060"/>
                </a:solidFill>
                <a:cs typeface="Arial" charset="0"/>
              </a:rPr>
              <a:t>      </a:t>
            </a:r>
            <a:r>
              <a:rPr lang="en-CA" sz="2000" dirty="0">
                <a:cs typeface="Arial" charset="0"/>
              </a:rPr>
              <a:t>Protein Folding</a:t>
            </a:r>
            <a:endParaRPr lang="en-CA" dirty="0">
              <a:cs typeface="Arial" charset="0"/>
            </a:endParaRPr>
          </a:p>
        </p:txBody>
      </p:sp>
      <p:sp>
        <p:nvSpPr>
          <p:cNvPr id="14346" name="Content Placeholder 2"/>
          <p:cNvSpPr txBox="1">
            <a:spLocks/>
          </p:cNvSpPr>
          <p:nvPr/>
        </p:nvSpPr>
        <p:spPr bwMode="auto">
          <a:xfrm>
            <a:off x="4548188" y="2971800"/>
            <a:ext cx="2160587" cy="990600"/>
          </a:xfrm>
          <a:prstGeom prst="rect">
            <a:avLst/>
          </a:prstGeom>
          <a:noFill/>
          <a:ln w="9525">
            <a:noFill/>
            <a:miter lim="800000"/>
            <a:headEnd/>
            <a:tailEnd/>
          </a:ln>
        </p:spPr>
        <p:txBody>
          <a:bodyPr/>
          <a:lstStyle/>
          <a:p>
            <a:pPr algn="ctr"/>
            <a:r>
              <a:rPr lang="en-CA" sz="2000" dirty="0">
                <a:cs typeface="Arial" charset="0"/>
              </a:rPr>
              <a:t>Propositional</a:t>
            </a:r>
            <a:br>
              <a:rPr lang="en-CA" sz="2000" dirty="0">
                <a:cs typeface="Arial" charset="0"/>
              </a:rPr>
            </a:br>
            <a:r>
              <a:rPr lang="en-CA" sz="2000" dirty="0" err="1">
                <a:cs typeface="Arial" charset="0"/>
              </a:rPr>
              <a:t>Satisfiability</a:t>
            </a:r>
            <a:r>
              <a:rPr lang="en-CA" sz="2000" dirty="0">
                <a:cs typeface="Arial" charset="0"/>
              </a:rPr>
              <a:t> (SAT)</a:t>
            </a:r>
            <a:endParaRPr lang="en-CA" dirty="0">
              <a:cs typeface="Arial" charset="0"/>
            </a:endParaRPr>
          </a:p>
        </p:txBody>
      </p:sp>
      <p:sp>
        <p:nvSpPr>
          <p:cNvPr id="14347" name="Content Placeholder 2"/>
          <p:cNvSpPr txBox="1">
            <a:spLocks/>
          </p:cNvSpPr>
          <p:nvPr/>
        </p:nvSpPr>
        <p:spPr bwMode="auto">
          <a:xfrm>
            <a:off x="179388" y="6029325"/>
            <a:ext cx="3313112" cy="352425"/>
          </a:xfrm>
          <a:prstGeom prst="rect">
            <a:avLst/>
          </a:prstGeom>
          <a:noFill/>
          <a:ln w="9525">
            <a:noFill/>
            <a:miter lim="800000"/>
            <a:headEnd/>
            <a:tailEnd/>
          </a:ln>
        </p:spPr>
        <p:txBody>
          <a:bodyPr/>
          <a:lstStyle/>
          <a:p>
            <a:pPr algn="ctr"/>
            <a:r>
              <a:rPr lang="en-CA" sz="2000" dirty="0">
                <a:cs typeface="Arial" charset="0"/>
              </a:rPr>
              <a:t>University Timetabling</a:t>
            </a:r>
            <a:endParaRPr lang="en-CA" sz="1600" dirty="0">
              <a:cs typeface="Arial" charset="0"/>
            </a:endParaRPr>
          </a:p>
        </p:txBody>
      </p:sp>
      <p:pic>
        <p:nvPicPr>
          <p:cNvPr id="14348" name="Picture 12" descr="RNA-structure.jpg"/>
          <p:cNvPicPr>
            <a:picLocks noChangeAspect="1"/>
          </p:cNvPicPr>
          <p:nvPr/>
        </p:nvPicPr>
        <p:blipFill>
          <a:blip r:embed="rId6" cstate="print"/>
          <a:srcRect/>
          <a:stretch>
            <a:fillRect/>
          </a:stretch>
        </p:blipFill>
        <p:spPr bwMode="auto">
          <a:xfrm>
            <a:off x="2555875" y="973138"/>
            <a:ext cx="1873250" cy="2303462"/>
          </a:xfrm>
          <a:prstGeom prst="rect">
            <a:avLst/>
          </a:prstGeom>
          <a:noFill/>
          <a:ln w="9525">
            <a:noFill/>
            <a:miter lim="800000"/>
            <a:headEnd/>
            <a:tailEnd/>
          </a:ln>
        </p:spPr>
      </p:pic>
      <p:sp>
        <p:nvSpPr>
          <p:cNvPr id="14349" name="Content Placeholder 2"/>
          <p:cNvSpPr txBox="1">
            <a:spLocks/>
          </p:cNvSpPr>
          <p:nvPr/>
        </p:nvSpPr>
        <p:spPr bwMode="auto">
          <a:xfrm>
            <a:off x="2484438" y="3246438"/>
            <a:ext cx="1944687" cy="792162"/>
          </a:xfrm>
          <a:prstGeom prst="rect">
            <a:avLst/>
          </a:prstGeom>
          <a:noFill/>
          <a:ln w="9525">
            <a:noFill/>
            <a:miter lim="800000"/>
            <a:headEnd/>
            <a:tailEnd/>
          </a:ln>
        </p:spPr>
        <p:txBody>
          <a:bodyPr/>
          <a:lstStyle/>
          <a:p>
            <a:r>
              <a:rPr lang="en-CA" sz="2000" dirty="0">
                <a:cs typeface="Arial" charset="0"/>
              </a:rPr>
              <a:t>RNA Structure Design</a:t>
            </a:r>
            <a:endParaRPr lang="en-CA" dirty="0">
              <a:cs typeface="Arial" charset="0"/>
            </a:endParaRPr>
          </a:p>
        </p:txBody>
      </p:sp>
      <p:pic>
        <p:nvPicPr>
          <p:cNvPr id="14350" name="Picture 4"/>
          <p:cNvPicPr>
            <a:picLocks noChangeAspect="1" noChangeArrowheads="1"/>
          </p:cNvPicPr>
          <p:nvPr/>
        </p:nvPicPr>
        <p:blipFill>
          <a:blip r:embed="rId7" cstate="print"/>
          <a:srcRect r="85970" b="26886"/>
          <a:stretch>
            <a:fillRect/>
          </a:stretch>
        </p:blipFill>
        <p:spPr bwMode="auto">
          <a:xfrm>
            <a:off x="7010400" y="765175"/>
            <a:ext cx="1652588" cy="4608513"/>
          </a:xfrm>
          <a:prstGeom prst="rect">
            <a:avLst/>
          </a:prstGeom>
          <a:noFill/>
          <a:ln w="9525">
            <a:noFill/>
            <a:miter lim="800000"/>
            <a:headEnd/>
            <a:tailEnd/>
          </a:ln>
        </p:spPr>
      </p:pic>
      <p:sp>
        <p:nvSpPr>
          <p:cNvPr id="14351" name="Content Placeholder 2"/>
          <p:cNvSpPr txBox="1">
            <a:spLocks/>
          </p:cNvSpPr>
          <p:nvPr/>
        </p:nvSpPr>
        <p:spPr bwMode="auto">
          <a:xfrm>
            <a:off x="6400800" y="5373688"/>
            <a:ext cx="2736850" cy="950912"/>
          </a:xfrm>
          <a:prstGeom prst="rect">
            <a:avLst/>
          </a:prstGeom>
          <a:noFill/>
          <a:ln w="9525">
            <a:noFill/>
            <a:miter lim="800000"/>
            <a:headEnd/>
            <a:tailEnd/>
          </a:ln>
        </p:spPr>
        <p:txBody>
          <a:bodyPr/>
          <a:lstStyle/>
          <a:p>
            <a:r>
              <a:rPr lang="en-CA" sz="2000" dirty="0"/>
              <a:t>Scheduling of  Hubble Space Telescope:</a:t>
            </a:r>
          </a:p>
          <a:p>
            <a:r>
              <a:rPr lang="en-US" sz="2000" dirty="0"/>
              <a:t>1 week </a:t>
            </a:r>
            <a:r>
              <a:rPr lang="en-US" sz="2000" dirty="0">
                <a:sym typeface="Symbol" pitchFamily="18" charset="2"/>
              </a:rPr>
              <a:t> </a:t>
            </a:r>
            <a:r>
              <a:rPr lang="en-US" sz="2000" dirty="0"/>
              <a:t>10 seconds</a:t>
            </a:r>
            <a:endParaRPr lang="en-CA"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8-queens (Mutation)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70</a:t>
            </a:fld>
            <a:endParaRPr lang="en-US" dirty="0"/>
          </a:p>
        </p:txBody>
      </p:sp>
      <p:pic>
        <p:nvPicPr>
          <p:cNvPr id="6" name="Picture 10"/>
          <p:cNvPicPr>
            <a:picLocks noChangeAspect="1" noChangeArrowheads="1"/>
          </p:cNvPicPr>
          <p:nvPr/>
        </p:nvPicPr>
        <p:blipFill>
          <a:blip r:embed="rId2" cstate="print"/>
          <a:srcRect/>
          <a:stretch>
            <a:fillRect/>
          </a:stretch>
        </p:blipFill>
        <p:spPr bwMode="auto">
          <a:xfrm>
            <a:off x="228600" y="914400"/>
            <a:ext cx="8763000" cy="54102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38200"/>
          </a:xfrm>
        </p:spPr>
        <p:txBody>
          <a:bodyPr/>
          <a:lstStyle/>
          <a:p>
            <a:r>
              <a:rPr lang="en-US" b="1" dirty="0"/>
              <a:t>Implementation details on GA</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71</a:t>
            </a:fld>
            <a:endParaRPr lang="en-US" dirty="0"/>
          </a:p>
        </p:txBody>
      </p:sp>
      <p:sp>
        <p:nvSpPr>
          <p:cNvPr id="14" name="Content Placeholder 13"/>
          <p:cNvSpPr>
            <a:spLocks noGrp="1"/>
          </p:cNvSpPr>
          <p:nvPr>
            <p:ph idx="1"/>
          </p:nvPr>
        </p:nvSpPr>
        <p:spPr>
          <a:xfrm>
            <a:off x="152400" y="1143000"/>
            <a:ext cx="8839200" cy="5181600"/>
          </a:xfrm>
        </p:spPr>
        <p:txBody>
          <a:bodyPr/>
          <a:lstStyle/>
          <a:p>
            <a:pPr algn="just">
              <a:spcBef>
                <a:spcPts val="0"/>
              </a:spcBef>
            </a:pPr>
            <a:r>
              <a:rPr lang="en-US" sz="2800" dirty="0"/>
              <a:t>Initially, population is diverse and crossover produces big changes from parents</a:t>
            </a:r>
          </a:p>
          <a:p>
            <a:pPr algn="just">
              <a:spcBef>
                <a:spcPts val="0"/>
              </a:spcBef>
            </a:pPr>
            <a:r>
              <a:rPr lang="en-US" sz="2800" dirty="0"/>
              <a:t>Over time, individuals become quite similar and crossover doesn’t produce such a big change</a:t>
            </a:r>
          </a:p>
          <a:p>
            <a:pPr algn="just">
              <a:spcBef>
                <a:spcPts val="0"/>
              </a:spcBef>
            </a:pPr>
            <a:r>
              <a:rPr lang="en-US" sz="2800" dirty="0"/>
              <a:t>Crossover is the big advantage:</a:t>
            </a:r>
          </a:p>
          <a:p>
            <a:pPr lvl="1" algn="just">
              <a:spcBef>
                <a:spcPts val="0"/>
              </a:spcBef>
            </a:pPr>
            <a:r>
              <a:rPr lang="en-US" sz="2400" dirty="0"/>
              <a:t>Preserves a big block of “genes” that have evolved independently to perform useful functions</a:t>
            </a:r>
          </a:p>
          <a:p>
            <a:pPr lvl="1" algn="just">
              <a:spcBef>
                <a:spcPts val="0"/>
              </a:spcBef>
            </a:pPr>
            <a:r>
              <a:rPr lang="en-US" sz="2400" dirty="0"/>
              <a:t>e.g.; Putting first 3 queens in positions 2, 4, and 6 is a useful block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fine print…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72</a:t>
            </a:fld>
            <a:endParaRPr lang="en-US" dirty="0"/>
          </a:p>
        </p:txBody>
      </p:sp>
      <p:sp>
        <p:nvSpPr>
          <p:cNvPr id="14" name="Content Placeholder 13"/>
          <p:cNvSpPr>
            <a:spLocks noGrp="1"/>
          </p:cNvSpPr>
          <p:nvPr>
            <p:ph idx="1"/>
          </p:nvPr>
        </p:nvSpPr>
        <p:spPr/>
        <p:txBody>
          <a:bodyPr/>
          <a:lstStyle/>
          <a:p>
            <a:pPr algn="just">
              <a:spcBef>
                <a:spcPts val="0"/>
              </a:spcBef>
            </a:pPr>
            <a:r>
              <a:rPr lang="en-US" sz="2800" dirty="0"/>
              <a:t>The representation of each state is critical to the performance of the GA</a:t>
            </a:r>
          </a:p>
          <a:p>
            <a:pPr algn="just">
              <a:spcBef>
                <a:spcPts val="0"/>
              </a:spcBef>
            </a:pPr>
            <a:r>
              <a:rPr lang="en-US" sz="2800" dirty="0"/>
              <a:t>Lots of parameters to tweak but if you get them right, GAs can work well</a:t>
            </a:r>
          </a:p>
          <a:p>
            <a:pPr algn="just">
              <a:spcBef>
                <a:spcPts val="0"/>
              </a:spcBef>
            </a:pPr>
            <a:r>
              <a:rPr lang="en-US" sz="2800" dirty="0"/>
              <a:t>Limited theoretical results (skeptics say it’s just a big hack)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685800"/>
          </a:xfrm>
        </p:spPr>
        <p:txBody>
          <a:bodyPr/>
          <a:lstStyle/>
          <a:p>
            <a:pPr>
              <a:defRPr/>
            </a:pPr>
            <a:r>
              <a:rPr lang="en-US" b="1" dirty="0"/>
              <a:t>Tough Real-World Problems</a:t>
            </a:r>
            <a:endParaRPr lang="en-US" sz="3600" dirty="0">
              <a:latin typeface="Comic Sans MS" pitchFamily="66" charset="0"/>
            </a:endParaRPr>
          </a:p>
        </p:txBody>
      </p:sp>
      <p:sp>
        <p:nvSpPr>
          <p:cNvPr id="5" name="Slide Number Placeholder 4"/>
          <p:cNvSpPr>
            <a:spLocks noGrp="1"/>
          </p:cNvSpPr>
          <p:nvPr>
            <p:ph type="sldNum" sz="quarter" idx="12"/>
          </p:nvPr>
        </p:nvSpPr>
        <p:spPr/>
        <p:txBody>
          <a:bodyPr/>
          <a:lstStyle/>
          <a:p>
            <a:pPr>
              <a:defRPr/>
            </a:pPr>
            <a:fld id="{729D9A77-6586-4956-8310-2D89F593AF12}" type="slidenum">
              <a:rPr lang="en-US" smtClean="0"/>
              <a:pPr>
                <a:defRPr/>
              </a:pPr>
              <a:t>8</a:t>
            </a:fld>
            <a:endParaRPr lang="en-US" dirty="0"/>
          </a:p>
        </p:txBody>
      </p:sp>
      <p:pic>
        <p:nvPicPr>
          <p:cNvPr id="49154" name="Picture 2"/>
          <p:cNvPicPr>
            <a:picLocks noChangeAspect="1" noChangeArrowheads="1"/>
          </p:cNvPicPr>
          <p:nvPr/>
        </p:nvPicPr>
        <p:blipFill>
          <a:blip r:embed="rId2" cstate="print"/>
          <a:srcRect/>
          <a:stretch>
            <a:fillRect/>
          </a:stretch>
        </p:blipFill>
        <p:spPr bwMode="auto">
          <a:xfrm>
            <a:off x="228600" y="990600"/>
            <a:ext cx="4267200" cy="3429000"/>
          </a:xfrm>
          <a:prstGeom prst="rect">
            <a:avLst/>
          </a:prstGeom>
          <a:ln>
            <a:noFill/>
          </a:ln>
          <a:effectLst>
            <a:outerShdw blurRad="292100" dist="139700" dir="2700000" algn="tl" rotWithShape="0">
              <a:srgbClr val="333333">
                <a:alpha val="65000"/>
              </a:srgbClr>
            </a:outerShdw>
          </a:effectLst>
        </p:spPr>
      </p:pic>
      <p:pic>
        <p:nvPicPr>
          <p:cNvPr id="49155" name="Picture 3"/>
          <p:cNvPicPr>
            <a:picLocks noChangeAspect="1" noChangeArrowheads="1"/>
          </p:cNvPicPr>
          <p:nvPr/>
        </p:nvPicPr>
        <p:blipFill>
          <a:blip r:embed="rId3" cstate="print"/>
          <a:srcRect/>
          <a:stretch>
            <a:fillRect/>
          </a:stretch>
        </p:blipFill>
        <p:spPr bwMode="auto">
          <a:xfrm>
            <a:off x="5486400" y="990600"/>
            <a:ext cx="3276600" cy="3429000"/>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bwMode="auto">
          <a:xfrm>
            <a:off x="3367088" y="4765675"/>
            <a:ext cx="2119312" cy="720725"/>
          </a:xfrm>
          <a:prstGeom prst="rect">
            <a:avLst/>
          </a:prstGeom>
          <a:noFill/>
          <a:ln w="9525">
            <a:noFill/>
            <a:miter lim="800000"/>
            <a:headEnd/>
            <a:tailEnd/>
          </a:ln>
        </p:spPr>
        <p:txBody>
          <a:bodyPr/>
          <a:lstStyle/>
          <a:p>
            <a:r>
              <a:rPr lang="en-CA" sz="2000" dirty="0">
                <a:solidFill>
                  <a:srgbClr val="002060"/>
                </a:solidFill>
              </a:rPr>
              <a:t>Channel Routing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38200"/>
          </a:xfrm>
        </p:spPr>
        <p:txBody>
          <a:bodyPr/>
          <a:lstStyle/>
          <a:p>
            <a:pPr>
              <a:defRPr/>
            </a:pPr>
            <a:r>
              <a:rPr lang="en-US" b="1" dirty="0"/>
              <a:t>Tough Real-World Problems</a:t>
            </a:r>
            <a:endParaRPr lang="en-US" sz="3600" dirty="0">
              <a:latin typeface="Comic Sans MS" pitchFamily="66" charset="0"/>
            </a:endParaRPr>
          </a:p>
        </p:txBody>
      </p:sp>
      <p:sp>
        <p:nvSpPr>
          <p:cNvPr id="5" name="Slide Number Placeholder 4"/>
          <p:cNvSpPr>
            <a:spLocks noGrp="1"/>
          </p:cNvSpPr>
          <p:nvPr>
            <p:ph type="sldNum" sz="quarter" idx="12"/>
          </p:nvPr>
        </p:nvSpPr>
        <p:spPr/>
        <p:txBody>
          <a:bodyPr/>
          <a:lstStyle/>
          <a:p>
            <a:pPr>
              <a:defRPr/>
            </a:pPr>
            <a:fld id="{C3D32E2B-E59D-4597-93A9-0093458E7445}" type="slidenum">
              <a:rPr lang="en-US" smtClean="0"/>
              <a:pPr>
                <a:defRPr/>
              </a:pPr>
              <a:t>9</a:t>
            </a:fld>
            <a:endParaRPr lang="en-US" dirty="0"/>
          </a:p>
        </p:txBody>
      </p:sp>
      <p:pic>
        <p:nvPicPr>
          <p:cNvPr id="18437" name="Picture 2" descr="http://upload.wikimedia.org/wikipedia/commons/b/bb/Angle_parking_lot_diagram.PNG"/>
          <p:cNvPicPr>
            <a:picLocks noChangeAspect="1" noChangeArrowheads="1"/>
          </p:cNvPicPr>
          <p:nvPr/>
        </p:nvPicPr>
        <p:blipFill>
          <a:blip r:embed="rId2" cstate="print"/>
          <a:srcRect/>
          <a:stretch>
            <a:fillRect/>
          </a:stretch>
        </p:blipFill>
        <p:spPr bwMode="auto">
          <a:xfrm>
            <a:off x="1447800" y="1219201"/>
            <a:ext cx="6400800" cy="4724400"/>
          </a:xfrm>
          <a:prstGeom prst="rect">
            <a:avLst/>
          </a:prstGeom>
          <a:noFill/>
          <a:ln w="9525">
            <a:noFill/>
            <a:miter lim="800000"/>
            <a:headEnd/>
            <a:tailEnd/>
          </a:ln>
        </p:spPr>
      </p:pic>
      <p:sp>
        <p:nvSpPr>
          <p:cNvPr id="6" name="Content Placeholder 2"/>
          <p:cNvSpPr txBox="1">
            <a:spLocks/>
          </p:cNvSpPr>
          <p:nvPr/>
        </p:nvSpPr>
        <p:spPr bwMode="auto">
          <a:xfrm>
            <a:off x="3352800" y="6061075"/>
            <a:ext cx="2424112" cy="720725"/>
          </a:xfrm>
          <a:prstGeom prst="rect">
            <a:avLst/>
          </a:prstGeom>
          <a:noFill/>
          <a:ln w="9525">
            <a:noFill/>
            <a:miter lim="800000"/>
            <a:headEnd/>
            <a:tailEnd/>
          </a:ln>
        </p:spPr>
        <p:txBody>
          <a:bodyPr/>
          <a:lstStyle/>
          <a:p>
            <a:r>
              <a:rPr lang="en-CA" sz="2000" dirty="0">
                <a:solidFill>
                  <a:srgbClr val="002060"/>
                </a:solidFill>
              </a:rPr>
              <a:t>Parking Lot Layout</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11665</TotalTime>
  <Words>2484</Words>
  <Application>Microsoft Office PowerPoint</Application>
  <PresentationFormat>On-screen Show (4:3)</PresentationFormat>
  <Paragraphs>438</Paragraphs>
  <Slides>72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Comic Sans MS</vt:lpstr>
      <vt:lpstr>Consolas</vt:lpstr>
      <vt:lpstr>Tahoma</vt:lpstr>
      <vt:lpstr>Wingdings</vt:lpstr>
      <vt:lpstr>Default Design</vt:lpstr>
      <vt:lpstr>Artificial Intelligence (Spring-2023)</vt:lpstr>
      <vt:lpstr>Today’s Agenda</vt:lpstr>
      <vt:lpstr>Slides taken from ...</vt:lpstr>
      <vt:lpstr>Systematic Search Review</vt:lpstr>
      <vt:lpstr>Systematic Search Review</vt:lpstr>
      <vt:lpstr>Tough Real-World Problems</vt:lpstr>
      <vt:lpstr>Tough Real-World Problems</vt:lpstr>
      <vt:lpstr>Tough Real-World Problems</vt:lpstr>
      <vt:lpstr>Tough Real-World Problems</vt:lpstr>
      <vt:lpstr>What do these problems have in common?</vt:lpstr>
      <vt:lpstr>Local Search Problems</vt:lpstr>
      <vt:lpstr>PowerPoint Presentation</vt:lpstr>
      <vt:lpstr>State-Space Landscape</vt:lpstr>
      <vt:lpstr>PowerPoint Presentation</vt:lpstr>
      <vt:lpstr>Local Search Algorithms</vt:lpstr>
      <vt:lpstr>Example: Traveling Salesman Problem</vt:lpstr>
      <vt:lpstr>Example: n-queens</vt:lpstr>
      <vt:lpstr>Local Search Algorithm Recipe</vt:lpstr>
      <vt:lpstr>Hill-climbing (Intuition)</vt:lpstr>
      <vt:lpstr>PowerPoint Presentation</vt:lpstr>
      <vt:lpstr>Hill-climbing Algorithm</vt:lpstr>
      <vt:lpstr>Example-1: 8-queens</vt:lpstr>
      <vt:lpstr>Example-1: 8-queens</vt:lpstr>
      <vt:lpstr>Example-2: 8-puzzle</vt:lpstr>
      <vt:lpstr>More on Hill-climbing</vt:lpstr>
      <vt:lpstr>Problems with Hill-climbing (Local Maxima and Plateau)</vt:lpstr>
      <vt:lpstr>PowerPoint Presentation</vt:lpstr>
      <vt:lpstr>Ridges</vt:lpstr>
      <vt:lpstr>Problems with Hill-climbing (Ridges)</vt:lpstr>
      <vt:lpstr>Example: 8-puzzle (local maxima)</vt:lpstr>
      <vt:lpstr>PowerPoint Presentation</vt:lpstr>
      <vt:lpstr>Variants of Hill-climbing</vt:lpstr>
      <vt:lpstr>Random restart</vt:lpstr>
      <vt:lpstr>Which Variant?</vt:lpstr>
      <vt:lpstr>Simulated Annealing</vt:lpstr>
      <vt:lpstr>PowerPoint Presentation</vt:lpstr>
      <vt:lpstr>Simulated Annealing Algorithm</vt:lpstr>
      <vt:lpstr>Simulated Annealing Algorithm</vt:lpstr>
      <vt:lpstr>Simulated Annealing Algorithm</vt:lpstr>
      <vt:lpstr>Setting p</vt:lpstr>
      <vt:lpstr>Setting p</vt:lpstr>
      <vt:lpstr>Decreasing p as E-E’ increases</vt:lpstr>
      <vt:lpstr>Setting p</vt:lpstr>
      <vt:lpstr>Complete Simulated Annealing Algorithm</vt:lpstr>
      <vt:lpstr>Complete Simulated Annealing Algorithm</vt:lpstr>
      <vt:lpstr>Convergence</vt:lpstr>
      <vt:lpstr>The fine print…</vt:lpstr>
      <vt:lpstr>Local Beam Search</vt:lpstr>
      <vt:lpstr>Local Beam Search: Example</vt:lpstr>
      <vt:lpstr>Local Beam Search: Example</vt:lpstr>
      <vt:lpstr>Local Beam Search: Example</vt:lpstr>
      <vt:lpstr>Local Beam Search: Example</vt:lpstr>
      <vt:lpstr>Local Beam Search</vt:lpstr>
      <vt:lpstr>Local Beam Search</vt:lpstr>
      <vt:lpstr>Genetic Algorithms</vt:lpstr>
      <vt:lpstr>PowerPoint Presentation</vt:lpstr>
      <vt:lpstr>Definitions</vt:lpstr>
      <vt:lpstr>PowerPoint Presentation</vt:lpstr>
      <vt:lpstr>PowerPoint Presentation</vt:lpstr>
      <vt:lpstr>Definitions</vt:lpstr>
      <vt:lpstr>Definitions</vt:lpstr>
      <vt:lpstr>GA Overview</vt:lpstr>
      <vt:lpstr>GA Overview</vt:lpstr>
      <vt:lpstr>Lots of variants</vt:lpstr>
      <vt:lpstr>Example: 8-queens</vt:lpstr>
      <vt:lpstr>Example: 8-queens</vt:lpstr>
      <vt:lpstr>Example: 8-queens (Fitness Function)</vt:lpstr>
      <vt:lpstr>Example: 8-queens (Selection)</vt:lpstr>
      <vt:lpstr>Example: 8-queens (Crossover)</vt:lpstr>
      <vt:lpstr>Example: 8-queens (Mutation)</vt:lpstr>
      <vt:lpstr>Implementation details on GA</vt:lpstr>
      <vt:lpstr>The fine print…</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Bilal Ahmed</cp:lastModifiedBy>
  <cp:revision>301</cp:revision>
  <cp:lastPrinted>1601-01-01T00:00:00Z</cp:lastPrinted>
  <dcterms:created xsi:type="dcterms:W3CDTF">2000-01-10T15:15:18Z</dcterms:created>
  <dcterms:modified xsi:type="dcterms:W3CDTF">2023-02-27T21:36:55Z</dcterms:modified>
</cp:coreProperties>
</file>