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5" r:id="rId4"/>
    <p:sldId id="258" r:id="rId5"/>
    <p:sldId id="259" r:id="rId6"/>
    <p:sldId id="260" r:id="rId7"/>
    <p:sldId id="317" r:id="rId8"/>
    <p:sldId id="318" r:id="rId9"/>
    <p:sldId id="261" r:id="rId10"/>
    <p:sldId id="262" r:id="rId11"/>
    <p:sldId id="266" r:id="rId12"/>
    <p:sldId id="263" r:id="rId13"/>
    <p:sldId id="269" r:id="rId14"/>
    <p:sldId id="265" r:id="rId15"/>
    <p:sldId id="267" r:id="rId16"/>
    <p:sldId id="268"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328" r:id="rId33"/>
    <p:sldId id="285" r:id="rId34"/>
    <p:sldId id="286" r:id="rId35"/>
    <p:sldId id="327" r:id="rId36"/>
    <p:sldId id="326" r:id="rId37"/>
    <p:sldId id="325" r:id="rId38"/>
    <p:sldId id="287" r:id="rId39"/>
    <p:sldId id="288" r:id="rId40"/>
    <p:sldId id="289" r:id="rId41"/>
    <p:sldId id="291" r:id="rId42"/>
    <p:sldId id="290" r:id="rId43"/>
    <p:sldId id="292" r:id="rId44"/>
    <p:sldId id="293" r:id="rId45"/>
    <p:sldId id="294" r:id="rId46"/>
    <p:sldId id="311" r:id="rId47"/>
    <p:sldId id="295" r:id="rId48"/>
    <p:sldId id="296" r:id="rId49"/>
    <p:sldId id="319" r:id="rId50"/>
    <p:sldId id="324" r:id="rId51"/>
    <p:sldId id="320" r:id="rId52"/>
    <p:sldId id="303" r:id="rId53"/>
    <p:sldId id="298" r:id="rId54"/>
    <p:sldId id="299" r:id="rId55"/>
    <p:sldId id="301" r:id="rId56"/>
    <p:sldId id="310" r:id="rId57"/>
    <p:sldId id="300" r:id="rId58"/>
    <p:sldId id="302" r:id="rId59"/>
    <p:sldId id="304" r:id="rId60"/>
    <p:sldId id="312" r:id="rId61"/>
    <p:sldId id="313" r:id="rId62"/>
    <p:sldId id="314" r:id="rId63"/>
    <p:sldId id="315" r:id="rId64"/>
    <p:sldId id="316" r:id="rId65"/>
    <p:sldId id="322" r:id="rId66"/>
    <p:sldId id="321" r:id="rId67"/>
    <p:sldId id="323" r:id="rId68"/>
    <p:sldId id="306" r:id="rId69"/>
    <p:sldId id="307" r:id="rId70"/>
    <p:sldId id="308" r:id="rId71"/>
    <p:sldId id="309" r:id="rId72"/>
    <p:sldId id="264"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78F62C-51F1-4911-8558-491F0B198D9B}"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2E0A-35EF-41D1-A2C3-F86D63B57829}" type="slidenum">
              <a:rPr lang="en-US" smtClean="0"/>
              <a:t>‹#›</a:t>
            </a:fld>
            <a:endParaRPr lang="en-US"/>
          </a:p>
        </p:txBody>
      </p:sp>
    </p:spTree>
    <p:extLst>
      <p:ext uri="{BB962C8B-B14F-4D97-AF65-F5344CB8AC3E}">
        <p14:creationId xmlns:p14="http://schemas.microsoft.com/office/powerpoint/2010/main" val="54739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78F62C-51F1-4911-8558-491F0B198D9B}"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2E0A-35EF-41D1-A2C3-F86D63B57829}" type="slidenum">
              <a:rPr lang="en-US" smtClean="0"/>
              <a:t>‹#›</a:t>
            </a:fld>
            <a:endParaRPr lang="en-US"/>
          </a:p>
        </p:txBody>
      </p:sp>
    </p:spTree>
    <p:extLst>
      <p:ext uri="{BB962C8B-B14F-4D97-AF65-F5344CB8AC3E}">
        <p14:creationId xmlns:p14="http://schemas.microsoft.com/office/powerpoint/2010/main" val="1608239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78F62C-51F1-4911-8558-491F0B198D9B}"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2E0A-35EF-41D1-A2C3-F86D63B57829}" type="slidenum">
              <a:rPr lang="en-US" smtClean="0"/>
              <a:t>‹#›</a:t>
            </a:fld>
            <a:endParaRPr lang="en-US"/>
          </a:p>
        </p:txBody>
      </p:sp>
    </p:spTree>
    <p:extLst>
      <p:ext uri="{BB962C8B-B14F-4D97-AF65-F5344CB8AC3E}">
        <p14:creationId xmlns:p14="http://schemas.microsoft.com/office/powerpoint/2010/main" val="662422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78F62C-51F1-4911-8558-491F0B198D9B}"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2E0A-35EF-41D1-A2C3-F86D63B57829}" type="slidenum">
              <a:rPr lang="en-US" smtClean="0"/>
              <a:t>‹#›</a:t>
            </a:fld>
            <a:endParaRPr lang="en-US"/>
          </a:p>
        </p:txBody>
      </p:sp>
    </p:spTree>
    <p:extLst>
      <p:ext uri="{BB962C8B-B14F-4D97-AF65-F5344CB8AC3E}">
        <p14:creationId xmlns:p14="http://schemas.microsoft.com/office/powerpoint/2010/main" val="272361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78F62C-51F1-4911-8558-491F0B198D9B}"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42E0A-35EF-41D1-A2C3-F86D63B57829}" type="slidenum">
              <a:rPr lang="en-US" smtClean="0"/>
              <a:t>‹#›</a:t>
            </a:fld>
            <a:endParaRPr lang="en-US"/>
          </a:p>
        </p:txBody>
      </p:sp>
    </p:spTree>
    <p:extLst>
      <p:ext uri="{BB962C8B-B14F-4D97-AF65-F5344CB8AC3E}">
        <p14:creationId xmlns:p14="http://schemas.microsoft.com/office/powerpoint/2010/main" val="298934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78F62C-51F1-4911-8558-491F0B198D9B}"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42E0A-35EF-41D1-A2C3-F86D63B57829}" type="slidenum">
              <a:rPr lang="en-US" smtClean="0"/>
              <a:t>‹#›</a:t>
            </a:fld>
            <a:endParaRPr lang="en-US"/>
          </a:p>
        </p:txBody>
      </p:sp>
    </p:spTree>
    <p:extLst>
      <p:ext uri="{BB962C8B-B14F-4D97-AF65-F5344CB8AC3E}">
        <p14:creationId xmlns:p14="http://schemas.microsoft.com/office/powerpoint/2010/main" val="37531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78F62C-51F1-4911-8558-491F0B198D9B}"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42E0A-35EF-41D1-A2C3-F86D63B57829}" type="slidenum">
              <a:rPr lang="en-US" smtClean="0"/>
              <a:t>‹#›</a:t>
            </a:fld>
            <a:endParaRPr lang="en-US"/>
          </a:p>
        </p:txBody>
      </p:sp>
    </p:spTree>
    <p:extLst>
      <p:ext uri="{BB962C8B-B14F-4D97-AF65-F5344CB8AC3E}">
        <p14:creationId xmlns:p14="http://schemas.microsoft.com/office/powerpoint/2010/main" val="176860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78F62C-51F1-4911-8558-491F0B198D9B}"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42E0A-35EF-41D1-A2C3-F86D63B57829}" type="slidenum">
              <a:rPr lang="en-US" smtClean="0"/>
              <a:t>‹#›</a:t>
            </a:fld>
            <a:endParaRPr lang="en-US"/>
          </a:p>
        </p:txBody>
      </p:sp>
    </p:spTree>
    <p:extLst>
      <p:ext uri="{BB962C8B-B14F-4D97-AF65-F5344CB8AC3E}">
        <p14:creationId xmlns:p14="http://schemas.microsoft.com/office/powerpoint/2010/main" val="322316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8F62C-51F1-4911-8558-491F0B198D9B}" type="datetimeFigureOut">
              <a:rPr lang="en-US" smtClean="0"/>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42E0A-35EF-41D1-A2C3-F86D63B57829}" type="slidenum">
              <a:rPr lang="en-US" smtClean="0"/>
              <a:t>‹#›</a:t>
            </a:fld>
            <a:endParaRPr lang="en-US"/>
          </a:p>
        </p:txBody>
      </p:sp>
    </p:spTree>
    <p:extLst>
      <p:ext uri="{BB962C8B-B14F-4D97-AF65-F5344CB8AC3E}">
        <p14:creationId xmlns:p14="http://schemas.microsoft.com/office/powerpoint/2010/main" val="124108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78F62C-51F1-4911-8558-491F0B198D9B}"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42E0A-35EF-41D1-A2C3-F86D63B57829}" type="slidenum">
              <a:rPr lang="en-US" smtClean="0"/>
              <a:t>‹#›</a:t>
            </a:fld>
            <a:endParaRPr lang="en-US"/>
          </a:p>
        </p:txBody>
      </p:sp>
    </p:spTree>
    <p:extLst>
      <p:ext uri="{BB962C8B-B14F-4D97-AF65-F5344CB8AC3E}">
        <p14:creationId xmlns:p14="http://schemas.microsoft.com/office/powerpoint/2010/main" val="25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78F62C-51F1-4911-8558-491F0B198D9B}"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42E0A-35EF-41D1-A2C3-F86D63B57829}" type="slidenum">
              <a:rPr lang="en-US" smtClean="0"/>
              <a:t>‹#›</a:t>
            </a:fld>
            <a:endParaRPr lang="en-US"/>
          </a:p>
        </p:txBody>
      </p:sp>
    </p:spTree>
    <p:extLst>
      <p:ext uri="{BB962C8B-B14F-4D97-AF65-F5344CB8AC3E}">
        <p14:creationId xmlns:p14="http://schemas.microsoft.com/office/powerpoint/2010/main" val="216715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78F62C-51F1-4911-8558-491F0B198D9B}" type="datetimeFigureOut">
              <a:rPr lang="en-US" smtClean="0"/>
              <a:t>9/11/2023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42E0A-35EF-41D1-A2C3-F86D63B57829}" type="slidenum">
              <a:rPr lang="en-US" smtClean="0"/>
              <a:t>‹#›</a:t>
            </a:fld>
            <a:endParaRPr lang="en-US"/>
          </a:p>
        </p:txBody>
      </p:sp>
    </p:spTree>
    <p:extLst>
      <p:ext uri="{BB962C8B-B14F-4D97-AF65-F5344CB8AC3E}">
        <p14:creationId xmlns:p14="http://schemas.microsoft.com/office/powerpoint/2010/main" val="331850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rownmath.com/stat/shape.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hyperlink" Target="https://blog.modeanalytics.com/pareto-chart-101/" TargetMode="External"/><Relationship Id="rId3" Type="http://schemas.openxmlformats.org/officeDocument/2006/relationships/hyperlink" Target="https://stattrek.com/statistics/dictionary.aspx?definition=categorical%20variable" TargetMode="External"/><Relationship Id="rId7" Type="http://schemas.openxmlformats.org/officeDocument/2006/relationships/hyperlink" Target="https://www.researchgate.net/publication/308007227_Exploratory_Data_Analysis" TargetMode="External"/><Relationship Id="rId2" Type="http://schemas.openxmlformats.org/officeDocument/2006/relationships/hyperlink" Target="http://www.stat.yale.edu/Courses/1997-98/101/catdat.htm" TargetMode="External"/><Relationship Id="rId1" Type="http://schemas.openxmlformats.org/officeDocument/2006/relationships/slideLayout" Target="../slideLayouts/slideLayout2.xml"/><Relationship Id="rId6" Type="http://schemas.openxmlformats.org/officeDocument/2006/relationships/hyperlink" Target="https://www.investopedia.com/" TargetMode="External"/><Relationship Id="rId5" Type="http://schemas.openxmlformats.org/officeDocument/2006/relationships/hyperlink" Target="https://www.mymarketresearchmethods.com/types-of-data-nominal-ordinal-interval-ratio/" TargetMode="External"/><Relationship Id="rId4" Type="http://schemas.openxmlformats.org/officeDocument/2006/relationships/hyperlink" Target="https://socratic.org/questions/what-is-the-difference-between-categorical-qualitative-data-and-numerical-quanti" TargetMode="External"/><Relationship Id="rId9" Type="http://schemas.openxmlformats.org/officeDocument/2006/relationships/hyperlink" Target="https://www.spcforexcel.com/knowledge/basic-statistics/are-skewness-and-kurtosis-useful-statistic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Data Analysis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80585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data</a:t>
            </a:r>
          </a:p>
        </p:txBody>
      </p:sp>
      <p:sp>
        <p:nvSpPr>
          <p:cNvPr id="3" name="Content Placeholder 2"/>
          <p:cNvSpPr>
            <a:spLocks noGrp="1"/>
          </p:cNvSpPr>
          <p:nvPr>
            <p:ph idx="1"/>
          </p:nvPr>
        </p:nvSpPr>
        <p:spPr/>
        <p:txBody>
          <a:bodyPr>
            <a:normAutofit/>
          </a:bodyPr>
          <a:lstStyle/>
          <a:p>
            <a:r>
              <a:rPr lang="it-IT" dirty="0"/>
              <a:t>Categorical (aka, qualitative) or quantitative (aka, numerical).</a:t>
            </a:r>
          </a:p>
          <a:p>
            <a:r>
              <a:rPr lang="en-US" dirty="0"/>
              <a:t>Qualitative or categorical data have no logical order, and can't be translated into a numerical value. Eye </a:t>
            </a:r>
            <a:r>
              <a:rPr lang="en-US" dirty="0" err="1"/>
              <a:t>colour</a:t>
            </a:r>
            <a:r>
              <a:rPr lang="en-US" dirty="0"/>
              <a:t> is an example, because 'brown' is not higher or lower than 'blue'.</a:t>
            </a:r>
          </a:p>
          <a:p>
            <a:r>
              <a:rPr lang="en-US" dirty="0"/>
              <a:t>Quantitative or numerical data are numbers, and that way they 'impose' an order. Examples are age, height, weight.</a:t>
            </a:r>
          </a:p>
        </p:txBody>
      </p:sp>
    </p:spTree>
    <p:extLst>
      <p:ext uri="{BB962C8B-B14F-4D97-AF65-F5344CB8AC3E}">
        <p14:creationId xmlns:p14="http://schemas.microsoft.com/office/powerpoint/2010/main" val="837974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a:t>
            </a:r>
          </a:p>
        </p:txBody>
      </p:sp>
      <p:sp>
        <p:nvSpPr>
          <p:cNvPr id="3" name="Content Placeholder 2"/>
          <p:cNvSpPr>
            <a:spLocks noGrp="1"/>
          </p:cNvSpPr>
          <p:nvPr>
            <p:ph idx="1"/>
          </p:nvPr>
        </p:nvSpPr>
        <p:spPr/>
        <p:txBody>
          <a:bodyPr/>
          <a:lstStyle/>
          <a:p>
            <a:r>
              <a:rPr lang="en-US" dirty="0"/>
              <a:t>Categorical variables represent types of data which may be divided into groups.</a:t>
            </a:r>
          </a:p>
          <a:p>
            <a:r>
              <a:rPr lang="en-US" dirty="0"/>
              <a:t>Analysis of categorical data generally involves the use of data tables.</a:t>
            </a:r>
          </a:p>
          <a:p>
            <a:r>
              <a:rPr lang="en-US" dirty="0"/>
              <a:t>E.g. Hair color, eye color, course feedback</a:t>
            </a:r>
          </a:p>
        </p:txBody>
      </p:sp>
      <p:pic>
        <p:nvPicPr>
          <p:cNvPr id="4" name="Content Placeholder 4"/>
          <p:cNvPicPr>
            <a:picLocks noChangeAspect="1"/>
          </p:cNvPicPr>
          <p:nvPr/>
        </p:nvPicPr>
        <p:blipFill>
          <a:blip r:embed="rId2"/>
          <a:stretch>
            <a:fillRect/>
          </a:stretch>
        </p:blipFill>
        <p:spPr>
          <a:xfrm>
            <a:off x="2957240" y="4001294"/>
            <a:ext cx="5517618" cy="2049802"/>
          </a:xfrm>
          <a:prstGeom prst="rect">
            <a:avLst/>
          </a:prstGeom>
        </p:spPr>
      </p:pic>
    </p:spTree>
    <p:extLst>
      <p:ext uri="{BB962C8B-B14F-4D97-AF65-F5344CB8AC3E}">
        <p14:creationId xmlns:p14="http://schemas.microsoft.com/office/powerpoint/2010/main" val="421042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78218" y="1670138"/>
            <a:ext cx="7410862" cy="1543323"/>
          </a:xfrm>
          <a:prstGeom prst="rect">
            <a:avLst/>
          </a:prstGeom>
        </p:spPr>
      </p:pic>
    </p:spTree>
    <p:extLst>
      <p:ext uri="{BB962C8B-B14F-4D97-AF65-F5344CB8AC3E}">
        <p14:creationId xmlns:p14="http://schemas.microsoft.com/office/powerpoint/2010/main" val="100021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Nominal scales </a:t>
            </a:r>
            <a:r>
              <a:rPr lang="en-US" dirty="0"/>
              <a:t>are used for labeling variables, without any quantitative value.  “Nominal” scales could simply be called “labels.”</a:t>
            </a:r>
          </a:p>
          <a:p>
            <a:r>
              <a:rPr lang="en-US" dirty="0"/>
              <a:t>E.g. Gender, Hair color</a:t>
            </a:r>
          </a:p>
          <a:p>
            <a:r>
              <a:rPr lang="en-US" dirty="0"/>
              <a:t>There is no agreed way to order these from highest to lowest. </a:t>
            </a:r>
          </a:p>
          <a:p>
            <a:r>
              <a:rPr lang="en-US" dirty="0"/>
              <a:t>In </a:t>
            </a:r>
            <a:r>
              <a:rPr lang="en-US" b="1" dirty="0"/>
              <a:t>Ordinal variables</a:t>
            </a:r>
            <a:r>
              <a:rPr lang="en-US" dirty="0"/>
              <a:t> there is a clear ordering of the variables. </a:t>
            </a:r>
          </a:p>
          <a:p>
            <a:r>
              <a:rPr lang="en-US" dirty="0"/>
              <a:t>E.g. Education, Strictly disagree-Strictly agree</a:t>
            </a:r>
          </a:p>
        </p:txBody>
      </p:sp>
    </p:spTree>
    <p:extLst>
      <p:ext uri="{BB962C8B-B14F-4D97-AF65-F5344CB8AC3E}">
        <p14:creationId xmlns:p14="http://schemas.microsoft.com/office/powerpoint/2010/main" val="3313481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a:t>
            </a:r>
          </a:p>
        </p:txBody>
      </p:sp>
      <p:sp>
        <p:nvSpPr>
          <p:cNvPr id="3" name="Content Placeholder 2"/>
          <p:cNvSpPr>
            <a:spLocks noGrp="1"/>
          </p:cNvSpPr>
          <p:nvPr>
            <p:ph idx="1"/>
          </p:nvPr>
        </p:nvSpPr>
        <p:spPr/>
        <p:txBody>
          <a:bodyPr>
            <a:normAutofit lnSpcReduction="10000"/>
          </a:bodyPr>
          <a:lstStyle/>
          <a:p>
            <a:r>
              <a:rPr lang="en-US" dirty="0"/>
              <a:t>The characteristics of the population distribution of a quantitative variable are its center, spread, modality (number of peaks in the pdf), shape (including \heaviness of the tails"), and outliers.</a:t>
            </a:r>
          </a:p>
          <a:p>
            <a:r>
              <a:rPr lang="en-US" dirty="0"/>
              <a:t>Our observed data represent just one sample out of an infinite number of possible samples. The characteristics of our randomly observed sample are not inherently interesting, except to the degree that they represent the population that it came from. This would be different each time we might repeat the same experiment, due to selection of a different random sample. But sample statistics are generally thought of as estimates of the corresponding population parameters.</a:t>
            </a:r>
          </a:p>
        </p:txBody>
      </p:sp>
    </p:spTree>
    <p:extLst>
      <p:ext uri="{BB962C8B-B14F-4D97-AF65-F5344CB8AC3E}">
        <p14:creationId xmlns:p14="http://schemas.microsoft.com/office/powerpoint/2010/main" val="1456287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is no generally recognized formal definition for outlier, but roughly it means values that are outside of the areas of a distribution that would commonly occur. This can also be thought of as sample data values which correspond to areas of the population pdf (or </a:t>
            </a:r>
            <a:r>
              <a:rPr lang="en-US" dirty="0" err="1"/>
              <a:t>pmf</a:t>
            </a:r>
            <a:r>
              <a:rPr lang="en-US" dirty="0"/>
              <a:t>) with low density (or probability).</a:t>
            </a:r>
          </a:p>
          <a:p>
            <a:r>
              <a:rPr lang="en-US" dirty="0"/>
              <a:t>Another common definition of “outlier" consider any point more than a fixed number of standard deviations from the mean to be an “outlier"</a:t>
            </a:r>
          </a:p>
        </p:txBody>
      </p:sp>
    </p:spTree>
    <p:extLst>
      <p:ext uri="{BB962C8B-B14F-4D97-AF65-F5344CB8AC3E}">
        <p14:creationId xmlns:p14="http://schemas.microsoft.com/office/powerpoint/2010/main" val="212146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quantitative variables (and possibly for ordinal variables) it is worthwhile looking at the central tendency, spread, skewness, and kurtosis of the data for a particular variable from an experiment. But for categorical variables, none of these make any sense.</a:t>
            </a:r>
          </a:p>
        </p:txBody>
      </p:sp>
    </p:spTree>
    <p:extLst>
      <p:ext uri="{BB962C8B-B14F-4D97-AF65-F5344CB8AC3E}">
        <p14:creationId xmlns:p14="http://schemas.microsoft.com/office/powerpoint/2010/main" val="679333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tendency</a:t>
            </a:r>
          </a:p>
        </p:txBody>
      </p:sp>
      <p:sp>
        <p:nvSpPr>
          <p:cNvPr id="3" name="Content Placeholder 2"/>
          <p:cNvSpPr>
            <a:spLocks noGrp="1"/>
          </p:cNvSpPr>
          <p:nvPr>
            <p:ph idx="1"/>
          </p:nvPr>
        </p:nvSpPr>
        <p:spPr/>
        <p:txBody>
          <a:bodyPr/>
          <a:lstStyle/>
          <a:p>
            <a:r>
              <a:rPr lang="en-US" dirty="0"/>
              <a:t>The central tendency or “location" of a distribution has to do with typical or middle values. The common, useful measures of central tendency are the statistics called (arithmetic) mean, median, and sometimes mode.</a:t>
            </a:r>
          </a:p>
        </p:txBody>
      </p:sp>
    </p:spTree>
    <p:extLst>
      <p:ext uri="{BB962C8B-B14F-4D97-AF65-F5344CB8AC3E}">
        <p14:creationId xmlns:p14="http://schemas.microsoft.com/office/powerpoint/2010/main" val="2436185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a:t>
            </a:r>
          </a:p>
        </p:txBody>
      </p:sp>
      <p:sp>
        <p:nvSpPr>
          <p:cNvPr id="3" name="Content Placeholder 2"/>
          <p:cNvSpPr>
            <a:spLocks noGrp="1"/>
          </p:cNvSpPr>
          <p:nvPr>
            <p:ph idx="1"/>
          </p:nvPr>
        </p:nvSpPr>
        <p:spPr/>
        <p:txBody>
          <a:bodyPr/>
          <a:lstStyle/>
          <a:p>
            <a:r>
              <a:rPr lang="en-US" dirty="0"/>
              <a:t>For any symmetrically shaped distribution (i.e., one with a symmetric histogram or pdf or </a:t>
            </a:r>
            <a:r>
              <a:rPr lang="en-US" dirty="0" err="1"/>
              <a:t>pmf</a:t>
            </a:r>
            <a:r>
              <a:rPr lang="en-US" dirty="0"/>
              <a:t>) the mean is the point around which the symmetry holds.</a:t>
            </a:r>
          </a:p>
          <a:p>
            <a:r>
              <a:rPr lang="en-US" dirty="0"/>
              <a:t>For non-symmetric distributions, the mean is the “balance point": if the histogram is cut out of some homogeneous stiff material such as cardboard, it will balance on a fulcrum placed at the mean.</a:t>
            </a:r>
          </a:p>
        </p:txBody>
      </p:sp>
    </p:spTree>
    <p:extLst>
      <p:ext uri="{BB962C8B-B14F-4D97-AF65-F5344CB8AC3E}">
        <p14:creationId xmlns:p14="http://schemas.microsoft.com/office/powerpoint/2010/main" val="1776424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For a fixed finite population or for a theoretic infinite population described by a </a:t>
            </a:r>
            <a:r>
              <a:rPr lang="en-US" dirty="0" err="1"/>
              <a:t>pmf</a:t>
            </a:r>
            <a:r>
              <a:rPr lang="en-US" dirty="0"/>
              <a:t> or pdf, there is a single population mean which is a fixed, often unknown, value called the mean parameter</a:t>
            </a:r>
          </a:p>
          <a:p>
            <a:endParaRPr lang="en-US" dirty="0"/>
          </a:p>
          <a:p>
            <a:r>
              <a:rPr lang="en-US" dirty="0"/>
              <a:t>On the other hand, the “sample mean" will vary from sample to sample as different samples are taken, and so is a random variable. The probability distribution of the sample mean is referred to as its sampling distribution.</a:t>
            </a:r>
          </a:p>
        </p:txBody>
      </p:sp>
    </p:spTree>
    <p:extLst>
      <p:ext uri="{BB962C8B-B14F-4D97-AF65-F5344CB8AC3E}">
        <p14:creationId xmlns:p14="http://schemas.microsoft.com/office/powerpoint/2010/main" val="290225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a:t>
            </a:r>
          </a:p>
        </p:txBody>
      </p:sp>
      <p:sp>
        <p:nvSpPr>
          <p:cNvPr id="3" name="Content Placeholder 2"/>
          <p:cNvSpPr>
            <a:spLocks noGrp="1"/>
          </p:cNvSpPr>
          <p:nvPr>
            <p:ph idx="1"/>
          </p:nvPr>
        </p:nvSpPr>
        <p:spPr/>
        <p:txBody>
          <a:bodyPr/>
          <a:lstStyle/>
          <a:p>
            <a:r>
              <a:rPr lang="en-US" dirty="0"/>
              <a:t> detection of mistakes</a:t>
            </a:r>
          </a:p>
          <a:p>
            <a:r>
              <a:rPr lang="en-US" dirty="0"/>
              <a:t> checking of assumptions</a:t>
            </a:r>
          </a:p>
          <a:p>
            <a:r>
              <a:rPr lang="en-US" dirty="0"/>
              <a:t> preliminary selection of appropriate models</a:t>
            </a:r>
          </a:p>
          <a:p>
            <a:r>
              <a:rPr lang="en-US" dirty="0"/>
              <a:t> determining relationships among the explanatory variables, and</a:t>
            </a:r>
          </a:p>
          <a:p>
            <a:r>
              <a:rPr lang="en-US" dirty="0"/>
              <a:t> assessing the direction and rough size of relationships between explanatory and outcome variables.</a:t>
            </a:r>
          </a:p>
        </p:txBody>
      </p:sp>
    </p:spTree>
    <p:extLst>
      <p:ext uri="{BB962C8B-B14F-4D97-AF65-F5344CB8AC3E}">
        <p14:creationId xmlns:p14="http://schemas.microsoft.com/office/powerpoint/2010/main" val="283910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a:t>
            </a:r>
          </a:p>
        </p:txBody>
      </p:sp>
      <p:sp>
        <p:nvSpPr>
          <p:cNvPr id="3" name="Content Placeholder 2"/>
          <p:cNvSpPr>
            <a:spLocks noGrp="1"/>
          </p:cNvSpPr>
          <p:nvPr>
            <p:ph idx="1"/>
          </p:nvPr>
        </p:nvSpPr>
        <p:spPr/>
        <p:txBody>
          <a:bodyPr/>
          <a:lstStyle/>
          <a:p>
            <a:r>
              <a:rPr lang="en-US" dirty="0"/>
              <a:t>The sample median is the middle value after all of the values are put in an ordered list.</a:t>
            </a:r>
          </a:p>
          <a:p>
            <a:r>
              <a:rPr lang="en-US" dirty="0"/>
              <a:t>List: 3, 13, 2, 34, 11, 26, 47</a:t>
            </a:r>
          </a:p>
          <a:p>
            <a:r>
              <a:rPr lang="en-US" dirty="0"/>
              <a:t>Arranged in order, the list becomes: 2, 3, 11, 13, 26, 34, 47</a:t>
            </a:r>
          </a:p>
          <a:p>
            <a:r>
              <a:rPr lang="en-US" dirty="0"/>
              <a:t>The median is the number in the middle: 2, 3, 11, 13, 26, 34, 47</a:t>
            </a:r>
          </a:p>
          <a:p>
            <a:endParaRPr lang="en-US" dirty="0"/>
          </a:p>
          <a:p>
            <a:endParaRPr lang="en-US" dirty="0"/>
          </a:p>
        </p:txBody>
      </p:sp>
    </p:spTree>
    <p:extLst>
      <p:ext uri="{BB962C8B-B14F-4D97-AF65-F5344CB8AC3E}">
        <p14:creationId xmlns:p14="http://schemas.microsoft.com/office/powerpoint/2010/main" val="2448821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If there are an even number of values, take the average of the two middle values.</a:t>
            </a:r>
          </a:p>
          <a:p>
            <a:endParaRPr lang="en-US" dirty="0"/>
          </a:p>
          <a:p>
            <a:r>
              <a:rPr lang="en-US" dirty="0"/>
              <a:t>List: 3, 13, 2, 34, 11, 26, 47, 17</a:t>
            </a:r>
          </a:p>
          <a:p>
            <a:r>
              <a:rPr lang="en-US" dirty="0"/>
              <a:t>Arranged in order, the list becomes: 2, 3, 11, 13, 17, 26, 34, 47</a:t>
            </a:r>
          </a:p>
          <a:p>
            <a:r>
              <a:rPr lang="en-US" dirty="0"/>
              <a:t>The median is the </a:t>
            </a:r>
            <a:r>
              <a:rPr lang="en-US" b="1" dirty="0"/>
              <a:t>average</a:t>
            </a:r>
            <a:r>
              <a:rPr lang="en-US" dirty="0"/>
              <a:t> of the two numbers in the middle: 2, 3, 11, </a:t>
            </a:r>
            <a:r>
              <a:rPr lang="en-US" b="1" dirty="0"/>
              <a:t>13</a:t>
            </a:r>
            <a:r>
              <a:rPr lang="en-US" dirty="0"/>
              <a:t>, </a:t>
            </a:r>
            <a:r>
              <a:rPr lang="en-US" b="1" dirty="0"/>
              <a:t>17</a:t>
            </a:r>
            <a:r>
              <a:rPr lang="en-US" dirty="0"/>
              <a:t>, 26, 34, 47</a:t>
            </a:r>
          </a:p>
          <a:p>
            <a:r>
              <a:rPr lang="en-US" dirty="0"/>
              <a:t>13 + 17 = 30 30/ 2 = 15.</a:t>
            </a:r>
          </a:p>
          <a:p>
            <a:pPr marL="0" indent="0">
              <a:buNone/>
            </a:pPr>
            <a:br>
              <a:rPr lang="en-US" dirty="0"/>
            </a:br>
            <a:endParaRPr lang="en-US" dirty="0"/>
          </a:p>
        </p:txBody>
      </p:sp>
    </p:spTree>
    <p:extLst>
      <p:ext uri="{BB962C8B-B14F-4D97-AF65-F5344CB8AC3E}">
        <p14:creationId xmlns:p14="http://schemas.microsoft.com/office/powerpoint/2010/main" val="389167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949"/>
            <a:ext cx="10515600" cy="5772014"/>
          </a:xfrm>
        </p:spPr>
        <p:txBody>
          <a:bodyPr>
            <a:normAutofit/>
          </a:bodyPr>
          <a:lstStyle/>
          <a:p>
            <a:r>
              <a:rPr lang="en-US" dirty="0"/>
              <a:t>For symmetric distributions, the mean and the median coincide. </a:t>
            </a:r>
          </a:p>
          <a:p>
            <a:r>
              <a:rPr lang="en-US" dirty="0"/>
              <a:t>For unimodal skewed (asymmetric) distributions, the mean is farther in the direction of the “pulled out tail" of the distribution than the median is.</a:t>
            </a:r>
          </a:p>
          <a:p>
            <a:r>
              <a:rPr lang="en-US" dirty="0"/>
              <a:t>For many cases of skewed distributions, the median is preferred as a measure of central tendency.</a:t>
            </a:r>
          </a:p>
          <a:p>
            <a:r>
              <a:rPr lang="en-US" dirty="0"/>
              <a:t>The median has a very special property called robustness. A sample statistic is “robust" if moving some data tends not to change the value of the statistic. The median is highly robust, because you can move nearly all of the upper half and/or lower half of the data values any distance away from the median without changing the median. More practically, a few very high values or very low values usually have no effect on the median.</a:t>
            </a:r>
          </a:p>
        </p:txBody>
      </p:sp>
    </p:spTree>
    <p:extLst>
      <p:ext uri="{BB962C8B-B14F-4D97-AF65-F5344CB8AC3E}">
        <p14:creationId xmlns:p14="http://schemas.microsoft.com/office/powerpoint/2010/main" val="2488541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a:t>
            </a:r>
          </a:p>
        </p:txBody>
      </p:sp>
      <p:sp>
        <p:nvSpPr>
          <p:cNvPr id="3" name="Content Placeholder 2"/>
          <p:cNvSpPr>
            <a:spLocks noGrp="1"/>
          </p:cNvSpPr>
          <p:nvPr>
            <p:ph idx="1"/>
          </p:nvPr>
        </p:nvSpPr>
        <p:spPr/>
        <p:txBody>
          <a:bodyPr/>
          <a:lstStyle/>
          <a:p>
            <a:r>
              <a:rPr lang="en-US" dirty="0"/>
              <a:t>The most likely or frequently occurring value.</a:t>
            </a:r>
          </a:p>
          <a:p>
            <a:r>
              <a:rPr lang="en-US" dirty="0"/>
              <a:t> “mode“ describes whether a distribution has a single peak (unimodal) or two or more peaks (bimodal or multi-modal).</a:t>
            </a:r>
          </a:p>
          <a:p>
            <a:r>
              <a:rPr lang="en-US" dirty="0"/>
              <a:t>In symmetric, unimodal distributions, the mode equals both the mean and the median.</a:t>
            </a:r>
          </a:p>
        </p:txBody>
      </p:sp>
    </p:spTree>
    <p:extLst>
      <p:ext uri="{BB962C8B-B14F-4D97-AF65-F5344CB8AC3E}">
        <p14:creationId xmlns:p14="http://schemas.microsoft.com/office/powerpoint/2010/main" val="779953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most common measure of central tendency is the mean. For skewed distribution or when there is concern about outliers, the median may be preferred.</a:t>
            </a:r>
          </a:p>
        </p:txBody>
      </p:sp>
      <p:pic>
        <p:nvPicPr>
          <p:cNvPr id="4" name="Picture 3"/>
          <p:cNvPicPr>
            <a:picLocks noChangeAspect="1"/>
          </p:cNvPicPr>
          <p:nvPr/>
        </p:nvPicPr>
        <p:blipFill>
          <a:blip r:embed="rId2"/>
          <a:stretch>
            <a:fillRect/>
          </a:stretch>
        </p:blipFill>
        <p:spPr>
          <a:xfrm>
            <a:off x="3224212" y="3183662"/>
            <a:ext cx="5743575" cy="3286125"/>
          </a:xfrm>
          <a:prstGeom prst="rect">
            <a:avLst/>
          </a:prstGeom>
        </p:spPr>
      </p:pic>
    </p:spTree>
    <p:extLst>
      <p:ext uri="{BB962C8B-B14F-4D97-AF65-F5344CB8AC3E}">
        <p14:creationId xmlns:p14="http://schemas.microsoft.com/office/powerpoint/2010/main" val="1484849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a:t>
            </a:r>
          </a:p>
        </p:txBody>
      </p:sp>
      <p:sp>
        <p:nvSpPr>
          <p:cNvPr id="3" name="Content Placeholder 2"/>
          <p:cNvSpPr>
            <a:spLocks noGrp="1"/>
          </p:cNvSpPr>
          <p:nvPr>
            <p:ph idx="1"/>
          </p:nvPr>
        </p:nvSpPr>
        <p:spPr/>
        <p:txBody>
          <a:bodyPr/>
          <a:lstStyle/>
          <a:p>
            <a:r>
              <a:rPr lang="en-US" dirty="0"/>
              <a:t>Spread can be measure by variance, standard deviation, and interquartile range.</a:t>
            </a:r>
          </a:p>
          <a:p>
            <a:r>
              <a:rPr lang="en-US" dirty="0"/>
              <a:t>Spread is an indicator of how far away from the center we are still likely to find data values.</a:t>
            </a:r>
          </a:p>
        </p:txBody>
      </p:sp>
    </p:spTree>
    <p:extLst>
      <p:ext uri="{BB962C8B-B14F-4D97-AF65-F5344CB8AC3E}">
        <p14:creationId xmlns:p14="http://schemas.microsoft.com/office/powerpoint/2010/main" val="2976162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34" y="0"/>
            <a:ext cx="10515600" cy="1325563"/>
          </a:xfrm>
        </p:spPr>
        <p:txBody>
          <a:bodyPr/>
          <a:lstStyle/>
          <a:p>
            <a:r>
              <a:rPr lang="en-US" dirty="0"/>
              <a:t>Variance</a:t>
            </a:r>
          </a:p>
        </p:txBody>
      </p:sp>
      <p:sp>
        <p:nvSpPr>
          <p:cNvPr id="3" name="Content Placeholder 2"/>
          <p:cNvSpPr>
            <a:spLocks noGrp="1"/>
          </p:cNvSpPr>
          <p:nvPr>
            <p:ph idx="1"/>
          </p:nvPr>
        </p:nvSpPr>
        <p:spPr>
          <a:xfrm>
            <a:off x="838200" y="1097280"/>
            <a:ext cx="10515600" cy="5079683"/>
          </a:xfrm>
        </p:spPr>
        <p:txBody>
          <a:bodyPr>
            <a:normAutofit/>
          </a:bodyPr>
          <a:lstStyle/>
          <a:p>
            <a:r>
              <a:rPr lang="en-US" dirty="0"/>
              <a:t>The variance is a standard measure of spread.</a:t>
            </a:r>
          </a:p>
          <a:p>
            <a:r>
              <a:rPr lang="en-US" dirty="0"/>
              <a:t>It is calculated for a list of numbers, e.g., the n observations of a particular measurement labeled x1 through </a:t>
            </a:r>
            <a:r>
              <a:rPr lang="en-US" dirty="0" err="1"/>
              <a:t>xn</a:t>
            </a:r>
            <a:r>
              <a:rPr lang="en-US" dirty="0"/>
              <a:t>, based on the n sample deviations (or just “deviations"). </a:t>
            </a:r>
          </a:p>
          <a:p>
            <a:r>
              <a:rPr lang="en-US" dirty="0"/>
              <a:t>For any data value, xi, the corresponding deviation is (xi – x(mean)), which is the signed (- for lower and + for higher) distance of the data value from the mean of all of the n data values.</a:t>
            </a:r>
          </a:p>
          <a:p>
            <a:r>
              <a:rPr lang="en-US" dirty="0"/>
              <a:t>The variance of a population is defined as the mean squared deviation.</a:t>
            </a:r>
          </a:p>
          <a:p>
            <a:endParaRPr lang="en-US" dirty="0"/>
          </a:p>
        </p:txBody>
      </p:sp>
      <p:pic>
        <p:nvPicPr>
          <p:cNvPr id="4" name="Picture 3"/>
          <p:cNvPicPr>
            <a:picLocks noChangeAspect="1"/>
          </p:cNvPicPr>
          <p:nvPr/>
        </p:nvPicPr>
        <p:blipFill>
          <a:blip r:embed="rId2"/>
          <a:stretch>
            <a:fillRect/>
          </a:stretch>
        </p:blipFill>
        <p:spPr>
          <a:xfrm>
            <a:off x="4139021" y="4911497"/>
            <a:ext cx="2965480" cy="940663"/>
          </a:xfrm>
          <a:prstGeom prst="rect">
            <a:avLst/>
          </a:prstGeom>
        </p:spPr>
      </p:pic>
    </p:spTree>
    <p:extLst>
      <p:ext uri="{BB962C8B-B14F-4D97-AF65-F5344CB8AC3E}">
        <p14:creationId xmlns:p14="http://schemas.microsoft.com/office/powerpoint/2010/main" val="1144281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Deviation</a:t>
            </a:r>
          </a:p>
        </p:txBody>
      </p:sp>
      <p:sp>
        <p:nvSpPr>
          <p:cNvPr id="3" name="Content Placeholder 2"/>
          <p:cNvSpPr>
            <a:spLocks noGrp="1"/>
          </p:cNvSpPr>
          <p:nvPr>
            <p:ph idx="1"/>
          </p:nvPr>
        </p:nvSpPr>
        <p:spPr/>
        <p:txBody>
          <a:bodyPr>
            <a:normAutofit/>
          </a:bodyPr>
          <a:lstStyle/>
          <a:p>
            <a:r>
              <a:rPr lang="en-US" dirty="0"/>
              <a:t>The standard deviation is simply the square root of the variance.</a:t>
            </a:r>
          </a:p>
          <a:p>
            <a:r>
              <a:rPr lang="en-US" dirty="0"/>
              <a:t>Because of the square, variances are always non-negative, and they have the somewhat unusual property of having squared units compared to the original data.</a:t>
            </a:r>
          </a:p>
          <a:p>
            <a:r>
              <a:rPr lang="en-US" dirty="0"/>
              <a:t>But </a:t>
            </a:r>
            <a:r>
              <a:rPr lang="en-US" dirty="0" err="1"/>
              <a:t>s.d.</a:t>
            </a:r>
            <a:r>
              <a:rPr lang="en-US" dirty="0"/>
              <a:t> has the same units as the original data, which helps make it more interpretable.</a:t>
            </a:r>
          </a:p>
          <a:p>
            <a:r>
              <a:rPr lang="en-US" dirty="0"/>
              <a:t>For a theoretical Gaussian distribution, mean plus or minus 1, 2 or 3 standard deviations holds 68.3, 95.4 and 99.7% of the probability respectively, and this should be approximately true for real data from a Normal distribution.</a:t>
            </a:r>
          </a:p>
        </p:txBody>
      </p:sp>
    </p:spTree>
    <p:extLst>
      <p:ext uri="{BB962C8B-B14F-4D97-AF65-F5344CB8AC3E}">
        <p14:creationId xmlns:p14="http://schemas.microsoft.com/office/powerpoint/2010/main" val="1747734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 in summary:</a:t>
            </a:r>
          </a:p>
          <a:p>
            <a:r>
              <a:rPr lang="en-US" dirty="0"/>
              <a:t>The variance and standard deviation are two useful measures of spread. The variance is the mean of the squares of the individual deviations. The standard deviation is the square root of the variance.</a:t>
            </a:r>
          </a:p>
          <a:p>
            <a:r>
              <a:rPr lang="en-US" dirty="0"/>
              <a:t>For Normally distributed data, approximately 95% of the values lie within 2 </a:t>
            </a:r>
            <a:r>
              <a:rPr lang="en-US" dirty="0" err="1"/>
              <a:t>s.d.</a:t>
            </a:r>
            <a:r>
              <a:rPr lang="en-US" dirty="0"/>
              <a:t> of the mean.</a:t>
            </a:r>
          </a:p>
        </p:txBody>
      </p:sp>
    </p:spTree>
    <p:extLst>
      <p:ext uri="{BB962C8B-B14F-4D97-AF65-F5344CB8AC3E}">
        <p14:creationId xmlns:p14="http://schemas.microsoft.com/office/powerpoint/2010/main" val="3861581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Interquartile range (IQR)</a:t>
            </a:r>
          </a:p>
        </p:txBody>
      </p:sp>
      <p:sp>
        <p:nvSpPr>
          <p:cNvPr id="3" name="Content Placeholder 2"/>
          <p:cNvSpPr>
            <a:spLocks noGrp="1"/>
          </p:cNvSpPr>
          <p:nvPr>
            <p:ph idx="1"/>
          </p:nvPr>
        </p:nvSpPr>
        <p:spPr/>
        <p:txBody>
          <a:bodyPr/>
          <a:lstStyle/>
          <a:p>
            <a:r>
              <a:rPr lang="en-US" dirty="0"/>
              <a:t>The </a:t>
            </a:r>
            <a:r>
              <a:rPr lang="en-US" b="1" dirty="0"/>
              <a:t>quartiles</a:t>
            </a:r>
            <a:r>
              <a:rPr lang="en-US" dirty="0"/>
              <a:t> of a population or a sample are the three values which divide the distribution or observed data into even fourths.</a:t>
            </a:r>
          </a:p>
          <a:p>
            <a:r>
              <a:rPr lang="en-US" dirty="0"/>
              <a:t>One quarter (25%) of the data fall below the first quartile, (Q1); </a:t>
            </a:r>
          </a:p>
          <a:p>
            <a:r>
              <a:rPr lang="en-US" dirty="0"/>
              <a:t>one half (50%) fall below the second quartile (Q2); (Q2 is median)</a:t>
            </a:r>
          </a:p>
          <a:p>
            <a:r>
              <a:rPr lang="en-US" dirty="0"/>
              <a:t>and three fourths (75%) fall below the third quartile (Q3).</a:t>
            </a:r>
          </a:p>
          <a:p>
            <a:r>
              <a:rPr lang="en-US" dirty="0"/>
              <a:t>IQR = Q3 - Q1.</a:t>
            </a:r>
          </a:p>
          <a:p>
            <a:r>
              <a:rPr lang="en-US" dirty="0"/>
              <a:t>If the data are more spread out, then the IQR tends to increase, and vice versa.</a:t>
            </a:r>
          </a:p>
        </p:txBody>
      </p:sp>
    </p:spTree>
    <p:extLst>
      <p:ext uri="{BB962C8B-B14F-4D97-AF65-F5344CB8AC3E}">
        <p14:creationId xmlns:p14="http://schemas.microsoft.com/office/powerpoint/2010/main" val="427632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p:txBody>
          <a:bodyPr/>
          <a:lstStyle/>
          <a:p>
            <a:pPr eaLnBrk="1" hangingPunct="1"/>
            <a:r>
              <a:rPr lang="fr-FR" altLang="en-US"/>
              <a:t>The basic tools of EDA are plots, graphs and summary statisitics.</a:t>
            </a:r>
          </a:p>
          <a:p>
            <a:pPr lvl="1" eaLnBrk="1" hangingPunct="1"/>
            <a:r>
              <a:rPr lang="fr-FR" altLang="en-US"/>
              <a:t>Plotting distribution of variables</a:t>
            </a:r>
          </a:p>
          <a:p>
            <a:pPr lvl="1" eaLnBrk="1" hangingPunct="1"/>
            <a:r>
              <a:rPr lang="fr-FR" altLang="en-US"/>
              <a:t>Plotting time series of data</a:t>
            </a:r>
          </a:p>
          <a:p>
            <a:pPr lvl="1" eaLnBrk="1" hangingPunct="1"/>
            <a:r>
              <a:rPr lang="fr-FR" altLang="en-US"/>
              <a:t>Looking at pairwise relationships by using scatter plots.</a:t>
            </a:r>
          </a:p>
          <a:p>
            <a:pPr lvl="1" eaLnBrk="1" hangingPunct="1"/>
            <a:r>
              <a:rPr lang="fr-FR" altLang="en-US"/>
              <a:t>Computing mean, minimum, maximum, the upper and lower quartiles and finding the OUTLIERS</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13209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IQR is a more robust measure of spread than the variance or standard deviation. Any number of values in the top or bottom quarters of the data can be moved any distance from the median without affecting the IQR at all. More practically, a few extreme outliers have little or no effect on the IQR.</a:t>
            </a:r>
          </a:p>
        </p:txBody>
      </p:sp>
    </p:spTree>
    <p:extLst>
      <p:ext uri="{BB962C8B-B14F-4D97-AF65-F5344CB8AC3E}">
        <p14:creationId xmlns:p14="http://schemas.microsoft.com/office/powerpoint/2010/main" val="1284181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of data</a:t>
            </a:r>
          </a:p>
        </p:txBody>
      </p:sp>
      <p:sp>
        <p:nvSpPr>
          <p:cNvPr id="3" name="Content Placeholder 2"/>
          <p:cNvSpPr>
            <a:spLocks noGrp="1"/>
          </p:cNvSpPr>
          <p:nvPr>
            <p:ph idx="1"/>
          </p:nvPr>
        </p:nvSpPr>
        <p:spPr/>
        <p:txBody>
          <a:bodyPr/>
          <a:lstStyle/>
          <a:p>
            <a:r>
              <a:rPr lang="en-US" dirty="0"/>
              <a:t>maximum – minimum</a:t>
            </a:r>
          </a:p>
          <a:p>
            <a:r>
              <a:rPr lang="en-US" dirty="0"/>
              <a:t>May be used for scaling.</a:t>
            </a:r>
          </a:p>
        </p:txBody>
      </p:sp>
    </p:spTree>
    <p:extLst>
      <p:ext uri="{BB962C8B-B14F-4D97-AF65-F5344CB8AC3E}">
        <p14:creationId xmlns:p14="http://schemas.microsoft.com/office/powerpoint/2010/main" val="3897214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5108-5718-498B-953B-89002E5D17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CC5130-0346-4D45-8470-6DF2332FCD89}"/>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200" dirty="0">
                <a:hlinkClick r:id="rId2"/>
              </a:rPr>
              <a:t>https://brownmath.com/stat/shape.htm</a:t>
            </a:r>
            <a:endParaRPr lang="en-US" sz="1200" dirty="0"/>
          </a:p>
        </p:txBody>
      </p:sp>
      <p:pic>
        <p:nvPicPr>
          <p:cNvPr id="4" name="Picture 3">
            <a:extLst>
              <a:ext uri="{FF2B5EF4-FFF2-40B4-BE49-F238E27FC236}">
                <a16:creationId xmlns:a16="http://schemas.microsoft.com/office/drawing/2014/main" id="{57A5694D-6929-478A-8ECA-4E6844E73A71}"/>
              </a:ext>
            </a:extLst>
          </p:cNvPr>
          <p:cNvPicPr>
            <a:picLocks noChangeAspect="1"/>
          </p:cNvPicPr>
          <p:nvPr/>
        </p:nvPicPr>
        <p:blipFill>
          <a:blip r:embed="rId3"/>
          <a:stretch>
            <a:fillRect/>
          </a:stretch>
        </p:blipFill>
        <p:spPr>
          <a:xfrm>
            <a:off x="1213139" y="1266031"/>
            <a:ext cx="8823200" cy="4325938"/>
          </a:xfrm>
          <a:prstGeom prst="rect">
            <a:avLst/>
          </a:prstGeom>
        </p:spPr>
      </p:pic>
    </p:spTree>
    <p:extLst>
      <p:ext uri="{BB962C8B-B14F-4D97-AF65-F5344CB8AC3E}">
        <p14:creationId xmlns:p14="http://schemas.microsoft.com/office/powerpoint/2010/main" val="3080863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Skewness</a:t>
            </a:r>
          </a:p>
        </p:txBody>
      </p:sp>
      <p:sp>
        <p:nvSpPr>
          <p:cNvPr id="3" name="Content Placeholder 2"/>
          <p:cNvSpPr>
            <a:spLocks noGrp="1"/>
          </p:cNvSpPr>
          <p:nvPr>
            <p:ph idx="1"/>
          </p:nvPr>
        </p:nvSpPr>
        <p:spPr/>
        <p:txBody>
          <a:bodyPr/>
          <a:lstStyle/>
          <a:p>
            <a:r>
              <a:rPr lang="en-US" dirty="0"/>
              <a:t>Skewness is a measure of asymmetry.</a:t>
            </a:r>
          </a:p>
        </p:txBody>
      </p:sp>
      <p:pic>
        <p:nvPicPr>
          <p:cNvPr id="5" name="Picture 4"/>
          <p:cNvPicPr>
            <a:picLocks noChangeAspect="1"/>
          </p:cNvPicPr>
          <p:nvPr/>
        </p:nvPicPr>
        <p:blipFill>
          <a:blip r:embed="rId2"/>
          <a:stretch>
            <a:fillRect/>
          </a:stretch>
        </p:blipFill>
        <p:spPr>
          <a:xfrm>
            <a:off x="967740" y="2836046"/>
            <a:ext cx="9963179" cy="2330496"/>
          </a:xfrm>
          <a:prstGeom prst="rect">
            <a:avLst/>
          </a:prstGeom>
        </p:spPr>
      </p:pic>
      <p:pic>
        <p:nvPicPr>
          <p:cNvPr id="6" name="Picture 5"/>
          <p:cNvPicPr>
            <a:picLocks noChangeAspect="1"/>
          </p:cNvPicPr>
          <p:nvPr/>
        </p:nvPicPr>
        <p:blipFill>
          <a:blip r:embed="rId3"/>
          <a:stretch>
            <a:fillRect/>
          </a:stretch>
        </p:blipFill>
        <p:spPr>
          <a:xfrm>
            <a:off x="6822885" y="815204"/>
            <a:ext cx="2748788" cy="1207560"/>
          </a:xfrm>
          <a:prstGeom prst="rect">
            <a:avLst/>
          </a:prstGeom>
        </p:spPr>
      </p:pic>
    </p:spTree>
    <p:extLst>
      <p:ext uri="{BB962C8B-B14F-4D97-AF65-F5344CB8AC3E}">
        <p14:creationId xmlns:p14="http://schemas.microsoft.com/office/powerpoint/2010/main" val="3083297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Kurtosis</a:t>
            </a:r>
          </a:p>
        </p:txBody>
      </p:sp>
      <p:sp>
        <p:nvSpPr>
          <p:cNvPr id="3" name="Content Placeholder 2"/>
          <p:cNvSpPr>
            <a:spLocks noGrp="1"/>
          </p:cNvSpPr>
          <p:nvPr>
            <p:ph idx="1"/>
          </p:nvPr>
        </p:nvSpPr>
        <p:spPr/>
        <p:txBody>
          <a:bodyPr/>
          <a:lstStyle/>
          <a:p>
            <a:r>
              <a:rPr lang="en-US" dirty="0"/>
              <a:t>Kurtosis is a more subtle measure of peaked-ness compared to a Gaussian distribution.</a:t>
            </a:r>
          </a:p>
        </p:txBody>
      </p:sp>
      <p:pic>
        <p:nvPicPr>
          <p:cNvPr id="4" name="Picture 3"/>
          <p:cNvPicPr>
            <a:picLocks noChangeAspect="1"/>
          </p:cNvPicPr>
          <p:nvPr/>
        </p:nvPicPr>
        <p:blipFill>
          <a:blip r:embed="rId2"/>
          <a:stretch>
            <a:fillRect/>
          </a:stretch>
        </p:blipFill>
        <p:spPr>
          <a:xfrm>
            <a:off x="3637461" y="3092495"/>
            <a:ext cx="5598241" cy="3084468"/>
          </a:xfrm>
          <a:prstGeom prst="rect">
            <a:avLst/>
          </a:prstGeom>
        </p:spPr>
      </p:pic>
      <p:pic>
        <p:nvPicPr>
          <p:cNvPr id="5" name="Picture 4"/>
          <p:cNvPicPr>
            <a:picLocks noChangeAspect="1"/>
          </p:cNvPicPr>
          <p:nvPr/>
        </p:nvPicPr>
        <p:blipFill>
          <a:blip r:embed="rId3"/>
          <a:stretch>
            <a:fillRect/>
          </a:stretch>
        </p:blipFill>
        <p:spPr>
          <a:xfrm>
            <a:off x="1007336" y="3447889"/>
            <a:ext cx="2837751" cy="1040984"/>
          </a:xfrm>
          <a:prstGeom prst="rect">
            <a:avLst/>
          </a:prstGeom>
        </p:spPr>
      </p:pic>
    </p:spTree>
    <p:extLst>
      <p:ext uri="{BB962C8B-B14F-4D97-AF65-F5344CB8AC3E}">
        <p14:creationId xmlns:p14="http://schemas.microsoft.com/office/powerpoint/2010/main" val="396692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35567" y="1284105"/>
            <a:ext cx="5554844" cy="4669795"/>
          </a:xfrm>
          <a:prstGeom prst="rect">
            <a:avLst/>
          </a:prstGeom>
        </p:spPr>
      </p:pic>
    </p:spTree>
    <p:extLst>
      <p:ext uri="{BB962C8B-B14F-4D97-AF65-F5344CB8AC3E}">
        <p14:creationId xmlns:p14="http://schemas.microsoft.com/office/powerpoint/2010/main" val="810850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19500" y="1481137"/>
            <a:ext cx="4953000" cy="3895725"/>
          </a:xfrm>
          <a:prstGeom prst="rect">
            <a:avLst/>
          </a:prstGeom>
        </p:spPr>
      </p:pic>
    </p:spTree>
    <p:extLst>
      <p:ext uri="{BB962C8B-B14F-4D97-AF65-F5344CB8AC3E}">
        <p14:creationId xmlns:p14="http://schemas.microsoft.com/office/powerpoint/2010/main" val="3708420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Higher kurtosis is the result of infrequent extreme deviations (or outliers), as opposed to frequent modestly sized deviations</a:t>
            </a:r>
          </a:p>
        </p:txBody>
      </p:sp>
    </p:spTree>
    <p:extLst>
      <p:ext uri="{BB962C8B-B14F-4D97-AF65-F5344CB8AC3E}">
        <p14:creationId xmlns:p14="http://schemas.microsoft.com/office/powerpoint/2010/main" val="4094070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5400" dirty="0"/>
              <a:t>Univariate graphical EDA</a:t>
            </a:r>
          </a:p>
        </p:txBody>
      </p:sp>
    </p:spTree>
    <p:extLst>
      <p:ext uri="{BB962C8B-B14F-4D97-AF65-F5344CB8AC3E}">
        <p14:creationId xmlns:p14="http://schemas.microsoft.com/office/powerpoint/2010/main" val="1860518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87781" y="1690688"/>
            <a:ext cx="6860721" cy="4561109"/>
          </a:xfrm>
          <a:prstGeom prst="rect">
            <a:avLst/>
          </a:prstGeom>
        </p:spPr>
      </p:pic>
    </p:spTree>
    <p:extLst>
      <p:ext uri="{BB962C8B-B14F-4D97-AF65-F5344CB8AC3E}">
        <p14:creationId xmlns:p14="http://schemas.microsoft.com/office/powerpoint/2010/main" val="3836986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People are not very good at looking at a column of numbers or a whole spread-sheet and then determining important characteristics of the data. They find looking at numbers to be tedious, boring, and/or overwhelming.</a:t>
            </a:r>
          </a:p>
        </p:txBody>
      </p:sp>
    </p:spTree>
    <p:extLst>
      <p:ext uri="{BB962C8B-B14F-4D97-AF65-F5344CB8AC3E}">
        <p14:creationId xmlns:p14="http://schemas.microsoft.com/office/powerpoint/2010/main" val="964467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103868"/>
            <a:ext cx="10515600" cy="1325563"/>
          </a:xfrm>
        </p:spPr>
        <p:txBody>
          <a:bodyPr/>
          <a:lstStyle/>
          <a:p>
            <a:r>
              <a:rPr lang="en-US" dirty="0"/>
              <a:t>Histograms</a:t>
            </a:r>
          </a:p>
        </p:txBody>
      </p:sp>
      <p:sp>
        <p:nvSpPr>
          <p:cNvPr id="3" name="Content Placeholder 2"/>
          <p:cNvSpPr>
            <a:spLocks noGrp="1"/>
          </p:cNvSpPr>
          <p:nvPr>
            <p:ph idx="1"/>
          </p:nvPr>
        </p:nvSpPr>
        <p:spPr/>
        <p:txBody>
          <a:bodyPr>
            <a:normAutofit fontScale="92500" lnSpcReduction="10000"/>
          </a:bodyPr>
          <a:lstStyle/>
          <a:p>
            <a:r>
              <a:rPr lang="en-US" dirty="0"/>
              <a:t>The most basic graph is the histogram, which is a </a:t>
            </a:r>
            <a:r>
              <a:rPr lang="en-US" dirty="0" err="1"/>
              <a:t>barplot</a:t>
            </a:r>
            <a:r>
              <a:rPr lang="en-US" dirty="0"/>
              <a:t> in which each bar represents the frequency (count) or proportion (count/total count) of cases for a range of values. </a:t>
            </a:r>
          </a:p>
          <a:p>
            <a:r>
              <a:rPr lang="en-US" dirty="0"/>
              <a:t>Typically the bars run vertically with the count (or proportion) axis running vertically. To manually construct a histogram, define the range of data for each bar (called a bin), count how many cases fall in each bin, and draw the bars high enough to indicate the count.</a:t>
            </a:r>
          </a:p>
          <a:p>
            <a:r>
              <a:rPr lang="en-US" dirty="0"/>
              <a:t>Generally you will choose between about 5 and 30 bins, depending on the amount of data.</a:t>
            </a:r>
          </a:p>
          <a:p>
            <a:r>
              <a:rPr lang="en-US" dirty="0"/>
              <a:t>It is often worthwhile to try a few different bin sizes/numbers because, especially with small samples, there may sometimes be a different shape to the histogram when the bin size changes.</a:t>
            </a:r>
          </a:p>
        </p:txBody>
      </p:sp>
    </p:spTree>
    <p:extLst>
      <p:ext uri="{BB962C8B-B14F-4D97-AF65-F5344CB8AC3E}">
        <p14:creationId xmlns:p14="http://schemas.microsoft.com/office/powerpoint/2010/main" val="2110082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Boxplot (Box and whiskers)</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909455" y="1322171"/>
            <a:ext cx="4876800" cy="4610100"/>
          </a:xfrm>
          <a:prstGeom prst="rect">
            <a:avLst/>
          </a:prstGeom>
        </p:spPr>
      </p:pic>
    </p:spTree>
    <p:extLst>
      <p:ext uri="{BB962C8B-B14F-4D97-AF65-F5344CB8AC3E}">
        <p14:creationId xmlns:p14="http://schemas.microsoft.com/office/powerpoint/2010/main" val="1502587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Boxplot (Box and whiskers)</a:t>
            </a:r>
          </a:p>
        </p:txBody>
      </p:sp>
      <p:sp>
        <p:nvSpPr>
          <p:cNvPr id="3" name="Content Placeholder 2"/>
          <p:cNvSpPr>
            <a:spLocks noGrp="1"/>
          </p:cNvSpPr>
          <p:nvPr>
            <p:ph idx="1"/>
          </p:nvPr>
        </p:nvSpPr>
        <p:spPr/>
        <p:txBody>
          <a:bodyPr/>
          <a:lstStyle/>
          <a:p>
            <a:r>
              <a:rPr lang="en-US" dirty="0"/>
              <a:t>Boxplots are very good at presenting information about the central tendency, symmetry and skew, as well as outliers, although they can be misleading about aspects such as multimodality. One of the best uses of boxplots is in the form of side-by-side boxplots</a:t>
            </a:r>
          </a:p>
        </p:txBody>
      </p:sp>
    </p:spTree>
    <p:extLst>
      <p:ext uri="{BB962C8B-B14F-4D97-AF65-F5344CB8AC3E}">
        <p14:creationId xmlns:p14="http://schemas.microsoft.com/office/powerpoint/2010/main" val="3018151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78317" y="688658"/>
            <a:ext cx="7927386" cy="5881609"/>
          </a:xfrm>
          <a:prstGeom prst="rect">
            <a:avLst/>
          </a:prstGeom>
        </p:spPr>
      </p:pic>
    </p:spTree>
    <p:extLst>
      <p:ext uri="{BB962C8B-B14F-4D97-AF65-F5344CB8AC3E}">
        <p14:creationId xmlns:p14="http://schemas.microsoft.com/office/powerpoint/2010/main" val="546215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Any data value more than 1.5 IQRs beyond its corresponding hinge in either direction is considered an “outlier" and is individually plotted. Sometimes values beyond 3.0 IQRs are considered “extreme outliers" and are plotted with a different symbol.</a:t>
            </a:r>
          </a:p>
          <a:p>
            <a:r>
              <a:rPr lang="en-US" dirty="0"/>
              <a:t>Each whisker is drawn out to the most extreme data point that is less than 1.5 IQRs beyond the corresponding hinge. Therefore, the whisker ends correspond to the minimum and maximum values of the data excluding the “outliers".</a:t>
            </a:r>
          </a:p>
          <a:p>
            <a:r>
              <a:rPr lang="en-US" i="1" dirty="0"/>
              <a:t>Important: The term “outlier" is not well defined in statistics, and the definition varies depending on the purpose and situation.</a:t>
            </a:r>
          </a:p>
        </p:txBody>
      </p:sp>
    </p:spTree>
    <p:extLst>
      <p:ext uri="{BB962C8B-B14F-4D97-AF65-F5344CB8AC3E}">
        <p14:creationId xmlns:p14="http://schemas.microsoft.com/office/powerpoint/2010/main" val="3805693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Boxplots are excellent EDA plots because they rely on robust statistics like median and IQR rather than more sensitive ones such as mean and </a:t>
            </a:r>
            <a:r>
              <a:rPr lang="en-US"/>
              <a:t>standard deviation</a:t>
            </a:r>
            <a:r>
              <a:rPr lang="en-US" dirty="0"/>
              <a:t>. With boxplots it is easy to compare distributions</a:t>
            </a:r>
          </a:p>
        </p:txBody>
      </p:sp>
    </p:spTree>
    <p:extLst>
      <p:ext uri="{BB962C8B-B14F-4D97-AF65-F5344CB8AC3E}">
        <p14:creationId xmlns:p14="http://schemas.microsoft.com/office/powerpoint/2010/main" val="2831363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 line plot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838450" y="2314710"/>
            <a:ext cx="7674144" cy="2910432"/>
          </a:xfrm>
          <a:prstGeom prst="rect">
            <a:avLst/>
          </a:prstGeom>
        </p:spPr>
      </p:pic>
    </p:spTree>
    <p:extLst>
      <p:ext uri="{BB962C8B-B14F-4D97-AF65-F5344CB8AC3E}">
        <p14:creationId xmlns:p14="http://schemas.microsoft.com/office/powerpoint/2010/main" val="2646305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non-graphical EDA</a:t>
            </a:r>
          </a:p>
        </p:txBody>
      </p:sp>
      <p:sp>
        <p:nvSpPr>
          <p:cNvPr id="3" name="Content Placeholder 2"/>
          <p:cNvSpPr>
            <a:spLocks noGrp="1"/>
          </p:cNvSpPr>
          <p:nvPr>
            <p:ph idx="1"/>
          </p:nvPr>
        </p:nvSpPr>
        <p:spPr/>
        <p:txBody>
          <a:bodyPr/>
          <a:lstStyle/>
          <a:p>
            <a:r>
              <a:rPr lang="en-US" dirty="0"/>
              <a:t>Multivariate non-graphical EDA techniques generally show the relationship between two or more variables in the form of either cross-tabulation or statistics.</a:t>
            </a:r>
          </a:p>
        </p:txBody>
      </p:sp>
    </p:spTree>
    <p:extLst>
      <p:ext uri="{BB962C8B-B14F-4D97-AF65-F5344CB8AC3E}">
        <p14:creationId xmlns:p14="http://schemas.microsoft.com/office/powerpoint/2010/main" val="1259207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Cross-tabulation</a:t>
            </a:r>
          </a:p>
        </p:txBody>
      </p:sp>
      <p:sp>
        <p:nvSpPr>
          <p:cNvPr id="3" name="Content Placeholder 2"/>
          <p:cNvSpPr>
            <a:spLocks noGrp="1"/>
          </p:cNvSpPr>
          <p:nvPr>
            <p:ph idx="1"/>
          </p:nvPr>
        </p:nvSpPr>
        <p:spPr/>
        <p:txBody>
          <a:bodyPr>
            <a:normAutofit/>
          </a:bodyPr>
          <a:lstStyle/>
          <a:p>
            <a:r>
              <a:rPr lang="en-US" dirty="0"/>
              <a:t>For categorical data (and quantitative data with only a few different values) an extension of tabulation called cross-tabulation is very useful.</a:t>
            </a:r>
          </a:p>
          <a:p>
            <a:r>
              <a:rPr lang="en-US" dirty="0"/>
              <a:t>For two variables, cross-tabulation is performed by making a two-way table with column headings that match the levels of one variable and row headings that match the levels of the other variable, then filling in the counts of all subjects that share a pair of levels.</a:t>
            </a:r>
          </a:p>
        </p:txBody>
      </p:sp>
      <p:pic>
        <p:nvPicPr>
          <p:cNvPr id="4" name="Picture 3"/>
          <p:cNvPicPr>
            <a:picLocks noChangeAspect="1"/>
          </p:cNvPicPr>
          <p:nvPr/>
        </p:nvPicPr>
        <p:blipFill>
          <a:blip r:embed="rId2"/>
          <a:stretch>
            <a:fillRect/>
          </a:stretch>
        </p:blipFill>
        <p:spPr>
          <a:xfrm>
            <a:off x="1454814" y="5213985"/>
            <a:ext cx="9282372" cy="1097915"/>
          </a:xfrm>
          <a:prstGeom prst="rect">
            <a:avLst/>
          </a:prstGeom>
        </p:spPr>
      </p:pic>
    </p:spTree>
    <p:extLst>
      <p:ext uri="{BB962C8B-B14F-4D97-AF65-F5344CB8AC3E}">
        <p14:creationId xmlns:p14="http://schemas.microsoft.com/office/powerpoint/2010/main" val="11610792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Cross-tabulation (</a:t>
            </a:r>
            <a:r>
              <a:rPr lang="en-US" dirty="0" err="1"/>
              <a:t>cont</a:t>
            </a:r>
            <a:r>
              <a:rPr lang="en-US" dirty="0"/>
              <a: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43173" y="2051411"/>
            <a:ext cx="9659077" cy="3643993"/>
          </a:xfrm>
          <a:prstGeom prst="rect">
            <a:avLst/>
          </a:prstGeom>
        </p:spPr>
      </p:pic>
    </p:spTree>
    <p:extLst>
      <p:ext uri="{BB962C8B-B14F-4D97-AF65-F5344CB8AC3E}">
        <p14:creationId xmlns:p14="http://schemas.microsoft.com/office/powerpoint/2010/main" val="1933933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Exploratory data analysis is generally cross-classified in two ways.</a:t>
            </a:r>
          </a:p>
          <a:p>
            <a:r>
              <a:rPr lang="en-US" dirty="0"/>
              <a:t>Non-graphical or graphical. Non-graphical methods generally involve calculation of summary statistics. Graphical methods obviously summarize the data in a diagrammatic or pictorial way.</a:t>
            </a:r>
          </a:p>
          <a:p>
            <a:endParaRPr lang="en-US" dirty="0"/>
          </a:p>
          <a:p>
            <a:r>
              <a:rPr lang="en-US" dirty="0"/>
              <a:t>Univariate (look at one variable (data column) at a time) or multivariate (usually just bivariate) (look at two or more variables at a time to explore relationships.)</a:t>
            </a:r>
          </a:p>
          <a:p>
            <a:endParaRPr lang="en-US" dirty="0"/>
          </a:p>
        </p:txBody>
      </p:sp>
    </p:spTree>
    <p:extLst>
      <p:ext uri="{BB962C8B-B14F-4D97-AF65-F5344CB8AC3E}">
        <p14:creationId xmlns:p14="http://schemas.microsoft.com/office/powerpoint/2010/main" val="38725527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Cross-tabulation can be extended to three (and sometimes more) variables by making separate two-way tables for two variables at each level of a third variable.</a:t>
            </a:r>
          </a:p>
        </p:txBody>
      </p:sp>
    </p:spTree>
    <p:extLst>
      <p:ext uri="{BB962C8B-B14F-4D97-AF65-F5344CB8AC3E}">
        <p14:creationId xmlns:p14="http://schemas.microsoft.com/office/powerpoint/2010/main" val="35303132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481252" y="683214"/>
            <a:ext cx="5375366" cy="5757666"/>
          </a:xfrm>
          <a:prstGeom prst="rect">
            <a:avLst/>
          </a:prstGeom>
        </p:spPr>
      </p:pic>
    </p:spTree>
    <p:extLst>
      <p:ext uri="{BB962C8B-B14F-4D97-AF65-F5344CB8AC3E}">
        <p14:creationId xmlns:p14="http://schemas.microsoft.com/office/powerpoint/2010/main" val="4191884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323" y="0"/>
            <a:ext cx="10515600" cy="1325563"/>
          </a:xfrm>
        </p:spPr>
        <p:txBody>
          <a:bodyPr/>
          <a:lstStyle/>
          <a:p>
            <a:r>
              <a:rPr lang="en-US" dirty="0"/>
              <a:t>Univariate statistics by category (for multivariate)</a:t>
            </a:r>
          </a:p>
        </p:txBody>
      </p:sp>
      <p:sp>
        <p:nvSpPr>
          <p:cNvPr id="3" name="Content Placeholder 2"/>
          <p:cNvSpPr>
            <a:spLocks noGrp="1"/>
          </p:cNvSpPr>
          <p:nvPr>
            <p:ph idx="1"/>
          </p:nvPr>
        </p:nvSpPr>
        <p:spPr>
          <a:xfrm>
            <a:off x="825137" y="1325563"/>
            <a:ext cx="10515600" cy="5223374"/>
          </a:xfrm>
        </p:spPr>
        <p:txBody>
          <a:bodyPr>
            <a:normAutofit/>
          </a:bodyPr>
          <a:lstStyle/>
          <a:p>
            <a:r>
              <a:rPr lang="en-US" dirty="0"/>
              <a:t>For one categorical variable (usually explanatory) and one quantitative variable (usually outcome), it is common to produce some of the standard univariate non-graphical statistics for the quantitative variables separately for each level of the categorical variable, and then compare the statistics across levels of the categorical variable.</a:t>
            </a:r>
          </a:p>
          <a:p>
            <a:r>
              <a:rPr lang="en-US" dirty="0"/>
              <a:t>E.g. </a:t>
            </a:r>
          </a:p>
          <a:p>
            <a:r>
              <a:rPr lang="en-US" dirty="0"/>
              <a:t>Comparing the means.</a:t>
            </a:r>
          </a:p>
          <a:p>
            <a:r>
              <a:rPr lang="en-US" dirty="0"/>
              <a:t>Comparing medians</a:t>
            </a:r>
          </a:p>
          <a:p>
            <a:r>
              <a:rPr lang="en-US" dirty="0"/>
              <a:t>Comparing measures of spread</a:t>
            </a:r>
          </a:p>
        </p:txBody>
      </p:sp>
    </p:spTree>
    <p:extLst>
      <p:ext uri="{BB962C8B-B14F-4D97-AF65-F5344CB8AC3E}">
        <p14:creationId xmlns:p14="http://schemas.microsoft.com/office/powerpoint/2010/main" val="2061925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for categorical data</a:t>
            </a:r>
          </a:p>
        </p:txBody>
      </p:sp>
      <p:sp>
        <p:nvSpPr>
          <p:cNvPr id="3" name="Content Placeholder 2"/>
          <p:cNvSpPr>
            <a:spLocks noGrp="1"/>
          </p:cNvSpPr>
          <p:nvPr>
            <p:ph idx="1"/>
          </p:nvPr>
        </p:nvSpPr>
        <p:spPr/>
        <p:txBody>
          <a:bodyPr/>
          <a:lstStyle/>
          <a:p>
            <a:r>
              <a:rPr lang="en-US" dirty="0"/>
              <a:t>Another statistic that can be calculated for two categorical variables is their correlation.</a:t>
            </a:r>
          </a:p>
        </p:txBody>
      </p:sp>
    </p:spTree>
    <p:extLst>
      <p:ext uri="{BB962C8B-B14F-4D97-AF65-F5344CB8AC3E}">
        <p14:creationId xmlns:p14="http://schemas.microsoft.com/office/powerpoint/2010/main" val="19940970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Correlation and covariance</a:t>
            </a:r>
          </a:p>
        </p:txBody>
      </p:sp>
      <p:sp>
        <p:nvSpPr>
          <p:cNvPr id="3" name="Content Placeholder 2"/>
          <p:cNvSpPr>
            <a:spLocks noGrp="1"/>
          </p:cNvSpPr>
          <p:nvPr>
            <p:ph idx="1"/>
          </p:nvPr>
        </p:nvSpPr>
        <p:spPr>
          <a:xfrm>
            <a:off x="838200" y="1175657"/>
            <a:ext cx="10515600" cy="5001306"/>
          </a:xfrm>
        </p:spPr>
        <p:txBody>
          <a:bodyPr>
            <a:normAutofit lnSpcReduction="10000"/>
          </a:bodyPr>
          <a:lstStyle/>
          <a:p>
            <a:r>
              <a:rPr lang="en-US" dirty="0"/>
              <a:t>For two quantitative variables, the basic statistics of interest are the sample co-variance and/or sample correlation.</a:t>
            </a:r>
          </a:p>
          <a:p>
            <a:r>
              <a:rPr lang="en-US" dirty="0"/>
              <a:t>The sample covariance is a measure of how much two variables “co-vary", i.e., how much (and in what direction) should we expect one variable to change when the other changes.</a:t>
            </a:r>
          </a:p>
          <a:p>
            <a:r>
              <a:rPr lang="en-US" dirty="0"/>
              <a:t>Positive covariance values suggest that when one measurement is above the mean the other will probably also be above the mean, and vice versa.</a:t>
            </a:r>
          </a:p>
          <a:p>
            <a:r>
              <a:rPr lang="en-US" dirty="0"/>
              <a:t>Negative </a:t>
            </a:r>
            <a:r>
              <a:rPr lang="en-US" dirty="0" err="1"/>
              <a:t>covariances</a:t>
            </a:r>
            <a:r>
              <a:rPr lang="en-US" dirty="0"/>
              <a:t> suggest that when one variable is above its mean, the other is below its mean. </a:t>
            </a:r>
          </a:p>
          <a:p>
            <a:r>
              <a:rPr lang="en-US" dirty="0" err="1"/>
              <a:t>Covariances</a:t>
            </a:r>
            <a:r>
              <a:rPr lang="en-US" dirty="0"/>
              <a:t> near zero suggest that the two variables vary independently of each other.</a:t>
            </a:r>
          </a:p>
        </p:txBody>
      </p:sp>
    </p:spTree>
    <p:extLst>
      <p:ext uri="{BB962C8B-B14F-4D97-AF65-F5344CB8AC3E}">
        <p14:creationId xmlns:p14="http://schemas.microsoft.com/office/powerpoint/2010/main" val="2359404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617752" y="1812313"/>
            <a:ext cx="8294186" cy="2188981"/>
          </a:xfrm>
          <a:prstGeom prst="rect">
            <a:avLst/>
          </a:prstGeom>
        </p:spPr>
      </p:pic>
    </p:spTree>
    <p:extLst>
      <p:ext uri="{BB962C8B-B14F-4D97-AF65-F5344CB8AC3E}">
        <p14:creationId xmlns:p14="http://schemas.microsoft.com/office/powerpoint/2010/main" val="1488506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72280" y="1825625"/>
            <a:ext cx="8746415" cy="3334204"/>
          </a:xfrm>
          <a:prstGeom prst="rect">
            <a:avLst/>
          </a:prstGeom>
        </p:spPr>
      </p:pic>
    </p:spTree>
    <p:extLst>
      <p:ext uri="{BB962C8B-B14F-4D97-AF65-F5344CB8AC3E}">
        <p14:creationId xmlns:p14="http://schemas.microsoft.com/office/powerpoint/2010/main" val="15058988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7829"/>
            <a:ext cx="10515600" cy="5589134"/>
          </a:xfrm>
        </p:spPr>
        <p:txBody>
          <a:bodyPr/>
          <a:lstStyle/>
          <a:p>
            <a:r>
              <a:rPr lang="en-US" dirty="0" err="1"/>
              <a:t>Covariances</a:t>
            </a:r>
            <a:r>
              <a:rPr lang="en-US" dirty="0"/>
              <a:t> tend to be hard to interpret, so we often use correlation instead.</a:t>
            </a:r>
          </a:p>
          <a:p>
            <a:r>
              <a:rPr lang="en-US" dirty="0"/>
              <a:t>The correlation has the nice property that it is always between -1 and +1, </a:t>
            </a:r>
          </a:p>
          <a:p>
            <a:r>
              <a:rPr lang="en-US" dirty="0"/>
              <a:t>-1 being a “perfect" negative linear correlation, +1 being a perfect positive linear correlation </a:t>
            </a:r>
          </a:p>
          <a:p>
            <a:r>
              <a:rPr lang="en-US" dirty="0"/>
              <a:t>0 indicates that X and Y are uncorrelated. </a:t>
            </a:r>
          </a:p>
        </p:txBody>
      </p:sp>
      <p:pic>
        <p:nvPicPr>
          <p:cNvPr id="4" name="Picture 3"/>
          <p:cNvPicPr>
            <a:picLocks noChangeAspect="1"/>
          </p:cNvPicPr>
          <p:nvPr/>
        </p:nvPicPr>
        <p:blipFill>
          <a:blip r:embed="rId2"/>
          <a:stretch>
            <a:fillRect/>
          </a:stretch>
        </p:blipFill>
        <p:spPr>
          <a:xfrm>
            <a:off x="2104887" y="3943214"/>
            <a:ext cx="6298496" cy="1621564"/>
          </a:xfrm>
          <a:prstGeom prst="rect">
            <a:avLst/>
          </a:prstGeom>
        </p:spPr>
      </p:pic>
    </p:spTree>
    <p:extLst>
      <p:ext uri="{BB962C8B-B14F-4D97-AF65-F5344CB8AC3E}">
        <p14:creationId xmlns:p14="http://schemas.microsoft.com/office/powerpoint/2010/main" val="42792007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586989" y="193902"/>
            <a:ext cx="5883477" cy="6298338"/>
          </a:xfrm>
          <a:prstGeom prst="rect">
            <a:avLst/>
          </a:prstGeom>
        </p:spPr>
      </p:pic>
      <p:pic>
        <p:nvPicPr>
          <p:cNvPr id="5" name="Picture 4"/>
          <p:cNvPicPr>
            <a:picLocks noChangeAspect="1"/>
          </p:cNvPicPr>
          <p:nvPr/>
        </p:nvPicPr>
        <p:blipFill>
          <a:blip r:embed="rId3"/>
          <a:stretch>
            <a:fillRect/>
          </a:stretch>
        </p:blipFill>
        <p:spPr>
          <a:xfrm>
            <a:off x="7912008" y="4723971"/>
            <a:ext cx="3060791" cy="1587929"/>
          </a:xfrm>
          <a:prstGeom prst="rect">
            <a:avLst/>
          </a:prstGeom>
        </p:spPr>
      </p:pic>
    </p:spTree>
    <p:extLst>
      <p:ext uri="{BB962C8B-B14F-4D97-AF65-F5344CB8AC3E}">
        <p14:creationId xmlns:p14="http://schemas.microsoft.com/office/powerpoint/2010/main" val="20565802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graphs by category</a:t>
            </a:r>
          </a:p>
        </p:txBody>
      </p:sp>
      <p:pic>
        <p:nvPicPr>
          <p:cNvPr id="4" name="Content Placeholder 3"/>
          <p:cNvPicPr>
            <a:picLocks noGrp="1" noChangeAspect="1"/>
          </p:cNvPicPr>
          <p:nvPr>
            <p:ph idx="1"/>
          </p:nvPr>
        </p:nvPicPr>
        <p:blipFill>
          <a:blip r:embed="rId2"/>
          <a:stretch>
            <a:fillRect/>
          </a:stretch>
        </p:blipFill>
        <p:spPr>
          <a:xfrm>
            <a:off x="3345179" y="1994784"/>
            <a:ext cx="5028111" cy="4150563"/>
          </a:xfrm>
          <a:prstGeom prst="rect">
            <a:avLst/>
          </a:prstGeom>
        </p:spPr>
      </p:pic>
    </p:spTree>
    <p:extLst>
      <p:ext uri="{BB962C8B-B14F-4D97-AF65-F5344CB8AC3E}">
        <p14:creationId xmlns:p14="http://schemas.microsoft.com/office/powerpoint/2010/main" val="252126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Although there are guidelines about which EDA techniques are useful in what circumstances, there is an important degree of looseness and art to EDA. Competence and confidence come with practice, experience, and close observation of others.</a:t>
            </a:r>
          </a:p>
        </p:txBody>
      </p:sp>
    </p:spTree>
    <p:extLst>
      <p:ext uri="{BB962C8B-B14F-4D97-AF65-F5344CB8AC3E}">
        <p14:creationId xmlns:p14="http://schemas.microsoft.com/office/powerpoint/2010/main" val="3228034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Side-by-Side Boxplots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91715" y="1261770"/>
            <a:ext cx="6943725" cy="5596230"/>
          </a:xfrm>
          <a:prstGeom prst="rect">
            <a:avLst/>
          </a:prstGeom>
        </p:spPr>
      </p:pic>
    </p:spTree>
    <p:extLst>
      <p:ext uri="{BB962C8B-B14F-4D97-AF65-F5344CB8AC3E}">
        <p14:creationId xmlns:p14="http://schemas.microsoft.com/office/powerpoint/2010/main" val="1575644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Scatterplots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78208" y="1825625"/>
            <a:ext cx="4850946" cy="4803153"/>
          </a:xfrm>
          <a:prstGeom prst="rect">
            <a:avLst/>
          </a:prstGeom>
        </p:spPr>
      </p:pic>
    </p:spTree>
    <p:extLst>
      <p:ext uri="{BB962C8B-B14F-4D97-AF65-F5344CB8AC3E}">
        <p14:creationId xmlns:p14="http://schemas.microsoft.com/office/powerpoint/2010/main" val="13485746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Curve fitting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71837" y="1800225"/>
            <a:ext cx="7588905" cy="4376738"/>
          </a:xfrm>
          <a:prstGeom prst="rect">
            <a:avLst/>
          </a:prstGeom>
        </p:spPr>
      </p:pic>
      <p:pic>
        <p:nvPicPr>
          <p:cNvPr id="5" name="Picture 4"/>
          <p:cNvPicPr>
            <a:picLocks noChangeAspect="1"/>
          </p:cNvPicPr>
          <p:nvPr/>
        </p:nvPicPr>
        <p:blipFill>
          <a:blip r:embed="rId2"/>
          <a:stretch>
            <a:fillRect/>
          </a:stretch>
        </p:blipFill>
        <p:spPr>
          <a:xfrm>
            <a:off x="2579505" y="1935162"/>
            <a:ext cx="7588905" cy="4376738"/>
          </a:xfrm>
          <a:prstGeom prst="rect">
            <a:avLst/>
          </a:prstGeom>
        </p:spPr>
      </p:pic>
    </p:spTree>
    <p:extLst>
      <p:ext uri="{BB962C8B-B14F-4D97-AF65-F5344CB8AC3E}">
        <p14:creationId xmlns:p14="http://schemas.microsoft.com/office/powerpoint/2010/main" val="2013061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 maps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42372" y="2024062"/>
            <a:ext cx="5335422" cy="4152901"/>
          </a:xfrm>
          <a:prstGeom prst="rect">
            <a:avLst/>
          </a:prstGeom>
        </p:spPr>
      </p:pic>
    </p:spTree>
    <p:extLst>
      <p:ext uri="{BB962C8B-B14F-4D97-AF65-F5344CB8AC3E}">
        <p14:creationId xmlns:p14="http://schemas.microsoft.com/office/powerpoint/2010/main" val="1334660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 maps (cont..)</a:t>
            </a:r>
          </a:p>
        </p:txBody>
      </p:sp>
      <p:sp>
        <p:nvSpPr>
          <p:cNvPr id="3" name="Content Placeholder 2"/>
          <p:cNvSpPr>
            <a:spLocks noGrp="1"/>
          </p:cNvSpPr>
          <p:nvPr>
            <p:ph idx="1"/>
          </p:nvPr>
        </p:nvSpPr>
        <p:spPr/>
        <p:txBody>
          <a:bodyPr/>
          <a:lstStyle/>
          <a:p>
            <a:r>
              <a:rPr lang="en-US" dirty="0"/>
              <a:t>Heat maps are simply a 2D grid built from a 2D array, whose color depends on the value of each cell. The data set must correspond to a 2D array whose cells contain the values of the outcome variable. This technique is useful when you want to represent the change of an outcome variable (e.g. length of stay) as a function of two other variables (e.g. age and SOFA score).</a:t>
            </a:r>
          </a:p>
        </p:txBody>
      </p:sp>
    </p:spTree>
    <p:extLst>
      <p:ext uri="{BB962C8B-B14F-4D97-AF65-F5344CB8AC3E}">
        <p14:creationId xmlns:p14="http://schemas.microsoft.com/office/powerpoint/2010/main" val="42895815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Pareto Analysis</a:t>
            </a:r>
          </a:p>
        </p:txBody>
      </p:sp>
      <p:sp>
        <p:nvSpPr>
          <p:cNvPr id="3" name="Content Placeholder 2"/>
          <p:cNvSpPr>
            <a:spLocks noGrp="1"/>
          </p:cNvSpPr>
          <p:nvPr>
            <p:ph idx="1"/>
          </p:nvPr>
        </p:nvSpPr>
        <p:spPr/>
        <p:txBody>
          <a:bodyPr/>
          <a:lstStyle/>
          <a:p>
            <a:r>
              <a:rPr lang="en-US" dirty="0"/>
              <a:t>The Pareto principle (also known as the 80-20 rule) applies to wide range of fields from natural science to sports.</a:t>
            </a:r>
          </a:p>
          <a:p>
            <a:endParaRPr lang="en-US" dirty="0"/>
          </a:p>
          <a:p>
            <a:r>
              <a:rPr lang="en-US" dirty="0"/>
              <a:t>80% of web traffic comes from 20% of your site’s pages.</a:t>
            </a:r>
          </a:p>
          <a:p>
            <a:r>
              <a:rPr lang="en-US" dirty="0"/>
              <a:t>80% of customer complaints are caused by 20% of product defects.</a:t>
            </a:r>
          </a:p>
          <a:p>
            <a:r>
              <a:rPr lang="en-US" dirty="0"/>
              <a:t>80% of revenue comes from 20% of your customers.</a:t>
            </a:r>
          </a:p>
          <a:p>
            <a:endParaRPr lang="en-US" dirty="0"/>
          </a:p>
        </p:txBody>
      </p:sp>
    </p:spTree>
    <p:extLst>
      <p:ext uri="{BB962C8B-B14F-4D97-AF65-F5344CB8AC3E}">
        <p14:creationId xmlns:p14="http://schemas.microsoft.com/office/powerpoint/2010/main" val="7071080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Pareto analysis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62531" y="1994558"/>
            <a:ext cx="7866938" cy="4013472"/>
          </a:xfrm>
          <a:prstGeom prst="rect">
            <a:avLst/>
          </a:prstGeom>
        </p:spPr>
      </p:pic>
    </p:spTree>
    <p:extLst>
      <p:ext uri="{BB962C8B-B14F-4D97-AF65-F5344CB8AC3E}">
        <p14:creationId xmlns:p14="http://schemas.microsoft.com/office/powerpoint/2010/main" val="20856349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Pareto chart is a visual representation of the 80-20 rule, featuring a bar + line chart. The bars represent the value of each item on your list (arranged in descending order), and the line indicates the cumulative percentage of those values.</a:t>
            </a:r>
          </a:p>
        </p:txBody>
      </p:sp>
    </p:spTree>
    <p:extLst>
      <p:ext uri="{BB962C8B-B14F-4D97-AF65-F5344CB8AC3E}">
        <p14:creationId xmlns:p14="http://schemas.microsoft.com/office/powerpoint/2010/main" val="9748145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fr-FR" altLang="en-US"/>
              <a:t>Probability Distributions</a:t>
            </a:r>
          </a:p>
        </p:txBody>
      </p:sp>
      <p:sp>
        <p:nvSpPr>
          <p:cNvPr id="20483" name="Rectangle 3"/>
          <p:cNvSpPr>
            <a:spLocks noGrp="1" noChangeArrowheads="1"/>
          </p:cNvSpPr>
          <p:nvPr>
            <p:ph type="body" idx="1"/>
          </p:nvPr>
        </p:nvSpPr>
        <p:spPr/>
        <p:txBody>
          <a:bodyPr/>
          <a:lstStyle/>
          <a:p>
            <a:pPr eaLnBrk="1" hangingPunct="1"/>
            <a:r>
              <a:rPr lang="fr-FR" altLang="en-US"/>
              <a:t>If we measure and plot various real world processes, certain shapes appear again and again</a:t>
            </a:r>
          </a:p>
          <a:p>
            <a:pPr eaLnBrk="1" hangingPunct="1"/>
            <a:r>
              <a:rPr lang="fr-FR" altLang="en-US"/>
              <a:t>These shapes can be approximated by mathematical functions with few parameters</a:t>
            </a:r>
          </a:p>
          <a:p>
            <a:pPr eaLnBrk="1" hangingPunct="1"/>
            <a:r>
              <a:rPr lang="fr-FR" altLang="en-US"/>
              <a:t>We can use these shapes as building blocks of our models</a:t>
            </a:r>
          </a:p>
        </p:txBody>
      </p:sp>
    </p:spTree>
    <p:extLst>
      <p:ext uri="{BB962C8B-B14F-4D97-AF65-F5344CB8AC3E}">
        <p14:creationId xmlns:p14="http://schemas.microsoft.com/office/powerpoint/2010/main" val="21694115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fr-FR" altLang="en-US"/>
              <a:t>Probability Distributions</a:t>
            </a:r>
          </a:p>
        </p:txBody>
      </p:sp>
      <p:graphicFrame>
        <p:nvGraphicFramePr>
          <p:cNvPr id="21507" name="Object 3"/>
          <p:cNvGraphicFramePr>
            <a:graphicFrameLocks noGrp="1" noChangeAspect="1"/>
          </p:cNvGraphicFramePr>
          <p:nvPr>
            <p:ph idx="1"/>
          </p:nvPr>
        </p:nvGraphicFramePr>
        <p:xfrm>
          <a:off x="2133600" y="1955801"/>
          <a:ext cx="7924800" cy="3706813"/>
        </p:xfrm>
        <a:graphic>
          <a:graphicData uri="http://schemas.openxmlformats.org/presentationml/2006/ole">
            <mc:AlternateContent xmlns:mc="http://schemas.openxmlformats.org/markup-compatibility/2006">
              <mc:Choice xmlns:v="urn:schemas-microsoft-com:vml" Requires="v">
                <p:oleObj name="Image bitmap" r:id="rId2" imgW="8380952" imgH="3866667" progId="Paint.Picture">
                  <p:embed/>
                </p:oleObj>
              </mc:Choice>
              <mc:Fallback>
                <p:oleObj name="Image bitmap" r:id="rId2" imgW="8380952" imgH="3866667" progId="Paint.Picture">
                  <p:embed/>
                  <p:pic>
                    <p:nvPicPr>
                      <p:cNvPr id="2150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955801"/>
                        <a:ext cx="7924800" cy="370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0491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31886" y="1825625"/>
            <a:ext cx="9728227" cy="3906611"/>
          </a:xfrm>
          <a:prstGeom prst="rect">
            <a:avLst/>
          </a:prstGeom>
        </p:spPr>
      </p:pic>
    </p:spTree>
    <p:extLst>
      <p:ext uri="{BB962C8B-B14F-4D97-AF65-F5344CB8AC3E}">
        <p14:creationId xmlns:p14="http://schemas.microsoft.com/office/powerpoint/2010/main" val="13321098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fr-FR" altLang="en-US"/>
              <a:t>Probability Distributions</a:t>
            </a:r>
          </a:p>
        </p:txBody>
      </p:sp>
      <p:graphicFrame>
        <p:nvGraphicFramePr>
          <p:cNvPr id="22531" name="Object 3"/>
          <p:cNvGraphicFramePr>
            <a:graphicFrameLocks noGrp="1" noChangeAspect="1"/>
          </p:cNvGraphicFramePr>
          <p:nvPr>
            <p:ph idx="1"/>
          </p:nvPr>
        </p:nvGraphicFramePr>
        <p:xfrm>
          <a:off x="2884489" y="1600200"/>
          <a:ext cx="6423025" cy="4419600"/>
        </p:xfrm>
        <a:graphic>
          <a:graphicData uri="http://schemas.openxmlformats.org/presentationml/2006/ole">
            <mc:AlternateContent xmlns:mc="http://schemas.openxmlformats.org/markup-compatibility/2006">
              <mc:Choice xmlns:v="urn:schemas-microsoft-com:vml" Requires="v">
                <p:oleObj name="Image bitmap" r:id="rId2" imgW="8183117" imgH="5552381" progId="Paint.Picture">
                  <p:embed/>
                </p:oleObj>
              </mc:Choice>
              <mc:Fallback>
                <p:oleObj name="Image bitmap" r:id="rId2" imgW="8183117" imgH="5552381" progId="Paint.Picture">
                  <p:embed/>
                  <p:pic>
                    <p:nvPicPr>
                      <p:cNvPr id="2253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9" y="1600200"/>
                        <a:ext cx="6423025"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606139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fr-FR" altLang="en-US"/>
              <a:t>Probability Distributions</a:t>
            </a:r>
          </a:p>
        </p:txBody>
      </p:sp>
      <p:sp>
        <p:nvSpPr>
          <p:cNvPr id="23555" name="Rectangle 3"/>
          <p:cNvSpPr>
            <a:spLocks noGrp="1" noChangeArrowheads="1"/>
          </p:cNvSpPr>
          <p:nvPr>
            <p:ph type="body" idx="1"/>
          </p:nvPr>
        </p:nvSpPr>
        <p:spPr/>
        <p:txBody>
          <a:bodyPr/>
          <a:lstStyle/>
          <a:p>
            <a:pPr eaLnBrk="1" hangingPunct="1">
              <a:lnSpc>
                <a:spcPct val="90000"/>
              </a:lnSpc>
            </a:pPr>
            <a:r>
              <a:rPr lang="fr-FR" altLang="en-US"/>
              <a:t>Probability distribution is </a:t>
            </a:r>
            <a:r>
              <a:rPr lang="fr-FR" altLang="en-US" b="1"/>
              <a:t>foundation</a:t>
            </a:r>
            <a:r>
              <a:rPr lang="fr-FR" altLang="en-US"/>
              <a:t> of statistical modeling</a:t>
            </a:r>
          </a:p>
          <a:p>
            <a:pPr eaLnBrk="1" hangingPunct="1">
              <a:lnSpc>
                <a:spcPct val="90000"/>
              </a:lnSpc>
            </a:pPr>
            <a:r>
              <a:rPr lang="fr-FR" altLang="en-US"/>
              <a:t>These shapes can often be approximated by mathematical functions</a:t>
            </a:r>
          </a:p>
          <a:p>
            <a:pPr eaLnBrk="1" hangingPunct="1">
              <a:lnSpc>
                <a:spcPct val="90000"/>
              </a:lnSpc>
            </a:pPr>
            <a:r>
              <a:rPr lang="fr-FR" altLang="en-US"/>
              <a:t>We can use these shapes as building blocks of our models</a:t>
            </a:r>
          </a:p>
          <a:p>
            <a:pPr eaLnBrk="1" hangingPunct="1">
              <a:lnSpc>
                <a:spcPct val="90000"/>
              </a:lnSpc>
            </a:pPr>
            <a:r>
              <a:rPr lang="en-US" altLang="en-US"/>
              <a:t>“</a:t>
            </a:r>
            <a:r>
              <a:rPr lang="fr-FR" altLang="en-US"/>
              <a:t>A Probability distribution</a:t>
            </a:r>
            <a:r>
              <a:rPr lang="en-US" altLang="en-US"/>
              <a:t> assigns a probability to a subset of possible outcomes”</a:t>
            </a:r>
            <a:endParaRPr lang="fr-FR" altLang="en-US"/>
          </a:p>
        </p:txBody>
      </p:sp>
    </p:spTree>
    <p:extLst>
      <p:ext uri="{BB962C8B-B14F-4D97-AF65-F5344CB8AC3E}">
        <p14:creationId xmlns:p14="http://schemas.microsoft.com/office/powerpoint/2010/main" val="38221227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7500" lnSpcReduction="20000"/>
          </a:bodyPr>
          <a:lstStyle/>
          <a:p>
            <a:r>
              <a:rPr lang="en-US" dirty="0">
                <a:hlinkClick r:id="rId2"/>
              </a:rPr>
              <a:t>http://www.stat.yale.edu/Courses/1997-98/101/catdat.htm</a:t>
            </a:r>
            <a:endParaRPr lang="en-US" dirty="0"/>
          </a:p>
          <a:p>
            <a:r>
              <a:rPr lang="en-US" dirty="0">
                <a:hlinkClick r:id="rId3"/>
              </a:rPr>
              <a:t>https://stattrek.com/statistics/dictionary.aspx?definition=categorical%20variable</a:t>
            </a:r>
            <a:endParaRPr lang="en-US" dirty="0"/>
          </a:p>
          <a:p>
            <a:r>
              <a:rPr lang="en-US" dirty="0">
                <a:hlinkClick r:id="rId4"/>
              </a:rPr>
              <a:t>https://socratic.org/questions/what-is-the-difference-between-categorical-qualitative-data-and-numerical-quanti</a:t>
            </a:r>
            <a:endParaRPr lang="en-US" dirty="0"/>
          </a:p>
          <a:p>
            <a:r>
              <a:rPr lang="en-US" dirty="0">
                <a:hlinkClick r:id="rId5"/>
              </a:rPr>
              <a:t>https://www.mymarketresearchmethods.com/types-of-data-nominal-ordinal-interval-ratio/</a:t>
            </a:r>
            <a:endParaRPr lang="en-US" dirty="0"/>
          </a:p>
          <a:p>
            <a:r>
              <a:rPr lang="en-US" dirty="0">
                <a:hlinkClick r:id="rId6"/>
              </a:rPr>
              <a:t>https://www.investopedia.com/</a:t>
            </a:r>
            <a:endParaRPr lang="en-US" dirty="0"/>
          </a:p>
          <a:p>
            <a:r>
              <a:rPr lang="en-US" dirty="0">
                <a:hlinkClick r:id="rId7"/>
              </a:rPr>
              <a:t>https://www.researchgate.net/publication/308007227_Exploratory_Data_Analysis</a:t>
            </a:r>
            <a:endParaRPr lang="en-US" dirty="0"/>
          </a:p>
          <a:p>
            <a:r>
              <a:rPr lang="en-US" dirty="0">
                <a:hlinkClick r:id="rId8"/>
              </a:rPr>
              <a:t>https://blog.modeanalytics.com/pareto-chart-101/</a:t>
            </a:r>
            <a:endParaRPr lang="en-US" dirty="0"/>
          </a:p>
          <a:p>
            <a:r>
              <a:rPr lang="en-US">
                <a:hlinkClick r:id="rId9"/>
              </a:rPr>
              <a:t>https://www.spcforexcel.com/knowledge/basic-statistics/are-skewness-and-kurtosis-useful-statistics</a:t>
            </a:r>
            <a:endParaRPr lang="en-US" dirty="0"/>
          </a:p>
          <a:p>
            <a:r>
              <a:rPr lang="en-US" dirty="0" err="1"/>
              <a:t>wikipedia</a:t>
            </a:r>
            <a:endParaRPr lang="en-US" dirty="0"/>
          </a:p>
        </p:txBody>
      </p:sp>
    </p:spTree>
    <p:extLst>
      <p:ext uri="{BB962C8B-B14F-4D97-AF65-F5344CB8AC3E}">
        <p14:creationId xmlns:p14="http://schemas.microsoft.com/office/powerpoint/2010/main" val="95810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2155" y="1658143"/>
            <a:ext cx="11185043" cy="3606187"/>
          </a:xfrm>
          <a:prstGeom prst="rect">
            <a:avLst/>
          </a:prstGeom>
        </p:spPr>
      </p:pic>
    </p:spTree>
    <p:extLst>
      <p:ext uri="{BB962C8B-B14F-4D97-AF65-F5344CB8AC3E}">
        <p14:creationId xmlns:p14="http://schemas.microsoft.com/office/powerpoint/2010/main" val="303408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non-graphical EDA</a:t>
            </a:r>
          </a:p>
        </p:txBody>
      </p:sp>
      <p:sp>
        <p:nvSpPr>
          <p:cNvPr id="3" name="Content Placeholder 2"/>
          <p:cNvSpPr>
            <a:spLocks noGrp="1"/>
          </p:cNvSpPr>
          <p:nvPr>
            <p:ph idx="1"/>
          </p:nvPr>
        </p:nvSpPr>
        <p:spPr/>
        <p:txBody>
          <a:bodyPr>
            <a:normAutofit/>
          </a:bodyPr>
          <a:lstStyle/>
          <a:p>
            <a:r>
              <a:rPr lang="en-US" dirty="0"/>
              <a:t>Represent a “sample distribution" of the variable, which in turn more or less represents the “population distribution" of the variable.</a:t>
            </a:r>
          </a:p>
          <a:p>
            <a:r>
              <a:rPr lang="en-US" dirty="0"/>
              <a:t>The usual goal of univariate non-graphical EDA is to better appreciate the “sample distribution“ and also to make some </a:t>
            </a:r>
            <a:r>
              <a:rPr lang="en-US" b="1" dirty="0"/>
              <a:t>tentative conclusions</a:t>
            </a:r>
            <a:r>
              <a:rPr lang="en-US" dirty="0"/>
              <a:t> about what </a:t>
            </a:r>
            <a:r>
              <a:rPr lang="en-US" b="1" dirty="0"/>
              <a:t>population distribution(s) is/are compatible with the sample distribution</a:t>
            </a:r>
            <a:r>
              <a:rPr lang="en-US" dirty="0"/>
              <a:t>. Outlier detection is also a part of this analysis.</a:t>
            </a:r>
          </a:p>
        </p:txBody>
      </p:sp>
    </p:spTree>
    <p:extLst>
      <p:ext uri="{BB962C8B-B14F-4D97-AF65-F5344CB8AC3E}">
        <p14:creationId xmlns:p14="http://schemas.microsoft.com/office/powerpoint/2010/main" val="980055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7080</TotalTime>
  <Words>3046</Words>
  <Application>Microsoft Office PowerPoint</Application>
  <PresentationFormat>Widescreen</PresentationFormat>
  <Paragraphs>186</Paragraphs>
  <Slides>72</Slides>
  <Notes>0</Notes>
  <HiddenSlides>1</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77" baseType="lpstr">
      <vt:lpstr>Arial</vt:lpstr>
      <vt:lpstr>Calibri</vt:lpstr>
      <vt:lpstr>Calibri Light</vt:lpstr>
      <vt:lpstr>Office Theme</vt:lpstr>
      <vt:lpstr>Image bitmap</vt:lpstr>
      <vt:lpstr>Exploratory Data Analysis</vt:lpstr>
      <vt:lpstr>Reasons</vt:lpstr>
      <vt:lpstr>PowerPoint Presentation</vt:lpstr>
      <vt:lpstr>PowerPoint Presentation</vt:lpstr>
      <vt:lpstr>PowerPoint Presentation</vt:lpstr>
      <vt:lpstr>PowerPoint Presentation</vt:lpstr>
      <vt:lpstr>PowerPoint Presentation</vt:lpstr>
      <vt:lpstr>PowerPoint Presentation</vt:lpstr>
      <vt:lpstr>Univariate non-graphical EDA</vt:lpstr>
      <vt:lpstr>Categorical data</vt:lpstr>
      <vt:lpstr>Qualitative</vt:lpstr>
      <vt:lpstr>PowerPoint Presentation</vt:lpstr>
      <vt:lpstr>PowerPoint Presentation</vt:lpstr>
      <vt:lpstr>Quantitative</vt:lpstr>
      <vt:lpstr>PowerPoint Presentation</vt:lpstr>
      <vt:lpstr>PowerPoint Presentation</vt:lpstr>
      <vt:lpstr>Central tendency</vt:lpstr>
      <vt:lpstr>Mean</vt:lpstr>
      <vt:lpstr>PowerPoint Presentation</vt:lpstr>
      <vt:lpstr>Median</vt:lpstr>
      <vt:lpstr>PowerPoint Presentation</vt:lpstr>
      <vt:lpstr>PowerPoint Presentation</vt:lpstr>
      <vt:lpstr>Mode</vt:lpstr>
      <vt:lpstr>PowerPoint Presentation</vt:lpstr>
      <vt:lpstr>Spread</vt:lpstr>
      <vt:lpstr>Variance</vt:lpstr>
      <vt:lpstr>Standard Deviation</vt:lpstr>
      <vt:lpstr>PowerPoint Presentation</vt:lpstr>
      <vt:lpstr>Interquartile range (IQR)</vt:lpstr>
      <vt:lpstr>PowerPoint Presentation</vt:lpstr>
      <vt:lpstr>Range of data</vt:lpstr>
      <vt:lpstr>PowerPoint Presentation</vt:lpstr>
      <vt:lpstr>Skewness</vt:lpstr>
      <vt:lpstr>Kurtosis</vt:lpstr>
      <vt:lpstr>PowerPoint Presentation</vt:lpstr>
      <vt:lpstr>PowerPoint Presentation</vt:lpstr>
      <vt:lpstr>PowerPoint Presentation</vt:lpstr>
      <vt:lpstr>PowerPoint Presentation</vt:lpstr>
      <vt:lpstr>Histograms</vt:lpstr>
      <vt:lpstr>Histograms</vt:lpstr>
      <vt:lpstr>Boxplot (Box and whiskers)</vt:lpstr>
      <vt:lpstr>Boxplot (Box and whiskers)</vt:lpstr>
      <vt:lpstr>PowerPoint Presentation</vt:lpstr>
      <vt:lpstr>PowerPoint Presentation</vt:lpstr>
      <vt:lpstr>PowerPoint Presentation</vt:lpstr>
      <vt:lpstr>2D line plot</vt:lpstr>
      <vt:lpstr>Multivariate non-graphical EDA</vt:lpstr>
      <vt:lpstr>Cross-tabulation</vt:lpstr>
      <vt:lpstr>Cross-tabulation (cont…)</vt:lpstr>
      <vt:lpstr>PowerPoint Presentation</vt:lpstr>
      <vt:lpstr>PowerPoint Presentation</vt:lpstr>
      <vt:lpstr>Univariate statistics by category (for multivariate)</vt:lpstr>
      <vt:lpstr>Correlation for categorical data</vt:lpstr>
      <vt:lpstr>Correlation and covariance</vt:lpstr>
      <vt:lpstr>PowerPoint Presentation</vt:lpstr>
      <vt:lpstr>PowerPoint Presentation</vt:lpstr>
      <vt:lpstr>PowerPoint Presentation</vt:lpstr>
      <vt:lpstr>PowerPoint Presentation</vt:lpstr>
      <vt:lpstr>Univariate graphs by category</vt:lpstr>
      <vt:lpstr>Side-by-Side Boxplots</vt:lpstr>
      <vt:lpstr>Scatterplots</vt:lpstr>
      <vt:lpstr>Curve fitting</vt:lpstr>
      <vt:lpstr>Heat maps</vt:lpstr>
      <vt:lpstr>Heat maps (cont..)</vt:lpstr>
      <vt:lpstr>Pareto Analysis</vt:lpstr>
      <vt:lpstr>Pareto analysis</vt:lpstr>
      <vt:lpstr>PowerPoint Presentation</vt:lpstr>
      <vt:lpstr>Probability Distributions</vt:lpstr>
      <vt:lpstr>Probability Distributions</vt:lpstr>
      <vt:lpstr>Probability Distributions</vt:lpstr>
      <vt:lpstr>Probability Distributions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Farrukh Hasan</dc:creator>
  <cp:lastModifiedBy>Muhammad Shahzad</cp:lastModifiedBy>
  <cp:revision>158</cp:revision>
  <dcterms:created xsi:type="dcterms:W3CDTF">2018-09-28T09:46:48Z</dcterms:created>
  <dcterms:modified xsi:type="dcterms:W3CDTF">2023-09-15T03:19:03Z</dcterms:modified>
</cp:coreProperties>
</file>