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9" r:id="rId3"/>
    <p:sldId id="311" r:id="rId4"/>
    <p:sldId id="312" r:id="rId5"/>
    <p:sldId id="313" r:id="rId6"/>
    <p:sldId id="310" r:id="rId7"/>
    <p:sldId id="257" r:id="rId8"/>
    <p:sldId id="259" r:id="rId9"/>
    <p:sldId id="260" r:id="rId10"/>
    <p:sldId id="25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1" r:id="rId19"/>
    <p:sldId id="282" r:id="rId20"/>
    <p:sldId id="269" r:id="rId21"/>
    <p:sldId id="268" r:id="rId22"/>
    <p:sldId id="283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4" r:id="rId33"/>
    <p:sldId id="279" r:id="rId34"/>
    <p:sldId id="285" r:id="rId35"/>
    <p:sldId id="28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14" r:id="rId47"/>
    <p:sldId id="315" r:id="rId48"/>
    <p:sldId id="321" r:id="rId49"/>
    <p:sldId id="322" r:id="rId50"/>
    <p:sldId id="316" r:id="rId51"/>
    <p:sldId id="297" r:id="rId52"/>
    <p:sldId id="298" r:id="rId53"/>
    <p:sldId id="299" r:id="rId54"/>
    <p:sldId id="300" r:id="rId55"/>
    <p:sldId id="301" r:id="rId56"/>
    <p:sldId id="302" r:id="rId57"/>
    <p:sldId id="318" r:id="rId58"/>
    <p:sldId id="317" r:id="rId59"/>
    <p:sldId id="303" r:id="rId60"/>
    <p:sldId id="323" r:id="rId61"/>
    <p:sldId id="304" r:id="rId62"/>
    <p:sldId id="305" r:id="rId63"/>
    <p:sldId id="306" r:id="rId64"/>
    <p:sldId id="320" r:id="rId65"/>
    <p:sldId id="307" r:id="rId66"/>
    <p:sldId id="319" r:id="rId67"/>
    <p:sldId id="30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3A82-FB12-4732-9666-0F137A857E28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41FB-4CEB-4205-90DA-8B23C5F708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41FB-4CEB-4205-90DA-8B23C5F7086F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A73D-A397-484F-A31D-90A07D8E3E90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8/08/28/a-step-by-step-regression-decision-tree-example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Decision Tree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823913"/>
            <a:ext cx="77533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28650"/>
            <a:ext cx="6858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785813"/>
            <a:ext cx="71342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19150"/>
            <a:ext cx="76104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881063"/>
            <a:ext cx="72485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981075"/>
            <a:ext cx="73533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866775"/>
            <a:ext cx="70294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700088"/>
            <a:ext cx="76485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  <a:p>
            <a:r>
              <a:rPr lang="en-US" dirty="0"/>
              <a:t>Prediction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internal node is a test on an attribute</a:t>
            </a:r>
          </a:p>
          <a:p>
            <a:r>
              <a:rPr lang="en-US" dirty="0"/>
              <a:t>A branch represents an outcome of the test, e.g., COLOR = Red</a:t>
            </a:r>
          </a:p>
          <a:p>
            <a:r>
              <a:rPr lang="en-US" dirty="0"/>
              <a:t>A leaf node represents a class label or class label distribution</a:t>
            </a:r>
          </a:p>
          <a:p>
            <a:r>
              <a:rPr lang="en-US" dirty="0"/>
              <a:t>At each node, one attribute is chosen to split training examples into distinct classes as much as possible</a:t>
            </a:r>
          </a:p>
          <a:p>
            <a:r>
              <a:rPr lang="en-US" dirty="0"/>
              <a:t>A new case is classified by following a matching path to a leaf node</a:t>
            </a:r>
          </a:p>
          <a:p>
            <a:r>
              <a:rPr lang="en-US" dirty="0"/>
              <a:t> The no. of leaf nodes represent the no of branches.</a:t>
            </a:r>
          </a:p>
          <a:p>
            <a:r>
              <a:rPr lang="en-US" b="1" dirty="0">
                <a:solidFill>
                  <a:srgbClr val="FF0000"/>
                </a:solidFill>
              </a:rPr>
              <a:t>Each branch corresponds to a </a:t>
            </a:r>
            <a:r>
              <a:rPr lang="en-US" b="1" i="1" dirty="0">
                <a:solidFill>
                  <a:srgbClr val="FF0000"/>
                </a:solidFill>
              </a:rPr>
              <a:t>classification rule.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 is a non-linear machine learning technique.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38375"/>
            <a:ext cx="5991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Advantages:</a:t>
            </a:r>
          </a:p>
          <a:p>
            <a:pPr algn="just">
              <a:buNone/>
            </a:pPr>
            <a:r>
              <a:rPr lang="en-US" dirty="0"/>
              <a:t>	–Inexpensive to construct</a:t>
            </a:r>
          </a:p>
          <a:p>
            <a:pPr algn="just">
              <a:buNone/>
            </a:pPr>
            <a:r>
              <a:rPr lang="en-US" dirty="0"/>
              <a:t>	–Extremely fast at classifying unknown records</a:t>
            </a:r>
          </a:p>
          <a:p>
            <a:pPr algn="just">
              <a:buNone/>
            </a:pPr>
            <a:r>
              <a:rPr lang="en-US" dirty="0"/>
              <a:t>	–Easy to interpret for small-sized trees</a:t>
            </a:r>
          </a:p>
          <a:p>
            <a:pPr algn="just">
              <a:buNone/>
            </a:pPr>
            <a:r>
              <a:rPr lang="en-US" dirty="0"/>
              <a:t>	–Decision trees provide a clear indication of which features are most important for classification.	</a:t>
            </a:r>
          </a:p>
          <a:p>
            <a:pPr algn="just">
              <a:buNone/>
            </a:pPr>
            <a:r>
              <a:rPr lang="en-US" dirty="0"/>
              <a:t>	–Decision trees perform classification without requiring much computation.</a:t>
            </a:r>
          </a:p>
          <a:p>
            <a:pPr algn="just">
              <a:buNone/>
            </a:pPr>
            <a:r>
              <a:rPr lang="en-US" dirty="0"/>
              <a:t>	–Accuracy is comparable to other classification techniques for many simple data sets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TDIDT Algorithm</a:t>
            </a:r>
            <a:br>
              <a:rPr lang="en-US" b="1" dirty="0"/>
            </a:br>
            <a:r>
              <a:rPr lang="en-US" sz="4000" b="1" dirty="0"/>
              <a:t>(</a:t>
            </a:r>
            <a:r>
              <a:rPr lang="en-US" sz="4000" b="1" i="1" dirty="0"/>
              <a:t>Top-Down Induction of Decision Trees</a:t>
            </a:r>
            <a:r>
              <a:rPr lang="en-US" sz="40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Algorithms:</a:t>
            </a:r>
          </a:p>
          <a:p>
            <a:pPr>
              <a:buNone/>
            </a:pPr>
            <a:r>
              <a:rPr lang="en-US" dirty="0"/>
              <a:t>	–Hunt’s Algorithm (one of the earliest)</a:t>
            </a:r>
          </a:p>
          <a:p>
            <a:pPr>
              <a:buNone/>
            </a:pPr>
            <a:r>
              <a:rPr lang="en-US" dirty="0"/>
              <a:t>	–CART</a:t>
            </a:r>
          </a:p>
          <a:p>
            <a:pPr>
              <a:buNone/>
            </a:pPr>
            <a:r>
              <a:rPr lang="en-US" dirty="0"/>
              <a:t>	–ID3 (Iterative </a:t>
            </a:r>
            <a:r>
              <a:rPr lang="en-US" dirty="0" err="1"/>
              <a:t>Dichotomiser</a:t>
            </a:r>
            <a:r>
              <a:rPr lang="en-US" dirty="0"/>
              <a:t> 3), C4.5, C5.0</a:t>
            </a:r>
          </a:p>
          <a:p>
            <a:pPr>
              <a:buNone/>
            </a:pPr>
            <a:r>
              <a:rPr lang="en-US" dirty="0"/>
              <a:t>	–SLIQ,SPRINT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Algorithms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4" y="1653380"/>
            <a:ext cx="8298763" cy="482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000" b="1" dirty="0"/>
              <a:t>Weather Data: Play or not </a:t>
            </a:r>
            <a:r>
              <a:rPr lang="en-US" sz="4000" b="1" dirty="0" err="1"/>
              <a:t>Play?Outlook</a:t>
            </a:r>
            <a:br>
              <a:rPr lang="en-US" b="1" dirty="0"/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13000"/>
            <a:ext cx="5638799" cy="524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Tree for “Play?”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772444"/>
            <a:ext cx="60388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Top-down tree construction</a:t>
            </a:r>
          </a:p>
          <a:p>
            <a:pPr>
              <a:buNone/>
            </a:pPr>
            <a:r>
              <a:rPr lang="en-US" dirty="0"/>
              <a:t>	–At start, all training examples are at the root</a:t>
            </a:r>
          </a:p>
          <a:p>
            <a:pPr>
              <a:buNone/>
            </a:pPr>
            <a:r>
              <a:rPr lang="en-US" dirty="0"/>
              <a:t>	–Partition the examples recursively by choosing one attribute each time</a:t>
            </a:r>
          </a:p>
          <a:p>
            <a:r>
              <a:rPr lang="en-US" b="1" dirty="0"/>
              <a:t>Bottom-up tree pruning</a:t>
            </a:r>
          </a:p>
          <a:p>
            <a:pPr>
              <a:buNone/>
            </a:pPr>
            <a:r>
              <a:rPr lang="en-US" dirty="0"/>
              <a:t>	–Remove </a:t>
            </a:r>
            <a:r>
              <a:rPr lang="en-US" dirty="0" err="1"/>
              <a:t>subtrees</a:t>
            </a:r>
            <a:r>
              <a:rPr lang="en-US" dirty="0"/>
              <a:t> or branches, in a bottom-up manner, to improve the estimated accuracy on new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Choosing the Splitting Attribute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each node, available attributes are evaluated on the basis of separating the classes of the training examples. A Goodness function is used for this purpose</a:t>
            </a:r>
          </a:p>
          <a:p>
            <a:r>
              <a:rPr lang="en-US" b="1" dirty="0"/>
              <a:t>Typical goodness functions:</a:t>
            </a:r>
          </a:p>
          <a:p>
            <a:pPr>
              <a:buNone/>
            </a:pPr>
            <a:r>
              <a:rPr lang="en-US" dirty="0"/>
              <a:t>	–information gain (ID3/C4.5)</a:t>
            </a:r>
          </a:p>
          <a:p>
            <a:pPr>
              <a:buNone/>
            </a:pPr>
            <a:r>
              <a:rPr lang="en-US" dirty="0"/>
              <a:t>	–accuracy</a:t>
            </a:r>
          </a:p>
          <a:p>
            <a:pPr>
              <a:buNone/>
            </a:pPr>
            <a:r>
              <a:rPr lang="en-US" dirty="0"/>
              <a:t>	–</a:t>
            </a:r>
            <a:r>
              <a:rPr lang="en-US" dirty="0" err="1"/>
              <a:t>giniindex</a:t>
            </a:r>
            <a:endParaRPr lang="en-US" dirty="0"/>
          </a:p>
          <a:p>
            <a:pPr>
              <a:buNone/>
            </a:pPr>
            <a:r>
              <a:rPr lang="en-US" dirty="0"/>
              <a:t>	–others (information gain ratio)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attribute to select?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6223"/>
            <a:ext cx="7162799" cy="50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criterion for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Which is the best attribute?</a:t>
            </a:r>
          </a:p>
          <a:p>
            <a:pPr>
              <a:buNone/>
            </a:pPr>
            <a:r>
              <a:rPr lang="en-US" dirty="0"/>
              <a:t>	–The one which will result in the smallest tree</a:t>
            </a:r>
          </a:p>
          <a:p>
            <a:pPr>
              <a:buNone/>
            </a:pPr>
            <a:r>
              <a:rPr lang="en-US" dirty="0"/>
              <a:t>	–Heuristic: choose the attribute that produces the “purest” nodes</a:t>
            </a:r>
          </a:p>
          <a:p>
            <a:r>
              <a:rPr lang="en-US" b="1" dirty="0"/>
              <a:t>Popular </a:t>
            </a:r>
            <a:r>
              <a:rPr lang="en-US" b="1" i="1" dirty="0"/>
              <a:t>impurity criterion: information gain</a:t>
            </a:r>
          </a:p>
          <a:p>
            <a:pPr>
              <a:buNone/>
            </a:pPr>
            <a:r>
              <a:rPr lang="en-US" dirty="0"/>
              <a:t>	–Information gain increases with the average purity of the subsets that an attribute produces</a:t>
            </a:r>
          </a:p>
          <a:p>
            <a:r>
              <a:rPr lang="en-US" b="1" dirty="0"/>
              <a:t>Strategy:</a:t>
            </a:r>
            <a:r>
              <a:rPr lang="en-US" dirty="0"/>
              <a:t> choose attribute that results in greatest information gain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information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63D43-7555-E9CD-6040-165EBF9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Entropy measures the (</a:t>
            </a:r>
            <a:r>
              <a:rPr lang="en-US" dirty="0" err="1"/>
              <a:t>im</a:t>
            </a:r>
            <a:r>
              <a:rPr lang="en-US" dirty="0"/>
              <a:t>)purity of an arbitrary collection of examples. Given a collection S, containing positive and negative examples of some target concept, the entropy of S relative to this </a:t>
            </a:r>
            <a:r>
              <a:rPr lang="en-US" dirty="0" err="1"/>
              <a:t>boolean</a:t>
            </a:r>
            <a:r>
              <a:rPr lang="en-US" dirty="0"/>
              <a:t> classification is:</a:t>
            </a:r>
          </a:p>
          <a:p>
            <a:endParaRPr lang="en-US" dirty="0"/>
          </a:p>
          <a:p>
            <a:r>
              <a:rPr lang="en-US" dirty="0"/>
              <a:t>where p</a:t>
            </a:r>
            <a:r>
              <a:rPr lang="en-US" sz="1500" dirty="0"/>
              <a:t>+</a:t>
            </a:r>
            <a:r>
              <a:rPr lang="en-US" dirty="0"/>
              <a:t>, is the proportion of positive examples in S and p</a:t>
            </a:r>
            <a:r>
              <a:rPr lang="en-US" sz="1500" dirty="0"/>
              <a:t>-</a:t>
            </a:r>
            <a:r>
              <a:rPr lang="en-US" dirty="0"/>
              <a:t>, is the proportion of negative examples in S. </a:t>
            </a:r>
          </a:p>
          <a:p>
            <a:r>
              <a:rPr lang="en-US" dirty="0"/>
              <a:t> Then we use Information gain to measure the expected reduction in entropy caused by partitioning the examples according to this attribute using: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4F578-E276-D469-AF63-BDDC15CE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62300"/>
            <a:ext cx="3733801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FF5EE-1AEA-B7F3-5B64-1595966B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943600"/>
            <a:ext cx="4800600" cy="780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/>
              <a:t>Splitting </a:t>
            </a:r>
            <a:r>
              <a:rPr lang="en-US" sz="3600" dirty="0"/>
              <a:t>the input space X by the location feature, with a threshold of 15, creating child regions R1 and R2.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7" y="2001981"/>
            <a:ext cx="6622672" cy="41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1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attribute “Outlook”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7687" y="1701006"/>
            <a:ext cx="80486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the information gain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586" y="1600200"/>
            <a:ext cx="77968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1753394"/>
            <a:ext cx="7388225" cy="457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Continuing to split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50" y="1653380"/>
            <a:ext cx="8308949" cy="478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Continuing to split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175" y="1624806"/>
            <a:ext cx="7867650" cy="469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The final decision tree</a:t>
            </a:r>
            <a:br>
              <a:rPr lang="en-US" b="1" dirty="0"/>
            </a:b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410520"/>
            <a:ext cx="6038850" cy="37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80672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not all leaves need to be pure; sometimes 	identical instances have different classes</a:t>
            </a:r>
          </a:p>
          <a:p>
            <a:r>
              <a:rPr lang="en-US" sz="2800" dirty="0"/>
              <a:t>- Splitting stops when data can’t be split any further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*CART Splitting Criteria: Gini 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2430"/>
            <a:ext cx="8569332" cy="490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43" y="609600"/>
            <a:ext cx="844566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8700"/>
            <a:ext cx="8043039" cy="58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419100"/>
            <a:ext cx="8001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Then recursively select one of these child regions (in this case R2) and select a feature (time) and threshold (3), generating two more child regions (R21 and R22)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97" y="2168809"/>
            <a:ext cx="6692032" cy="4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3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54" y="381000"/>
            <a:ext cx="8961913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153" y="361950"/>
            <a:ext cx="850088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48" y="304800"/>
            <a:ext cx="876614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3" y="457200"/>
            <a:ext cx="9222288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829" y="381000"/>
            <a:ext cx="8648571" cy="612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among Splitting Criteria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35038"/>
            <a:ext cx="7924800" cy="496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C3441-0625-D3C6-F280-4F9B446F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621"/>
            <a:ext cx="8001000" cy="45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56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BD1C-1E67-2646-45AE-4DDA8BB1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8" y="508223"/>
            <a:ext cx="8321572" cy="55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2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3A41-BEDA-21C1-AD26-0A23991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34F5-ACE8-6975-73C6-80A6698A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5A0D4-0A1B-4D11-C174-F0253321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3" y="838200"/>
            <a:ext cx="8229600" cy="51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83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A684-4203-6040-C260-D749C74A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1EFF-A08B-B45C-4B00-976A8FFA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7EAE5-5574-DE78-D1E0-D42CAFD5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0" y="609601"/>
            <a:ext cx="7669540" cy="5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any one of the remaining leaf nodes (R1, R21, R22).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33" y="1475505"/>
            <a:ext cx="66879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Cross-Entropy Loss </a:t>
            </a:r>
            <a:br>
              <a:rPr lang="en-US" dirty="0"/>
            </a:br>
            <a:r>
              <a:rPr lang="en-US" i="1" dirty="0"/>
              <a:t>Vs.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Misclassification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6800" cy="401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562600"/>
            <a:ext cx="8477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Pruning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959" y="1447800"/>
            <a:ext cx="879103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Prepruning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503" y="1905000"/>
            <a:ext cx="874205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08337"/>
            <a:ext cx="8436059" cy="47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Post-Pruning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858" y="1524000"/>
            <a:ext cx="873559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Postpruning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962" y="1600200"/>
            <a:ext cx="81642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172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MDL (Minimum Description Length) – Minimize: size(tree) + size(misclassification(tree)) </a:t>
            </a:r>
          </a:p>
          <a:p>
            <a:r>
              <a:rPr lang="en-US" b="1" dirty="0"/>
              <a:t>https://artint.info/html/ArtInt_188.html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Subtree</a:t>
            </a:r>
            <a:r>
              <a:rPr lang="en-US" dirty="0"/>
              <a:t> replacement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254"/>
            <a:ext cx="8460912" cy="487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Error Pruning (REP)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32516"/>
            <a:ext cx="7772399" cy="45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0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50" y="1676401"/>
            <a:ext cx="826385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Subtree</a:t>
            </a:r>
            <a:r>
              <a:rPr lang="en-US" dirty="0"/>
              <a:t> raising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93250"/>
            <a:ext cx="8134350" cy="470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Partitioning the input space </a:t>
            </a:r>
            <a:r>
              <a:rPr lang="en-US" sz="2400" b="1" i="1" dirty="0"/>
              <a:t>X</a:t>
            </a:r>
            <a:r>
              <a:rPr lang="en-US" sz="2400" dirty="0"/>
              <a:t> into disjoint subsets (or </a:t>
            </a:r>
            <a:r>
              <a:rPr lang="en-US" sz="2400" b="1" dirty="0"/>
              <a:t>regions</a:t>
            </a:r>
            <a:r>
              <a:rPr lang="en-US" sz="2400" dirty="0"/>
              <a:t>)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dirty="0"/>
              <a:t> 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Formally, given a parent region </a:t>
            </a:r>
            <a:r>
              <a:rPr lang="en-US" sz="2400" b="1" i="1" dirty="0" err="1"/>
              <a:t>R</a:t>
            </a:r>
            <a:r>
              <a:rPr lang="en-US" sz="2400" b="1" i="1" baseline="-25000" dirty="0" err="1"/>
              <a:t>p</a:t>
            </a:r>
            <a:r>
              <a:rPr lang="en-US" sz="2400" dirty="0"/>
              <a:t>, a feature index </a:t>
            </a:r>
            <a:r>
              <a:rPr lang="en-US" sz="2400" b="1" dirty="0"/>
              <a:t>j</a:t>
            </a:r>
            <a:r>
              <a:rPr lang="en-US" sz="2400" dirty="0"/>
              <a:t>, and a threshold </a:t>
            </a:r>
            <a:r>
              <a:rPr lang="en-US" sz="2400" b="1" i="1" dirty="0"/>
              <a:t>t ∈ R</a:t>
            </a:r>
            <a:r>
              <a:rPr lang="en-US" sz="2400" dirty="0"/>
              <a:t>, we obtain two child regions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1</a:t>
            </a:r>
            <a:r>
              <a:rPr lang="en-US" sz="2400" dirty="0"/>
              <a:t> and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2</a:t>
            </a:r>
            <a:r>
              <a:rPr lang="en-US" sz="2400" dirty="0"/>
              <a:t>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27988"/>
            <a:ext cx="5562600" cy="2115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92" y="5583383"/>
            <a:ext cx="3133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8975-08A6-1A2F-95DA-91B990E0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49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Subtree replacement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subtree raising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589-BB79-3B24-9298-74CDECFD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0028"/>
            <a:ext cx="8229600" cy="4525963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32629"/>
                </a:solidFill>
                <a:effectLst/>
                <a:latin typeface="inherit"/>
              </a:rPr>
              <a:t>Subtree replacement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selects a subtree and replaces it with a single leaf.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32629"/>
                </a:solidFill>
                <a:effectLst/>
                <a:latin typeface="inherit"/>
              </a:rPr>
              <a:t>Subtree raising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selects a subtree and replaces it with the child one (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inherit"/>
              </a:rPr>
              <a:t>ie</a:t>
            </a: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, a "sub-subtree" replaces its parent)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7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014" y="1828800"/>
            <a:ext cx="859614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Problems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11945"/>
            <a:ext cx="8093978" cy="453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6019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 Example: </a:t>
            </a:r>
            <a:r>
              <a:rPr lang="en-US" dirty="0">
                <a:hlinkClick r:id="rId3"/>
              </a:rPr>
              <a:t>https://sefiks.com/2018/08/28/a-step-by-step-regression-decision-tree-example/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1470962"/>
            <a:ext cx="8657838" cy="48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2" y="457201"/>
            <a:ext cx="8558158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7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https://towardsdatascience.com/introduction-to-model-trees-6e396259379a</a:t>
            </a:r>
          </a:p>
        </p:txBody>
      </p:sp>
    </p:spTree>
    <p:extLst>
      <p:ext uri="{BB962C8B-B14F-4D97-AF65-F5344CB8AC3E}">
        <p14:creationId xmlns:p14="http://schemas.microsoft.com/office/powerpoint/2010/main" val="21001326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Stopping Criteria for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expanding a node when all the records belong to the same class</a:t>
            </a:r>
          </a:p>
          <a:p>
            <a:r>
              <a:rPr lang="en-US" dirty="0"/>
              <a:t>Stop expanding a node when all the records have similar attribute values</a:t>
            </a:r>
          </a:p>
          <a:p>
            <a:r>
              <a:rPr lang="en-US" dirty="0"/>
              <a:t>Early termination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dirty="0"/>
              <a:t>High variance</a:t>
            </a:r>
          </a:p>
          <a:p>
            <a:r>
              <a:rPr lang="en-US" sz="2200" dirty="0"/>
              <a:t>Poor additive modeling</a:t>
            </a:r>
          </a:p>
          <a:p>
            <a:pPr lvl="1" algn="just"/>
            <a:r>
              <a:rPr lang="en-US" sz="1800" dirty="0"/>
              <a:t>as seen below on the left, a simple decision boundary of the form x</a:t>
            </a:r>
            <a:r>
              <a:rPr lang="en-US" sz="1800" baseline="-25000" dirty="0"/>
              <a:t>1</a:t>
            </a:r>
            <a:r>
              <a:rPr lang="en-US" sz="1800" dirty="0"/>
              <a:t> + x</a:t>
            </a:r>
            <a:r>
              <a:rPr lang="en-US" sz="1800" baseline="-25000" dirty="0"/>
              <a:t>2</a:t>
            </a:r>
            <a:r>
              <a:rPr lang="en-US" sz="1800" dirty="0"/>
              <a:t> could only be approximately modeled through the use of many splits, as each split can only consider one of x</a:t>
            </a:r>
            <a:r>
              <a:rPr lang="en-US" sz="1800" baseline="-25000" dirty="0"/>
              <a:t>1</a:t>
            </a:r>
            <a:r>
              <a:rPr lang="en-US" sz="1800" dirty="0"/>
              <a:t> or x</a:t>
            </a:r>
            <a:r>
              <a:rPr lang="en-US" sz="1800" baseline="-25000" dirty="0"/>
              <a:t>2</a:t>
            </a:r>
            <a:r>
              <a:rPr lang="en-US" sz="1800" dirty="0"/>
              <a:t> at a time. A linear model on the other hand could directly derive this boundary, as shown below right.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Solution: A common (and successful) way to address these issues is through </a:t>
            </a:r>
            <a:r>
              <a:rPr lang="en-US" sz="2200" dirty="0" err="1"/>
              <a:t>ensembling</a:t>
            </a:r>
            <a:r>
              <a:rPr lang="en-US" sz="2200" dirty="0"/>
              <a:t> methods – our next topic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3" y="3934689"/>
            <a:ext cx="5476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6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68378"/>
            <a:ext cx="8517317" cy="478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Decision-Tree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8495" y="1600200"/>
            <a:ext cx="80270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Decision-Tree Learning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618" y="1600200"/>
            <a:ext cx="79507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381000"/>
            <a:ext cx="81153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23546</TotalTime>
  <Words>965</Words>
  <Application>Microsoft Office PowerPoint</Application>
  <PresentationFormat>On-screen Show (4:3)</PresentationFormat>
  <Paragraphs>119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inherit</vt:lpstr>
      <vt:lpstr>Office Theme</vt:lpstr>
      <vt:lpstr> Decision Tree </vt:lpstr>
      <vt:lpstr>Motivation</vt:lpstr>
      <vt:lpstr>Splitting the input space X by the location feature, with a threshold of 15, creating child regions R1 and R2.</vt:lpstr>
      <vt:lpstr> Then recursively select one of these child regions (in this case R2) and select a feature (time) and threshold (3), generating two more child regions (R21 and R22)</vt:lpstr>
      <vt:lpstr>Selecting any one of the remaining leaf nodes (R1, R21, R22).</vt:lpstr>
      <vt:lpstr>Cont’d</vt:lpstr>
      <vt:lpstr>Decision-Tree</vt:lpstr>
      <vt:lpstr>Decision-Tree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Trees Functions</vt:lpstr>
      <vt:lpstr>DECISION TREE</vt:lpstr>
      <vt:lpstr>Decision Tree Based Classification</vt:lpstr>
      <vt:lpstr>The TDIDT Algorithm (Top-Down Induction of Decision Trees)</vt:lpstr>
      <vt:lpstr>Divide-And-Conquer Algorithms</vt:lpstr>
      <vt:lpstr> Weather Data: Play or not Play?Outlook </vt:lpstr>
      <vt:lpstr>Example Tree for “Play?”</vt:lpstr>
      <vt:lpstr>Building Decision Tree</vt:lpstr>
      <vt:lpstr>Choosing the Splitting Attribute </vt:lpstr>
      <vt:lpstr>Which attribute to select?</vt:lpstr>
      <vt:lpstr>A criterion for attribute selection</vt:lpstr>
      <vt:lpstr>Computing information</vt:lpstr>
      <vt:lpstr>Example: attribute “Outlook” </vt:lpstr>
      <vt:lpstr>Computing the information gain</vt:lpstr>
      <vt:lpstr>Cont’d</vt:lpstr>
      <vt:lpstr>Continuing to split</vt:lpstr>
      <vt:lpstr>Continuing to split</vt:lpstr>
      <vt:lpstr> The final decision tree </vt:lpstr>
      <vt:lpstr>*CART Splitting Criteria: Gini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among Splitting Criteria</vt:lpstr>
      <vt:lpstr>Defining a Loss Function</vt:lpstr>
      <vt:lpstr>PowerPoint Presentation</vt:lpstr>
      <vt:lpstr>PowerPoint Presentation</vt:lpstr>
      <vt:lpstr>PowerPoint Presentation</vt:lpstr>
      <vt:lpstr>Cross-Entropy Loss  Vs.  Misclassification Loss</vt:lpstr>
      <vt:lpstr>Overfitting and Pruning</vt:lpstr>
      <vt:lpstr>Prepruning</vt:lpstr>
      <vt:lpstr>Early stopping</vt:lpstr>
      <vt:lpstr>Post-Pruning</vt:lpstr>
      <vt:lpstr>Postpruning</vt:lpstr>
      <vt:lpstr>Subtree replacement</vt:lpstr>
      <vt:lpstr>Reduced Error Pruning (REP) </vt:lpstr>
      <vt:lpstr>Example</vt:lpstr>
      <vt:lpstr>Subtree raising</vt:lpstr>
      <vt:lpstr>Subtree replacement  Vs.  subtree raising</vt:lpstr>
      <vt:lpstr>Regression Problems</vt:lpstr>
      <vt:lpstr>Regression Problems</vt:lpstr>
      <vt:lpstr>Model Trees</vt:lpstr>
      <vt:lpstr>PowerPoint Presentation</vt:lpstr>
      <vt:lpstr>Stopping Criteria for Tree Induction</vt:lpstr>
      <vt:lpstr>Some Disadvantages of DT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muhammad.shahzad</dc:creator>
  <cp:lastModifiedBy>Muhammad Shahzad</cp:lastModifiedBy>
  <cp:revision>73</cp:revision>
  <dcterms:created xsi:type="dcterms:W3CDTF">2020-02-03T10:34:33Z</dcterms:created>
  <dcterms:modified xsi:type="dcterms:W3CDTF">2023-09-19T10:41:48Z</dcterms:modified>
</cp:coreProperties>
</file>