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59" r:id="rId5"/>
    <p:sldId id="298" r:id="rId6"/>
    <p:sldId id="289" r:id="rId7"/>
    <p:sldId id="29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301" r:id="rId32"/>
    <p:sldId id="300" r:id="rId33"/>
    <p:sldId id="302" r:id="rId34"/>
    <p:sldId id="283" r:id="rId35"/>
    <p:sldId id="284" r:id="rId36"/>
    <p:sldId id="285" r:id="rId37"/>
    <p:sldId id="286" r:id="rId38"/>
    <p:sldId id="287" r:id="rId39"/>
    <p:sldId id="288" r:id="rId40"/>
    <p:sldId id="290" r:id="rId41"/>
    <p:sldId id="293" r:id="rId42"/>
    <p:sldId id="291" r:id="rId43"/>
    <p:sldId id="292" r:id="rId44"/>
    <p:sldId id="296" r:id="rId45"/>
    <p:sldId id="294" r:id="rId46"/>
    <p:sldId id="295" r:id="rId47"/>
    <p:sldId id="303" r:id="rId48"/>
    <p:sldId id="25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53C9-5225-4F83-9642-3012520FA60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61F3-36E5-4559-BF1C-D096100BF9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ep_belief_network" TargetMode="External"/><Relationship Id="rId2" Type="http://schemas.openxmlformats.org/officeDocument/2006/relationships/hyperlink" Target="https://en.wikipedia.org/wiki/Convolutional_neural_networ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urrent_neural_network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md.edu/~djacobs/CMSC733/CNN.pdf" TargetMode="External"/><Relationship Id="rId2" Type="http://schemas.openxmlformats.org/officeDocument/2006/relationships/hyperlink" Target="https://en.wikipedia.org/wiki/Deep_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Neural Networks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Lecture-09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ConvNet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5350" y="1639094"/>
            <a:ext cx="73533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ConvNet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2383"/>
            <a:ext cx="8229600" cy="410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ConvNet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113"/>
            <a:ext cx="8229600" cy="387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ConvNet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4611"/>
            <a:ext cx="8229600" cy="409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ConvNet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096"/>
            <a:ext cx="8229600" cy="407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ConvNet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96817"/>
            <a:ext cx="8229600" cy="413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ConvNet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2395"/>
            <a:ext cx="8229600" cy="420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3272"/>
            <a:ext cx="8229600" cy="417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6096"/>
            <a:ext cx="8229600" cy="417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4462"/>
            <a:ext cx="8229600" cy="40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Deep learning is part of a broader family of machine learning methods based on artificial neural networks with </a:t>
            </a:r>
            <a:r>
              <a:rPr lang="en-US" b="1" dirty="0"/>
              <a:t>representation learning.</a:t>
            </a:r>
            <a:endParaRPr lang="en-US" b="1" dirty="0" smtClean="0"/>
          </a:p>
          <a:p>
            <a:r>
              <a:rPr lang="en-US" dirty="0" smtClean="0"/>
              <a:t>ANN </a:t>
            </a:r>
            <a:r>
              <a:rPr lang="en-US" dirty="0"/>
              <a:t>in its simplest form has only three </a:t>
            </a:r>
            <a:r>
              <a:rPr lang="en-US" dirty="0" smtClean="0"/>
              <a:t>layers</a:t>
            </a:r>
          </a:p>
          <a:p>
            <a:r>
              <a:rPr lang="en-US" dirty="0" smtClean="0"/>
              <a:t>An </a:t>
            </a:r>
            <a:r>
              <a:rPr lang="en-US" dirty="0"/>
              <a:t>ANN that is made up of more than three layers – i.e. an input layer, an output layer and multiple hidden layers – is called a ‘deep neural network</a:t>
            </a:r>
            <a:r>
              <a:rPr lang="en-US" dirty="0" smtClean="0"/>
              <a:t>’.</a:t>
            </a:r>
          </a:p>
          <a:p>
            <a:r>
              <a:rPr lang="en-US" dirty="0"/>
              <a:t>Deep learning architectures such as </a:t>
            </a:r>
            <a:r>
              <a:rPr lang="en-US" u="sng" dirty="0">
                <a:hlinkClick r:id="rId2"/>
              </a:rPr>
              <a:t>convolutional neural </a:t>
            </a:r>
            <a:r>
              <a:rPr lang="en-US" u="sng" dirty="0" smtClean="0">
                <a:hlinkClick r:id="rId2"/>
              </a:rPr>
              <a:t>networks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>
                <a:hlinkClick r:id="rId3" tooltip="Deep belief network"/>
              </a:rPr>
              <a:t>deep belief networks</a:t>
            </a:r>
            <a:r>
              <a:rPr lang="en-US" dirty="0"/>
              <a:t>, </a:t>
            </a:r>
            <a:r>
              <a:rPr lang="en-US" dirty="0">
                <a:hlinkClick r:id="rId4" tooltip="Recurrent neural networks"/>
              </a:rPr>
              <a:t>recurrent neural </a:t>
            </a:r>
            <a:r>
              <a:rPr lang="en-US" dirty="0" smtClean="0">
                <a:hlinkClick r:id="rId4" tooltip="Recurrent neural networks"/>
              </a:rPr>
              <a:t>networks</a:t>
            </a:r>
            <a:r>
              <a:rPr lang="en-US" dirty="0" smtClean="0"/>
              <a:t>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8456"/>
            <a:ext cx="8229600" cy="414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0425"/>
            <a:ext cx="8229600" cy="42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1285875"/>
            <a:ext cx="66675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8" y="1266825"/>
            <a:ext cx="65627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1323975"/>
            <a:ext cx="68865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66825"/>
            <a:ext cx="67151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271588"/>
            <a:ext cx="77152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276350"/>
            <a:ext cx="77343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28738"/>
            <a:ext cx="77724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1257300"/>
            <a:ext cx="8372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Training Deep Neural Networks. Deep Learning Accessories | by Ravindra  Parmar |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893615"/>
            <a:ext cx="99822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1223963"/>
            <a:ext cx="88677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Convolution </a:t>
            </a:r>
            <a:r>
              <a:rPr lang="en-US" dirty="0"/>
              <a:t>operation to detect vertical edges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7" y="1867694"/>
            <a:ext cx="79724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convolution operation shrinks the matrix if f&gt;1.</a:t>
            </a:r>
          </a:p>
          <a:p>
            <a:endParaRPr lang="en-US" dirty="0"/>
          </a:p>
          <a:p>
            <a:r>
              <a:rPr lang="en-US" dirty="0"/>
              <a:t>We want to apply convolution operation multiple times, but if the image shrinks we will lose a lot of data on this process. Also the edges pixels are used less than other pixels in an image.</a:t>
            </a:r>
          </a:p>
          <a:p>
            <a:endParaRPr lang="en-US" dirty="0"/>
          </a:p>
          <a:p>
            <a:r>
              <a:rPr lang="en-US" dirty="0"/>
              <a:t>So the problems with convolutions are:</a:t>
            </a:r>
          </a:p>
          <a:p>
            <a:endParaRPr lang="en-US" dirty="0"/>
          </a:p>
          <a:p>
            <a:pPr lvl="1"/>
            <a:r>
              <a:rPr lang="en-US" dirty="0"/>
              <a:t>Shrinks output.</a:t>
            </a:r>
          </a:p>
          <a:p>
            <a:pPr lvl="1"/>
            <a:r>
              <a:rPr lang="en-US" dirty="0"/>
              <a:t>throwing away a lot of information that are in the edges.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solve these problems we can pad the input image before convolution by adding some rows and columns to it. We will call the padding amount P the number of row/columns that we will insert in top, bottom, left and right of the image.</a:t>
            </a:r>
          </a:p>
          <a:p>
            <a:endParaRPr lang="en-US" dirty="0"/>
          </a:p>
          <a:p>
            <a:r>
              <a:rPr lang="en-US" dirty="0"/>
              <a:t>In almost all the cases the padding values are zeros</a:t>
            </a:r>
            <a:r>
              <a:rPr lang="en-US" dirty="0" smtClean="0"/>
              <a:t>.</a:t>
            </a:r>
          </a:p>
          <a:p>
            <a:r>
              <a:rPr lang="en-US" dirty="0"/>
              <a:t>The general rule now, if a matrix </a:t>
            </a:r>
            <a:r>
              <a:rPr lang="en-US" dirty="0" err="1"/>
              <a:t>nxn</a:t>
            </a:r>
            <a:r>
              <a:rPr lang="en-US" dirty="0"/>
              <a:t> is convolved with </a:t>
            </a:r>
            <a:r>
              <a:rPr lang="en-US" dirty="0" err="1"/>
              <a:t>fxf</a:t>
            </a:r>
            <a:r>
              <a:rPr lang="en-US" dirty="0"/>
              <a:t> filter/kernel and padding p give us n+2p-f+1</a:t>
            </a:r>
            <a:r>
              <a:rPr lang="en-US" dirty="0" smtClean="0"/>
              <a:t>, n+2p-f+1 </a:t>
            </a:r>
            <a:r>
              <a:rPr lang="en-US" dirty="0"/>
              <a:t>matrix.</a:t>
            </a:r>
          </a:p>
        </p:txBody>
      </p:sp>
    </p:spTree>
    <p:extLst>
      <p:ext uri="{BB962C8B-B14F-4D97-AF65-F5344CB8AC3E}">
        <p14:creationId xmlns:p14="http://schemas.microsoft.com/office/powerpoint/2010/main" val="32547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Strided</a:t>
            </a:r>
            <a:r>
              <a:rPr lang="en-US" b="1" dirty="0"/>
              <a:t>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are making the convolution operation we used S to tell us the number of pixels we will jump when we are convolving filter/kernel. The last examples we described S was 1</a:t>
            </a:r>
            <a:r>
              <a:rPr lang="en-US" dirty="0" smtClean="0"/>
              <a:t>.</a:t>
            </a:r>
          </a:p>
          <a:p>
            <a:r>
              <a:rPr lang="en-US" dirty="0"/>
              <a:t>if a matrix </a:t>
            </a:r>
            <a:r>
              <a:rPr lang="en-US" dirty="0" err="1"/>
              <a:t>nxn</a:t>
            </a:r>
            <a:r>
              <a:rPr lang="en-US" dirty="0"/>
              <a:t> is convolved with </a:t>
            </a:r>
            <a:r>
              <a:rPr lang="en-US" dirty="0" err="1"/>
              <a:t>fxf</a:t>
            </a:r>
            <a:r>
              <a:rPr lang="en-US" dirty="0"/>
              <a:t> filter/kernel and padding p and stride s it give us (n+2p-f)/s + 1,(n+2p-f)/s + 1 matrix.</a:t>
            </a:r>
          </a:p>
        </p:txBody>
      </p:sp>
    </p:spTree>
    <p:extLst>
      <p:ext uri="{BB962C8B-B14F-4D97-AF65-F5344CB8AC3E}">
        <p14:creationId xmlns:p14="http://schemas.microsoft.com/office/powerpoint/2010/main" val="3127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243013"/>
            <a:ext cx="8610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1295400"/>
            <a:ext cx="88296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181100"/>
            <a:ext cx="8801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185863"/>
            <a:ext cx="89725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1181100"/>
            <a:ext cx="89344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"/>
            <a:ext cx="91440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supervised deep learning method.</a:t>
            </a:r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Convolutional Neural Network (</a:t>
            </a:r>
            <a:r>
              <a:rPr lang="en-US" b="1" dirty="0" err="1"/>
              <a:t>ConvNet</a:t>
            </a:r>
            <a:r>
              <a:rPr lang="en-US" b="1" dirty="0"/>
              <a:t>/CNN)</a:t>
            </a:r>
            <a:r>
              <a:rPr lang="en-US" dirty="0"/>
              <a:t> is a Deep Learning algorithm which can take in an input image, assign importance (learnable weights and biases) to various aspects/objects in the image and be able to differentiate one from the other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The role of the </a:t>
            </a:r>
            <a:r>
              <a:rPr lang="en-US" dirty="0" err="1" smtClean="0"/>
              <a:t>ConvNet</a:t>
            </a:r>
            <a:r>
              <a:rPr lang="en-US" dirty="0" smtClean="0"/>
              <a:t> is to </a:t>
            </a:r>
            <a:r>
              <a:rPr lang="en-US" b="1" u="sng" dirty="0" smtClean="0"/>
              <a:t>reduce the images </a:t>
            </a:r>
            <a:r>
              <a:rPr lang="en-US" dirty="0" smtClean="0"/>
              <a:t>into a form which is easier to process, without losing features which are critical for getting a good prediction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209675"/>
            <a:ext cx="78486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166813"/>
            <a:ext cx="82962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36" y="3697210"/>
            <a:ext cx="5715000" cy="3305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-13858"/>
            <a:ext cx="5495925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1412291"/>
            <a:ext cx="5610225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928688"/>
            <a:ext cx="86391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Classification — Fully Connected Layer (FC Layer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4844"/>
            <a:ext cx="7500937" cy="4094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1257300"/>
            <a:ext cx="8753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CNN in </a:t>
            </a:r>
            <a:r>
              <a:rPr lang="en-US" dirty="0"/>
              <a:t>O</a:t>
            </a:r>
            <a:r>
              <a:rPr lang="en-US" dirty="0" smtClean="0"/>
              <a:t>ne 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382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46" y="381001"/>
            <a:ext cx="8463307" cy="57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https://en.wikipedia.org/wiki/Deep_learning</a:t>
            </a:r>
            <a:endParaRPr lang="en-US" dirty="0" smtClean="0"/>
          </a:p>
          <a:p>
            <a:r>
              <a:rPr lang="en-US" dirty="0" err="1" smtClean="0"/>
              <a:t>Fei-Fei</a:t>
            </a:r>
            <a:r>
              <a:rPr lang="en-US" dirty="0" smtClean="0"/>
              <a:t> Li &amp; Justin Johnson &amp; Serena </a:t>
            </a:r>
            <a:r>
              <a:rPr lang="en-US" dirty="0" err="1" smtClean="0"/>
              <a:t>Yeung</a:t>
            </a:r>
            <a:r>
              <a:rPr lang="en-US" dirty="0" smtClean="0"/>
              <a:t>, Lecture 5 - 26 April 18, 2017</a:t>
            </a:r>
          </a:p>
          <a:p>
            <a:r>
              <a:rPr lang="en-US" dirty="0" smtClean="0"/>
              <a:t>Andrew Ng (</a:t>
            </a:r>
            <a:r>
              <a:rPr lang="en-US" dirty="0"/>
              <a:t>C4W1L08 Simple Convolutional Network </a:t>
            </a:r>
            <a:r>
              <a:rPr lang="en-US" dirty="0" smtClean="0"/>
              <a:t>Example)</a:t>
            </a:r>
          </a:p>
          <a:p>
            <a:r>
              <a:rPr lang="en-US" dirty="0" smtClean="0">
                <a:hlinkClick r:id="rId3"/>
              </a:rPr>
              <a:t>http://www.cs.umd.edu/~djacobs/CMSC733/CNN.pdf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https://towardsdatascience.com/a-comprehensive-guide-to-convolutional-neural-networks-the-eli5-way-3bd2b1164a53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</a:t>
            </a:r>
            <a:r>
              <a:rPr lang="en-US" dirty="0" err="1" smtClean="0"/>
              <a:t>ConvNet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1"/>
            <a:ext cx="8229600" cy="323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44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Layer in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</a:p>
          <a:p>
            <a:r>
              <a:rPr lang="en-US" dirty="0" smtClean="0"/>
              <a:t>Pooling</a:t>
            </a:r>
          </a:p>
          <a:p>
            <a:r>
              <a:rPr lang="en-US" dirty="0" smtClean="0"/>
              <a:t>Fully Connected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Convolutional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of the challenges of computer vision problem that </a:t>
            </a:r>
            <a:r>
              <a:rPr lang="en-US" dirty="0" smtClean="0"/>
              <a:t>can </a:t>
            </a:r>
            <a:r>
              <a:rPr lang="en-US" dirty="0"/>
              <a:t>be so large and we want a fast and accurate algorithm to work with that.</a:t>
            </a:r>
          </a:p>
          <a:p>
            <a:pPr lvl="1"/>
            <a:r>
              <a:rPr lang="en-US" dirty="0"/>
              <a:t>For example, a 1000x1000 image will represent 3 million feature/input to the full connected neural network. If the following hidden layer contains 1000, then we will want to learn weights of the shape [1000, 3 million] which is 3 billion parameter only in the first layer and </a:t>
            </a:r>
            <a:r>
              <a:rPr lang="en-US" dirty="0" err="1"/>
              <a:t>thats</a:t>
            </a:r>
            <a:r>
              <a:rPr lang="en-US" dirty="0"/>
              <a:t> so computationally expensive!</a:t>
            </a:r>
          </a:p>
          <a:p>
            <a:r>
              <a:rPr lang="en-US" dirty="0"/>
              <a:t>One of the solutions is to build this using </a:t>
            </a:r>
            <a:r>
              <a:rPr lang="en-US" b="1" dirty="0"/>
              <a:t>convolution layers</a:t>
            </a:r>
            <a:r>
              <a:rPr lang="en-US" dirty="0"/>
              <a:t> instead of the fully connected layers.</a:t>
            </a:r>
          </a:p>
        </p:txBody>
      </p:sp>
    </p:spTree>
    <p:extLst>
      <p:ext uri="{BB962C8B-B14F-4D97-AF65-F5344CB8AC3E}">
        <p14:creationId xmlns:p14="http://schemas.microsoft.com/office/powerpoint/2010/main" val="41944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ConvNet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5627"/>
            <a:ext cx="8229600" cy="373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ConvNet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0206"/>
            <a:ext cx="8229600" cy="38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510</Words>
  <Application>Microsoft Office PowerPoint</Application>
  <PresentationFormat>On-screen Show (4:3)</PresentationFormat>
  <Paragraphs>56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Convolutional Neural Networks </vt:lpstr>
      <vt:lpstr>What is deep learning?</vt:lpstr>
      <vt:lpstr>PowerPoint Presentation</vt:lpstr>
      <vt:lpstr>ConvNet</vt:lpstr>
      <vt:lpstr>A typical ConvNet</vt:lpstr>
      <vt:lpstr>Types of Layer in CNN</vt:lpstr>
      <vt:lpstr>Why Convolutional Layer</vt:lpstr>
      <vt:lpstr>Why ConvNet?</vt:lpstr>
      <vt:lpstr>Why ConvNet?</vt:lpstr>
      <vt:lpstr>Why ConvNet?</vt:lpstr>
      <vt:lpstr>Why ConvNet?</vt:lpstr>
      <vt:lpstr>Why ConvNet?</vt:lpstr>
      <vt:lpstr>Why ConvNet?</vt:lpstr>
      <vt:lpstr>Why ConvNet?</vt:lpstr>
      <vt:lpstr>Why ConvNet?</vt:lpstr>
      <vt:lpstr>Why ConvNet?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Convolution operation to detect vertical edges</vt:lpstr>
      <vt:lpstr>Padding</vt:lpstr>
      <vt:lpstr>Strided convolution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— Fully Connected Layer (FC Layer)</vt:lpstr>
      <vt:lpstr>PowerPoint Presentation</vt:lpstr>
      <vt:lpstr>CNN in One Shot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muhammad.shahzad</dc:creator>
  <cp:lastModifiedBy>Fast</cp:lastModifiedBy>
  <cp:revision>24</cp:revision>
  <dcterms:created xsi:type="dcterms:W3CDTF">2020-03-27T05:28:36Z</dcterms:created>
  <dcterms:modified xsi:type="dcterms:W3CDTF">2023-10-23T19:59:10Z</dcterms:modified>
</cp:coreProperties>
</file>