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9" r:id="rId4"/>
    <p:sldId id="260" r:id="rId5"/>
    <p:sldId id="258" r:id="rId6"/>
    <p:sldId id="262" r:id="rId7"/>
    <p:sldId id="263" r:id="rId8"/>
    <p:sldId id="266" r:id="rId9"/>
    <p:sldId id="268" r:id="rId10"/>
    <p:sldId id="267" r:id="rId11"/>
    <p:sldId id="270" r:id="rId12"/>
    <p:sldId id="271" r:id="rId13"/>
    <p:sldId id="272" r:id="rId14"/>
    <p:sldId id="273" r:id="rId15"/>
    <p:sldId id="274" r:id="rId16"/>
    <p:sldId id="276" r:id="rId17"/>
    <p:sldId id="277" r:id="rId18"/>
    <p:sldId id="303" r:id="rId19"/>
    <p:sldId id="278" r:id="rId20"/>
    <p:sldId id="279"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281" r:id="rId38"/>
    <p:sldId id="282" r:id="rId39"/>
    <p:sldId id="301" r:id="rId40"/>
    <p:sldId id="283" r:id="rId41"/>
    <p:sldId id="284" r:id="rId42"/>
    <p:sldId id="302" r:id="rId43"/>
    <p:sldId id="26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32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C88E03-A2DE-4DC2-8C41-58572FEEC274}" type="datetimeFigureOut">
              <a:rPr lang="en-US" smtClean="0"/>
              <a:t>5/8/2023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EE705-A8CC-4E29-867E-C12C529FB2C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DEE705-A8CC-4E29-867E-C12C529FB2CC}" type="slidenum">
              <a:rPr lang="en-US" smtClean="0"/>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EC7D24-91E0-479E-AF32-9FF8B249E4EC}" type="slidenum">
              <a:rPr lang="en-US" smtClean="0"/>
              <a:pPr/>
              <a:t>16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F19F56A-A33B-42A2-8109-293058A166EC}" type="slidenum">
              <a:rPr lang="en-US" smtClean="0"/>
              <a:pPr/>
              <a:t>17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E9E8ABF-FEB8-403A-88B6-E7175B646EF0}" type="slidenum">
              <a:rPr lang="en-US" smtClean="0"/>
              <a:pPr/>
              <a:t>19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710AA0A-F46A-4CC4-ADF4-1DDB4753BA56}" type="slidenum">
              <a:rPr lang="en-US" smtClean="0"/>
              <a:pPr/>
              <a:t>20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BD1D118-5A30-4B0F-B22B-3AFEF4391F79}" type="slidenum">
              <a:rPr lang="en-US" smtClean="0"/>
              <a:pPr/>
              <a:t>37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38</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40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1327837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41</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113248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6CF0E1-FC16-4F6A-915E-E08F428BFFD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6CF0E1-FC16-4F6A-915E-E08F428BFFD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6CF0E1-FC16-4F6A-915E-E08F428BFFD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6CF0E1-FC16-4F6A-915E-E08F428BFFD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CF0E1-FC16-4F6A-915E-E08F428BFFD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6CF0E1-FC16-4F6A-915E-E08F428BFFDA}"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6CF0E1-FC16-4F6A-915E-E08F428BFFDA}"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6CF0E1-FC16-4F6A-915E-E08F428BFFDA}"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CF0E1-FC16-4F6A-915E-E08F428BFFDA}"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CF0E1-FC16-4F6A-915E-E08F428BFFDA}"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CF0E1-FC16-4F6A-915E-E08F428BFFDA}"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F0E1-FC16-4F6A-915E-E08F428BFFDA}" type="datetimeFigureOut">
              <a:rPr lang="en-US" smtClean="0"/>
              <a:t>5/8/2023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28EA2-FD64-48BE-A203-86DDFB5B69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Curvature" TargetMode="External"/><Relationship Id="rId2" Type="http://schemas.openxmlformats.org/officeDocument/2006/relationships/hyperlink" Target="https://en.wikipedia.org/wiki/Newton's_method_in_optimization"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oleObject" Target="../embeddings/oleObject11.bin"/><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hyperlink" Target="https://cse.iitk.ac.in/users/piyush/courses/ml_autumn16/771A_lec21_slides.pdf" TargetMode="External"/><Relationship Id="rId2" Type="http://schemas.openxmlformats.org/officeDocument/2006/relationships/hyperlink" Target="https://towardsdatascience.com/simple-guide-for-ensemble-learning-methods-d87cc68705a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Ensemble Learning</a:t>
            </a:r>
          </a:p>
        </p:txBody>
      </p:sp>
      <p:sp>
        <p:nvSpPr>
          <p:cNvPr id="3" name="Subtitle 2"/>
          <p:cNvSpPr>
            <a:spLocks noGrp="1"/>
          </p:cNvSpPr>
          <p:nvPr>
            <p:ph type="subTitle" idx="1"/>
          </p:nvPr>
        </p:nvSpPr>
        <p:spPr/>
        <p:txBody>
          <a:bodyPr/>
          <a:lstStyle/>
          <a:p>
            <a:r>
              <a:rPr lang="en-US" dirty="0"/>
              <a:t>Lecture 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Advanced Ensemble techniques</a:t>
            </a:r>
            <a:endParaRPr lang="en-US" dirty="0"/>
          </a:p>
        </p:txBody>
      </p:sp>
      <p:sp>
        <p:nvSpPr>
          <p:cNvPr id="3" name="Content Placeholder 2"/>
          <p:cNvSpPr txBox="1">
            <a:spLocks/>
          </p:cNvSpPr>
          <p:nvPr/>
        </p:nvSpPr>
        <p:spPr>
          <a:xfrm>
            <a:off x="457200" y="1600201"/>
            <a:ext cx="8077200" cy="2666999"/>
          </a:xfrm>
          <a:prstGeom prst="rect">
            <a:avLst/>
          </a:prstGeom>
        </p:spPr>
        <p:txBody>
          <a:bodyPr>
            <a:normAutofit fontScale="92500" lnSpcReduction="20000"/>
          </a:bodyPr>
          <a:lstStyle/>
          <a:p>
            <a:pPr marL="514350" lvl="0" indent="-514350">
              <a:spcBef>
                <a:spcPct val="20000"/>
              </a:spcBef>
              <a:buFont typeface="Arial" pitchFamily="34" charset="0"/>
              <a:buChar char="•"/>
            </a:pPr>
            <a:r>
              <a:rPr lang="en-US" sz="2800" dirty="0"/>
              <a:t>Instead of training different models on same data, train same model multiple times on different data sets, and “combine” these “different” models</a:t>
            </a:r>
          </a:p>
          <a:p>
            <a:pPr marL="514350" lvl="0" indent="-514350">
              <a:spcBef>
                <a:spcPct val="20000"/>
              </a:spcBef>
              <a:buFont typeface="Arial" pitchFamily="34" charset="0"/>
              <a:buChar char="•"/>
            </a:pPr>
            <a:r>
              <a:rPr lang="en-US" sz="2800" dirty="0"/>
              <a:t>We can use some simple/weak model as the base model</a:t>
            </a:r>
          </a:p>
          <a:p>
            <a:pPr marL="514350" lvl="0" indent="-514350">
              <a:spcBef>
                <a:spcPct val="20000"/>
              </a:spcBef>
              <a:buFont typeface="Arial" pitchFamily="34" charset="0"/>
              <a:buChar char="•"/>
            </a:pPr>
            <a:r>
              <a:rPr lang="en-US" sz="2800" dirty="0"/>
              <a:t>How do we get multiple training data sets (in practice, we only have one data set at training time)?</a:t>
            </a:r>
          </a:p>
        </p:txBody>
      </p:sp>
      <p:pic>
        <p:nvPicPr>
          <p:cNvPr id="22530" name="Picture 2"/>
          <p:cNvPicPr>
            <a:picLocks noChangeAspect="1" noChangeArrowheads="1"/>
          </p:cNvPicPr>
          <p:nvPr/>
        </p:nvPicPr>
        <p:blipFill>
          <a:blip r:embed="rId2"/>
          <a:srcRect/>
          <a:stretch>
            <a:fillRect/>
          </a:stretch>
        </p:blipFill>
        <p:spPr bwMode="auto">
          <a:xfrm>
            <a:off x="1295400" y="4038601"/>
            <a:ext cx="6553200" cy="2819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Content Placeholder 2"/>
          <p:cNvSpPr>
            <a:spLocks noGrp="1"/>
          </p:cNvSpPr>
          <p:nvPr>
            <p:ph idx="1"/>
          </p:nvPr>
        </p:nvSpPr>
        <p:spPr>
          <a:xfrm>
            <a:off x="457200" y="1600200"/>
            <a:ext cx="8305800" cy="5257800"/>
          </a:xfrm>
        </p:spPr>
        <p:txBody>
          <a:bodyPr>
            <a:noAutofit/>
          </a:bodyPr>
          <a:lstStyle/>
          <a:p>
            <a:r>
              <a:rPr lang="en-US" sz="2200" dirty="0"/>
              <a:t>Bagging stands for Bootstrap Aggregation (</a:t>
            </a:r>
            <a:r>
              <a:rPr lang="en-US" sz="2200" dirty="0" err="1"/>
              <a:t>Breiman</a:t>
            </a:r>
            <a:r>
              <a:rPr lang="en-US" sz="2200" dirty="0"/>
              <a:t> 1994)</a:t>
            </a:r>
          </a:p>
          <a:p>
            <a:r>
              <a:rPr lang="en-US" sz="2200" dirty="0"/>
              <a:t>Simple idea: generate M bootstrap samples from your original training set. Train on each one to get          and average them </a:t>
            </a:r>
          </a:p>
          <a:p>
            <a:endParaRPr lang="en-US" sz="2200" dirty="0"/>
          </a:p>
          <a:p>
            <a:endParaRPr lang="en-US" sz="2200" dirty="0"/>
          </a:p>
          <a:p>
            <a:endParaRPr lang="en-US" sz="2200" dirty="0"/>
          </a:p>
          <a:p>
            <a:r>
              <a:rPr lang="en-US" sz="2200" dirty="0"/>
              <a:t>For Regression: average predictions </a:t>
            </a:r>
          </a:p>
          <a:p>
            <a:r>
              <a:rPr lang="en-US" sz="2200" dirty="0"/>
              <a:t>For Classification: average class probabilities (or take the majority vote if only hard outputs available)</a:t>
            </a:r>
          </a:p>
          <a:p>
            <a:r>
              <a:rPr lang="en-US" sz="2200" dirty="0"/>
              <a:t>Bagging approximates the Bayesian posterior mean. The more bootstraps the better, so use as many as you have time for.</a:t>
            </a:r>
          </a:p>
          <a:p>
            <a:r>
              <a:rPr lang="en-US" sz="2200" dirty="0"/>
              <a:t>Each bootstrap sample is drawn with replacement, so each one contains some duplicates of certain training points and leaves out other training points completely</a:t>
            </a:r>
          </a:p>
        </p:txBody>
      </p:sp>
      <p:pic>
        <p:nvPicPr>
          <p:cNvPr id="23557" name="Picture 5"/>
          <p:cNvPicPr>
            <a:picLocks noChangeAspect="1" noChangeArrowheads="1"/>
          </p:cNvPicPr>
          <p:nvPr/>
        </p:nvPicPr>
        <p:blipFill>
          <a:blip r:embed="rId2"/>
          <a:srcRect/>
          <a:stretch>
            <a:fillRect/>
          </a:stretch>
        </p:blipFill>
        <p:spPr bwMode="auto">
          <a:xfrm>
            <a:off x="3200400" y="2895600"/>
            <a:ext cx="3056465" cy="914400"/>
          </a:xfrm>
          <a:prstGeom prst="rect">
            <a:avLst/>
          </a:prstGeom>
          <a:noFill/>
          <a:ln w="9525">
            <a:noFill/>
            <a:miter lim="800000"/>
            <a:headEnd/>
            <a:tailEnd/>
          </a:ln>
          <a:effectLst/>
        </p:spPr>
      </p:pic>
      <p:pic>
        <p:nvPicPr>
          <p:cNvPr id="23559" name="Picture 7"/>
          <p:cNvPicPr>
            <a:picLocks noChangeAspect="1" noChangeArrowheads="1"/>
          </p:cNvPicPr>
          <p:nvPr/>
        </p:nvPicPr>
        <p:blipFill>
          <a:blip r:embed="rId3"/>
          <a:srcRect/>
          <a:stretch>
            <a:fillRect/>
          </a:stretch>
        </p:blipFill>
        <p:spPr bwMode="auto">
          <a:xfrm>
            <a:off x="5105400" y="2362200"/>
            <a:ext cx="485775" cy="3524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152399" y="457200"/>
            <a:ext cx="8870275" cy="61912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rPr>
              <a:t>Why does bagging work?</a:t>
            </a:r>
            <a:endParaRPr lang="en-US" dirty="0"/>
          </a:p>
        </p:txBody>
      </p:sp>
      <p:sp>
        <p:nvSpPr>
          <p:cNvPr id="3" name="Content Placeholder 2"/>
          <p:cNvSpPr>
            <a:spLocks noGrp="1"/>
          </p:cNvSpPr>
          <p:nvPr>
            <p:ph idx="1"/>
          </p:nvPr>
        </p:nvSpPr>
        <p:spPr/>
        <p:txBody>
          <a:bodyPr/>
          <a:lstStyle/>
          <a:p>
            <a:r>
              <a:rPr lang="en-US" dirty="0">
                <a:latin typeface="Times New Roman" pitchFamily="18" charset="0"/>
              </a:rPr>
              <a:t>Bagging reduces variance by voting/ averaging, thus reducing the overall expected error</a:t>
            </a:r>
          </a:p>
          <a:p>
            <a:pPr lvl="1"/>
            <a:r>
              <a:rPr lang="en-US" dirty="0">
                <a:latin typeface="Times New Roman" pitchFamily="18" charset="0"/>
              </a:rPr>
              <a:t>In the case of classification there are pathological situations where the overall error might increase e.g. Small dataset, Biased base models, etc.</a:t>
            </a:r>
          </a:p>
          <a:p>
            <a:pPr lvl="1"/>
            <a:r>
              <a:rPr lang="en-US" dirty="0">
                <a:latin typeface="Times New Roman" pitchFamily="18" charset="0"/>
              </a:rPr>
              <a:t>Usually, the more classifiers the better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 </a:t>
            </a:r>
          </a:p>
        </p:txBody>
      </p:sp>
      <p:sp>
        <p:nvSpPr>
          <p:cNvPr id="3" name="Content Placeholder 2"/>
          <p:cNvSpPr>
            <a:spLocks noGrp="1"/>
          </p:cNvSpPr>
          <p:nvPr>
            <p:ph idx="1"/>
          </p:nvPr>
        </p:nvSpPr>
        <p:spPr/>
        <p:txBody>
          <a:bodyPr/>
          <a:lstStyle/>
          <a:p>
            <a:r>
              <a:rPr lang="en-US" dirty="0"/>
              <a:t>Random forest technique actually uses this concept but it goes a step ahead to further reduce the variance by randomly choosing a subset of features as well for each bootstrapped sample to make the splits while training</a:t>
            </a:r>
          </a:p>
        </p:txBody>
      </p:sp>
      <p:pic>
        <p:nvPicPr>
          <p:cNvPr id="24578" name="Picture 2"/>
          <p:cNvPicPr>
            <a:picLocks noChangeAspect="1" noChangeArrowheads="1"/>
          </p:cNvPicPr>
          <p:nvPr/>
        </p:nvPicPr>
        <p:blipFill>
          <a:blip r:embed="rId2"/>
          <a:srcRect/>
          <a:stretch>
            <a:fillRect/>
          </a:stretch>
        </p:blipFill>
        <p:spPr bwMode="auto">
          <a:xfrm>
            <a:off x="3429000" y="4049733"/>
            <a:ext cx="5324475" cy="280826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Random Forest Algorithm</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An ensemble of decision tree (DT) classifiers </a:t>
            </a:r>
          </a:p>
          <a:p>
            <a:r>
              <a:rPr lang="en-US" dirty="0"/>
              <a:t>Uses bagging on features (each DT will use a random set of features)</a:t>
            </a:r>
          </a:p>
          <a:p>
            <a:pPr lvl="1"/>
            <a:r>
              <a:rPr lang="en-US" dirty="0"/>
              <a:t>Given a total of D features, each DT uses √ D randomly chosen features</a:t>
            </a:r>
          </a:p>
          <a:p>
            <a:pPr lvl="1"/>
            <a:r>
              <a:rPr lang="en-US" dirty="0"/>
              <a:t>Randomly chosen features make the different trees uncorrelated</a:t>
            </a:r>
          </a:p>
          <a:p>
            <a:r>
              <a:rPr lang="en-US" dirty="0"/>
              <a:t>All DTs usually have the same depth</a:t>
            </a:r>
          </a:p>
          <a:p>
            <a:r>
              <a:rPr lang="en-US" dirty="0"/>
              <a:t>Each DT will split the training data differently at the leaves</a:t>
            </a:r>
          </a:p>
          <a:p>
            <a:r>
              <a:rPr lang="en-US" dirty="0"/>
              <a:t>Prediction for a test example votes on/averages predictions from all the DTs</a:t>
            </a:r>
          </a:p>
        </p:txBody>
      </p:sp>
      <p:pic>
        <p:nvPicPr>
          <p:cNvPr id="5" name="Picture 2"/>
          <p:cNvPicPr>
            <a:picLocks noChangeAspect="1" noChangeArrowheads="1"/>
          </p:cNvPicPr>
          <p:nvPr/>
        </p:nvPicPr>
        <p:blipFill>
          <a:blip r:embed="rId2"/>
          <a:srcRect/>
          <a:stretch>
            <a:fillRect/>
          </a:stretch>
        </p:blipFill>
        <p:spPr bwMode="auto">
          <a:xfrm>
            <a:off x="5497016" y="0"/>
            <a:ext cx="3279151" cy="1295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0"/>
            <a:ext cx="82296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Randomization Injection</a:t>
            </a:r>
          </a:p>
        </p:txBody>
      </p:sp>
      <p:sp>
        <p:nvSpPr>
          <p:cNvPr id="14339" name="Rectangle 3"/>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lgn="just">
              <a:spcBef>
                <a:spcPct val="20000"/>
              </a:spcBef>
              <a:buFontTx/>
              <a:buChar char="•"/>
            </a:pPr>
            <a:r>
              <a:rPr lang="en-US" sz="3200" dirty="0">
                <a:latin typeface="Times New Roman" pitchFamily="18" charset="0"/>
              </a:rPr>
              <a:t>Inject some randomization into a standard learning algorithm (usually easy):</a:t>
            </a:r>
          </a:p>
          <a:p>
            <a:pPr marL="742950" lvl="1" indent="-285750" algn="just">
              <a:spcBef>
                <a:spcPct val="20000"/>
              </a:spcBef>
              <a:buFontTx/>
              <a:buChar char="–"/>
            </a:pPr>
            <a:r>
              <a:rPr lang="en-US" sz="2800" dirty="0">
                <a:latin typeface="Times New Roman" pitchFamily="18" charset="0"/>
              </a:rPr>
              <a:t>Neural network: random initial weights</a:t>
            </a:r>
          </a:p>
          <a:p>
            <a:pPr marL="742950" lvl="1" indent="-285750" algn="just">
              <a:spcBef>
                <a:spcPct val="20000"/>
              </a:spcBef>
              <a:buFontTx/>
              <a:buChar char="–"/>
            </a:pPr>
            <a:r>
              <a:rPr lang="en-US" sz="2800" dirty="0">
                <a:latin typeface="Times New Roman" pitchFamily="18" charset="0"/>
              </a:rPr>
              <a:t>Decision tree: when splitting, choose one of the top </a:t>
            </a:r>
            <a:r>
              <a:rPr lang="en-US" sz="2800" i="1" dirty="0">
                <a:latin typeface="Times New Roman" pitchFamily="18" charset="0"/>
              </a:rPr>
              <a:t>N</a:t>
            </a:r>
            <a:r>
              <a:rPr lang="en-US" sz="2800" dirty="0">
                <a:latin typeface="Times New Roman" pitchFamily="18" charset="0"/>
              </a:rPr>
              <a:t> attributes at random (uniformly)</a:t>
            </a:r>
          </a:p>
          <a:p>
            <a:pPr marL="342900" indent="-342900" algn="just">
              <a:spcBef>
                <a:spcPct val="20000"/>
              </a:spcBef>
              <a:buFontTx/>
              <a:buChar char="•"/>
            </a:pPr>
            <a:r>
              <a:rPr lang="en-US" sz="3200" dirty="0" err="1">
                <a:latin typeface="Times New Roman" pitchFamily="18" charset="0"/>
              </a:rPr>
              <a:t>Dietterich</a:t>
            </a:r>
            <a:r>
              <a:rPr lang="en-US" sz="3200" dirty="0">
                <a:latin typeface="Times New Roman" pitchFamily="18" charset="0"/>
              </a:rPr>
              <a:t> (2000) showed that 200 randomized trees are </a:t>
            </a:r>
            <a:r>
              <a:rPr lang="en-US" sz="3200" u="sng" dirty="0">
                <a:latin typeface="Times New Roman" pitchFamily="18" charset="0"/>
              </a:rPr>
              <a:t>statistically significantly</a:t>
            </a:r>
            <a:r>
              <a:rPr lang="en-US" sz="3200" dirty="0">
                <a:latin typeface="Times New Roman" pitchFamily="18" charset="0"/>
              </a:rPr>
              <a:t> better than C4.5 for over 33 datasets!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solidFill>
                  <a:schemeClr val="tx1"/>
                </a:solidFill>
                <a:latin typeface="Times New Roman" pitchFamily="18" charset="0"/>
              </a:rPr>
              <a:t>Feature-Selection Ensembles</a:t>
            </a:r>
          </a:p>
        </p:txBody>
      </p:sp>
      <p:sp>
        <p:nvSpPr>
          <p:cNvPr id="15363" name="Text Box 3"/>
          <p:cNvSpPr txBox="1">
            <a:spLocks noChangeArrowheads="1"/>
          </p:cNvSpPr>
          <p:nvPr/>
        </p:nvSpPr>
        <p:spPr bwMode="auto">
          <a:xfrm>
            <a:off x="685800" y="1447800"/>
            <a:ext cx="7696200" cy="3722688"/>
          </a:xfrm>
          <a:prstGeom prst="rect">
            <a:avLst/>
          </a:prstGeom>
          <a:noFill/>
          <a:ln w="9525">
            <a:noFill/>
            <a:miter lim="800000"/>
            <a:headEnd/>
            <a:tailEnd/>
          </a:ln>
        </p:spPr>
        <p:txBody>
          <a:bodyPr>
            <a:spAutoFit/>
          </a:bodyPr>
          <a:lstStyle/>
          <a:p>
            <a:pPr algn="just">
              <a:spcBef>
                <a:spcPct val="50000"/>
              </a:spcBef>
              <a:buFontTx/>
              <a:buChar char="•"/>
            </a:pPr>
            <a:r>
              <a:rPr lang="en-US" sz="2400" b="1" i="1" dirty="0">
                <a:latin typeface="Times New Roman" pitchFamily="18" charset="0"/>
              </a:rPr>
              <a:t> </a:t>
            </a:r>
            <a:r>
              <a:rPr lang="en-US" sz="2800" b="1" i="1" dirty="0">
                <a:latin typeface="Times New Roman" pitchFamily="18" charset="0"/>
              </a:rPr>
              <a:t>Key idea: </a:t>
            </a:r>
            <a:r>
              <a:rPr lang="en-US" sz="2800" dirty="0">
                <a:latin typeface="Times New Roman" pitchFamily="18" charset="0"/>
              </a:rPr>
              <a:t>Provide a different subset of the input features in each call of the learning algorithm.</a:t>
            </a:r>
          </a:p>
          <a:p>
            <a:pPr algn="just">
              <a:spcBef>
                <a:spcPct val="50000"/>
              </a:spcBef>
              <a:buFontTx/>
              <a:buChar char="•"/>
            </a:pPr>
            <a:r>
              <a:rPr lang="en-US" sz="2800" b="1" dirty="0">
                <a:latin typeface="Times New Roman" pitchFamily="18" charset="0"/>
              </a:rPr>
              <a:t> </a:t>
            </a:r>
            <a:r>
              <a:rPr lang="en-US" sz="2800" b="1" i="1" dirty="0">
                <a:latin typeface="Times New Roman" pitchFamily="18" charset="0"/>
              </a:rPr>
              <a:t>Example:</a:t>
            </a:r>
            <a:r>
              <a:rPr lang="en-US" sz="2800" dirty="0">
                <a:latin typeface="Times New Roman" pitchFamily="18" charset="0"/>
              </a:rPr>
              <a:t> </a:t>
            </a:r>
            <a:r>
              <a:rPr lang="en-US" sz="2800" dirty="0" err="1">
                <a:latin typeface="Times New Roman" pitchFamily="18" charset="0"/>
              </a:rPr>
              <a:t>Venus&amp;Cherkauer</a:t>
            </a:r>
            <a:r>
              <a:rPr lang="en-US" sz="2800" dirty="0">
                <a:latin typeface="Times New Roman" pitchFamily="18" charset="0"/>
              </a:rPr>
              <a:t> (1996) trained an ensemble with 32 neural networks. The 32 networks were based on 8 different subsets of 119 available features and 4 different algorithms. The ensemble was significantly better than any of the neural networks!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pic>
        <p:nvPicPr>
          <p:cNvPr id="40964" name="Picture 4" descr="https://upload.wikimedia.org/wikipedia/commons/thumb/b/b5/Ensemble_Boosting.svg/1024px-Ensemble_Boosting.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65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latin typeface="Times New Roman" pitchFamily="18" charset="0"/>
              </a:rPr>
              <a:t>Boosting</a:t>
            </a:r>
            <a:endParaRPr lang="en-AU" dirty="0">
              <a:latin typeface="Times New Roman" pitchFamily="18" charset="0"/>
            </a:endParaRPr>
          </a:p>
        </p:txBody>
      </p:sp>
      <p:sp>
        <p:nvSpPr>
          <p:cNvPr id="22531" name="Rectangle 3"/>
          <p:cNvSpPr>
            <a:spLocks noGrp="1" noChangeArrowheads="1"/>
          </p:cNvSpPr>
          <p:nvPr>
            <p:ph type="body" idx="1"/>
          </p:nvPr>
        </p:nvSpPr>
        <p:spPr>
          <a:xfrm>
            <a:off x="827584" y="1628800"/>
            <a:ext cx="7693025" cy="4029075"/>
          </a:xfrm>
        </p:spPr>
        <p:txBody>
          <a:bodyPr>
            <a:normAutofit fontScale="92500" lnSpcReduction="10000"/>
          </a:bodyPr>
          <a:lstStyle/>
          <a:p>
            <a:pPr algn="just">
              <a:lnSpc>
                <a:spcPct val="90000"/>
              </a:lnSpc>
            </a:pPr>
            <a:r>
              <a:rPr lang="en-US" dirty="0"/>
              <a:t>It focuses on classification problems and aims to convert a set of weak classifiers into a strong one.</a:t>
            </a:r>
            <a:endParaRPr lang="en-AU" dirty="0">
              <a:latin typeface="Times New Roman" pitchFamily="18" charset="0"/>
            </a:endParaRPr>
          </a:p>
          <a:p>
            <a:pPr algn="just">
              <a:lnSpc>
                <a:spcPct val="90000"/>
              </a:lnSpc>
            </a:pPr>
            <a:r>
              <a:rPr lang="en-US" dirty="0"/>
              <a:t>Many popular algorithms have been proposed and used in industries.</a:t>
            </a:r>
          </a:p>
          <a:p>
            <a:pPr algn="just">
              <a:lnSpc>
                <a:spcPct val="90000"/>
              </a:lnSpc>
            </a:pPr>
            <a:r>
              <a:rPr lang="en-US" dirty="0"/>
              <a:t>Three most popular boosting algorithms are: </a:t>
            </a:r>
            <a:r>
              <a:rPr lang="en-US" dirty="0" err="1"/>
              <a:t>AdaBoost</a:t>
            </a:r>
            <a:r>
              <a:rPr lang="en-US" dirty="0"/>
              <a:t>, GBM and </a:t>
            </a:r>
            <a:r>
              <a:rPr lang="en-US" dirty="0" err="1"/>
              <a:t>XGBoost</a:t>
            </a:r>
            <a:r>
              <a:rPr lang="en-US" dirty="0"/>
              <a:t>. </a:t>
            </a:r>
          </a:p>
          <a:p>
            <a:pPr algn="just">
              <a:lnSpc>
                <a:spcPct val="90000"/>
              </a:lnSpc>
            </a:pPr>
            <a:r>
              <a:rPr lang="en-US" dirty="0"/>
              <a:t>The </a:t>
            </a:r>
            <a:r>
              <a:rPr lang="en-US" dirty="0" err="1"/>
              <a:t>AdaBoost</a:t>
            </a:r>
            <a:r>
              <a:rPr lang="en-US" dirty="0"/>
              <a:t>, short for “Adaptive Boosting”, is the first practical boosting algorithm proposed by Freund and </a:t>
            </a:r>
            <a:r>
              <a:rPr lang="en-US" dirty="0" err="1"/>
              <a:t>Schapire</a:t>
            </a:r>
            <a:r>
              <a:rPr lang="en-US" dirty="0"/>
              <a:t> in 1996.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Ensemble?</a:t>
            </a:r>
          </a:p>
        </p:txBody>
      </p:sp>
      <p:sp>
        <p:nvSpPr>
          <p:cNvPr id="3" name="Content Placeholder 2"/>
          <p:cNvSpPr>
            <a:spLocks noGrp="1"/>
          </p:cNvSpPr>
          <p:nvPr>
            <p:ph idx="1"/>
          </p:nvPr>
        </p:nvSpPr>
        <p:spPr/>
        <p:txBody>
          <a:bodyPr/>
          <a:lstStyle/>
          <a:p>
            <a:r>
              <a:rPr lang="en-US" b="1" dirty="0"/>
              <a:t>Scenario 1</a:t>
            </a:r>
            <a:r>
              <a:rPr lang="en-US" dirty="0"/>
              <a:t>: You require a new pair of headphones. You would browse a few web technology portals and check the user reviews and would then compare different models that interest you while checking for their features and prices. You will also probably ask your friends and colleagues for their opinion.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a:t>CLASSIFICATION: </a:t>
            </a:r>
            <a:r>
              <a:rPr lang="en-US" dirty="0" err="1"/>
              <a:t>AdaBoost</a:t>
            </a:r>
            <a:r>
              <a:rPr lang="en-US" dirty="0"/>
              <a:t> Algorithm</a:t>
            </a:r>
            <a:endParaRPr lang="en-US" b="1" dirty="0"/>
          </a:p>
        </p:txBody>
      </p:sp>
      <p:sp>
        <p:nvSpPr>
          <p:cNvPr id="4" name="Rectangle 3"/>
          <p:cNvSpPr txBox="1">
            <a:spLocks noChangeArrowheads="1"/>
          </p:cNvSpPr>
          <p:nvPr/>
        </p:nvSpPr>
        <p:spPr>
          <a:xfrm>
            <a:off x="827584" y="1628800"/>
            <a:ext cx="7693025" cy="4029075"/>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90000"/>
              </a:lnSpc>
              <a:spcBef>
                <a:spcPct val="20000"/>
              </a:spcBef>
              <a:spcAft>
                <a:spcPts val="0"/>
              </a:spcAft>
              <a:buClrTx/>
              <a:buSzTx/>
              <a:tabLst/>
              <a:defRPr/>
            </a:pPr>
            <a:endParaRPr kumimoji="0" lang="en-AU" sz="3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2"/>
          <p:cNvSpPr>
            <a:spLocks noGrp="1"/>
          </p:cNvSpPr>
          <p:nvPr>
            <p:ph idx="1"/>
          </p:nvPr>
        </p:nvSpPr>
        <p:spPr>
          <a:xfrm>
            <a:off x="990600" y="2057400"/>
            <a:ext cx="7534276" cy="4308132"/>
          </a:xfrm>
        </p:spPr>
        <p:txBody>
          <a:bodyPr>
            <a:normAutofit/>
          </a:bodyPr>
          <a:lstStyle/>
          <a:p>
            <a:r>
              <a:rPr lang="en-US" sz="2800" dirty="0"/>
              <a:t>Given training data</a:t>
            </a:r>
          </a:p>
          <a:p>
            <a:endParaRPr lang="en-US" sz="2800" dirty="0"/>
          </a:p>
          <a:p>
            <a:pPr marL="0" indent="0">
              <a:buNone/>
            </a:pPr>
            <a:endParaRPr lang="en-US" sz="2800" dirty="0"/>
          </a:p>
          <a:p>
            <a:pPr lvl="1"/>
            <a:endParaRPr lang="en-US" sz="2400" dirty="0"/>
          </a:p>
          <a:p>
            <a:pPr lvl="1"/>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492209883"/>
              </p:ext>
            </p:extLst>
          </p:nvPr>
        </p:nvGraphicFramePr>
        <p:xfrm>
          <a:off x="2596496" y="3282907"/>
          <a:ext cx="3168650" cy="2644775"/>
        </p:xfrm>
        <a:graphic>
          <a:graphicData uri="http://schemas.openxmlformats.org/presentationml/2006/ole">
            <mc:AlternateContent xmlns:mc="http://schemas.openxmlformats.org/markup-compatibility/2006">
              <mc:Choice xmlns:v="urn:schemas-microsoft-com:vml" Requires="v">
                <p:oleObj name="Equation" r:id="rId3" imgW="1142640" imgH="950760" progId="Equation.3">
                  <p:embed/>
                </p:oleObj>
              </mc:Choice>
              <mc:Fallback>
                <p:oleObj name="Equation" r:id="rId3" imgW="1142640" imgH="9507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496" y="3282907"/>
                        <a:ext cx="3168650" cy="264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Algorithm</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609600" y="1828800"/>
            <a:ext cx="7915276" cy="4536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For </a:t>
            </a:r>
            <a:r>
              <a:rPr kumimoji="0" lang="en-US" sz="2400" b="0" i="1" u="none" strike="noStrike" kern="1200" cap="none" spc="0" normalizeH="0" baseline="0" noProof="0" dirty="0">
                <a:ln>
                  <a:noFill/>
                </a:ln>
                <a:solidFill>
                  <a:schemeClr val="tx1"/>
                </a:solidFill>
                <a:effectLst/>
                <a:uLnTx/>
                <a:uFillTx/>
                <a:latin typeface="+mn-lt"/>
                <a:ea typeface="+mn-ea"/>
                <a:cs typeface="+mn-cs"/>
              </a:rPr>
              <a:t>k</a:t>
            </a:r>
            <a:r>
              <a:rPr kumimoji="0" lang="en-US" sz="2400" b="0" i="0" u="none" strike="noStrike" kern="1200" cap="none" spc="0" normalizeH="0" baseline="0" noProof="0" dirty="0">
                <a:ln>
                  <a:noFill/>
                </a:ln>
                <a:solidFill>
                  <a:schemeClr val="tx1"/>
                </a:solidFill>
                <a:effectLst/>
                <a:uLnTx/>
                <a:uFillTx/>
                <a:latin typeface="+mn-lt"/>
                <a:ea typeface="+mn-ea"/>
                <a:cs typeface="+mn-cs"/>
              </a:rPr>
              <a:t> = 1, …, K</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Create distribution </a:t>
            </a:r>
            <a:r>
              <a:rPr kumimoji="0" lang="en-US" sz="2400" b="0" i="1" u="none" strike="noStrike" kern="1200" cap="none" spc="0" normalizeH="0" baseline="0" noProof="0" dirty="0" err="1">
                <a:ln>
                  <a:noFill/>
                </a:ln>
                <a:solidFill>
                  <a:schemeClr val="tx1"/>
                </a:solidFill>
                <a:effectLst/>
                <a:uLnTx/>
                <a:uFillTx/>
                <a:latin typeface="+mn-lt"/>
                <a:ea typeface="+mn-ea"/>
                <a:cs typeface="+mn-cs"/>
              </a:rPr>
              <a:t>D</a:t>
            </a:r>
            <a:r>
              <a:rPr kumimoji="0" lang="en-US" sz="2400" b="0" i="1" u="none" strike="noStrike" kern="1200" cap="none" spc="0" normalizeH="0" baseline="-25000" noProof="0" dirty="0" err="1">
                <a:ln>
                  <a:noFill/>
                </a:ln>
                <a:solidFill>
                  <a:schemeClr val="tx1"/>
                </a:solidFill>
                <a:effectLst/>
                <a:uLnTx/>
                <a:uFillTx/>
                <a:latin typeface="+mn-lt"/>
                <a:ea typeface="+mn-ea"/>
                <a:cs typeface="+mn-cs"/>
              </a:rPr>
              <a:t>k</a:t>
            </a:r>
            <a:r>
              <a:rPr kumimoji="0" lang="en-US" sz="2400" b="0" i="1"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on {1, …, </a:t>
            </a:r>
            <a:r>
              <a:rPr kumimoji="0" lang="en-US" sz="2400" b="0" i="1" u="none" strike="noStrike" kern="1200" cap="none" spc="0" normalizeH="0" baseline="0" noProof="0" dirty="0">
                <a:ln>
                  <a:noFill/>
                </a:ln>
                <a:solidFill>
                  <a:schemeClr val="tx1"/>
                </a:solidFill>
                <a:effectLst/>
                <a:uLnTx/>
                <a:uFillTx/>
                <a:latin typeface="+mn-lt"/>
                <a:ea typeface="+mn-ea"/>
                <a:cs typeface="+mn-cs"/>
              </a:rPr>
              <a:t>n</a:t>
            </a:r>
            <a:r>
              <a:rPr kumimoji="0" lang="en-US" sz="2400" b="0" i="0" u="none" strike="noStrike" kern="1200" cap="none" spc="0" normalizeH="0" baseline="0" noProof="0" dirty="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Select weak classifier with smallest error on </a:t>
            </a:r>
            <a:r>
              <a:rPr kumimoji="0" lang="en-US" sz="2400" b="0" i="1" u="none" strike="noStrike" kern="1200" cap="none" spc="0" normalizeH="0" baseline="0" noProof="0" dirty="0" err="1">
                <a:ln>
                  <a:noFill/>
                </a:ln>
                <a:solidFill>
                  <a:schemeClr val="tx1"/>
                </a:solidFill>
                <a:effectLst/>
                <a:uLnTx/>
                <a:uFillTx/>
                <a:latin typeface="+mn-lt"/>
                <a:ea typeface="+mn-ea"/>
                <a:cs typeface="+mn-cs"/>
              </a:rPr>
              <a:t>D</a:t>
            </a:r>
            <a:r>
              <a:rPr kumimoji="0" lang="en-US" sz="2400" b="0" i="1" u="none" strike="noStrike" kern="1200" cap="none" spc="0" normalizeH="0" baseline="-25000" noProof="0" dirty="0" err="1">
                <a:ln>
                  <a:noFill/>
                </a:ln>
                <a:solidFill>
                  <a:schemeClr val="tx1"/>
                </a:solidFill>
                <a:effectLst/>
                <a:uLnTx/>
                <a:uFillTx/>
                <a:latin typeface="+mn-lt"/>
                <a:ea typeface="+mn-ea"/>
                <a:cs typeface="+mn-cs"/>
              </a:rPr>
              <a:t>k</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Output single final classifier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428160108"/>
              </p:ext>
            </p:extLst>
          </p:nvPr>
        </p:nvGraphicFramePr>
        <p:xfrm>
          <a:off x="1633538" y="3419475"/>
          <a:ext cx="4075112" cy="1716088"/>
        </p:xfrm>
        <a:graphic>
          <a:graphicData uri="http://schemas.openxmlformats.org/presentationml/2006/ole">
            <mc:AlternateContent xmlns:mc="http://schemas.openxmlformats.org/markup-compatibility/2006">
              <mc:Choice xmlns:v="urn:schemas-microsoft-com:vml" Requires="v">
                <p:oleObj name="Equation" r:id="rId2" imgW="1358640" imgH="482400" progId="Equation.3">
                  <p:embed/>
                </p:oleObj>
              </mc:Choice>
              <mc:Fallback>
                <p:oleObj name="Equation" r:id="rId2" imgW="1358640" imgH="4824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3419475"/>
                        <a:ext cx="4075112" cy="171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Algorithm</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533400" y="1600200"/>
            <a:ext cx="7991476" cy="44699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Constructing </a:t>
            </a:r>
            <a:r>
              <a:rPr kumimoji="0" lang="en-US" sz="2400" b="0" i="1" u="none" strike="noStrike" kern="1200" cap="none" spc="0" normalizeH="0" baseline="0" noProof="0" dirty="0" err="1">
                <a:ln>
                  <a:noFill/>
                </a:ln>
                <a:solidFill>
                  <a:schemeClr val="tx1"/>
                </a:solidFill>
                <a:effectLst/>
                <a:uLnTx/>
                <a:uFillTx/>
                <a:latin typeface="+mn-lt"/>
                <a:ea typeface="+mn-ea"/>
                <a:cs typeface="+mn-cs"/>
              </a:rPr>
              <a:t>D</a:t>
            </a:r>
            <a:r>
              <a:rPr kumimoji="0" lang="en-US" sz="2400" b="0" i="1" u="none" strike="noStrike" kern="1200" cap="none" spc="0" normalizeH="0" baseline="-25000" noProof="0" dirty="0" err="1">
                <a:ln>
                  <a:noFill/>
                </a:ln>
                <a:solidFill>
                  <a:schemeClr val="tx1"/>
                </a:solidFill>
                <a:effectLst/>
                <a:uLnTx/>
                <a:uFillTx/>
                <a:latin typeface="+mn-lt"/>
                <a:ea typeface="+mn-ea"/>
                <a:cs typeface="+mn-cs"/>
              </a:rPr>
              <a:t>k</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766499963"/>
              </p:ext>
            </p:extLst>
          </p:nvPr>
        </p:nvGraphicFramePr>
        <p:xfrm>
          <a:off x="2112912" y="2191491"/>
          <a:ext cx="2900362" cy="3486150"/>
        </p:xfrm>
        <a:graphic>
          <a:graphicData uri="http://schemas.openxmlformats.org/presentationml/2006/ole">
            <mc:AlternateContent xmlns:mc="http://schemas.openxmlformats.org/markup-compatibility/2006">
              <mc:Choice xmlns:v="urn:schemas-microsoft-com:vml" Requires="v">
                <p:oleObj name="Equation" r:id="rId2" imgW="1801080" imgH="2175840" progId="Equation.3">
                  <p:embed/>
                </p:oleObj>
              </mc:Choice>
              <mc:Fallback>
                <p:oleObj name="Equation" r:id="rId2" imgW="1801080" imgH="21758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12" y="2191491"/>
                        <a:ext cx="2900362" cy="348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52893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Training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4186001109"/>
              </p:ext>
            </p:extLst>
          </p:nvPr>
        </p:nvGraphicFramePr>
        <p:xfrm>
          <a:off x="888118" y="3448904"/>
          <a:ext cx="7391857" cy="2071695"/>
        </p:xfrm>
        <a:graphic>
          <a:graphicData uri="http://schemas.openxmlformats.org/drawingml/2006/table">
            <a:tbl>
              <a:tblPr firstRow="1" bandRow="1">
                <a:tableStyleId>{5C22544A-7EE6-4342-B048-85BDC9FD1C3A}</a:tableStyleId>
              </a:tblPr>
              <a:tblGrid>
                <a:gridCol w="894886">
                  <a:extLst>
                    <a:ext uri="{9D8B030D-6E8A-4147-A177-3AD203B41FA5}">
                      <a16:colId xmlns:a16="http://schemas.microsoft.com/office/drawing/2014/main" val="20000"/>
                    </a:ext>
                  </a:extLst>
                </a:gridCol>
                <a:gridCol w="586193">
                  <a:extLst>
                    <a:ext uri="{9D8B030D-6E8A-4147-A177-3AD203B41FA5}">
                      <a16:colId xmlns:a16="http://schemas.microsoft.com/office/drawing/2014/main" val="20001"/>
                    </a:ext>
                  </a:extLst>
                </a:gridCol>
                <a:gridCol w="635042">
                  <a:extLst>
                    <a:ext uri="{9D8B030D-6E8A-4147-A177-3AD203B41FA5}">
                      <a16:colId xmlns:a16="http://schemas.microsoft.com/office/drawing/2014/main" val="20002"/>
                    </a:ext>
                  </a:extLst>
                </a:gridCol>
                <a:gridCol w="571827">
                  <a:extLst>
                    <a:ext uri="{9D8B030D-6E8A-4147-A177-3AD203B41FA5}">
                      <a16:colId xmlns:a16="http://schemas.microsoft.com/office/drawing/2014/main" val="20003"/>
                    </a:ext>
                  </a:extLst>
                </a:gridCol>
                <a:gridCol w="671987">
                  <a:extLst>
                    <a:ext uri="{9D8B030D-6E8A-4147-A177-3AD203B41FA5}">
                      <a16:colId xmlns:a16="http://schemas.microsoft.com/office/drawing/2014/main" val="20004"/>
                    </a:ext>
                  </a:extLst>
                </a:gridCol>
                <a:gridCol w="671987">
                  <a:extLst>
                    <a:ext uri="{9D8B030D-6E8A-4147-A177-3AD203B41FA5}">
                      <a16:colId xmlns:a16="http://schemas.microsoft.com/office/drawing/2014/main" val="20005"/>
                    </a:ext>
                  </a:extLst>
                </a:gridCol>
                <a:gridCol w="671987">
                  <a:extLst>
                    <a:ext uri="{9D8B030D-6E8A-4147-A177-3AD203B41FA5}">
                      <a16:colId xmlns:a16="http://schemas.microsoft.com/office/drawing/2014/main" val="20006"/>
                    </a:ext>
                  </a:extLst>
                </a:gridCol>
                <a:gridCol w="671987">
                  <a:extLst>
                    <a:ext uri="{9D8B030D-6E8A-4147-A177-3AD203B41FA5}">
                      <a16:colId xmlns:a16="http://schemas.microsoft.com/office/drawing/2014/main" val="20007"/>
                    </a:ext>
                  </a:extLst>
                </a:gridCol>
                <a:gridCol w="671987">
                  <a:extLst>
                    <a:ext uri="{9D8B030D-6E8A-4147-A177-3AD203B41FA5}">
                      <a16:colId xmlns:a16="http://schemas.microsoft.com/office/drawing/2014/main" val="20008"/>
                    </a:ext>
                  </a:extLst>
                </a:gridCol>
                <a:gridCol w="671987">
                  <a:extLst>
                    <a:ext uri="{9D8B030D-6E8A-4147-A177-3AD203B41FA5}">
                      <a16:colId xmlns:a16="http://schemas.microsoft.com/office/drawing/2014/main" val="20009"/>
                    </a:ext>
                  </a:extLst>
                </a:gridCol>
                <a:gridCol w="671987">
                  <a:extLst>
                    <a:ext uri="{9D8B030D-6E8A-4147-A177-3AD203B41FA5}">
                      <a16:colId xmlns:a16="http://schemas.microsoft.com/office/drawing/2014/main" val="20010"/>
                    </a:ext>
                  </a:extLst>
                </a:gridCol>
              </a:tblGrid>
              <a:tr h="690565">
                <a:tc>
                  <a:txBody>
                    <a:bodyPr/>
                    <a:lstStyle/>
                    <a:p>
                      <a:r>
                        <a:rPr lang="en-US" dirty="0"/>
                        <a:t>Index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690565">
                <a:tc>
                  <a:txBody>
                    <a:bodyPr/>
                    <a:lstStyle/>
                    <a:p>
                      <a:r>
                        <a:rPr lang="en-US" i="1" dirty="0"/>
                        <a:t>X value</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1"/>
                  </a:ext>
                </a:extLst>
              </a:tr>
              <a:tr h="690565">
                <a:tc>
                  <a:txBody>
                    <a:bodyPr/>
                    <a:lstStyle/>
                    <a:p>
                      <a:r>
                        <a:rPr lang="en-US" i="1" dirty="0"/>
                        <a:t>Y value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Weak learner: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Hypotheses of form </a:t>
            </a:r>
            <a:r>
              <a:rPr kumimoji="0" lang="en-US" sz="2400" b="0" i="1" u="none" strike="noStrike" kern="1200" cap="none" spc="0" normalizeH="0" baseline="0" noProof="0">
                <a:ln>
                  <a:noFill/>
                </a:ln>
                <a:solidFill>
                  <a:schemeClr val="tx1"/>
                </a:solidFill>
                <a:effectLst/>
                <a:uLnTx/>
                <a:uFillTx/>
                <a:latin typeface="+mn-lt"/>
                <a:ea typeface="+mn-ea"/>
                <a:cs typeface="+mn-cs"/>
              </a:rPr>
              <a:t>x </a:t>
            </a:r>
            <a:r>
              <a:rPr kumimoji="0" lang="en-US" sz="2400" b="0" i="0" u="none" strike="noStrike" kern="1200" cap="none" spc="0" normalizeH="0" baseline="0" noProof="0">
                <a:ln>
                  <a:noFill/>
                </a:ln>
                <a:solidFill>
                  <a:schemeClr val="tx1"/>
                </a:solidFill>
                <a:effectLst/>
                <a:uLnTx/>
                <a:uFillTx/>
                <a:latin typeface="+mn-lt"/>
                <a:ea typeface="+mn-ea"/>
                <a:cs typeface="+mn-cs"/>
              </a:rPr>
              <a:t>&lt; T</a:t>
            </a:r>
            <a:r>
              <a:rPr kumimoji="0" lang="en-US" sz="2400" b="0" i="1" u="none" strike="noStrike" kern="1200" cap="none" spc="0" normalizeH="0" baseline="0" noProof="0">
                <a:ln>
                  <a:noFill/>
                </a:ln>
                <a:solidFill>
                  <a:schemeClr val="tx1"/>
                </a:solidFill>
                <a:effectLst/>
                <a:uLnTx/>
                <a:uFillTx/>
                <a:latin typeface="+mn-lt"/>
                <a:ea typeface="+mn-ea"/>
                <a:cs typeface="+mn-cs"/>
              </a:rPr>
              <a:t> </a:t>
            </a:r>
            <a:r>
              <a:rPr kumimoji="0" lang="en-US" sz="2400" b="0" i="0" u="none" strike="noStrike" kern="1200" cap="none" spc="0" normalizeH="0" baseline="0" noProof="0">
                <a:ln>
                  <a:noFill/>
                </a:ln>
                <a:solidFill>
                  <a:schemeClr val="tx1"/>
                </a:solidFill>
                <a:effectLst/>
                <a:uLnTx/>
                <a:uFillTx/>
                <a:latin typeface="+mn-lt"/>
                <a:ea typeface="+mn-ea"/>
                <a:cs typeface="+mn-cs"/>
              </a:rPr>
              <a:t>or </a:t>
            </a:r>
            <a:r>
              <a:rPr kumimoji="0" lang="en-US" sz="2400" b="0" i="1" u="none" strike="noStrike" kern="1200" cap="none" spc="0" normalizeH="0" baseline="0" noProof="0">
                <a:ln>
                  <a:noFill/>
                </a:ln>
                <a:solidFill>
                  <a:schemeClr val="tx1"/>
                </a:solidFill>
                <a:effectLst/>
                <a:uLnTx/>
                <a:uFillTx/>
                <a:latin typeface="+mn-lt"/>
                <a:ea typeface="+mn-ea"/>
                <a:cs typeface="+mn-cs"/>
              </a:rPr>
              <a:t>x</a:t>
            </a:r>
            <a:r>
              <a:rPr kumimoji="0" lang="en-US" sz="2400" b="0" i="0" u="none" strike="noStrike" kern="1200" cap="none" spc="0" normalizeH="0" baseline="0" noProof="0">
                <a:ln>
                  <a:noFill/>
                </a:ln>
                <a:solidFill>
                  <a:schemeClr val="tx1"/>
                </a:solidFill>
                <a:effectLst/>
                <a:uLnTx/>
                <a:uFillTx/>
                <a:latin typeface="+mn-lt"/>
                <a:ea typeface="+mn-ea"/>
                <a:cs typeface="+mn-cs"/>
              </a:rPr>
              <a:t> &gt;</a:t>
            </a:r>
            <a:r>
              <a:rPr kumimoji="0" lang="en-US" sz="2400" b="0" i="1" u="none" strike="noStrike" kern="1200" cap="none" spc="0" normalizeH="0" baseline="0" noProof="0">
                <a:ln>
                  <a:noFill/>
                </a:ln>
                <a:solidFill>
                  <a:schemeClr val="tx1"/>
                </a:solidFill>
                <a:effectLst/>
                <a:uLnTx/>
                <a:uFillTx/>
                <a:latin typeface="+mn-lt"/>
                <a:ea typeface="+mn-ea"/>
                <a:cs typeface="+mn-cs"/>
              </a:rPr>
              <a:t> </a:t>
            </a:r>
            <a:r>
              <a:rPr kumimoji="0" lang="en-US" sz="2400" b="0" i="0" u="none" strike="noStrike" kern="1200" cap="none" spc="0" normalizeH="0" baseline="0" noProof="0">
                <a:ln>
                  <a:noFill/>
                </a:ln>
                <a:solidFill>
                  <a:schemeClr val="tx1"/>
                </a:solidFill>
                <a:effectLst/>
                <a:uLnTx/>
                <a:uFillTx/>
                <a:latin typeface="+mn-lt"/>
                <a:ea typeface="+mn-ea"/>
                <a:cs typeface="+mn-cs"/>
              </a:rPr>
              <a:t>T</a:t>
            </a:r>
            <a:r>
              <a:rPr kumimoji="0" lang="en-US" sz="2400" b="0" i="1" u="none" strike="noStrike" kern="1200" cap="none" spc="0" normalizeH="0" baseline="0" noProof="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Threshold T to be determined so as to minimize the probability of error over the entire data.</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Start with following probabilities for </a:t>
            </a:r>
            <a:r>
              <a:rPr kumimoji="0" lang="en-US" sz="2400" b="0" i="1" u="none" strike="noStrike" kern="1200" cap="none" spc="0" normalizeH="0" baseline="0" noProof="0">
                <a:ln>
                  <a:noFill/>
                </a:ln>
                <a:solidFill>
                  <a:schemeClr val="tx1"/>
                </a:solidFill>
                <a:effectLst/>
                <a:uLnTx/>
                <a:uFillTx/>
                <a:latin typeface="+mn-lt"/>
                <a:ea typeface="+mn-ea"/>
                <a:cs typeface="+mn-cs"/>
              </a:rPr>
              <a:t>k</a:t>
            </a:r>
            <a:r>
              <a:rPr kumimoji="0" lang="en-US" sz="2400" b="0" i="0" u="none" strike="noStrike" kern="1200" cap="none" spc="0" normalizeH="0" baseline="0" noProof="0">
                <a:ln>
                  <a:noFill/>
                </a:ln>
                <a:solidFill>
                  <a:schemeClr val="tx1"/>
                </a:solidFill>
                <a:effectLst/>
                <a:uLnTx/>
                <a:uFillTx/>
                <a:latin typeface="+mn-lt"/>
                <a:ea typeface="+mn-ea"/>
                <a:cs typeface="+mn-cs"/>
              </a:rPr>
              <a:t> = 1:</a:t>
            </a:r>
          </a:p>
          <a:p>
            <a:pPr marL="34925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747839093"/>
              </p:ext>
            </p:extLst>
          </p:nvPr>
        </p:nvGraphicFramePr>
        <p:xfrm>
          <a:off x="1524000" y="5038077"/>
          <a:ext cx="6365180" cy="1241162"/>
        </p:xfrm>
        <a:graphic>
          <a:graphicData uri="http://schemas.openxmlformats.org/drawingml/2006/table">
            <a:tbl>
              <a:tblPr firstRow="1" bandRow="1">
                <a:tableStyleId>{5C22544A-7EE6-4342-B048-85BDC9FD1C3A}</a:tableStyleId>
              </a:tblPr>
              <a:tblGrid>
                <a:gridCol w="636518">
                  <a:extLst>
                    <a:ext uri="{9D8B030D-6E8A-4147-A177-3AD203B41FA5}">
                      <a16:colId xmlns:a16="http://schemas.microsoft.com/office/drawing/2014/main" val="20000"/>
                    </a:ext>
                  </a:extLst>
                </a:gridCol>
                <a:gridCol w="636518">
                  <a:extLst>
                    <a:ext uri="{9D8B030D-6E8A-4147-A177-3AD203B41FA5}">
                      <a16:colId xmlns:a16="http://schemas.microsoft.com/office/drawing/2014/main" val="20001"/>
                    </a:ext>
                  </a:extLst>
                </a:gridCol>
                <a:gridCol w="636518">
                  <a:extLst>
                    <a:ext uri="{9D8B030D-6E8A-4147-A177-3AD203B41FA5}">
                      <a16:colId xmlns:a16="http://schemas.microsoft.com/office/drawing/2014/main" val="20002"/>
                    </a:ext>
                  </a:extLst>
                </a:gridCol>
                <a:gridCol w="636518">
                  <a:extLst>
                    <a:ext uri="{9D8B030D-6E8A-4147-A177-3AD203B41FA5}">
                      <a16:colId xmlns:a16="http://schemas.microsoft.com/office/drawing/2014/main" val="20003"/>
                    </a:ext>
                  </a:extLst>
                </a:gridCol>
                <a:gridCol w="636518">
                  <a:extLst>
                    <a:ext uri="{9D8B030D-6E8A-4147-A177-3AD203B41FA5}">
                      <a16:colId xmlns:a16="http://schemas.microsoft.com/office/drawing/2014/main" val="20004"/>
                    </a:ext>
                  </a:extLst>
                </a:gridCol>
                <a:gridCol w="636518">
                  <a:extLst>
                    <a:ext uri="{9D8B030D-6E8A-4147-A177-3AD203B41FA5}">
                      <a16:colId xmlns:a16="http://schemas.microsoft.com/office/drawing/2014/main" val="20005"/>
                    </a:ext>
                  </a:extLst>
                </a:gridCol>
                <a:gridCol w="636518">
                  <a:extLst>
                    <a:ext uri="{9D8B030D-6E8A-4147-A177-3AD203B41FA5}">
                      <a16:colId xmlns:a16="http://schemas.microsoft.com/office/drawing/2014/main" val="20006"/>
                    </a:ext>
                  </a:extLst>
                </a:gridCol>
                <a:gridCol w="636518">
                  <a:extLst>
                    <a:ext uri="{9D8B030D-6E8A-4147-A177-3AD203B41FA5}">
                      <a16:colId xmlns:a16="http://schemas.microsoft.com/office/drawing/2014/main" val="20007"/>
                    </a:ext>
                  </a:extLst>
                </a:gridCol>
                <a:gridCol w="636518">
                  <a:extLst>
                    <a:ext uri="{9D8B030D-6E8A-4147-A177-3AD203B41FA5}">
                      <a16:colId xmlns:a16="http://schemas.microsoft.com/office/drawing/2014/main" val="20008"/>
                    </a:ext>
                  </a:extLst>
                </a:gridCol>
                <a:gridCol w="636518">
                  <a:extLst>
                    <a:ext uri="{9D8B030D-6E8A-4147-A177-3AD203B41FA5}">
                      <a16:colId xmlns:a16="http://schemas.microsoft.com/office/drawing/2014/main" val="20009"/>
                    </a:ext>
                  </a:extLst>
                </a:gridCol>
              </a:tblGrid>
              <a:tr h="620581">
                <a:tc>
                  <a:txBody>
                    <a:bodyPr/>
                    <a:lstStyle/>
                    <a:p>
                      <a:r>
                        <a:rPr lang="en-US" sz="2400" dirty="0"/>
                        <a:t>p</a:t>
                      </a:r>
                      <a:r>
                        <a:rPr lang="en-US" sz="2400" baseline="-25000"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9</a:t>
                      </a:r>
                    </a:p>
                  </a:txBody>
                  <a:tcPr/>
                </a:tc>
                <a:extLst>
                  <a:ext uri="{0D108BD9-81ED-4DB2-BD59-A6C34878D82A}">
                    <a16:rowId xmlns:a16="http://schemas.microsoft.com/office/drawing/2014/main" val="10000"/>
                  </a:ext>
                </a:extLst>
              </a:tr>
              <a:tr h="620581">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357943"/>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Best threshold is between 2 and 3 – ie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574066870"/>
              </p:ext>
            </p:extLst>
          </p:nvPr>
        </p:nvGraphicFramePr>
        <p:xfrm>
          <a:off x="1789818" y="2971963"/>
          <a:ext cx="6708775" cy="3160712"/>
        </p:xfrm>
        <a:graphic>
          <a:graphicData uri="http://schemas.openxmlformats.org/presentationml/2006/ole">
            <mc:AlternateContent xmlns:mc="http://schemas.openxmlformats.org/markup-compatibility/2006">
              <mc:Choice xmlns:v="urn:schemas-microsoft-com:vml" Requires="v">
                <p:oleObj name="Equation" r:id="rId2" imgW="2577960" imgH="1206720" progId="Equation.3">
                  <p:embed/>
                </p:oleObj>
              </mc:Choice>
              <mc:Fallback>
                <p:oleObj name="Equation" r:id="rId2" imgW="2577960" imgH="12067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818" y="2971963"/>
                        <a:ext cx="6708775" cy="316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Update the probabilities</a:t>
            </a:r>
          </a:p>
          <a:p>
            <a:pPr marL="34925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168179610"/>
              </p:ext>
            </p:extLst>
          </p:nvPr>
        </p:nvGraphicFramePr>
        <p:xfrm>
          <a:off x="669135" y="2895600"/>
          <a:ext cx="7829458" cy="3506357"/>
        </p:xfrm>
        <a:graphic>
          <a:graphicData uri="http://schemas.openxmlformats.org/drawingml/2006/table">
            <a:tbl>
              <a:tblPr firstRow="1" bandRow="1">
                <a:tableStyleId>{5C22544A-7EE6-4342-B048-85BDC9FD1C3A}</a:tableStyleId>
              </a:tblPr>
              <a:tblGrid>
                <a:gridCol w="1309266">
                  <a:extLst>
                    <a:ext uri="{9D8B030D-6E8A-4147-A177-3AD203B41FA5}">
                      <a16:colId xmlns:a16="http://schemas.microsoft.com/office/drawing/2014/main" val="20000"/>
                    </a:ext>
                  </a:extLst>
                </a:gridCol>
                <a:gridCol w="659467">
                  <a:extLst>
                    <a:ext uri="{9D8B030D-6E8A-4147-A177-3AD203B41FA5}">
                      <a16:colId xmlns:a16="http://schemas.microsoft.com/office/drawing/2014/main" val="20001"/>
                    </a:ext>
                  </a:extLst>
                </a:gridCol>
                <a:gridCol w="659468">
                  <a:extLst>
                    <a:ext uri="{9D8B030D-6E8A-4147-A177-3AD203B41FA5}">
                      <a16:colId xmlns:a16="http://schemas.microsoft.com/office/drawing/2014/main" val="20002"/>
                    </a:ext>
                  </a:extLst>
                </a:gridCol>
                <a:gridCol w="683891">
                  <a:extLst>
                    <a:ext uri="{9D8B030D-6E8A-4147-A177-3AD203B41FA5}">
                      <a16:colId xmlns:a16="http://schemas.microsoft.com/office/drawing/2014/main" val="20003"/>
                    </a:ext>
                  </a:extLst>
                </a:gridCol>
                <a:gridCol w="683892">
                  <a:extLst>
                    <a:ext uri="{9D8B030D-6E8A-4147-A177-3AD203B41FA5}">
                      <a16:colId xmlns:a16="http://schemas.microsoft.com/office/drawing/2014/main" val="20004"/>
                    </a:ext>
                  </a:extLst>
                </a:gridCol>
                <a:gridCol w="659467">
                  <a:extLst>
                    <a:ext uri="{9D8B030D-6E8A-4147-A177-3AD203B41FA5}">
                      <a16:colId xmlns:a16="http://schemas.microsoft.com/office/drawing/2014/main" val="20005"/>
                    </a:ext>
                  </a:extLst>
                </a:gridCol>
                <a:gridCol w="635043">
                  <a:extLst>
                    <a:ext uri="{9D8B030D-6E8A-4147-A177-3AD203B41FA5}">
                      <a16:colId xmlns:a16="http://schemas.microsoft.com/office/drawing/2014/main" val="20006"/>
                    </a:ext>
                  </a:extLst>
                </a:gridCol>
                <a:gridCol w="610617">
                  <a:extLst>
                    <a:ext uri="{9D8B030D-6E8A-4147-A177-3AD203B41FA5}">
                      <a16:colId xmlns:a16="http://schemas.microsoft.com/office/drawing/2014/main" val="20007"/>
                    </a:ext>
                  </a:extLst>
                </a:gridCol>
                <a:gridCol w="683892">
                  <a:extLst>
                    <a:ext uri="{9D8B030D-6E8A-4147-A177-3AD203B41FA5}">
                      <a16:colId xmlns:a16="http://schemas.microsoft.com/office/drawing/2014/main" val="20008"/>
                    </a:ext>
                  </a:extLst>
                </a:gridCol>
                <a:gridCol w="537344">
                  <a:extLst>
                    <a:ext uri="{9D8B030D-6E8A-4147-A177-3AD203B41FA5}">
                      <a16:colId xmlns:a16="http://schemas.microsoft.com/office/drawing/2014/main" val="20009"/>
                    </a:ext>
                  </a:extLst>
                </a:gridCol>
                <a:gridCol w="707111">
                  <a:extLst>
                    <a:ext uri="{9D8B030D-6E8A-4147-A177-3AD203B41FA5}">
                      <a16:colId xmlns:a16="http://schemas.microsoft.com/office/drawing/2014/main" val="20010"/>
                    </a:ext>
                  </a:extLst>
                </a:gridCol>
              </a:tblGrid>
              <a:tr h="510365">
                <a:tc>
                  <a:txBody>
                    <a:bodyPr/>
                    <a:lstStyle/>
                    <a:p>
                      <a:r>
                        <a:rPr lang="en-US" dirty="0"/>
                        <a:t>Index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675036">
                <a:tc>
                  <a:txBody>
                    <a:bodyPr/>
                    <a:lstStyle/>
                    <a:p>
                      <a:r>
                        <a:rPr lang="en-US" i="1" dirty="0"/>
                        <a:t>Correct</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N</a:t>
                      </a:r>
                    </a:p>
                  </a:txBody>
                  <a:tcPr/>
                </a:tc>
                <a:tc>
                  <a:txBody>
                    <a:bodyPr/>
                    <a:lstStyle/>
                    <a:p>
                      <a:r>
                        <a:rPr lang="en-US" dirty="0"/>
                        <a:t>N</a:t>
                      </a:r>
                    </a:p>
                  </a:txBody>
                  <a:tcPr/>
                </a:tc>
                <a:tc>
                  <a:txBody>
                    <a:bodyPr/>
                    <a:lstStyle/>
                    <a:p>
                      <a:r>
                        <a:rPr lang="en-US" dirty="0"/>
                        <a:t>N</a:t>
                      </a:r>
                    </a:p>
                  </a:txBody>
                  <a:tcPr/>
                </a:tc>
                <a:tc>
                  <a:txBody>
                    <a:bodyPr/>
                    <a:lstStyle/>
                    <a:p>
                      <a:r>
                        <a:rPr lang="en-US" dirty="0"/>
                        <a:t>Y</a:t>
                      </a:r>
                    </a:p>
                  </a:txBody>
                  <a:tcPr/>
                </a:tc>
                <a:extLst>
                  <a:ext uri="{0D108BD9-81ED-4DB2-BD59-A6C34878D82A}">
                    <a16:rowId xmlns:a16="http://schemas.microsoft.com/office/drawing/2014/main" val="10001"/>
                  </a:ext>
                </a:extLst>
              </a:tr>
              <a:tr h="675036">
                <a:tc>
                  <a:txBody>
                    <a:bodyPr/>
                    <a:lstStyle/>
                    <a:p>
                      <a:r>
                        <a:rPr lang="en-US" dirty="0"/>
                        <a:t>Old p</a:t>
                      </a:r>
                      <a:r>
                        <a:rPr lang="en-US" baseline="-25000" dirty="0"/>
                        <a:t>i</a:t>
                      </a:r>
                    </a:p>
                  </a:txBody>
                  <a:tcPr/>
                </a:tc>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tc>
                <a:extLst>
                  <a:ext uri="{0D108BD9-81ED-4DB2-BD59-A6C34878D82A}">
                    <a16:rowId xmlns:a16="http://schemas.microsoft.com/office/drawing/2014/main" val="10002"/>
                  </a:ext>
                </a:extLst>
              </a:tr>
              <a:tr h="510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Pre-norm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baseline="-25000" dirty="0"/>
                        <a:t>i</a:t>
                      </a:r>
                    </a:p>
                  </a:txBody>
                  <a:tcPr/>
                </a:tc>
                <a:tc>
                  <a:txBody>
                    <a:bodyPr/>
                    <a:lstStyle/>
                    <a:p>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r>
                        <a:rPr lang="en-US" dirty="0"/>
                        <a:t>.15</a:t>
                      </a:r>
                    </a:p>
                  </a:txBody>
                  <a:tcPr/>
                </a:tc>
                <a:tc>
                  <a:txBody>
                    <a:bodyPr/>
                    <a:lstStyle/>
                    <a:p>
                      <a:r>
                        <a:rPr lang="en-US" dirty="0"/>
                        <a:t>.15</a:t>
                      </a:r>
                    </a:p>
                  </a:txBody>
                  <a:tcPr/>
                </a:tc>
                <a:tc>
                  <a:txBody>
                    <a:bodyPr/>
                    <a:lstStyle/>
                    <a:p>
                      <a:r>
                        <a:rPr lang="en-US" dirty="0"/>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extLst>
                  <a:ext uri="{0D108BD9-81ED-4DB2-BD59-A6C34878D82A}">
                    <a16:rowId xmlns:a16="http://schemas.microsoft.com/office/drawing/2014/main" val="10003"/>
                  </a:ext>
                </a:extLst>
              </a:tr>
              <a:tr h="510365">
                <a:tc>
                  <a:txBody>
                    <a:bodyPr/>
                    <a:lstStyle/>
                    <a:p>
                      <a:r>
                        <a:rPr lang="en-US" dirty="0"/>
                        <a:t>Z</a:t>
                      </a:r>
                      <a:r>
                        <a:rPr lang="en-US" baseline="-25000" dirty="0"/>
                        <a:t>1</a:t>
                      </a:r>
                    </a:p>
                    <a:p>
                      <a:r>
                        <a:rPr lang="en-US" baseline="0" dirty="0"/>
                        <a:t>=0.916515</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65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New p</a:t>
                      </a:r>
                      <a:r>
                        <a:rPr lang="en-US" baseline="-25000" dirty="0"/>
                        <a:t>i</a:t>
                      </a:r>
                    </a:p>
                  </a:txBody>
                  <a:tcPr/>
                </a:tc>
                <a:tc>
                  <a:txBody>
                    <a:bodyPr/>
                    <a:lstStyle/>
                    <a:p>
                      <a:r>
                        <a:rPr lang="en-US" dirty="0"/>
                        <a:t>.071</a:t>
                      </a:r>
                    </a:p>
                  </a:txBody>
                  <a:tcPr/>
                </a:tc>
                <a:tc>
                  <a:txBody>
                    <a:bodyPr/>
                    <a:lstStyle/>
                    <a:p>
                      <a:r>
                        <a:rPr lang="en-US" dirty="0"/>
                        <a:t>.071</a:t>
                      </a:r>
                    </a:p>
                  </a:txBody>
                  <a:tcPr/>
                </a:tc>
                <a:tc>
                  <a:txBody>
                    <a:bodyPr/>
                    <a:lstStyle/>
                    <a:p>
                      <a:r>
                        <a:rPr lang="en-US" dirty="0"/>
                        <a:t>.071</a:t>
                      </a:r>
                    </a:p>
                  </a:txBody>
                  <a:tcPr/>
                </a:tc>
                <a:tc>
                  <a:txBody>
                    <a:bodyPr/>
                    <a:lstStyle/>
                    <a:p>
                      <a:r>
                        <a:rPr lang="en-US" dirty="0"/>
                        <a:t>.071</a:t>
                      </a:r>
                    </a:p>
                  </a:txBody>
                  <a:tcPr/>
                </a:tc>
                <a:tc>
                  <a:txBody>
                    <a:bodyPr/>
                    <a:lstStyle/>
                    <a:p>
                      <a:r>
                        <a:rPr lang="en-US" dirty="0"/>
                        <a:t>.071</a:t>
                      </a:r>
                    </a:p>
                  </a:txBody>
                  <a:tcPr/>
                </a:tc>
                <a:tc>
                  <a:txBody>
                    <a:bodyPr/>
                    <a:lstStyle/>
                    <a:p>
                      <a:r>
                        <a:rPr lang="en-US" dirty="0"/>
                        <a:t>.071</a:t>
                      </a:r>
                    </a:p>
                  </a:txBody>
                  <a:tcPr/>
                </a:tc>
                <a:tc>
                  <a:txBody>
                    <a:bodyPr/>
                    <a:lstStyle/>
                    <a:p>
                      <a:r>
                        <a:rPr lang="en-US" dirty="0"/>
                        <a:t>.17</a:t>
                      </a:r>
                    </a:p>
                  </a:txBody>
                  <a:tcPr/>
                </a:tc>
                <a:tc>
                  <a:txBody>
                    <a:bodyPr/>
                    <a:lstStyle/>
                    <a:p>
                      <a:r>
                        <a:rPr lang="en-US" dirty="0"/>
                        <a:t>.17</a:t>
                      </a:r>
                    </a:p>
                  </a:txBody>
                  <a:tcPr/>
                </a:tc>
                <a:tc>
                  <a:txBody>
                    <a:bodyPr/>
                    <a:lstStyle/>
                    <a:p>
                      <a:r>
                        <a:rPr lang="en-US" dirty="0"/>
                        <a:t>.17</a:t>
                      </a:r>
                    </a:p>
                  </a:txBody>
                  <a:tcPr/>
                </a:tc>
                <a:tc>
                  <a:txBody>
                    <a:bodyPr/>
                    <a:lstStyle/>
                    <a:p>
                      <a:r>
                        <a:rPr lang="en-US" dirty="0"/>
                        <a:t>.071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1" u="none" strike="noStrike" kern="1200" cap="none" spc="0" normalizeH="0" baseline="0" noProof="0">
                <a:ln>
                  <a:noFill/>
                </a:ln>
                <a:solidFill>
                  <a:schemeClr val="tx1"/>
                </a:solidFill>
                <a:effectLst/>
                <a:uLnTx/>
                <a:uFillTx/>
                <a:latin typeface="+mn-lt"/>
                <a:ea typeface="+mn-ea"/>
                <a:cs typeface="+mn-cs"/>
              </a:rPr>
              <a:t>k</a:t>
            </a:r>
            <a:r>
              <a:rPr kumimoji="0" lang="en-US" sz="2600" b="0" i="0" u="none" strike="noStrike" kern="1200" cap="none" spc="0" normalizeH="0" baseline="0" noProof="0">
                <a:ln>
                  <a:noFill/>
                </a:ln>
                <a:solidFill>
                  <a:schemeClr val="tx1"/>
                </a:solidFill>
                <a:effectLst/>
                <a:uLnTx/>
                <a:uFillTx/>
                <a:latin typeface="+mn-lt"/>
                <a:ea typeface="+mn-ea"/>
                <a:cs typeface="+mn-cs"/>
              </a:rPr>
              <a:t> = 2.</a:t>
            </a:r>
            <a:r>
              <a:rPr kumimoji="0" lang="en-US" sz="2600" b="0" i="1" u="none" strike="noStrike" kern="1200" cap="none" spc="0" normalizeH="0" baseline="0" noProof="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Now a threshold between 2 and 3 results in error of 0.5, but between 5 and 6 gives error of 0.28 and between 8 and 9 gives 0.214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1"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70957698"/>
              </p:ext>
            </p:extLst>
          </p:nvPr>
        </p:nvGraphicFramePr>
        <p:xfrm>
          <a:off x="1531695" y="2164610"/>
          <a:ext cx="5234797" cy="502329"/>
        </p:xfrm>
        <a:graphic>
          <a:graphicData uri="http://schemas.openxmlformats.org/presentationml/2006/ole">
            <mc:AlternateContent xmlns:mc="http://schemas.openxmlformats.org/markup-compatibility/2006">
              <mc:Choice xmlns:v="urn:schemas-microsoft-com:vml" Requires="v">
                <p:oleObj name="Equation" r:id="rId2" imgW="2504880" imgH="228240" progId="Equation.3">
                  <p:embed/>
                </p:oleObj>
              </mc:Choice>
              <mc:Fallback>
                <p:oleObj name="Equation" r:id="rId2" imgW="2504880" imgH="2282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695" y="2164610"/>
                        <a:ext cx="5234797" cy="502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49696756"/>
              </p:ext>
            </p:extLst>
          </p:nvPr>
        </p:nvGraphicFramePr>
        <p:xfrm>
          <a:off x="2181346" y="4643104"/>
          <a:ext cx="2344229" cy="1465143"/>
        </p:xfrm>
        <a:graphic>
          <a:graphicData uri="http://schemas.openxmlformats.org/presentationml/2006/ole">
            <mc:AlternateContent xmlns:mc="http://schemas.openxmlformats.org/markup-compatibility/2006">
              <mc:Choice xmlns:v="urn:schemas-microsoft-com:vml" Requires="v">
                <p:oleObj name="Equation" r:id="rId4" imgW="1106280" imgH="685440" progId="Equation.3">
                  <p:embed/>
                </p:oleObj>
              </mc:Choice>
              <mc:Fallback>
                <p:oleObj name="Equation" r:id="rId4" imgW="1106280" imgH="6854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1346" y="4643104"/>
                        <a:ext cx="2344229" cy="1465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Update the probabilities</a:t>
            </a:r>
          </a:p>
          <a:p>
            <a:pPr marL="34925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592624107"/>
              </p:ext>
            </p:extLst>
          </p:nvPr>
        </p:nvGraphicFramePr>
        <p:xfrm>
          <a:off x="669135" y="2895600"/>
          <a:ext cx="7829458" cy="2701606"/>
        </p:xfrm>
        <a:graphic>
          <a:graphicData uri="http://schemas.openxmlformats.org/drawingml/2006/table">
            <a:tbl>
              <a:tblPr firstRow="1" bandRow="1">
                <a:tableStyleId>{5C22544A-7EE6-4342-B048-85BDC9FD1C3A}</a:tableStyleId>
              </a:tblPr>
              <a:tblGrid>
                <a:gridCol w="1138293">
                  <a:extLst>
                    <a:ext uri="{9D8B030D-6E8A-4147-A177-3AD203B41FA5}">
                      <a16:colId xmlns:a16="http://schemas.microsoft.com/office/drawing/2014/main" val="20000"/>
                    </a:ext>
                  </a:extLst>
                </a:gridCol>
                <a:gridCol w="635043">
                  <a:extLst>
                    <a:ext uri="{9D8B030D-6E8A-4147-A177-3AD203B41FA5}">
                      <a16:colId xmlns:a16="http://schemas.microsoft.com/office/drawing/2014/main" val="20001"/>
                    </a:ext>
                  </a:extLst>
                </a:gridCol>
                <a:gridCol w="732741">
                  <a:extLst>
                    <a:ext uri="{9D8B030D-6E8A-4147-A177-3AD203B41FA5}">
                      <a16:colId xmlns:a16="http://schemas.microsoft.com/office/drawing/2014/main" val="20002"/>
                    </a:ext>
                  </a:extLst>
                </a:gridCol>
                <a:gridCol w="659467">
                  <a:extLst>
                    <a:ext uri="{9D8B030D-6E8A-4147-A177-3AD203B41FA5}">
                      <a16:colId xmlns:a16="http://schemas.microsoft.com/office/drawing/2014/main" val="20003"/>
                    </a:ext>
                  </a:extLst>
                </a:gridCol>
                <a:gridCol w="659467">
                  <a:extLst>
                    <a:ext uri="{9D8B030D-6E8A-4147-A177-3AD203B41FA5}">
                      <a16:colId xmlns:a16="http://schemas.microsoft.com/office/drawing/2014/main" val="20004"/>
                    </a:ext>
                  </a:extLst>
                </a:gridCol>
                <a:gridCol w="683892">
                  <a:extLst>
                    <a:ext uri="{9D8B030D-6E8A-4147-A177-3AD203B41FA5}">
                      <a16:colId xmlns:a16="http://schemas.microsoft.com/office/drawing/2014/main" val="20005"/>
                    </a:ext>
                  </a:extLst>
                </a:gridCol>
                <a:gridCol w="659467">
                  <a:extLst>
                    <a:ext uri="{9D8B030D-6E8A-4147-A177-3AD203B41FA5}">
                      <a16:colId xmlns:a16="http://schemas.microsoft.com/office/drawing/2014/main" val="20006"/>
                    </a:ext>
                  </a:extLst>
                </a:gridCol>
                <a:gridCol w="635043">
                  <a:extLst>
                    <a:ext uri="{9D8B030D-6E8A-4147-A177-3AD203B41FA5}">
                      <a16:colId xmlns:a16="http://schemas.microsoft.com/office/drawing/2014/main" val="20007"/>
                    </a:ext>
                  </a:extLst>
                </a:gridCol>
                <a:gridCol w="635042">
                  <a:extLst>
                    <a:ext uri="{9D8B030D-6E8A-4147-A177-3AD203B41FA5}">
                      <a16:colId xmlns:a16="http://schemas.microsoft.com/office/drawing/2014/main" val="20008"/>
                    </a:ext>
                  </a:extLst>
                </a:gridCol>
                <a:gridCol w="708317">
                  <a:extLst>
                    <a:ext uri="{9D8B030D-6E8A-4147-A177-3AD203B41FA5}">
                      <a16:colId xmlns:a16="http://schemas.microsoft.com/office/drawing/2014/main" val="20009"/>
                    </a:ext>
                  </a:extLst>
                </a:gridCol>
                <a:gridCol w="682686">
                  <a:extLst>
                    <a:ext uri="{9D8B030D-6E8A-4147-A177-3AD203B41FA5}">
                      <a16:colId xmlns:a16="http://schemas.microsoft.com/office/drawing/2014/main" val="20010"/>
                    </a:ext>
                  </a:extLst>
                </a:gridCol>
              </a:tblGrid>
              <a:tr h="510365">
                <a:tc>
                  <a:txBody>
                    <a:bodyPr/>
                    <a:lstStyle/>
                    <a:p>
                      <a:r>
                        <a:rPr lang="en-US" dirty="0"/>
                        <a:t>Index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675036">
                <a:tc>
                  <a:txBody>
                    <a:bodyPr/>
                    <a:lstStyle/>
                    <a:p>
                      <a:r>
                        <a:rPr lang="en-US" i="1" dirty="0"/>
                        <a:t>Correct</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N</a:t>
                      </a:r>
                    </a:p>
                  </a:txBody>
                  <a:tcPr/>
                </a:tc>
                <a:tc>
                  <a:txBody>
                    <a:bodyPr/>
                    <a:lstStyle/>
                    <a:p>
                      <a:r>
                        <a:rPr lang="en-US" dirty="0"/>
                        <a:t>N</a:t>
                      </a:r>
                    </a:p>
                  </a:txBody>
                  <a:tcPr/>
                </a:tc>
                <a:tc>
                  <a:txBody>
                    <a:bodyPr/>
                    <a:lstStyle/>
                    <a:p>
                      <a:r>
                        <a:rPr lang="en-US" dirty="0"/>
                        <a:t>N</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extLst>
                  <a:ext uri="{0D108BD9-81ED-4DB2-BD59-A6C34878D82A}">
                    <a16:rowId xmlns:a16="http://schemas.microsoft.com/office/drawing/2014/main" val="10001"/>
                  </a:ext>
                </a:extLst>
              </a:tr>
              <a:tr h="510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Pre-norm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baseline="-25000" dirty="0"/>
                        <a:t>i</a:t>
                      </a:r>
                    </a:p>
                  </a:txBody>
                  <a:tcPr/>
                </a:tc>
                <a:tc>
                  <a:txBody>
                    <a:bodyPr/>
                    <a:lstStyle/>
                    <a:p>
                      <a:r>
                        <a:rPr lang="en-US" dirty="0"/>
                        <a:t>.037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.137</a:t>
                      </a:r>
                    </a:p>
                  </a:txBody>
                  <a:tcPr/>
                </a:tc>
                <a:tc>
                  <a:txBody>
                    <a:bodyPr/>
                    <a:lstStyle/>
                    <a:p>
                      <a:r>
                        <a:rPr lang="en-US" dirty="0"/>
                        <a:t>.087</a:t>
                      </a:r>
                    </a:p>
                  </a:txBody>
                  <a:tcPr/>
                </a:tc>
                <a:tc>
                  <a:txBody>
                    <a:bodyPr/>
                    <a:lstStyle/>
                    <a:p>
                      <a:r>
                        <a:rPr lang="en-US" dirty="0"/>
                        <a:t>.087</a:t>
                      </a:r>
                    </a:p>
                  </a:txBody>
                  <a:tcPr/>
                </a:tc>
                <a:tc>
                  <a:txBody>
                    <a:bodyPr/>
                    <a:lstStyle/>
                    <a:p>
                      <a:r>
                        <a:rPr lang="en-US" dirty="0"/>
                        <a:t>.087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.037</a:t>
                      </a:r>
                    </a:p>
                  </a:txBody>
                  <a:tcPr/>
                </a:tc>
                <a:extLst>
                  <a:ext uri="{0D108BD9-81ED-4DB2-BD59-A6C34878D82A}">
                    <a16:rowId xmlns:a16="http://schemas.microsoft.com/office/drawing/2014/main" val="10002"/>
                  </a:ext>
                </a:extLst>
              </a:tr>
              <a:tr h="510365">
                <a:tc>
                  <a:txBody>
                    <a:bodyPr/>
                    <a:lstStyle/>
                    <a:p>
                      <a:r>
                        <a:rPr lang="en-US" dirty="0"/>
                        <a:t>Z</a:t>
                      </a:r>
                      <a:r>
                        <a:rPr lang="en-US" baseline="-25000" dirty="0"/>
                        <a:t>1</a:t>
                      </a:r>
                      <a:r>
                        <a:rPr lang="en-US" baseline="0" dirty="0"/>
                        <a:t>=.82</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5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New p</a:t>
                      </a:r>
                      <a:r>
                        <a:rPr lang="en-US" baseline="-25000" dirty="0"/>
                        <a:t>i</a:t>
                      </a:r>
                    </a:p>
                  </a:txBody>
                  <a:tcPr/>
                </a:tc>
                <a:tc>
                  <a:txBody>
                    <a:bodyPr/>
                    <a:lstStyle/>
                    <a:p>
                      <a:r>
                        <a:rPr lang="en-US" dirty="0"/>
                        <a:t>.045</a:t>
                      </a:r>
                    </a:p>
                  </a:txBody>
                  <a:tcPr/>
                </a:tc>
                <a:tc>
                  <a:txBody>
                    <a:bodyPr/>
                    <a:lstStyle/>
                    <a:p>
                      <a:r>
                        <a:rPr lang="en-US" dirty="0"/>
                        <a:t>.045</a:t>
                      </a:r>
                    </a:p>
                  </a:txBody>
                  <a:tcPr/>
                </a:tc>
                <a:tc>
                  <a:txBody>
                    <a:bodyPr/>
                    <a:lstStyle/>
                    <a:p>
                      <a:r>
                        <a:rPr lang="en-US" dirty="0"/>
                        <a:t>.045</a:t>
                      </a:r>
                    </a:p>
                  </a:txBody>
                  <a:tcPr/>
                </a:tc>
                <a:tc>
                  <a:txBody>
                    <a:bodyPr/>
                    <a:lstStyle/>
                    <a:p>
                      <a:r>
                        <a:rPr lang="en-US" dirty="0"/>
                        <a:t>.167</a:t>
                      </a:r>
                    </a:p>
                  </a:txBody>
                  <a:tcPr/>
                </a:tc>
                <a:tc>
                  <a:txBody>
                    <a:bodyPr/>
                    <a:lstStyle/>
                    <a:p>
                      <a:r>
                        <a:rPr lang="en-US" dirty="0"/>
                        <a:t>.167</a:t>
                      </a:r>
                    </a:p>
                  </a:txBody>
                  <a:tcPr/>
                </a:tc>
                <a:tc>
                  <a:txBody>
                    <a:bodyPr/>
                    <a:lstStyle/>
                    <a:p>
                      <a:r>
                        <a:rPr lang="en-US" dirty="0"/>
                        <a:t>.167</a:t>
                      </a:r>
                    </a:p>
                  </a:txBody>
                  <a:tcPr/>
                </a:tc>
                <a:tc>
                  <a:txBody>
                    <a:bodyPr/>
                    <a:lstStyle/>
                    <a:p>
                      <a:r>
                        <a:rPr lang="en-US" dirty="0"/>
                        <a:t>.106</a:t>
                      </a:r>
                    </a:p>
                  </a:txBody>
                  <a:tcPr/>
                </a:tc>
                <a:tc>
                  <a:txBody>
                    <a:bodyPr/>
                    <a:lstStyle/>
                    <a:p>
                      <a:r>
                        <a:rPr lang="en-US" dirty="0"/>
                        <a:t>.106</a:t>
                      </a:r>
                    </a:p>
                  </a:txBody>
                  <a:tcPr/>
                </a:tc>
                <a:tc>
                  <a:txBody>
                    <a:bodyPr/>
                    <a:lstStyle/>
                    <a:p>
                      <a:r>
                        <a:rPr lang="en-US" dirty="0"/>
                        <a:t>.106</a:t>
                      </a:r>
                    </a:p>
                  </a:txBody>
                  <a:tcPr/>
                </a:tc>
                <a:tc>
                  <a:txBody>
                    <a:bodyPr/>
                    <a:lstStyle/>
                    <a:p>
                      <a:r>
                        <a:rPr lang="en-US" dirty="0"/>
                        <a:t>.045</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3 mistakes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1" u="none" strike="noStrike" kern="1200" cap="none" spc="0" normalizeH="0" baseline="0" noProof="0">
                <a:ln>
                  <a:noFill/>
                </a:ln>
                <a:solidFill>
                  <a:schemeClr val="tx1"/>
                </a:solidFill>
                <a:effectLst/>
                <a:uLnTx/>
                <a:uFillTx/>
                <a:latin typeface="+mn-lt"/>
                <a:ea typeface="+mn-ea"/>
                <a:cs typeface="+mn-cs"/>
              </a:rPr>
              <a:t>k</a:t>
            </a:r>
            <a:r>
              <a:rPr kumimoji="0" lang="en-US" sz="2600" b="0" i="0" u="none" strike="noStrike" kern="1200" cap="none" spc="0" normalizeH="0" baseline="0" noProof="0">
                <a:ln>
                  <a:noFill/>
                </a:ln>
                <a:solidFill>
                  <a:schemeClr val="tx1"/>
                </a:solidFill>
                <a:effectLst/>
                <a:uLnTx/>
                <a:uFillTx/>
                <a:latin typeface="+mn-lt"/>
                <a:ea typeface="+mn-ea"/>
                <a:cs typeface="+mn-cs"/>
              </a:rPr>
              <a:t> = 3.</a:t>
            </a:r>
            <a:r>
              <a:rPr kumimoji="0" lang="en-US" sz="2600" b="0" i="1" u="none" strike="noStrike" kern="1200" cap="none" spc="0" normalizeH="0" baseline="0" noProof="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Best threshold between 5 and 6</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1"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915803323"/>
              </p:ext>
            </p:extLst>
          </p:nvPr>
        </p:nvGraphicFramePr>
        <p:xfrm>
          <a:off x="1189038" y="2178336"/>
          <a:ext cx="5922962" cy="503238"/>
        </p:xfrm>
        <a:graphic>
          <a:graphicData uri="http://schemas.openxmlformats.org/presentationml/2006/ole">
            <mc:AlternateContent xmlns:mc="http://schemas.openxmlformats.org/markup-compatibility/2006">
              <mc:Choice xmlns:v="urn:schemas-microsoft-com:vml" Requires="v">
                <p:oleObj name="Equation" r:id="rId2" imgW="2834280" imgH="228240" progId="Equation.3">
                  <p:embed/>
                </p:oleObj>
              </mc:Choice>
              <mc:Fallback>
                <p:oleObj name="Equation" r:id="rId2" imgW="2834280" imgH="2282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2178336"/>
                        <a:ext cx="59229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6024303"/>
              </p:ext>
            </p:extLst>
          </p:nvPr>
        </p:nvGraphicFramePr>
        <p:xfrm>
          <a:off x="2181225" y="4630738"/>
          <a:ext cx="2344738" cy="1492250"/>
        </p:xfrm>
        <a:graphic>
          <a:graphicData uri="http://schemas.openxmlformats.org/presentationml/2006/ole">
            <mc:AlternateContent xmlns:mc="http://schemas.openxmlformats.org/markup-compatibility/2006">
              <mc:Choice xmlns:v="urn:schemas-microsoft-com:vml" Requires="v">
                <p:oleObj name="Equation" r:id="rId4" imgW="1106280" imgH="694800" progId="Equation.3">
                  <p:embed/>
                </p:oleObj>
              </mc:Choice>
              <mc:Fallback>
                <p:oleObj name="Equation" r:id="rId4" imgW="1106280" imgH="694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1225" y="4630738"/>
                        <a:ext cx="2344738" cy="149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Ensemble?</a:t>
            </a:r>
          </a:p>
        </p:txBody>
      </p:sp>
      <p:sp>
        <p:nvSpPr>
          <p:cNvPr id="3" name="Content Placeholder 2"/>
          <p:cNvSpPr>
            <a:spLocks noGrp="1"/>
          </p:cNvSpPr>
          <p:nvPr>
            <p:ph idx="1"/>
          </p:nvPr>
        </p:nvSpPr>
        <p:spPr/>
        <p:txBody>
          <a:bodyPr>
            <a:normAutofit fontScale="85000" lnSpcReduction="20000"/>
          </a:bodyPr>
          <a:lstStyle/>
          <a:p>
            <a:r>
              <a:rPr lang="en-US" b="1" dirty="0"/>
              <a:t>Scenario 2: </a:t>
            </a:r>
            <a:r>
              <a:rPr lang="en-US" dirty="0"/>
              <a:t>Let’s suppose that you have developed a health and fitness app. Before making it public, you wish to receive critical feedback to close down the potential loopholes, if any. You can resort to one of the following methods, read and decide which method is the best:</a:t>
            </a:r>
          </a:p>
          <a:p>
            <a:endParaRPr lang="en-US" dirty="0"/>
          </a:p>
          <a:p>
            <a:pPr lvl="1"/>
            <a:r>
              <a:rPr lang="en-US" b="1" dirty="0"/>
              <a:t>You can take the opinion of your spouse or your closest friends.</a:t>
            </a:r>
            <a:endParaRPr lang="en-US" dirty="0"/>
          </a:p>
          <a:p>
            <a:pPr lvl="1"/>
            <a:r>
              <a:rPr lang="en-US" b="1" dirty="0"/>
              <a:t>You can ask a bunch of your friends and office colleagues.</a:t>
            </a:r>
            <a:endParaRPr lang="en-US" dirty="0"/>
          </a:p>
          <a:p>
            <a:pPr lvl="1"/>
            <a:r>
              <a:rPr lang="en-US" b="1" dirty="0"/>
              <a:t>You can launch a beta version of the app and receive feedback from the web development community and non-biased users.</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Update the probabilities</a:t>
            </a:r>
          </a:p>
          <a:p>
            <a:pPr marL="34925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482218289"/>
              </p:ext>
            </p:extLst>
          </p:nvPr>
        </p:nvGraphicFramePr>
        <p:xfrm>
          <a:off x="669135" y="2895600"/>
          <a:ext cx="7829458" cy="2701606"/>
        </p:xfrm>
        <a:graphic>
          <a:graphicData uri="http://schemas.openxmlformats.org/drawingml/2006/table">
            <a:tbl>
              <a:tblPr firstRow="1" bandRow="1">
                <a:tableStyleId>{5C22544A-7EE6-4342-B048-85BDC9FD1C3A}</a:tableStyleId>
              </a:tblPr>
              <a:tblGrid>
                <a:gridCol w="1138293">
                  <a:extLst>
                    <a:ext uri="{9D8B030D-6E8A-4147-A177-3AD203B41FA5}">
                      <a16:colId xmlns:a16="http://schemas.microsoft.com/office/drawing/2014/main" val="20000"/>
                    </a:ext>
                  </a:extLst>
                </a:gridCol>
                <a:gridCol w="635043">
                  <a:extLst>
                    <a:ext uri="{9D8B030D-6E8A-4147-A177-3AD203B41FA5}">
                      <a16:colId xmlns:a16="http://schemas.microsoft.com/office/drawing/2014/main" val="20001"/>
                    </a:ext>
                  </a:extLst>
                </a:gridCol>
                <a:gridCol w="732741">
                  <a:extLst>
                    <a:ext uri="{9D8B030D-6E8A-4147-A177-3AD203B41FA5}">
                      <a16:colId xmlns:a16="http://schemas.microsoft.com/office/drawing/2014/main" val="20002"/>
                    </a:ext>
                  </a:extLst>
                </a:gridCol>
                <a:gridCol w="659467">
                  <a:extLst>
                    <a:ext uri="{9D8B030D-6E8A-4147-A177-3AD203B41FA5}">
                      <a16:colId xmlns:a16="http://schemas.microsoft.com/office/drawing/2014/main" val="20003"/>
                    </a:ext>
                  </a:extLst>
                </a:gridCol>
                <a:gridCol w="659467">
                  <a:extLst>
                    <a:ext uri="{9D8B030D-6E8A-4147-A177-3AD203B41FA5}">
                      <a16:colId xmlns:a16="http://schemas.microsoft.com/office/drawing/2014/main" val="20004"/>
                    </a:ext>
                  </a:extLst>
                </a:gridCol>
                <a:gridCol w="683892">
                  <a:extLst>
                    <a:ext uri="{9D8B030D-6E8A-4147-A177-3AD203B41FA5}">
                      <a16:colId xmlns:a16="http://schemas.microsoft.com/office/drawing/2014/main" val="20005"/>
                    </a:ext>
                  </a:extLst>
                </a:gridCol>
                <a:gridCol w="659467">
                  <a:extLst>
                    <a:ext uri="{9D8B030D-6E8A-4147-A177-3AD203B41FA5}">
                      <a16:colId xmlns:a16="http://schemas.microsoft.com/office/drawing/2014/main" val="20006"/>
                    </a:ext>
                  </a:extLst>
                </a:gridCol>
                <a:gridCol w="635043">
                  <a:extLst>
                    <a:ext uri="{9D8B030D-6E8A-4147-A177-3AD203B41FA5}">
                      <a16:colId xmlns:a16="http://schemas.microsoft.com/office/drawing/2014/main" val="20007"/>
                    </a:ext>
                  </a:extLst>
                </a:gridCol>
                <a:gridCol w="635042">
                  <a:extLst>
                    <a:ext uri="{9D8B030D-6E8A-4147-A177-3AD203B41FA5}">
                      <a16:colId xmlns:a16="http://schemas.microsoft.com/office/drawing/2014/main" val="20008"/>
                    </a:ext>
                  </a:extLst>
                </a:gridCol>
                <a:gridCol w="708317">
                  <a:extLst>
                    <a:ext uri="{9D8B030D-6E8A-4147-A177-3AD203B41FA5}">
                      <a16:colId xmlns:a16="http://schemas.microsoft.com/office/drawing/2014/main" val="20009"/>
                    </a:ext>
                  </a:extLst>
                </a:gridCol>
                <a:gridCol w="682686">
                  <a:extLst>
                    <a:ext uri="{9D8B030D-6E8A-4147-A177-3AD203B41FA5}">
                      <a16:colId xmlns:a16="http://schemas.microsoft.com/office/drawing/2014/main" val="20010"/>
                    </a:ext>
                  </a:extLst>
                </a:gridCol>
              </a:tblGrid>
              <a:tr h="510365">
                <a:tc>
                  <a:txBody>
                    <a:bodyPr/>
                    <a:lstStyle/>
                    <a:p>
                      <a:r>
                        <a:rPr lang="en-US" dirty="0"/>
                        <a:t>Index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675036">
                <a:tc>
                  <a:txBody>
                    <a:bodyPr/>
                    <a:lstStyle/>
                    <a:p>
                      <a:r>
                        <a:rPr lang="en-US" i="1" dirty="0"/>
                        <a:t>Correct</a:t>
                      </a:r>
                    </a:p>
                  </a:txBody>
                  <a:tcPr/>
                </a:tc>
                <a:tc>
                  <a:txBody>
                    <a:bodyPr/>
                    <a:lstStyle/>
                    <a:p>
                      <a:r>
                        <a:rPr lang="en-US" dirty="0"/>
                        <a:t>N</a:t>
                      </a:r>
                    </a:p>
                  </a:txBody>
                  <a:tcPr/>
                </a:tc>
                <a:tc>
                  <a:txBody>
                    <a:bodyPr/>
                    <a:lstStyle/>
                    <a:p>
                      <a:r>
                        <a:rPr lang="en-US" dirty="0"/>
                        <a:t>N</a:t>
                      </a:r>
                    </a:p>
                  </a:txBody>
                  <a:tcPr/>
                </a:tc>
                <a:tc>
                  <a:txBody>
                    <a:bodyPr/>
                    <a:lstStyle/>
                    <a:p>
                      <a:r>
                        <a:rPr lang="en-US" dirty="0"/>
                        <a:t>N</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extLst>
                  <a:ext uri="{0D108BD9-81ED-4DB2-BD59-A6C34878D82A}">
                    <a16:rowId xmlns:a16="http://schemas.microsoft.com/office/drawing/2014/main" val="10001"/>
                  </a:ext>
                </a:extLst>
              </a:tr>
              <a:tr h="510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Pre-norm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baseline="-25000" dirty="0"/>
                        <a:t>i</a:t>
                      </a:r>
                    </a:p>
                  </a:txBody>
                  <a:tcPr/>
                </a:tc>
                <a:tc>
                  <a:txBody>
                    <a:bodyPr/>
                    <a:lstStyle/>
                    <a:p>
                      <a:r>
                        <a:rPr lang="en-US" dirty="0"/>
                        <a:t>.096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.096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.096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.078</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.096</a:t>
                      </a:r>
                    </a:p>
                  </a:txBody>
                  <a:tcPr/>
                </a:tc>
                <a:extLst>
                  <a:ext uri="{0D108BD9-81ED-4DB2-BD59-A6C34878D82A}">
                    <a16:rowId xmlns:a16="http://schemas.microsoft.com/office/drawing/2014/main" val="10002"/>
                  </a:ext>
                </a:extLst>
              </a:tr>
              <a:tr h="510365">
                <a:tc>
                  <a:txBody>
                    <a:bodyPr/>
                    <a:lstStyle/>
                    <a:p>
                      <a:r>
                        <a:rPr lang="en-US" dirty="0"/>
                        <a:t>Z</a:t>
                      </a:r>
                      <a:r>
                        <a:rPr lang="en-US" baseline="-25000" dirty="0"/>
                        <a:t>1</a:t>
                      </a:r>
                      <a:r>
                        <a:rPr lang="en-US" baseline="0" dirty="0"/>
                        <a:t>=.77</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5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New p</a:t>
                      </a:r>
                      <a:r>
                        <a:rPr lang="en-US" baseline="-25000" dirty="0"/>
                        <a:t>i</a:t>
                      </a:r>
                    </a:p>
                  </a:txBody>
                  <a:tcPr/>
                </a:tc>
                <a:tc>
                  <a:txBody>
                    <a:bodyPr/>
                    <a:lstStyle/>
                    <a:p>
                      <a:r>
                        <a:rPr lang="en-US" dirty="0"/>
                        <a:t>.125</a:t>
                      </a:r>
                    </a:p>
                  </a:txBody>
                  <a:tcPr/>
                </a:tc>
                <a:tc>
                  <a:txBody>
                    <a:bodyPr/>
                    <a:lstStyle/>
                    <a:p>
                      <a:r>
                        <a:rPr lang="en-US" dirty="0"/>
                        <a:t>.125</a:t>
                      </a:r>
                    </a:p>
                  </a:txBody>
                  <a:tcPr/>
                </a:tc>
                <a:tc>
                  <a:txBody>
                    <a:bodyPr/>
                    <a:lstStyle/>
                    <a:p>
                      <a:r>
                        <a:rPr lang="en-US" dirty="0"/>
                        <a:t>.125</a:t>
                      </a:r>
                    </a:p>
                  </a:txBody>
                  <a:tcPr/>
                </a:tc>
                <a:tc>
                  <a:txBody>
                    <a:bodyPr/>
                    <a:lstStyle/>
                    <a:p>
                      <a:r>
                        <a:rPr lang="en-US" dirty="0"/>
                        <a:t>.102</a:t>
                      </a:r>
                    </a:p>
                  </a:txBody>
                  <a:tcPr/>
                </a:tc>
                <a:tc>
                  <a:txBody>
                    <a:bodyPr/>
                    <a:lstStyle/>
                    <a:p>
                      <a:r>
                        <a:rPr lang="en-US" dirty="0"/>
                        <a:t>.102</a:t>
                      </a:r>
                    </a:p>
                  </a:txBody>
                  <a:tcPr/>
                </a:tc>
                <a:tc>
                  <a:txBody>
                    <a:bodyPr/>
                    <a:lstStyle/>
                    <a:p>
                      <a:r>
                        <a:rPr lang="en-US" dirty="0"/>
                        <a:t>.102</a:t>
                      </a:r>
                    </a:p>
                  </a:txBody>
                  <a:tcPr/>
                </a:tc>
                <a:tc>
                  <a:txBody>
                    <a:bodyPr/>
                    <a:lstStyle/>
                    <a:p>
                      <a:r>
                        <a:rPr lang="en-US" dirty="0"/>
                        <a:t>.064</a:t>
                      </a:r>
                    </a:p>
                  </a:txBody>
                  <a:tcPr/>
                </a:tc>
                <a:tc>
                  <a:txBody>
                    <a:bodyPr/>
                    <a:lstStyle/>
                    <a:p>
                      <a:r>
                        <a:rPr lang="en-US" dirty="0"/>
                        <a:t>.064</a:t>
                      </a:r>
                    </a:p>
                  </a:txBody>
                  <a:tcPr/>
                </a:tc>
                <a:tc>
                  <a:txBody>
                    <a:bodyPr/>
                    <a:lstStyle/>
                    <a:p>
                      <a:r>
                        <a:rPr lang="en-US" dirty="0"/>
                        <a:t>.064</a:t>
                      </a:r>
                    </a:p>
                  </a:txBody>
                  <a:tcPr/>
                </a:tc>
                <a:tc>
                  <a:txBody>
                    <a:bodyPr/>
                    <a:lstStyle/>
                    <a:p>
                      <a:r>
                        <a:rPr lang="en-US" dirty="0"/>
                        <a:t>.125</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0 mistakes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1"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491950997"/>
              </p:ext>
            </p:extLst>
          </p:nvPr>
        </p:nvGraphicFramePr>
        <p:xfrm>
          <a:off x="888117" y="2436169"/>
          <a:ext cx="7216091" cy="1253015"/>
        </p:xfrm>
        <a:graphic>
          <a:graphicData uri="http://schemas.openxmlformats.org/presentationml/2006/ole">
            <mc:AlternateContent xmlns:mc="http://schemas.openxmlformats.org/markup-compatibility/2006">
              <mc:Choice xmlns:v="urn:schemas-microsoft-com:vml" Requires="v">
                <p:oleObj name="Equation" r:id="rId2" imgW="2925360" imgH="493560" progId="Equation.3">
                  <p:embed/>
                </p:oleObj>
              </mc:Choice>
              <mc:Fallback>
                <p:oleObj name="Equation" r:id="rId2" imgW="2925360" imgH="4935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117" y="2436169"/>
                        <a:ext cx="7216091" cy="12530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might test error react to </a:t>
            </a:r>
            <a:r>
              <a:rPr lang="en-US" dirty="0" err="1"/>
              <a:t>AdaBoost</a:t>
            </a:r>
            <a:r>
              <a:rPr lang="en-US" dirty="0"/>
              <a:t>? </a:t>
            </a:r>
          </a:p>
        </p:txBody>
      </p:sp>
      <p:sp>
        <p:nvSpPr>
          <p:cNvPr id="3" name="Content Placeholder 2"/>
          <p:cNvSpPr>
            <a:spLocks noGrp="1"/>
          </p:cNvSpPr>
          <p:nvPr>
            <p:ph idx="1"/>
          </p:nvPr>
        </p:nvSpPr>
        <p:spPr/>
        <p:txBody>
          <a:bodyPr/>
          <a:lstStyle/>
          <a:p>
            <a:r>
              <a:rPr lang="en-US" dirty="0"/>
              <a:t>We expect to encounter:</a:t>
            </a:r>
          </a:p>
          <a:p>
            <a:pPr lvl="1"/>
            <a:r>
              <a:rPr lang="en-US" dirty="0"/>
              <a:t>Occam’s Razor	</a:t>
            </a:r>
          </a:p>
          <a:p>
            <a:pPr lvl="1"/>
            <a:r>
              <a:rPr lang="en-US" dirty="0"/>
              <a:t>Overfitting</a:t>
            </a:r>
          </a:p>
        </p:txBody>
      </p:sp>
      <p:pic>
        <p:nvPicPr>
          <p:cNvPr id="34818" name="Picture 2"/>
          <p:cNvPicPr>
            <a:picLocks noChangeAspect="1" noChangeArrowheads="1"/>
          </p:cNvPicPr>
          <p:nvPr/>
        </p:nvPicPr>
        <p:blipFill>
          <a:blip r:embed="rId2"/>
          <a:srcRect/>
          <a:stretch>
            <a:fillRect/>
          </a:stretch>
        </p:blipFill>
        <p:spPr bwMode="auto">
          <a:xfrm>
            <a:off x="3810000" y="2133600"/>
            <a:ext cx="4762500" cy="37623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results of test error </a:t>
            </a:r>
          </a:p>
        </p:txBody>
      </p:sp>
      <p:pic>
        <p:nvPicPr>
          <p:cNvPr id="35842" name="Picture 2"/>
          <p:cNvPicPr>
            <a:picLocks noGrp="1" noChangeAspect="1" noChangeArrowheads="1"/>
          </p:cNvPicPr>
          <p:nvPr>
            <p:ph idx="1"/>
          </p:nvPr>
        </p:nvPicPr>
        <p:blipFill>
          <a:blip r:embed="rId2"/>
          <a:srcRect/>
          <a:stretch>
            <a:fillRect/>
          </a:stretch>
        </p:blipFill>
        <p:spPr bwMode="auto">
          <a:xfrm>
            <a:off x="762000" y="1600200"/>
            <a:ext cx="7696199" cy="514909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Pros/Cons of </a:t>
            </a:r>
            <a:r>
              <a:rPr lang="en-US" dirty="0" err="1"/>
              <a:t>AdaBoost</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142892" y="1600199"/>
            <a:ext cx="8620108" cy="508711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Gradient Boosting</a:t>
            </a:r>
            <a:endParaRPr lang="en-US" dirty="0"/>
          </a:p>
        </p:txBody>
      </p:sp>
      <p:sp>
        <p:nvSpPr>
          <p:cNvPr id="3" name="Content Placeholder 2"/>
          <p:cNvSpPr>
            <a:spLocks noGrp="1"/>
          </p:cNvSpPr>
          <p:nvPr>
            <p:ph idx="1"/>
          </p:nvPr>
        </p:nvSpPr>
        <p:spPr/>
        <p:txBody>
          <a:bodyPr/>
          <a:lstStyle/>
          <a:p>
            <a:r>
              <a:rPr lang="en-US" dirty="0"/>
              <a:t>In this method we try to </a:t>
            </a:r>
            <a:r>
              <a:rPr lang="en-US" dirty="0" err="1"/>
              <a:t>visualise</a:t>
            </a:r>
            <a:r>
              <a:rPr lang="en-US" dirty="0"/>
              <a:t> the boosting problem as an </a:t>
            </a:r>
            <a:r>
              <a:rPr lang="en-US" dirty="0" err="1"/>
              <a:t>optimisation</a:t>
            </a:r>
            <a:r>
              <a:rPr lang="en-US" dirty="0"/>
              <a:t> problem, </a:t>
            </a:r>
            <a:r>
              <a:rPr lang="en-US" dirty="0" err="1"/>
              <a:t>i.e</a:t>
            </a:r>
            <a:r>
              <a:rPr lang="en-US" dirty="0"/>
              <a:t> we take up a loss function and try to </a:t>
            </a:r>
            <a:r>
              <a:rPr lang="en-US" dirty="0" err="1"/>
              <a:t>optimise</a:t>
            </a:r>
            <a:r>
              <a:rPr lang="en-US" dirty="0"/>
              <a:t> it.</a:t>
            </a:r>
          </a:p>
          <a:p>
            <a:pPr fontAlgn="base"/>
            <a:r>
              <a:rPr lang="en-US" dirty="0"/>
              <a:t>Gradient boosting involves three elements:</a:t>
            </a:r>
          </a:p>
          <a:p>
            <a:pPr lvl="1" fontAlgn="base"/>
            <a:r>
              <a:rPr lang="en-US" dirty="0"/>
              <a:t>A loss function to be optimized.</a:t>
            </a:r>
          </a:p>
          <a:p>
            <a:pPr lvl="1" fontAlgn="base"/>
            <a:r>
              <a:rPr lang="en-US" dirty="0"/>
              <a:t>A weak learner to make predictions.</a:t>
            </a:r>
          </a:p>
          <a:p>
            <a:pPr lvl="1" fontAlgn="base"/>
            <a:r>
              <a:rPr lang="en-US" dirty="0"/>
              <a:t>An additive model to add weak learners to minimize the loss function.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XGBoost</a:t>
            </a:r>
            <a:r>
              <a:rPr lang="en-US" b="1" dirty="0"/>
              <a:t>(Extreme Gradient Boosting)</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err="1"/>
              <a:t>XGBoost</a:t>
            </a:r>
            <a:r>
              <a:rPr lang="en-US" dirty="0"/>
              <a:t> is similar to gradient boosting algorithm but it has a few tricks up its sleeve which makes it stand out from the rest.</a:t>
            </a:r>
          </a:p>
          <a:p>
            <a:r>
              <a:rPr lang="en-US" dirty="0"/>
              <a:t>Features of </a:t>
            </a:r>
            <a:r>
              <a:rPr lang="en-US" dirty="0" err="1"/>
              <a:t>XGBoost</a:t>
            </a:r>
            <a:r>
              <a:rPr lang="en-US" dirty="0"/>
              <a:t> are:</a:t>
            </a:r>
          </a:p>
          <a:p>
            <a:pPr lvl="1"/>
            <a:r>
              <a:rPr lang="en-US" sz="2600" dirty="0"/>
              <a:t>Clever </a:t>
            </a:r>
            <a:r>
              <a:rPr lang="en-US" sz="2600" dirty="0" err="1"/>
              <a:t>Penalisation</a:t>
            </a:r>
            <a:r>
              <a:rPr lang="en-US" sz="2600" dirty="0"/>
              <a:t> of Trees</a:t>
            </a:r>
          </a:p>
          <a:p>
            <a:pPr lvl="1"/>
            <a:r>
              <a:rPr lang="en-US" sz="2600" dirty="0"/>
              <a:t>A Proportional shrinking of leaf nodes</a:t>
            </a:r>
          </a:p>
          <a:p>
            <a:pPr lvl="1"/>
            <a:r>
              <a:rPr lang="en-US" sz="2600" dirty="0">
                <a:hlinkClick r:id="rId2"/>
              </a:rPr>
              <a:t>Newton Boosting</a:t>
            </a:r>
            <a:r>
              <a:rPr lang="en-US" sz="2600" dirty="0"/>
              <a:t> (uses </a:t>
            </a:r>
            <a:r>
              <a:rPr lang="en-US" sz="2600" dirty="0">
                <a:hlinkClick r:id="rId3" tooltip="Curvature"/>
              </a:rPr>
              <a:t>curvature</a:t>
            </a:r>
            <a:r>
              <a:rPr lang="en-US" sz="2600" dirty="0"/>
              <a:t> information (i.e. the </a:t>
            </a:r>
          </a:p>
          <a:p>
            <a:pPr lvl="1"/>
            <a:r>
              <a:rPr lang="en-US" sz="2600" dirty="0"/>
              <a:t>second derivative) to take a more direct route.)</a:t>
            </a:r>
          </a:p>
          <a:p>
            <a:pPr lvl="1"/>
            <a:endParaRPr lang="en-US" sz="2600" dirty="0"/>
          </a:p>
          <a:p>
            <a:pPr lvl="1"/>
            <a:r>
              <a:rPr lang="en-US" sz="2600" dirty="0"/>
              <a:t>Extra </a:t>
            </a:r>
            <a:r>
              <a:rPr lang="en-US" sz="2600" dirty="0" err="1"/>
              <a:t>Randomisation</a:t>
            </a:r>
            <a:r>
              <a:rPr lang="en-US" sz="2600" dirty="0"/>
              <a:t> Parameter (The extra </a:t>
            </a:r>
            <a:r>
              <a:rPr lang="en-US" sz="2600" dirty="0" err="1"/>
              <a:t>randomisation</a:t>
            </a:r>
            <a:r>
              <a:rPr lang="en-US" sz="2600" dirty="0"/>
              <a:t> parameter can be used to reduce the correlation between the trees, as seen in the previous article, the lesser the correlation among classifiers, the better our ensemble of classifiers will turn out.)</a:t>
            </a:r>
          </a:p>
          <a:p>
            <a:endParaRPr lang="en-US" dirty="0"/>
          </a:p>
        </p:txBody>
      </p:sp>
      <p:pic>
        <p:nvPicPr>
          <p:cNvPr id="37890" name="Picture 2"/>
          <p:cNvPicPr>
            <a:picLocks noChangeAspect="1" noChangeArrowheads="1"/>
          </p:cNvPicPr>
          <p:nvPr/>
        </p:nvPicPr>
        <p:blipFill>
          <a:blip r:embed="rId4"/>
          <a:srcRect/>
          <a:stretch>
            <a:fillRect/>
          </a:stretch>
        </p:blipFill>
        <p:spPr bwMode="auto">
          <a:xfrm>
            <a:off x="7010400" y="2514600"/>
            <a:ext cx="1762125" cy="200490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Times New Roman" pitchFamily="18" charset="0"/>
              </a:rPr>
              <a:t>Stacking</a:t>
            </a:r>
            <a:endParaRPr lang="en-AU">
              <a:latin typeface="Times New Roman" pitchFamily="18" charset="0"/>
            </a:endParaRPr>
          </a:p>
        </p:txBody>
      </p:sp>
      <p:sp>
        <p:nvSpPr>
          <p:cNvPr id="25603" name="Rectangle 3"/>
          <p:cNvSpPr>
            <a:spLocks noGrp="1" noChangeArrowheads="1"/>
          </p:cNvSpPr>
          <p:nvPr>
            <p:ph type="body" idx="1"/>
          </p:nvPr>
        </p:nvSpPr>
        <p:spPr/>
        <p:txBody>
          <a:bodyPr/>
          <a:lstStyle/>
          <a:p>
            <a:pPr algn="just" eaLnBrk="1" hangingPunct="1"/>
            <a:r>
              <a:rPr lang="en-US" dirty="0">
                <a:latin typeface="Times New Roman" pitchFamily="18" charset="0"/>
              </a:rPr>
              <a:t>Uses </a:t>
            </a:r>
            <a:r>
              <a:rPr lang="en-US" i="1" dirty="0">
                <a:latin typeface="Times New Roman" pitchFamily="18" charset="0"/>
              </a:rPr>
              <a:t>meta</a:t>
            </a:r>
            <a:r>
              <a:rPr lang="en-US" dirty="0">
                <a:latin typeface="Times New Roman" pitchFamily="18" charset="0"/>
              </a:rPr>
              <a:t> </a:t>
            </a:r>
            <a:r>
              <a:rPr lang="en-US" i="1" dirty="0">
                <a:latin typeface="Times New Roman" pitchFamily="18" charset="0"/>
              </a:rPr>
              <a:t>learner</a:t>
            </a:r>
            <a:r>
              <a:rPr lang="en-US" dirty="0">
                <a:latin typeface="Times New Roman" pitchFamily="18" charset="0"/>
              </a:rPr>
              <a:t> instead of voting to combine predictions of base learners</a:t>
            </a:r>
          </a:p>
          <a:p>
            <a:pPr lvl="1" algn="just" eaLnBrk="1" hangingPunct="1"/>
            <a:r>
              <a:rPr lang="en-US" dirty="0">
                <a:latin typeface="Times New Roman" pitchFamily="18" charset="0"/>
              </a:rPr>
              <a:t>Predictions of base learners (</a:t>
            </a:r>
            <a:r>
              <a:rPr lang="en-US" i="1" dirty="0">
                <a:latin typeface="Times New Roman" pitchFamily="18" charset="0"/>
              </a:rPr>
              <a:t>level-0 models</a:t>
            </a:r>
            <a:r>
              <a:rPr lang="en-US" dirty="0">
                <a:latin typeface="Times New Roman" pitchFamily="18" charset="0"/>
              </a:rPr>
              <a:t>) are used as input for meta learner (</a:t>
            </a:r>
            <a:r>
              <a:rPr lang="en-US" i="1" dirty="0">
                <a:latin typeface="Times New Roman" pitchFamily="18" charset="0"/>
              </a:rPr>
              <a:t>level-1 model)</a:t>
            </a:r>
            <a:endParaRPr lang="en-US" dirty="0">
              <a:latin typeface="Times New Roman" pitchFamily="18" charset="0"/>
            </a:endParaRPr>
          </a:p>
          <a:p>
            <a:pPr algn="just" eaLnBrk="1" hangingPunct="1"/>
            <a:r>
              <a:rPr lang="en-US" dirty="0">
                <a:latin typeface="Times New Roman" pitchFamily="18" charset="0"/>
              </a:rPr>
              <a:t>Base learners usually different learning schemes</a:t>
            </a:r>
          </a:p>
          <a:p>
            <a:pPr algn="just" eaLnBrk="1" hangingPunct="1"/>
            <a:r>
              <a:rPr lang="en-US" dirty="0">
                <a:latin typeface="Times New Roman" pitchFamily="18" charset="0"/>
              </a:rPr>
              <a:t>Hard to analyze theoretically: “black magic”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0" dur="500"/>
                                        <p:tgtEl>
                                          <p:spTgt spid="256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0"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noFill/>
        </p:spPr>
        <p:txBody>
          <a:bodyPr lIns="92075" tIns="46038" rIns="92075" bIns="46038"/>
          <a:lstStyle/>
          <a:p>
            <a:pPr eaLnBrk="1" hangingPunct="1"/>
            <a:r>
              <a:rPr lang="en-US">
                <a:latin typeface="Times New Roman" pitchFamily="18" charset="0"/>
              </a:rPr>
              <a:t>Some Practical Advices</a:t>
            </a:r>
          </a:p>
        </p:txBody>
      </p:sp>
      <p:sp>
        <p:nvSpPr>
          <p:cNvPr id="32771" name="Text Box 5"/>
          <p:cNvSpPr txBox="1">
            <a:spLocks noChangeArrowheads="1"/>
          </p:cNvSpPr>
          <p:nvPr/>
        </p:nvSpPr>
        <p:spPr bwMode="auto">
          <a:xfrm>
            <a:off x="533400" y="1676400"/>
            <a:ext cx="8229600" cy="6408738"/>
          </a:xfrm>
          <a:prstGeom prst="rect">
            <a:avLst/>
          </a:prstGeom>
          <a:noFill/>
          <a:ln w="12700" cap="sq">
            <a:noFill/>
            <a:miter lim="800000"/>
            <a:headEnd type="none" w="sm" len="sm"/>
            <a:tailEnd type="none" w="sm" len="sm"/>
          </a:ln>
        </p:spPr>
        <p:txBody>
          <a:bodyPr>
            <a:spAutoFit/>
          </a:bodyPr>
          <a:lstStyle/>
          <a:p>
            <a:pPr>
              <a:spcBef>
                <a:spcPct val="50000"/>
              </a:spcBef>
              <a:buFont typeface="Arial" pitchFamily="34" charset="0"/>
              <a:buChar char="•"/>
            </a:pPr>
            <a:r>
              <a:rPr lang="en-US" sz="2800" dirty="0">
                <a:latin typeface="Times New Roman" pitchFamily="18" charset="0"/>
              </a:rPr>
              <a:t>If the classifier is unstable (high variance), then apply bagging!</a:t>
            </a:r>
          </a:p>
          <a:p>
            <a:pPr>
              <a:spcBef>
                <a:spcPct val="50000"/>
              </a:spcBef>
              <a:buFont typeface="Arial" pitchFamily="34" charset="0"/>
              <a:buChar char="•"/>
            </a:pPr>
            <a:r>
              <a:rPr lang="en-US" sz="2800" dirty="0">
                <a:latin typeface="Times New Roman" pitchFamily="18" charset="0"/>
              </a:rPr>
              <a:t>If the classifier is stable and simple (high bias) then apply boosting!</a:t>
            </a:r>
          </a:p>
          <a:p>
            <a:pPr>
              <a:spcBef>
                <a:spcPct val="50000"/>
              </a:spcBef>
              <a:buFont typeface="Arial" pitchFamily="34" charset="0"/>
              <a:buChar char="•"/>
            </a:pPr>
            <a:r>
              <a:rPr lang="en-US" sz="2800" dirty="0">
                <a:latin typeface="Times New Roman" pitchFamily="18" charset="0"/>
              </a:rPr>
              <a:t>If the classifier is stable and complex then apply randomization injection!</a:t>
            </a:r>
          </a:p>
          <a:p>
            <a:pPr>
              <a:spcBef>
                <a:spcPct val="50000"/>
              </a:spcBef>
              <a:buFont typeface="Arial" pitchFamily="34" charset="0"/>
              <a:buChar char="•"/>
            </a:pPr>
            <a:r>
              <a:rPr lang="en-US" sz="2800" dirty="0">
                <a:latin typeface="Times New Roman" pitchFamily="18" charset="0"/>
              </a:rPr>
              <a:t>If you have many classes and a binary classifier then try error-correcting codes! If it does not work then use a complex binary classifier!</a:t>
            </a:r>
          </a:p>
          <a:p>
            <a:pPr>
              <a:spcBef>
                <a:spcPct val="50000"/>
              </a:spcBef>
            </a:pPr>
            <a:endParaRPr lang="en-US" sz="2800" dirty="0">
              <a:latin typeface="Times New Roman" pitchFamily="18" charset="0"/>
            </a:endParaRPr>
          </a:p>
          <a:p>
            <a:pPr>
              <a:spcBef>
                <a:spcPct val="50000"/>
              </a:spcBef>
            </a:pPr>
            <a:endParaRPr lang="en-US" sz="2800" dirty="0">
              <a:latin typeface="Times New Roman" pitchFamily="18" charset="0"/>
            </a:endParaRPr>
          </a:p>
          <a:p>
            <a:pPr>
              <a:spcBef>
                <a:spcPct val="50000"/>
              </a:spcBef>
            </a:pPr>
            <a:endParaRPr 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ox(in)">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ox(in)">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ox(in)">
                                      <p:cBhvr>
                                        <p:cTn id="17" dur="500"/>
                                        <p:tgtEl>
                                          <p:spTgt spid="3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box(in)">
                                      <p:cBhvr>
                                        <p:cTn id="2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Ensemble?</a:t>
            </a:r>
          </a:p>
        </p:txBody>
      </p:sp>
      <p:sp>
        <p:nvSpPr>
          <p:cNvPr id="3" name="Content Placeholder 2"/>
          <p:cNvSpPr>
            <a:spLocks noGrp="1"/>
          </p:cNvSpPr>
          <p:nvPr>
            <p:ph idx="1"/>
          </p:nvPr>
        </p:nvSpPr>
        <p:spPr/>
        <p:txBody>
          <a:bodyPr/>
          <a:lstStyle/>
          <a:p>
            <a:endParaRPr lang="en-US" dirty="0"/>
          </a:p>
        </p:txBody>
      </p:sp>
      <p:sp>
        <p:nvSpPr>
          <p:cNvPr id="4" name="Rectangle 3"/>
          <p:cNvSpPr txBox="1">
            <a:spLocks noChangeArrowheads="1"/>
          </p:cNvSpPr>
          <p:nvPr/>
        </p:nvSpPr>
        <p:spPr>
          <a:xfrm>
            <a:off x="488284" y="1657660"/>
            <a:ext cx="7693025" cy="451454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hlink"/>
                </a:solidFill>
                <a:effectLst/>
                <a:uLnTx/>
                <a:uFillTx/>
                <a:latin typeface="+mn-lt"/>
                <a:ea typeface="+mn-ea"/>
                <a:cs typeface="+mn-cs"/>
              </a:rPr>
              <a:t>Krogh and </a:t>
            </a:r>
            <a:r>
              <a:rPr kumimoji="0" lang="en-US" sz="3200" b="0" i="0" u="none" strike="noStrike" kern="1200" cap="none" spc="0" normalizeH="0" baseline="0" noProof="0" dirty="0" err="1">
                <a:ln>
                  <a:noFill/>
                </a:ln>
                <a:solidFill>
                  <a:schemeClr val="hlink"/>
                </a:solidFill>
                <a:effectLst/>
                <a:uLnTx/>
                <a:uFillTx/>
                <a:latin typeface="+mn-lt"/>
                <a:ea typeface="+mn-ea"/>
                <a:cs typeface="+mn-cs"/>
              </a:rPr>
              <a:t>Vedelsby</a:t>
            </a:r>
            <a:r>
              <a:rPr kumimoji="0" lang="en-US" sz="3200" b="0" i="0" u="none" strike="noStrike" kern="1200" cap="none" spc="0" normalizeH="0" baseline="0" noProof="0" dirty="0">
                <a:ln>
                  <a:noFill/>
                </a:ln>
                <a:solidFill>
                  <a:schemeClr val="hlink"/>
                </a:solidFill>
                <a:effectLst/>
                <a:uLnTx/>
                <a:uFillTx/>
                <a:latin typeface="+mn-lt"/>
                <a:ea typeface="+mn-ea"/>
                <a:cs typeface="+mn-cs"/>
              </a:rPr>
              <a:t>, 1995</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Can show that the accuracy of an ensemble is mathematically related:</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Effective ensembles have accurate and diverse components</a:t>
            </a:r>
          </a:p>
        </p:txBody>
      </p:sp>
      <p:graphicFrame>
        <p:nvGraphicFramePr>
          <p:cNvPr id="5" name="Object 4"/>
          <p:cNvGraphicFramePr>
            <a:graphicFrameLocks noChangeAspect="1"/>
          </p:cNvGraphicFramePr>
          <p:nvPr/>
        </p:nvGraphicFramePr>
        <p:xfrm>
          <a:off x="914400" y="2962428"/>
          <a:ext cx="7696200" cy="2241550"/>
        </p:xfrm>
        <a:graphic>
          <a:graphicData uri="http://schemas.openxmlformats.org/presentationml/2006/ole">
            <mc:AlternateContent xmlns:mc="http://schemas.openxmlformats.org/markup-compatibility/2006">
              <mc:Choice xmlns:v="urn:schemas-microsoft-com:vml" Requires="v">
                <p:oleObj name="Equation" r:id="rId2" imgW="3314700" imgH="965200" progId="Equation.3">
                  <p:embed/>
                </p:oleObj>
              </mc:Choice>
              <mc:Fallback>
                <p:oleObj name="Equation" r:id="rId2" imgW="3314700" imgH="9652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62428"/>
                        <a:ext cx="7696200" cy="224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blinds(horizontal)">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Ensemble?</a:t>
            </a:r>
          </a:p>
        </p:txBody>
      </p:sp>
      <p:sp>
        <p:nvSpPr>
          <p:cNvPr id="3" name="Content Placeholder 2"/>
          <p:cNvSpPr>
            <a:spLocks noGrp="1"/>
          </p:cNvSpPr>
          <p:nvPr>
            <p:ph idx="1"/>
          </p:nvPr>
        </p:nvSpPr>
        <p:spPr>
          <a:xfrm>
            <a:off x="-358744" y="1600200"/>
            <a:ext cx="4876800" cy="4525963"/>
          </a:xfrm>
        </p:spPr>
        <p:txBody>
          <a:bodyPr>
            <a:normAutofit fontScale="62500" lnSpcReduction="20000"/>
          </a:bodyPr>
          <a:lstStyle/>
          <a:p>
            <a:r>
              <a:rPr lang="en-US" b="1" dirty="0"/>
              <a:t>Scenario 3: </a:t>
            </a:r>
            <a:r>
              <a:rPr lang="en-US" dirty="0"/>
              <a:t>Take a look at the following picture; we can see a group of blindfolded children playing the game of “Touch and tell” while examining an elephant which none of them had ever seen before. Each of them will have a different version as to how does an elephant looks like because each of them is exposed to a different part of the elephant. Now, if we give them a task of submitting a report on elephant description, their individual reports will be able to describe only one part accurately as per their experience but collectively they can combine their observations to give a very accurate report on the description of an elephant.</a:t>
            </a:r>
          </a:p>
        </p:txBody>
      </p:sp>
      <p:pic>
        <p:nvPicPr>
          <p:cNvPr id="1026" name="Picture 2" descr="https://miro.medium.com/max/960/0*UT32wjvzGhGJmeMw.png"/>
          <p:cNvPicPr>
            <a:picLocks noChangeAspect="1" noChangeArrowheads="1"/>
          </p:cNvPicPr>
          <p:nvPr/>
        </p:nvPicPr>
        <p:blipFill>
          <a:blip r:embed="rId2"/>
          <a:srcRect/>
          <a:stretch>
            <a:fillRect/>
          </a:stretch>
        </p:blipFill>
        <p:spPr bwMode="auto">
          <a:xfrm>
            <a:off x="4430157" y="1681116"/>
            <a:ext cx="4648200" cy="42291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noFill/>
        </p:spPr>
        <p:txBody>
          <a:bodyPr lIns="92075" tIns="46038" rIns="92075" bIns="46038"/>
          <a:lstStyle/>
          <a:p>
            <a:pPr eaLnBrk="1" hangingPunct="1"/>
            <a:r>
              <a:rPr lang="en-US" dirty="0">
                <a:latin typeface="Times New Roman" pitchFamily="18" charset="0"/>
              </a:rPr>
              <a:t>Diversity Measures</a:t>
            </a:r>
          </a:p>
        </p:txBody>
      </p:sp>
      <p:sp>
        <p:nvSpPr>
          <p:cNvPr id="32771" name="Text Box 5"/>
          <p:cNvSpPr txBox="1">
            <a:spLocks noChangeArrowheads="1"/>
          </p:cNvSpPr>
          <p:nvPr/>
        </p:nvSpPr>
        <p:spPr bwMode="auto">
          <a:xfrm>
            <a:off x="533400" y="1676400"/>
            <a:ext cx="8229600" cy="3662541"/>
          </a:xfrm>
          <a:prstGeom prst="rect">
            <a:avLst/>
          </a:prstGeom>
          <a:noFill/>
          <a:ln w="12700" cap="sq">
            <a:noFill/>
            <a:miter lim="800000"/>
            <a:headEnd type="none" w="sm" len="sm"/>
            <a:tailEnd type="none" w="sm" len="sm"/>
          </a:ln>
        </p:spPr>
        <p:txBody>
          <a:bodyPr>
            <a:spAutoFit/>
          </a:bodyPr>
          <a:lstStyle/>
          <a:p>
            <a:pPr>
              <a:spcBef>
                <a:spcPct val="50000"/>
              </a:spcBef>
              <a:buFont typeface="Arial" pitchFamily="34" charset="0"/>
              <a:buChar char="•"/>
            </a:pPr>
            <a:r>
              <a:rPr lang="en-US" sz="2800" dirty="0">
                <a:latin typeface="Times New Roman" pitchFamily="18" charset="0"/>
              </a:rPr>
              <a:t>Most Popular</a:t>
            </a:r>
          </a:p>
          <a:p>
            <a:pPr lvl="1">
              <a:spcBef>
                <a:spcPct val="50000"/>
              </a:spcBef>
              <a:buFont typeface="Arial" pitchFamily="34" charset="0"/>
              <a:buChar char="•"/>
            </a:pPr>
            <a:r>
              <a:rPr lang="en-US" sz="2800" dirty="0">
                <a:latin typeface="Times New Roman" pitchFamily="18" charset="0"/>
              </a:rPr>
              <a:t> Plain Disagreement Measure</a:t>
            </a:r>
          </a:p>
          <a:p>
            <a:pPr lvl="1">
              <a:spcBef>
                <a:spcPct val="50000"/>
              </a:spcBef>
              <a:buFont typeface="Arial" pitchFamily="34" charset="0"/>
              <a:buChar char="•"/>
            </a:pPr>
            <a:r>
              <a:rPr lang="en-US" sz="2800" dirty="0">
                <a:latin typeface="Times New Roman" pitchFamily="18" charset="0"/>
              </a:rPr>
              <a:t> Entropy</a:t>
            </a:r>
          </a:p>
          <a:p>
            <a:pPr>
              <a:spcBef>
                <a:spcPct val="50000"/>
              </a:spcBef>
            </a:pPr>
            <a:endParaRPr lang="en-US" sz="2800" dirty="0">
              <a:latin typeface="Times New Roman" pitchFamily="18" charset="0"/>
            </a:endParaRPr>
          </a:p>
          <a:p>
            <a:pPr>
              <a:spcBef>
                <a:spcPct val="50000"/>
              </a:spcBef>
            </a:pPr>
            <a:endParaRPr lang="en-US" sz="2800" dirty="0">
              <a:latin typeface="Times New Roman" pitchFamily="18" charset="0"/>
            </a:endParaRPr>
          </a:p>
          <a:p>
            <a:pPr>
              <a:spcBef>
                <a:spcPct val="50000"/>
              </a:spcBef>
            </a:pPr>
            <a:endParaRPr lang="en-US" sz="2400" dirty="0">
              <a:latin typeface="Times New Roman" pitchFamily="18" charset="0"/>
            </a:endParaRPr>
          </a:p>
        </p:txBody>
      </p:sp>
    </p:spTree>
    <p:extLst>
      <p:ext uri="{BB962C8B-B14F-4D97-AF65-F5344CB8AC3E}">
        <p14:creationId xmlns:p14="http://schemas.microsoft.com/office/powerpoint/2010/main" val="1170560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ox(in)">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ox(in)">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ox(in)">
                                      <p:cBhvr>
                                        <p:cTn id="1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656C03-2267-4935-B18C-CC0E66826F72}"/>
              </a:ext>
            </a:extLst>
          </p:cNvPr>
          <p:cNvPicPr>
            <a:picLocks noChangeAspect="1"/>
          </p:cNvPicPr>
          <p:nvPr/>
        </p:nvPicPr>
        <p:blipFill>
          <a:blip r:embed="rId3"/>
          <a:stretch>
            <a:fillRect/>
          </a:stretch>
        </p:blipFill>
        <p:spPr>
          <a:xfrm>
            <a:off x="204787" y="1371600"/>
            <a:ext cx="8734425" cy="1609725"/>
          </a:xfrm>
          <a:prstGeom prst="rect">
            <a:avLst/>
          </a:prstGeom>
        </p:spPr>
      </p:pic>
      <p:sp>
        <p:nvSpPr>
          <p:cNvPr id="4" name="TextBox 3">
            <a:extLst>
              <a:ext uri="{FF2B5EF4-FFF2-40B4-BE49-F238E27FC236}">
                <a16:creationId xmlns:a16="http://schemas.microsoft.com/office/drawing/2014/main" id="{B8C3251E-7FCF-4D99-990E-37E3D277F9CB}"/>
              </a:ext>
            </a:extLst>
          </p:cNvPr>
          <p:cNvSpPr txBox="1"/>
          <p:nvPr/>
        </p:nvSpPr>
        <p:spPr>
          <a:xfrm>
            <a:off x="539552" y="1124744"/>
            <a:ext cx="7560840" cy="646331"/>
          </a:xfrm>
          <a:prstGeom prst="rect">
            <a:avLst/>
          </a:prstGeom>
          <a:noFill/>
        </p:spPr>
        <p:txBody>
          <a:bodyPr wrap="square" rtlCol="0">
            <a:spAutoFit/>
          </a:bodyPr>
          <a:lstStyle/>
          <a:p>
            <a:r>
              <a:rPr lang="en-US" dirty="0"/>
              <a:t>For two classifiers </a:t>
            </a:r>
            <a:r>
              <a:rPr lang="en-US" i="1" dirty="0"/>
              <a:t>a</a:t>
            </a:r>
            <a:r>
              <a:rPr lang="en-US" dirty="0"/>
              <a:t> and </a:t>
            </a:r>
            <a:r>
              <a:rPr lang="en-US" i="1" dirty="0"/>
              <a:t>b</a:t>
            </a:r>
          </a:p>
          <a:p>
            <a:endParaRPr lang="en-US" i="1" dirty="0"/>
          </a:p>
        </p:txBody>
      </p:sp>
      <p:sp>
        <p:nvSpPr>
          <p:cNvPr id="12" name="TextBox 11">
            <a:extLst>
              <a:ext uri="{FF2B5EF4-FFF2-40B4-BE49-F238E27FC236}">
                <a16:creationId xmlns:a16="http://schemas.microsoft.com/office/drawing/2014/main" id="{44167ABB-5222-467B-B11F-CBB9902DA871}"/>
              </a:ext>
            </a:extLst>
          </p:cNvPr>
          <p:cNvSpPr txBox="1"/>
          <p:nvPr/>
        </p:nvSpPr>
        <p:spPr>
          <a:xfrm>
            <a:off x="539552" y="1124744"/>
            <a:ext cx="7560840" cy="646331"/>
          </a:xfrm>
          <a:prstGeom prst="rect">
            <a:avLst/>
          </a:prstGeom>
          <a:noFill/>
        </p:spPr>
        <p:txBody>
          <a:bodyPr wrap="square" rtlCol="0">
            <a:spAutoFit/>
          </a:bodyPr>
          <a:lstStyle/>
          <a:p>
            <a:r>
              <a:rPr lang="en-US" dirty="0"/>
              <a:t>For two classifiers </a:t>
            </a:r>
            <a:r>
              <a:rPr lang="en-US" i="1" dirty="0"/>
              <a:t>a</a:t>
            </a:r>
            <a:r>
              <a:rPr lang="en-US" dirty="0"/>
              <a:t> and </a:t>
            </a:r>
            <a:r>
              <a:rPr lang="en-US" i="1" dirty="0"/>
              <a:t>b</a:t>
            </a:r>
          </a:p>
          <a:p>
            <a:endParaRPr lang="en-US" i="1" dirty="0"/>
          </a:p>
        </p:txBody>
      </p:sp>
      <p:sp>
        <p:nvSpPr>
          <p:cNvPr id="9" name="TextBox 8">
            <a:extLst>
              <a:ext uri="{FF2B5EF4-FFF2-40B4-BE49-F238E27FC236}">
                <a16:creationId xmlns:a16="http://schemas.microsoft.com/office/drawing/2014/main" id="{B5086F82-0947-4F2F-8855-BD85F1D23098}"/>
              </a:ext>
            </a:extLst>
          </p:cNvPr>
          <p:cNvSpPr txBox="1"/>
          <p:nvPr/>
        </p:nvSpPr>
        <p:spPr>
          <a:xfrm>
            <a:off x="996456" y="2753352"/>
            <a:ext cx="7560840" cy="369332"/>
          </a:xfrm>
          <a:prstGeom prst="rect">
            <a:avLst/>
          </a:prstGeom>
          <a:noFill/>
        </p:spPr>
        <p:txBody>
          <a:bodyPr wrap="square" rtlCol="0">
            <a:spAutoFit/>
          </a:bodyPr>
          <a:lstStyle/>
          <a:p>
            <a:r>
              <a:rPr lang="en-US" dirty="0"/>
              <a:t> is the </a:t>
            </a:r>
            <a:r>
              <a:rPr lang="en-US" b="1" dirty="0"/>
              <a:t>number</a:t>
            </a:r>
            <a:r>
              <a:rPr lang="en-US" dirty="0"/>
              <a:t> of Samples in the dataset</a:t>
            </a:r>
          </a:p>
        </p:txBody>
      </p:sp>
      <p:pic>
        <p:nvPicPr>
          <p:cNvPr id="11" name="Picture 10">
            <a:extLst>
              <a:ext uri="{FF2B5EF4-FFF2-40B4-BE49-F238E27FC236}">
                <a16:creationId xmlns:a16="http://schemas.microsoft.com/office/drawing/2014/main" id="{FA63C47C-8340-412A-AF21-6E918FE3C709}"/>
              </a:ext>
            </a:extLst>
          </p:cNvPr>
          <p:cNvPicPr>
            <a:picLocks noChangeAspect="1"/>
          </p:cNvPicPr>
          <p:nvPr/>
        </p:nvPicPr>
        <p:blipFill>
          <a:blip r:embed="rId4"/>
          <a:stretch>
            <a:fillRect/>
          </a:stretch>
        </p:blipFill>
        <p:spPr>
          <a:xfrm>
            <a:off x="567832" y="2707918"/>
            <a:ext cx="428625" cy="514350"/>
          </a:xfrm>
          <a:prstGeom prst="rect">
            <a:avLst/>
          </a:prstGeom>
        </p:spPr>
      </p:pic>
      <p:pic>
        <p:nvPicPr>
          <p:cNvPr id="13" name="Picture 12">
            <a:extLst>
              <a:ext uri="{FF2B5EF4-FFF2-40B4-BE49-F238E27FC236}">
                <a16:creationId xmlns:a16="http://schemas.microsoft.com/office/drawing/2014/main" id="{E9FA5216-3FAD-4A9C-AC91-78FC22243706}"/>
              </a:ext>
            </a:extLst>
          </p:cNvPr>
          <p:cNvPicPr>
            <a:picLocks noChangeAspect="1"/>
          </p:cNvPicPr>
          <p:nvPr/>
        </p:nvPicPr>
        <p:blipFill>
          <a:blip r:embed="rId5"/>
          <a:stretch>
            <a:fillRect/>
          </a:stretch>
        </p:blipFill>
        <p:spPr>
          <a:xfrm>
            <a:off x="486869" y="3188519"/>
            <a:ext cx="1019175" cy="685800"/>
          </a:xfrm>
          <a:prstGeom prst="rect">
            <a:avLst/>
          </a:prstGeom>
        </p:spPr>
      </p:pic>
      <p:sp>
        <p:nvSpPr>
          <p:cNvPr id="16" name="TextBox 15">
            <a:extLst>
              <a:ext uri="{FF2B5EF4-FFF2-40B4-BE49-F238E27FC236}">
                <a16:creationId xmlns:a16="http://schemas.microsoft.com/office/drawing/2014/main" id="{318F7E1A-C045-4331-8FB4-AA61208AE362}"/>
              </a:ext>
            </a:extLst>
          </p:cNvPr>
          <p:cNvSpPr txBox="1"/>
          <p:nvPr/>
        </p:nvSpPr>
        <p:spPr>
          <a:xfrm>
            <a:off x="1346404" y="3341816"/>
            <a:ext cx="7560840" cy="369332"/>
          </a:xfrm>
          <a:prstGeom prst="rect">
            <a:avLst/>
          </a:prstGeom>
          <a:noFill/>
        </p:spPr>
        <p:txBody>
          <a:bodyPr wrap="square" rtlCol="0">
            <a:spAutoFit/>
          </a:bodyPr>
          <a:lstStyle/>
          <a:p>
            <a:r>
              <a:rPr lang="en-US" dirty="0"/>
              <a:t> is the class assigned by classifier </a:t>
            </a:r>
            <a:r>
              <a:rPr lang="en-US" dirty="0" err="1"/>
              <a:t>i</a:t>
            </a:r>
            <a:r>
              <a:rPr lang="en-US" dirty="0"/>
              <a:t> to sample k</a:t>
            </a:r>
          </a:p>
        </p:txBody>
      </p:sp>
      <p:sp>
        <p:nvSpPr>
          <p:cNvPr id="18" name="TextBox 17">
            <a:extLst>
              <a:ext uri="{FF2B5EF4-FFF2-40B4-BE49-F238E27FC236}">
                <a16:creationId xmlns:a16="http://schemas.microsoft.com/office/drawing/2014/main" id="{F6CD4C1E-E42F-4436-86B2-0671E7B9D3C1}"/>
              </a:ext>
            </a:extLst>
          </p:cNvPr>
          <p:cNvSpPr txBox="1"/>
          <p:nvPr/>
        </p:nvSpPr>
        <p:spPr>
          <a:xfrm>
            <a:off x="465949" y="3933369"/>
            <a:ext cx="7560840" cy="369332"/>
          </a:xfrm>
          <a:prstGeom prst="rect">
            <a:avLst/>
          </a:prstGeom>
          <a:noFill/>
        </p:spPr>
        <p:txBody>
          <a:bodyPr wrap="square" rtlCol="0">
            <a:spAutoFit/>
          </a:bodyPr>
          <a:lstStyle/>
          <a:p>
            <a:r>
              <a:rPr lang="en-US" dirty="0"/>
              <a:t> Diff(</a:t>
            </a:r>
            <a:r>
              <a:rPr lang="en-US" dirty="0" err="1"/>
              <a:t>x,y</a:t>
            </a:r>
            <a:r>
              <a:rPr lang="en-US" dirty="0"/>
              <a:t>) = 0 if x = y otherwise 1</a:t>
            </a:r>
          </a:p>
        </p:txBody>
      </p:sp>
    </p:spTree>
    <p:extLst>
      <p:ext uri="{BB962C8B-B14F-4D97-AF65-F5344CB8AC3E}">
        <p14:creationId xmlns:p14="http://schemas.microsoft.com/office/powerpoint/2010/main" val="176120791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CEB257B-A4F0-4283-8066-680FC1704AF7}"/>
              </a:ext>
            </a:extLst>
          </p:cNvPr>
          <p:cNvPicPr>
            <a:picLocks noChangeAspect="1"/>
          </p:cNvPicPr>
          <p:nvPr/>
        </p:nvPicPr>
        <p:blipFill>
          <a:blip r:embed="rId2"/>
          <a:stretch>
            <a:fillRect/>
          </a:stretch>
        </p:blipFill>
        <p:spPr>
          <a:xfrm>
            <a:off x="1409700" y="1556792"/>
            <a:ext cx="6324600" cy="1266825"/>
          </a:xfrm>
          <a:prstGeom prst="rect">
            <a:avLst/>
          </a:prstGeom>
        </p:spPr>
      </p:pic>
      <p:pic>
        <p:nvPicPr>
          <p:cNvPr id="5" name="Picture 4">
            <a:extLst>
              <a:ext uri="{FF2B5EF4-FFF2-40B4-BE49-F238E27FC236}">
                <a16:creationId xmlns:a16="http://schemas.microsoft.com/office/drawing/2014/main" id="{144AF320-69A2-4D5F-99E7-D64BC89A60B6}"/>
              </a:ext>
            </a:extLst>
          </p:cNvPr>
          <p:cNvPicPr>
            <a:picLocks noChangeAspect="1"/>
          </p:cNvPicPr>
          <p:nvPr/>
        </p:nvPicPr>
        <p:blipFill>
          <a:blip r:embed="rId3"/>
          <a:stretch>
            <a:fillRect/>
          </a:stretch>
        </p:blipFill>
        <p:spPr>
          <a:xfrm>
            <a:off x="35476" y="2924944"/>
            <a:ext cx="9144000" cy="2065486"/>
          </a:xfrm>
          <a:prstGeom prst="rect">
            <a:avLst/>
          </a:prstGeom>
        </p:spPr>
      </p:pic>
      <p:pic>
        <p:nvPicPr>
          <p:cNvPr id="6" name="Picture 5">
            <a:extLst>
              <a:ext uri="{FF2B5EF4-FFF2-40B4-BE49-F238E27FC236}">
                <a16:creationId xmlns:a16="http://schemas.microsoft.com/office/drawing/2014/main" id="{06E314A3-5BDF-44A6-92ED-A91C85DF13F4}"/>
              </a:ext>
            </a:extLst>
          </p:cNvPr>
          <p:cNvPicPr>
            <a:picLocks noChangeAspect="1"/>
          </p:cNvPicPr>
          <p:nvPr/>
        </p:nvPicPr>
        <p:blipFill>
          <a:blip r:embed="rId4"/>
          <a:stretch>
            <a:fillRect/>
          </a:stretch>
        </p:blipFill>
        <p:spPr>
          <a:xfrm>
            <a:off x="179512" y="570015"/>
            <a:ext cx="3476625" cy="647700"/>
          </a:xfrm>
          <a:prstGeom prst="rect">
            <a:avLst/>
          </a:prstGeom>
        </p:spPr>
      </p:pic>
      <p:graphicFrame>
        <p:nvGraphicFramePr>
          <p:cNvPr id="7" name="Object 6">
            <a:extLst>
              <a:ext uri="{FF2B5EF4-FFF2-40B4-BE49-F238E27FC236}">
                <a16:creationId xmlns:a16="http://schemas.microsoft.com/office/drawing/2014/main" id="{1F4DA559-5E95-4C0B-8096-6D45C1B847EE}"/>
              </a:ext>
            </a:extLst>
          </p:cNvPr>
          <p:cNvGraphicFramePr>
            <a:graphicFrameLocks noChangeAspect="1"/>
          </p:cNvGraphicFramePr>
          <p:nvPr>
            <p:extLst>
              <p:ext uri="{D42A27DB-BD31-4B8C-83A1-F6EECF244321}">
                <p14:modId xmlns:p14="http://schemas.microsoft.com/office/powerpoint/2010/main" val="3884716343"/>
              </p:ext>
            </p:extLst>
          </p:nvPr>
        </p:nvGraphicFramePr>
        <p:xfrm>
          <a:off x="3563888" y="623004"/>
          <a:ext cx="5516563" cy="495300"/>
        </p:xfrm>
        <a:graphic>
          <a:graphicData uri="http://schemas.openxmlformats.org/presentationml/2006/ole">
            <mc:AlternateContent xmlns:mc="http://schemas.openxmlformats.org/markup-compatibility/2006">
              <mc:Choice xmlns:v="urn:schemas-microsoft-com:vml" Requires="v">
                <p:oleObj name="Bitmap Image" r:id="rId5" imgW="5517000" imgH="495360" progId="PBrush">
                  <p:embed/>
                </p:oleObj>
              </mc:Choice>
              <mc:Fallback>
                <p:oleObj name="Bitmap Image" r:id="rId5" imgW="5517000" imgH="495360" progId="PBrush">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623004"/>
                        <a:ext cx="55165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55000" lnSpcReduction="20000"/>
          </a:bodyPr>
          <a:lstStyle/>
          <a:p>
            <a:r>
              <a:rPr lang="en-US" dirty="0"/>
              <a:t>“Ensemble Machine Learning Methods and Applications” by Cha Zhang &amp; </a:t>
            </a:r>
            <a:r>
              <a:rPr lang="en-US" dirty="0" err="1"/>
              <a:t>Yunqian</a:t>
            </a:r>
            <a:r>
              <a:rPr lang="en-US" dirty="0"/>
              <a:t> Ma</a:t>
            </a:r>
          </a:p>
          <a:p>
            <a:pPr>
              <a:buClr>
                <a:schemeClr val="folHlink"/>
              </a:buClr>
              <a:buSzPct val="60000"/>
            </a:pPr>
            <a:r>
              <a:rPr lang="en-US" i="1" dirty="0"/>
              <a:t>Introduction to Data Mining by Tan, Steinbach, Kumar (Lecture Slides)</a:t>
            </a:r>
          </a:p>
          <a:p>
            <a:pPr>
              <a:buClr>
                <a:schemeClr val="folHlink"/>
              </a:buClr>
              <a:buSzPct val="60000"/>
            </a:pPr>
            <a:r>
              <a:rPr lang="en-US" i="1" dirty="0"/>
              <a:t>‎Kim Ho et al Hybrid Schemes Of Homogeneous And Heterogeneous Classifiers For Cursive Word Recognition, 2000</a:t>
            </a:r>
          </a:p>
          <a:p>
            <a:r>
              <a:rPr lang="en-US" i="1" dirty="0"/>
              <a:t>L. </a:t>
            </a:r>
            <a:r>
              <a:rPr lang="en-US" i="1" dirty="0" err="1"/>
              <a:t>Xu</a:t>
            </a:r>
            <a:r>
              <a:rPr lang="en-US" i="1" dirty="0"/>
              <a:t>, A. </a:t>
            </a:r>
            <a:r>
              <a:rPr lang="en-US" i="1" dirty="0" err="1"/>
              <a:t>Krzyzak</a:t>
            </a:r>
            <a:r>
              <a:rPr lang="en-US" i="1" dirty="0"/>
              <a:t>, and C. Y. </a:t>
            </a:r>
            <a:r>
              <a:rPr lang="en-US" i="1" dirty="0" err="1"/>
              <a:t>Suen</a:t>
            </a:r>
            <a:r>
              <a:rPr lang="en-US" i="1" dirty="0"/>
              <a:t>. Methods for combining multiple classifiers and their applications to handwriting recognition. IEEE transactions on SMC, 23(3):418–435, 1992</a:t>
            </a:r>
          </a:p>
          <a:p>
            <a:r>
              <a:rPr lang="en-US" i="1" dirty="0" err="1"/>
              <a:t>Ludmila</a:t>
            </a:r>
            <a:r>
              <a:rPr lang="en-US" i="1" dirty="0"/>
              <a:t> I. </a:t>
            </a:r>
            <a:r>
              <a:rPr lang="en-US" i="1" dirty="0" err="1"/>
              <a:t>Kuncheva</a:t>
            </a:r>
            <a:r>
              <a:rPr lang="en-US" i="1" dirty="0"/>
              <a:t> (2004). Combining Pattern Classifiers: Methods and Algorithms. John Wiley and Sons, Inc..</a:t>
            </a:r>
          </a:p>
          <a:p>
            <a:r>
              <a:rPr lang="en-US" i="1" dirty="0"/>
              <a:t>J. Kittler, M. </a:t>
            </a:r>
            <a:r>
              <a:rPr lang="en-US" i="1" dirty="0" err="1"/>
              <a:t>Hatef</a:t>
            </a:r>
            <a:r>
              <a:rPr lang="en-US" i="1" dirty="0"/>
              <a:t>, Robert P.W. </a:t>
            </a:r>
            <a:r>
              <a:rPr lang="en-US" i="1" dirty="0" err="1"/>
              <a:t>Duin</a:t>
            </a:r>
            <a:r>
              <a:rPr lang="en-US" i="1" dirty="0"/>
              <a:t>, J. </a:t>
            </a:r>
            <a:r>
              <a:rPr lang="en-US" i="1" dirty="0" err="1"/>
              <a:t>Matas</a:t>
            </a:r>
            <a:r>
              <a:rPr lang="en-US" i="1" dirty="0"/>
              <a:t> (1998). On combining classifiers. IEEE Transactions on Pattern Analysis and Machine Intelligence. 20(3):226-239.</a:t>
            </a:r>
          </a:p>
          <a:p>
            <a:r>
              <a:rPr lang="en-US" i="1" dirty="0" err="1">
                <a:latin typeface="Times New Roman" pitchFamily="18" charset="0"/>
              </a:rPr>
              <a:t>Evgueni</a:t>
            </a:r>
            <a:r>
              <a:rPr lang="en-US" i="1" dirty="0">
                <a:latin typeface="Times New Roman" pitchFamily="18" charset="0"/>
              </a:rPr>
              <a:t> Smirnov, Lecture Notes on Ensemble of Classifiers</a:t>
            </a:r>
            <a:endParaRPr lang="en-US" dirty="0"/>
          </a:p>
          <a:p>
            <a:r>
              <a:rPr lang="en-US" dirty="0">
                <a:hlinkClick r:id="rId2"/>
              </a:rPr>
              <a:t>https://towardsdatascience.com/simple-guide-for-ensemble-learning-methods-d87cc68705a2</a:t>
            </a:r>
            <a:endParaRPr lang="en-US" dirty="0"/>
          </a:p>
          <a:p>
            <a:r>
              <a:rPr lang="en-US" dirty="0">
                <a:hlinkClick r:id="rId3"/>
              </a:rPr>
              <a:t>https://cse.iitk.ac.in/users/piyush/courses/ml_autumn16/771A_lec21_slides.pdf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Ensemble Method?</a:t>
            </a:r>
          </a:p>
        </p:txBody>
      </p:sp>
      <p:sp>
        <p:nvSpPr>
          <p:cNvPr id="3" name="Content Placeholder 2"/>
          <p:cNvSpPr>
            <a:spLocks noGrp="1"/>
          </p:cNvSpPr>
          <p:nvPr>
            <p:ph idx="1"/>
          </p:nvPr>
        </p:nvSpPr>
        <p:spPr/>
        <p:txBody>
          <a:bodyPr>
            <a:normAutofit lnSpcReduction="10000"/>
          </a:bodyPr>
          <a:lstStyle/>
          <a:p>
            <a:r>
              <a:rPr lang="en-US" i="1" dirty="0"/>
              <a:t>Ensemble models in machine learning combine the decisions from multiple models to improve the overall performance.</a:t>
            </a:r>
            <a:r>
              <a:rPr lang="en-US" dirty="0"/>
              <a:t> </a:t>
            </a:r>
          </a:p>
          <a:p>
            <a:r>
              <a:rPr lang="en-US" dirty="0"/>
              <a:t>They operate on the similar idea as employed while buying headphones, getting feedback of newly developed fitness app and blindfolded game.</a:t>
            </a:r>
          </a:p>
          <a:p>
            <a:r>
              <a:rPr lang="en-US" b="1" i="1" dirty="0"/>
              <a:t>Ensembles are a divide and conquer approach used to improve performance.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dirty="0"/>
              <a:t>A Classifier Ensemble</a:t>
            </a:r>
          </a:p>
        </p:txBody>
      </p:sp>
      <p:pic>
        <p:nvPicPr>
          <p:cNvPr id="18434" name="Picture 2"/>
          <p:cNvPicPr>
            <a:picLocks noChangeAspect="1" noChangeArrowheads="1"/>
          </p:cNvPicPr>
          <p:nvPr/>
        </p:nvPicPr>
        <p:blipFill>
          <a:blip r:embed="rId2"/>
          <a:srcRect/>
          <a:stretch>
            <a:fillRect/>
          </a:stretch>
        </p:blipFill>
        <p:spPr bwMode="auto">
          <a:xfrm>
            <a:off x="1066800" y="1600200"/>
            <a:ext cx="7240348" cy="5010150"/>
          </a:xfrm>
          <a:prstGeom prst="rect">
            <a:avLst/>
          </a:prstGeom>
          <a:noFill/>
          <a:ln w="9525">
            <a:noFill/>
            <a:miter lim="800000"/>
            <a:headEnd/>
            <a:tailEnd/>
          </a:ln>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Simple Ensemble techniques</a:t>
            </a:r>
            <a:endParaRPr lang="en-US" dirty="0"/>
          </a:p>
        </p:txBody>
      </p:sp>
      <p:sp>
        <p:nvSpPr>
          <p:cNvPr id="4" name="Content Placeholder 2"/>
          <p:cNvSpPr txBox="1">
            <a:spLocks/>
          </p:cNvSpPr>
          <p:nvPr/>
        </p:nvSpPr>
        <p:spPr>
          <a:xfrm>
            <a:off x="457200" y="1600201"/>
            <a:ext cx="8229600" cy="4038600"/>
          </a:xfrm>
          <a:prstGeom prst="rect">
            <a:avLst/>
          </a:prstGeom>
        </p:spPr>
        <p:txBody>
          <a:bodyPr>
            <a:normAutofit/>
          </a:bodyPr>
          <a:lstStyle/>
          <a:p>
            <a:pPr marL="514350" lvl="0" indent="-514350">
              <a:spcBef>
                <a:spcPct val="20000"/>
              </a:spcBef>
              <a:buFont typeface="+mj-lt"/>
              <a:buAutoNum type="arabicPeriod"/>
            </a:pPr>
            <a:r>
              <a:rPr lang="en-US" sz="3200" b="1" dirty="0"/>
              <a:t>Taking the mode of the results</a:t>
            </a:r>
          </a:p>
          <a:p>
            <a:pPr marL="514350" lvl="0" indent="-514350">
              <a:spcBef>
                <a:spcPct val="20000"/>
              </a:spcBef>
            </a:pPr>
            <a:r>
              <a:rPr lang="en-US" sz="3200" dirty="0"/>
              <a:t>	</a:t>
            </a:r>
            <a:r>
              <a:rPr lang="en-US" sz="2800" dirty="0"/>
              <a:t>In this technique, multiple models are used to make predictions for each data point. The predictions by each model are considered as a </a:t>
            </a:r>
            <a:r>
              <a:rPr lang="en-US" sz="2800" b="1" dirty="0">
                <a:solidFill>
                  <a:srgbClr val="FF0000"/>
                </a:solidFill>
              </a:rPr>
              <a:t>separate vote</a:t>
            </a:r>
            <a:r>
              <a:rPr lang="en-US" sz="2800" dirty="0"/>
              <a:t>. The prediction which we get from the </a:t>
            </a:r>
            <a:r>
              <a:rPr lang="en-US" sz="2800" b="1" dirty="0">
                <a:solidFill>
                  <a:srgbClr val="FF0000"/>
                </a:solidFill>
              </a:rPr>
              <a:t>majority</a:t>
            </a:r>
            <a:r>
              <a:rPr lang="en-US" sz="2800" dirty="0"/>
              <a:t> of the models is used as the final prediction.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9458" name="Picture 2"/>
          <p:cNvPicPr>
            <a:picLocks noChangeAspect="1" noChangeArrowheads="1"/>
          </p:cNvPicPr>
          <p:nvPr/>
        </p:nvPicPr>
        <p:blipFill>
          <a:blip r:embed="rId2"/>
          <a:srcRect/>
          <a:stretch>
            <a:fillRect/>
          </a:stretch>
        </p:blipFill>
        <p:spPr bwMode="auto">
          <a:xfrm>
            <a:off x="1193142" y="4572000"/>
            <a:ext cx="5969658" cy="2286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Ensemble techniques</a:t>
            </a:r>
            <a:endParaRPr lang="en-US" dirty="0"/>
          </a:p>
        </p:txBody>
      </p:sp>
      <p:sp>
        <p:nvSpPr>
          <p:cNvPr id="3" name="Content Placeholder 2"/>
          <p:cNvSpPr txBox="1">
            <a:spLocks/>
          </p:cNvSpPr>
          <p:nvPr/>
        </p:nvSpPr>
        <p:spPr>
          <a:xfrm>
            <a:off x="457200" y="1600201"/>
            <a:ext cx="8229600" cy="4038600"/>
          </a:xfrm>
          <a:prstGeom prst="rect">
            <a:avLst/>
          </a:prstGeom>
        </p:spPr>
        <p:txBody>
          <a:bodyPr>
            <a:normAutofit/>
          </a:bodyPr>
          <a:lstStyle/>
          <a:p>
            <a:pPr marL="514350" lvl="0" indent="-514350">
              <a:spcBef>
                <a:spcPct val="20000"/>
              </a:spcBef>
              <a:buFont typeface="+mj-lt"/>
              <a:buAutoNum type="arabicPeriod" startAt="2"/>
            </a:pPr>
            <a:r>
              <a:rPr lang="en-US" sz="3200" b="1" dirty="0"/>
              <a:t>Taking the average of the results</a:t>
            </a:r>
          </a:p>
          <a:p>
            <a:pPr marL="514350" lvl="0" indent="-514350">
              <a:spcBef>
                <a:spcPct val="20000"/>
              </a:spcBef>
            </a:pPr>
            <a:r>
              <a:rPr lang="en-US" sz="2800" dirty="0"/>
              <a:t>	</a:t>
            </a:r>
            <a:r>
              <a:rPr lang="en-US" sz="2400" dirty="0"/>
              <a:t>In this technique, we take an average of predictions from all the models and use it to make the final prediction.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0482" name="Picture 2"/>
          <p:cNvPicPr>
            <a:picLocks noChangeAspect="1" noChangeArrowheads="1"/>
          </p:cNvPicPr>
          <p:nvPr/>
        </p:nvPicPr>
        <p:blipFill>
          <a:blip r:embed="rId3"/>
          <a:srcRect/>
          <a:stretch>
            <a:fillRect/>
          </a:stretch>
        </p:blipFill>
        <p:spPr bwMode="auto">
          <a:xfrm>
            <a:off x="4137076" y="2971800"/>
            <a:ext cx="4943475" cy="3105150"/>
          </a:xfrm>
          <a:prstGeom prst="rect">
            <a:avLst/>
          </a:prstGeom>
          <a:noFill/>
          <a:ln w="9525">
            <a:noFill/>
            <a:miter lim="800000"/>
            <a:headEnd/>
            <a:tailEnd/>
          </a:ln>
          <a:effectLst/>
        </p:spPr>
      </p:pic>
      <p:sp>
        <p:nvSpPr>
          <p:cNvPr id="5" name="TextBox 4"/>
          <p:cNvSpPr txBox="1"/>
          <p:nvPr/>
        </p:nvSpPr>
        <p:spPr>
          <a:xfrm>
            <a:off x="4154676" y="6020964"/>
            <a:ext cx="5214412" cy="923330"/>
          </a:xfrm>
          <a:prstGeom prst="rect">
            <a:avLst/>
          </a:prstGeom>
          <a:noFill/>
        </p:spPr>
        <p:txBody>
          <a:bodyPr wrap="square" rtlCol="0">
            <a:spAutoFit/>
          </a:bodyPr>
          <a:lstStyle/>
          <a:p>
            <a:r>
              <a:rPr lang="en-US" dirty="0"/>
              <a:t>Scenario 2: ratings of beta version of our fitness app got from the user community. (</a:t>
            </a:r>
            <a:r>
              <a:rPr lang="en-US" i="1" dirty="0"/>
              <a:t>Consider each person as a different model)</a:t>
            </a:r>
            <a:endParaRPr lang="en-US" dirty="0"/>
          </a:p>
        </p:txBody>
      </p:sp>
      <p:sp>
        <p:nvSpPr>
          <p:cNvPr id="6" name="TextBox 5"/>
          <p:cNvSpPr txBox="1"/>
          <p:nvPr/>
        </p:nvSpPr>
        <p:spPr>
          <a:xfrm>
            <a:off x="0" y="3505200"/>
            <a:ext cx="4419600" cy="1200329"/>
          </a:xfrm>
          <a:prstGeom prst="rect">
            <a:avLst/>
          </a:prstGeom>
          <a:noFill/>
        </p:spPr>
        <p:txBody>
          <a:bodyPr wrap="square" rtlCol="0">
            <a:spAutoFit/>
          </a:bodyPr>
          <a:lstStyle/>
          <a:p>
            <a:r>
              <a:rPr lang="en-US" dirty="0"/>
              <a:t>AVERAGE= sum(Rating*Number of people)/Total number of people= (1*5)+(2*13)+(3*45)+(4*7)+(5*2)/72 = 2.833 =Rounded to nearest integer would be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Simple Ensemble techniques</a:t>
            </a:r>
            <a:endParaRPr lang="en-US" dirty="0"/>
          </a:p>
        </p:txBody>
      </p:sp>
      <p:sp>
        <p:nvSpPr>
          <p:cNvPr id="4" name="Content Placeholder 2"/>
          <p:cNvSpPr txBox="1">
            <a:spLocks/>
          </p:cNvSpPr>
          <p:nvPr/>
        </p:nvSpPr>
        <p:spPr>
          <a:xfrm>
            <a:off x="457200" y="1600201"/>
            <a:ext cx="8077200" cy="2895599"/>
          </a:xfrm>
          <a:prstGeom prst="rect">
            <a:avLst/>
          </a:prstGeom>
        </p:spPr>
        <p:txBody>
          <a:bodyPr>
            <a:normAutofit/>
          </a:bodyPr>
          <a:lstStyle/>
          <a:p>
            <a:pPr marL="514350" lvl="0" indent="-514350">
              <a:spcBef>
                <a:spcPct val="20000"/>
              </a:spcBef>
              <a:buFont typeface="+mj-lt"/>
              <a:buAutoNum type="arabicPeriod" startAt="3"/>
            </a:pPr>
            <a:r>
              <a:rPr lang="en-US" sz="2800" b="1" dirty="0"/>
              <a:t>Taking weighted average of the results</a:t>
            </a:r>
          </a:p>
          <a:p>
            <a:r>
              <a:rPr lang="en-US" sz="2800" dirty="0"/>
              <a:t> This is an extension of the averaging method. All models are assigned different weights defining the importance of each model for prediction.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1506" name="Picture 2"/>
          <p:cNvPicPr>
            <a:picLocks noChangeAspect="1" noChangeArrowheads="1"/>
          </p:cNvPicPr>
          <p:nvPr/>
        </p:nvPicPr>
        <p:blipFill>
          <a:blip r:embed="rId2"/>
          <a:srcRect/>
          <a:stretch>
            <a:fillRect/>
          </a:stretch>
        </p:blipFill>
        <p:spPr bwMode="auto">
          <a:xfrm>
            <a:off x="4876800" y="3331708"/>
            <a:ext cx="4267200" cy="2133600"/>
          </a:xfrm>
          <a:prstGeom prst="rect">
            <a:avLst/>
          </a:prstGeom>
          <a:noFill/>
          <a:ln w="9525">
            <a:noFill/>
            <a:miter lim="800000"/>
            <a:headEnd/>
            <a:tailEnd/>
          </a:ln>
          <a:effectLst/>
        </p:spPr>
      </p:pic>
      <p:sp>
        <p:nvSpPr>
          <p:cNvPr id="6" name="TextBox 5"/>
          <p:cNvSpPr txBox="1"/>
          <p:nvPr/>
        </p:nvSpPr>
        <p:spPr>
          <a:xfrm>
            <a:off x="457200" y="3581400"/>
            <a:ext cx="4572000" cy="1754326"/>
          </a:xfrm>
          <a:prstGeom prst="rect">
            <a:avLst/>
          </a:prstGeom>
          <a:noFill/>
        </p:spPr>
        <p:txBody>
          <a:bodyPr wrap="square" rtlCol="0">
            <a:spAutoFit/>
          </a:bodyPr>
          <a:lstStyle/>
          <a:p>
            <a:r>
              <a:rPr lang="en-US" dirty="0"/>
              <a:t>For instance, if about 25 of your responders are professional app developers, while others have no prior experience in this field, then the answers by these 25 people are given more importance as compared to the other people.</a:t>
            </a:r>
          </a:p>
          <a:p>
            <a:r>
              <a:rPr lang="en-US" dirty="0"/>
              <a:t>For example:</a:t>
            </a:r>
          </a:p>
        </p:txBody>
      </p:sp>
      <p:sp>
        <p:nvSpPr>
          <p:cNvPr id="7" name="TextBox 6"/>
          <p:cNvSpPr txBox="1"/>
          <p:nvPr/>
        </p:nvSpPr>
        <p:spPr>
          <a:xfrm>
            <a:off x="533400" y="5562600"/>
            <a:ext cx="8153400" cy="1200329"/>
          </a:xfrm>
          <a:prstGeom prst="rect">
            <a:avLst/>
          </a:prstGeom>
          <a:noFill/>
        </p:spPr>
        <p:txBody>
          <a:bodyPr wrap="square" rtlCol="0">
            <a:spAutoFit/>
          </a:bodyPr>
          <a:lstStyle/>
          <a:p>
            <a:r>
              <a:rPr lang="en-US" dirty="0"/>
              <a:t>For posterity, I am trimming down the scale of the example to 5 people</a:t>
            </a:r>
          </a:p>
          <a:p>
            <a:r>
              <a:rPr lang="en-US" dirty="0"/>
              <a:t>WEIGHTED AVERAGE= (0.3*3)+(0.3*2)+(0.3*2)+(0.15*4)+(0.15*3) =3.15 = rounded to nearest integer would give us 3</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13633</TotalTime>
  <Words>2241</Words>
  <Application>Microsoft Office PowerPoint</Application>
  <PresentationFormat>On-screen Show (4:3)</PresentationFormat>
  <Paragraphs>412</Paragraphs>
  <Slides>43</Slides>
  <Notes>9</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49" baseType="lpstr">
      <vt:lpstr>Arial</vt:lpstr>
      <vt:lpstr>Calibri</vt:lpstr>
      <vt:lpstr>Times New Roman</vt:lpstr>
      <vt:lpstr>Office Theme</vt:lpstr>
      <vt:lpstr>Equation</vt:lpstr>
      <vt:lpstr>Bitmap Image</vt:lpstr>
      <vt:lpstr>Ensemble Learning</vt:lpstr>
      <vt:lpstr>Why Ensemble?</vt:lpstr>
      <vt:lpstr>Why Ensemble?</vt:lpstr>
      <vt:lpstr>Why Ensemble?</vt:lpstr>
      <vt:lpstr>What is an Ensemble Method?</vt:lpstr>
      <vt:lpstr>A Classifier Ensemble</vt:lpstr>
      <vt:lpstr>Simple Ensemble techniques</vt:lpstr>
      <vt:lpstr>Simple Ensemble techniques</vt:lpstr>
      <vt:lpstr>Simple Ensemble techniques</vt:lpstr>
      <vt:lpstr>Advanced Ensemble techniques</vt:lpstr>
      <vt:lpstr>Bagging</vt:lpstr>
      <vt:lpstr>PowerPoint Presentation</vt:lpstr>
      <vt:lpstr>Why does bagging work?</vt:lpstr>
      <vt:lpstr>Random Forests </vt:lpstr>
      <vt:lpstr>Random Forest Algorithm</vt:lpstr>
      <vt:lpstr>PowerPoint Presentation</vt:lpstr>
      <vt:lpstr>Feature-Selection Ensembles</vt:lpstr>
      <vt:lpstr>Boosting</vt:lpstr>
      <vt:lpstr>Boosting</vt:lpstr>
      <vt:lpstr>CLASSIFICATION: AdaBoost Algorithm</vt:lpstr>
      <vt:lpstr>CLASSIFICATION: AdaBoost Algorithm</vt:lpstr>
      <vt:lpstr>CLASSIFICATION: AdaBoost Algorithm</vt:lpstr>
      <vt:lpstr>CLASSIFICATION: AdaBoost Example</vt:lpstr>
      <vt:lpstr>CLASSIFICATION: AdaBoost Example</vt:lpstr>
      <vt:lpstr>CLASSIFICATION: AdaBoost Example</vt:lpstr>
      <vt:lpstr>CLASSIFICATION: AdaBoost Example</vt:lpstr>
      <vt:lpstr>CLASSIFICATION: AdaBoost Example</vt:lpstr>
      <vt:lpstr>CLASSIFICATION: AdaBoost Example</vt:lpstr>
      <vt:lpstr>CLASSIFICATION: AdaBoost Example</vt:lpstr>
      <vt:lpstr>CLASSIFICATION: AdaBoost Example</vt:lpstr>
      <vt:lpstr>CLASSIFICATION: AdaBoost Example</vt:lpstr>
      <vt:lpstr>How might test error react to AdaBoost? </vt:lpstr>
      <vt:lpstr>Empirical results of test error </vt:lpstr>
      <vt:lpstr>Pros/Cons of AdaBoost</vt:lpstr>
      <vt:lpstr>Gradient Boosting</vt:lpstr>
      <vt:lpstr>XGBoost(Extreme Gradient Boosting)</vt:lpstr>
      <vt:lpstr>Stacking</vt:lpstr>
      <vt:lpstr>Some Practical Advices</vt:lpstr>
      <vt:lpstr>What Makes a Good Ensemble?</vt:lpstr>
      <vt:lpstr>Diversity Measures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muhammad.shahzad</dc:creator>
  <cp:lastModifiedBy>Muhammad Shahzad</cp:lastModifiedBy>
  <cp:revision>20</cp:revision>
  <dcterms:created xsi:type="dcterms:W3CDTF">2020-04-10T05:28:47Z</dcterms:created>
  <dcterms:modified xsi:type="dcterms:W3CDTF">2023-05-15T06:36:50Z</dcterms:modified>
</cp:coreProperties>
</file>