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14" r:id="rId1"/>
  </p:sldMasterIdLst>
  <p:notesMasterIdLst>
    <p:notesMasterId r:id="rId59"/>
  </p:notesMasterIdLst>
  <p:sldIdLst>
    <p:sldId id="256" r:id="rId2"/>
    <p:sldId id="298" r:id="rId3"/>
    <p:sldId id="299" r:id="rId4"/>
    <p:sldId id="300" r:id="rId5"/>
    <p:sldId id="301" r:id="rId6"/>
    <p:sldId id="302" r:id="rId7"/>
    <p:sldId id="303" r:id="rId8"/>
    <p:sldId id="304" r:id="rId9"/>
    <p:sldId id="308" r:id="rId10"/>
    <p:sldId id="352" r:id="rId11"/>
    <p:sldId id="309" r:id="rId12"/>
    <p:sldId id="310" r:id="rId13"/>
    <p:sldId id="311" r:id="rId14"/>
    <p:sldId id="312" r:id="rId15"/>
    <p:sldId id="313" r:id="rId16"/>
    <p:sldId id="314" r:id="rId17"/>
    <p:sldId id="315" r:id="rId18"/>
    <p:sldId id="316" r:id="rId19"/>
    <p:sldId id="317" r:id="rId20"/>
    <p:sldId id="318" r:id="rId21"/>
    <p:sldId id="307" r:id="rId22"/>
    <p:sldId id="306" r:id="rId23"/>
    <p:sldId id="305" r:id="rId24"/>
    <p:sldId id="319" r:id="rId25"/>
    <p:sldId id="320" r:id="rId26"/>
    <p:sldId id="321" r:id="rId27"/>
    <p:sldId id="322" r:id="rId28"/>
    <p:sldId id="323" r:id="rId29"/>
    <p:sldId id="324" r:id="rId30"/>
    <p:sldId id="325" r:id="rId31"/>
    <p:sldId id="326" r:id="rId32"/>
    <p:sldId id="327" r:id="rId33"/>
    <p:sldId id="353" r:id="rId34"/>
    <p:sldId id="328" r:id="rId35"/>
    <p:sldId id="329" r:id="rId36"/>
    <p:sldId id="354" r:id="rId37"/>
    <p:sldId id="330" r:id="rId38"/>
    <p:sldId id="331" r:id="rId39"/>
    <p:sldId id="333" r:id="rId40"/>
    <p:sldId id="332" r:id="rId41"/>
    <p:sldId id="334" r:id="rId42"/>
    <p:sldId id="335" r:id="rId43"/>
    <p:sldId id="336" r:id="rId44"/>
    <p:sldId id="337" r:id="rId45"/>
    <p:sldId id="338" r:id="rId46"/>
    <p:sldId id="339" r:id="rId47"/>
    <p:sldId id="340" r:id="rId48"/>
    <p:sldId id="341" r:id="rId49"/>
    <p:sldId id="345" r:id="rId50"/>
    <p:sldId id="342" r:id="rId51"/>
    <p:sldId id="343" r:id="rId52"/>
    <p:sldId id="344" r:id="rId53"/>
    <p:sldId id="350" r:id="rId54"/>
    <p:sldId id="351" r:id="rId55"/>
    <p:sldId id="347" r:id="rId56"/>
    <p:sldId id="348" r:id="rId57"/>
    <p:sldId id="29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6879" autoAdjust="0"/>
  </p:normalViewPr>
  <p:slideViewPr>
    <p:cSldViewPr snapToGrid="0">
      <p:cViewPr varScale="1">
        <p:scale>
          <a:sx n="86" d="100"/>
          <a:sy n="86" d="100"/>
        </p:scale>
        <p:origin x="17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Sealed: cannot be</a:t>
            </a:r>
            <a:r>
              <a:rPr lang="en-US" baseline="0" dirty="0"/>
              <a:t> derived from something, and nothing can be derived from them</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2077137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n</a:t>
            </a:r>
            <a:r>
              <a:rPr lang="en-US" dirty="0"/>
              <a:t>=Number of keys stored in </a:t>
            </a:r>
            <a:r>
              <a:rPr lang="en-US" b="1" dirty="0"/>
              <a:t>T</a:t>
            </a:r>
          </a:p>
          <a:p>
            <a:r>
              <a:rPr lang="en-US" b="1" dirty="0"/>
              <a:t>m</a:t>
            </a:r>
            <a:r>
              <a:rPr lang="en-US" dirty="0"/>
              <a:t>=Number of slots in </a:t>
            </a:r>
            <a:r>
              <a:rPr lang="en-US" b="1" dirty="0"/>
              <a:t>T</a:t>
            </a:r>
          </a:p>
          <a:p>
            <a:r>
              <a:rPr lang="en-US" b="1" dirty="0"/>
              <a:t>α </a:t>
            </a:r>
            <a:r>
              <a:rPr lang="en-US" b="0" dirty="0"/>
              <a:t>=</a:t>
            </a:r>
            <a:r>
              <a:rPr lang="en-US" b="0" baseline="0" dirty="0"/>
              <a:t> Load Factor</a:t>
            </a:r>
            <a:endParaRPr lang="en-US" b="1" dirty="0"/>
          </a:p>
          <a:p>
            <a:r>
              <a:rPr lang="en-US" b="1" dirty="0"/>
              <a:t>α </a:t>
            </a:r>
            <a:r>
              <a:rPr lang="en-US" dirty="0"/>
              <a:t>= </a:t>
            </a:r>
            <a:r>
              <a:rPr lang="en-US" b="1" dirty="0"/>
              <a:t>n/m</a:t>
            </a:r>
            <a:endParaRPr lang="en-US" dirty="0"/>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24</a:t>
            </a:fld>
            <a:endParaRPr lang="en-US"/>
          </a:p>
        </p:txBody>
      </p:sp>
    </p:spTree>
    <p:extLst>
      <p:ext uri="{BB962C8B-B14F-4D97-AF65-F5344CB8AC3E}">
        <p14:creationId xmlns:p14="http://schemas.microsoft.com/office/powerpoint/2010/main" val="417455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25</a:t>
            </a:fld>
            <a:endParaRPr lang="en-US"/>
          </a:p>
        </p:txBody>
      </p:sp>
    </p:spTree>
    <p:extLst>
      <p:ext uri="{BB962C8B-B14F-4D97-AF65-F5344CB8AC3E}">
        <p14:creationId xmlns:p14="http://schemas.microsoft.com/office/powerpoint/2010/main" val="228701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37</a:t>
            </a:fld>
            <a:endParaRPr lang="en-US"/>
          </a:p>
        </p:txBody>
      </p:sp>
    </p:spTree>
    <p:extLst>
      <p:ext uri="{BB962C8B-B14F-4D97-AF65-F5344CB8AC3E}">
        <p14:creationId xmlns:p14="http://schemas.microsoft.com/office/powerpoint/2010/main" val="106185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38</a:t>
            </a:fld>
            <a:endParaRPr lang="en-US"/>
          </a:p>
        </p:txBody>
      </p:sp>
    </p:spTree>
    <p:extLst>
      <p:ext uri="{BB962C8B-B14F-4D97-AF65-F5344CB8AC3E}">
        <p14:creationId xmlns:p14="http://schemas.microsoft.com/office/powerpoint/2010/main" val="35814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80000"/>
              </a:lnSpc>
              <a:buFont typeface="Arial" panose="020B0604020202020204" pitchFamily="34" charset="0"/>
              <a:buChar char="•"/>
            </a:pPr>
            <a:r>
              <a:rPr lang="en-US" altLang="en-US" sz="2400" dirty="0"/>
              <a:t>Most of the non-generic collection classes provide static method Synchronized</a:t>
            </a:r>
          </a:p>
          <a:p>
            <a:pPr lvl="1">
              <a:lnSpc>
                <a:spcPct val="80000"/>
              </a:lnSpc>
              <a:buFont typeface="Arial" panose="020B0604020202020204" pitchFamily="34" charset="0"/>
              <a:buChar char="•"/>
            </a:pPr>
            <a:r>
              <a:rPr lang="en-US" altLang="en-US" sz="2400" dirty="0"/>
              <a:t>Returns a synchronized wrapping object for the specified object </a:t>
            </a:r>
          </a:p>
          <a:p>
            <a:pPr lvl="2">
              <a:lnSpc>
                <a:spcPct val="80000"/>
              </a:lnSpc>
              <a:buFont typeface="Arial" panose="020B0604020202020204" pitchFamily="34" charset="0"/>
              <a:buChar char="•"/>
            </a:pPr>
            <a:r>
              <a:rPr lang="en-US" altLang="en-US" sz="2000" dirty="0"/>
              <a:t>  </a:t>
            </a:r>
            <a:r>
              <a:rPr lang="en-US" altLang="en-US" sz="2000" dirty="0" err="1"/>
              <a:t>ArrayList</a:t>
            </a:r>
            <a:r>
              <a:rPr lang="en-US" altLang="en-US" sz="2000" dirty="0"/>
              <a:t> </a:t>
            </a:r>
            <a:r>
              <a:rPr lang="en-US" altLang="en-US" sz="2000" dirty="0" err="1"/>
              <a:t>notSafeList</a:t>
            </a:r>
            <a:r>
              <a:rPr lang="en-US" altLang="en-US" sz="2000" dirty="0"/>
              <a:t> = new </a:t>
            </a:r>
            <a:r>
              <a:rPr lang="en-US" altLang="en-US" sz="2000" dirty="0" err="1"/>
              <a:t>ArrayList</a:t>
            </a:r>
            <a:r>
              <a:rPr lang="en-US" altLang="en-US" sz="2000" dirty="0"/>
              <a:t>();</a:t>
            </a:r>
          </a:p>
          <a:p>
            <a:pPr lvl="2">
              <a:lnSpc>
                <a:spcPct val="80000"/>
              </a:lnSpc>
              <a:buFont typeface="Arial" panose="020B0604020202020204" pitchFamily="34" charset="0"/>
              <a:buChar char="•"/>
            </a:pPr>
            <a:r>
              <a:rPr lang="en-US" altLang="en-US" sz="2000" dirty="0"/>
              <a:t>  </a:t>
            </a:r>
            <a:r>
              <a:rPr lang="en-US" altLang="en-US" sz="2000" dirty="0" err="1"/>
              <a:t>ArrayList</a:t>
            </a:r>
            <a:r>
              <a:rPr lang="en-US" altLang="en-US" sz="2000" dirty="0"/>
              <a:t> </a:t>
            </a:r>
            <a:r>
              <a:rPr lang="en-US" altLang="en-US" sz="2000" dirty="0" err="1"/>
              <a:t>threadSafeList</a:t>
            </a:r>
            <a:r>
              <a:rPr lang="en-US" altLang="en-US" sz="2000" dirty="0"/>
              <a:t> = </a:t>
            </a:r>
            <a:r>
              <a:rPr lang="en-US" altLang="en-US" sz="2000" dirty="0" err="1"/>
              <a:t>ArrayList.Synchronized</a:t>
            </a:r>
            <a:r>
              <a:rPr lang="en-US" altLang="en-US" sz="2000" dirty="0"/>
              <a:t>( </a:t>
            </a:r>
            <a:r>
              <a:rPr lang="en-US" altLang="en-US" sz="2000" dirty="0" err="1"/>
              <a:t>notSafeList</a:t>
            </a:r>
            <a:r>
              <a:rPr lang="en-US" altLang="en-US" sz="2000" dirty="0"/>
              <a:t> ); </a:t>
            </a:r>
          </a:p>
          <a:p>
            <a:pPr lvl="2">
              <a:lnSpc>
                <a:spcPct val="80000"/>
              </a:lnSpc>
              <a:buFont typeface="Arial" panose="020B0604020202020204" pitchFamily="34" charset="0"/>
              <a:buChar char="•"/>
            </a:pPr>
            <a:endParaRPr lang="en-US" altLang="en-US" sz="2000"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53</a:t>
            </a:fld>
            <a:endParaRPr lang="en-US"/>
          </a:p>
        </p:txBody>
      </p:sp>
    </p:spTree>
    <p:extLst>
      <p:ext uri="{BB962C8B-B14F-4D97-AF65-F5344CB8AC3E}">
        <p14:creationId xmlns:p14="http://schemas.microsoft.com/office/powerpoint/2010/main" val="665134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en-US" sz="1200" dirty="0">
                <a:latin typeface="Calibri" panose="020F0502020204030204" pitchFamily="34" charset="0"/>
                <a:cs typeface="Times New Roman" panose="02020603050405020304" pitchFamily="18" charset="0"/>
              </a:rPr>
              <a:t>All collection classes in the .NET Framework implement some combination of the collection interfaces.</a:t>
            </a:r>
          </a:p>
          <a:p>
            <a:endParaRPr lang="en-US" altLang="en-US" sz="1200" dirty="0">
              <a:latin typeface="Calibri" panose="020F0502020204030204" pitchFamily="34" charset="0"/>
              <a:cs typeface="Times New Roman" panose="02020603050405020304" pitchFamily="18" charset="0"/>
            </a:endParaRPr>
          </a:p>
          <a:p>
            <a:endParaRPr lang="tr-TR"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55</a:t>
            </a:fld>
            <a:endParaRPr lang="en-US"/>
          </a:p>
        </p:txBody>
      </p:sp>
    </p:spTree>
    <p:extLst>
      <p:ext uri="{BB962C8B-B14F-4D97-AF65-F5344CB8AC3E}">
        <p14:creationId xmlns:p14="http://schemas.microsoft.com/office/powerpoint/2010/main" val="305449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0" dirty="0"/>
              <a:t> </a:t>
            </a:r>
            <a:r>
              <a:rPr lang="en-US" sz="1200" baseline="0" dirty="0"/>
              <a:t>I</a:t>
            </a:r>
            <a:r>
              <a:rPr lang="en-US" sz="1200" dirty="0"/>
              <a:t>nheritance is always public</a:t>
            </a:r>
          </a:p>
          <a:p>
            <a:r>
              <a:rPr lang="en-US" dirty="0"/>
              <a:t>2</a:t>
            </a:r>
            <a:r>
              <a:rPr lang="en-US" baseline="0" dirty="0"/>
              <a:t>. </a:t>
            </a:r>
            <a:r>
              <a:rPr lang="en-US" dirty="0"/>
              <a:t>If no base class is explicitly specified, then the class will automatically be derived from </a:t>
            </a:r>
            <a:r>
              <a:rPr lang="en-US" dirty="0" err="1"/>
              <a:t>System.Object</a:t>
            </a:r>
            <a:endParaRPr lang="en-US" dirty="0"/>
          </a:p>
          <a:p>
            <a:r>
              <a:rPr lang="en-US" dirty="0"/>
              <a:t>3. internal,</a:t>
            </a:r>
            <a:r>
              <a:rPr lang="en-US" baseline="0" dirty="0"/>
              <a:t> protected internal, private protected</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4</a:t>
            </a:fld>
            <a:endParaRPr lang="en-US"/>
          </a:p>
        </p:txBody>
      </p:sp>
    </p:spTree>
    <p:extLst>
      <p:ext uri="{BB962C8B-B14F-4D97-AF65-F5344CB8AC3E}">
        <p14:creationId xmlns:p14="http://schemas.microsoft.com/office/powerpoint/2010/main" val="38213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a:t>
            </a:r>
            <a:r>
              <a:rPr lang="en-US" baseline="0" dirty="0"/>
              <a:t> are virtual methods?</a:t>
            </a:r>
          </a:p>
          <a:p>
            <a:endParaRPr lang="en-US" baseline="0" dirty="0"/>
          </a:p>
          <a:p>
            <a:r>
              <a:rPr lang="en-US" baseline="0" dirty="0"/>
              <a:t>What are pure virtual methods?</a:t>
            </a:r>
          </a:p>
          <a:p>
            <a:endParaRPr lang="en-US" baseline="0" dirty="0"/>
          </a:p>
          <a:p>
            <a:r>
              <a:rPr lang="en-US" baseline="0" dirty="0"/>
              <a:t>What are abstract methods?</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6</a:t>
            </a:fld>
            <a:endParaRPr lang="en-US"/>
          </a:p>
        </p:txBody>
      </p:sp>
    </p:spTree>
    <p:extLst>
      <p:ext uri="{BB962C8B-B14F-4D97-AF65-F5344CB8AC3E}">
        <p14:creationId xmlns:p14="http://schemas.microsoft.com/office/powerpoint/2010/main" val="408543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Equality and inequality comparisons for value types compare the actual data values within the instances, unless the corresponding operators are overloaded</a:t>
            </a:r>
          </a:p>
        </p:txBody>
      </p:sp>
      <p:sp>
        <p:nvSpPr>
          <p:cNvPr id="4" name="Slide Number Placeholder 3"/>
          <p:cNvSpPr>
            <a:spLocks noGrp="1"/>
          </p:cNvSpPr>
          <p:nvPr>
            <p:ph type="sldNum" sz="quarter" idx="10"/>
          </p:nvPr>
        </p:nvSpPr>
        <p:spPr/>
        <p:txBody>
          <a:bodyPr/>
          <a:lstStyle/>
          <a:p>
            <a:fld id="{9BAD6DE1-26EE-495E-8F92-5928125F8721}" type="slidenum">
              <a:rPr lang="en-US" smtClean="0"/>
              <a:t>8</a:t>
            </a:fld>
            <a:endParaRPr lang="en-US"/>
          </a:p>
        </p:txBody>
      </p:sp>
    </p:spTree>
    <p:extLst>
      <p:ext uri="{BB962C8B-B14F-4D97-AF65-F5344CB8AC3E}">
        <p14:creationId xmlns:p14="http://schemas.microsoft.com/office/powerpoint/2010/main" val="173069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instance of a reference type is inherently distinct from every other instance, even if the data within both instances is the same. </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9</a:t>
            </a:fld>
            <a:endParaRPr lang="en-US"/>
          </a:p>
        </p:txBody>
      </p:sp>
    </p:spTree>
    <p:extLst>
      <p:ext uri="{BB962C8B-B14F-4D97-AF65-F5344CB8AC3E}">
        <p14:creationId xmlns:p14="http://schemas.microsoft.com/office/powerpoint/2010/main" val="275504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EXAMPLE : </a:t>
            </a:r>
          </a:p>
          <a:p>
            <a:pPr lvl="1"/>
            <a:r>
              <a:rPr lang="en-US" dirty="0" err="1"/>
              <a:t>int</a:t>
            </a:r>
            <a:r>
              <a:rPr lang="en-US" dirty="0"/>
              <a:t> </a:t>
            </a:r>
            <a:r>
              <a:rPr lang="en-US" dirty="0" err="1"/>
              <a:t>box_var</a:t>
            </a:r>
            <a:r>
              <a:rPr lang="en-US" dirty="0"/>
              <a:t> = 42; // Value type. </a:t>
            </a:r>
          </a:p>
          <a:p>
            <a:pPr lvl="1"/>
            <a:r>
              <a:rPr lang="en-US" dirty="0"/>
              <a:t>object bar = </a:t>
            </a:r>
            <a:r>
              <a:rPr lang="en-US" dirty="0" err="1"/>
              <a:t>box_var</a:t>
            </a:r>
            <a:r>
              <a:rPr lang="en-US" dirty="0"/>
              <a:t>; // foo is boxed to bar. </a:t>
            </a:r>
          </a:p>
          <a:p>
            <a:pPr lvl="1"/>
            <a:r>
              <a:rPr lang="en-US" dirty="0" err="1"/>
              <a:t>int</a:t>
            </a:r>
            <a:r>
              <a:rPr lang="en-US" dirty="0"/>
              <a:t> box_var2 = (</a:t>
            </a:r>
            <a:r>
              <a:rPr lang="en-US" dirty="0" err="1"/>
              <a:t>int</a:t>
            </a:r>
            <a:r>
              <a:rPr lang="en-US" dirty="0"/>
              <a:t>)bar; // Unboxed back to value type. </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274914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itchFamily="34" charset="0"/>
                <a:cs typeface="Times New Roman" pitchFamily="18" charset="0"/>
              </a:rPr>
              <a:t>Collection classes enable programmers to store sets of items by using existing data structures, without concern for how they are implemented.</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14</a:t>
            </a:fld>
            <a:endParaRPr lang="en-US"/>
          </a:p>
        </p:txBody>
      </p:sp>
    </p:spTree>
    <p:extLst>
      <p:ext uri="{BB962C8B-B14F-4D97-AF65-F5344CB8AC3E}">
        <p14:creationId xmlns:p14="http://schemas.microsoft.com/office/powerpoint/2010/main" val="385148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Capacity: </a:t>
            </a:r>
            <a:r>
              <a:rPr kumimoji="0" lang="en-US" sz="1200" kern="1200" dirty="0">
                <a:solidFill>
                  <a:schemeClr val="dk1"/>
                </a:solidFill>
                <a:latin typeface="Calibri" pitchFamily="34" charset="0"/>
                <a:ea typeface="+mn-ea"/>
                <a:cs typeface="+mn-cs"/>
              </a:rPr>
              <a:t>Property that gets and sets the number of elements for which space is currently reserved in the </a:t>
            </a:r>
            <a:r>
              <a:rPr kumimoji="0" lang="en-US" sz="1200" kern="1200" dirty="0" err="1">
                <a:solidFill>
                  <a:schemeClr val="dk1"/>
                </a:solidFill>
                <a:latin typeface="Calibri" pitchFamily="34" charset="0"/>
                <a:ea typeface="+mn-ea"/>
                <a:cs typeface="+mn-cs"/>
              </a:rPr>
              <a:t>ArrayList</a:t>
            </a:r>
            <a:r>
              <a:rPr kumimoji="0" lang="en-US" sz="1200" kern="1200" dirty="0">
                <a:solidFill>
                  <a:schemeClr val="dk1"/>
                </a:solidFill>
                <a:latin typeface="Calibri" pitchFamily="34" charset="0"/>
                <a:ea typeface="+mn-ea"/>
                <a:cs typeface="+mn-cs"/>
              </a:rPr>
              <a:t>.</a:t>
            </a:r>
            <a:endParaRPr lang="tr-TR" sz="1200" dirty="0">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15</a:t>
            </a:fld>
            <a:endParaRPr lang="en-US"/>
          </a:p>
        </p:txBody>
      </p:sp>
    </p:spTree>
    <p:extLst>
      <p:ext uri="{BB962C8B-B14F-4D97-AF65-F5344CB8AC3E}">
        <p14:creationId xmlns:p14="http://schemas.microsoft.com/office/powerpoint/2010/main" val="218316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Value types are implicitly boxed before they are added</a:t>
            </a:r>
            <a:r>
              <a:rPr lang="en-US" altLang="en-US" sz="1200" baseline="0" dirty="0"/>
              <a:t> – applies to queues too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Peek: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Returns the value of the top stack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Does not remove the element from the </a:t>
            </a:r>
            <a:r>
              <a:rPr lang="en-US" altLang="en-US" sz="1600" dirty="0">
                <a:latin typeface="Lucida Console" panose="020B0609040504020204" pitchFamily="49" charset="0"/>
              </a:rPr>
              <a:t>Stack</a:t>
            </a:r>
            <a:endParaRPr lang="en-US"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fld id="{9BAD6DE1-26EE-495E-8F92-5928125F8721}" type="slidenum">
              <a:rPr lang="en-US" smtClean="0"/>
              <a:t>17</a:t>
            </a:fld>
            <a:endParaRPr lang="en-US"/>
          </a:p>
        </p:txBody>
      </p:sp>
    </p:spTree>
    <p:extLst>
      <p:ext uri="{BB962C8B-B14F-4D97-AF65-F5344CB8AC3E}">
        <p14:creationId xmlns:p14="http://schemas.microsoft.com/office/powerpoint/2010/main" val="174946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1408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69505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96803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27966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457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695162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218154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43411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7233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73012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0442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40812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0927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9252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9489-AEBE-439C-933E-91ED45DA7F20}"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9278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17297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2157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E89489-AEBE-439C-933E-91ED45DA7F20}" type="datetimeFigureOut">
              <a:rPr lang="en-US" smtClean="0"/>
              <a:t>9/12/2023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408517532"/>
      </p:ext>
    </p:extLst>
  </p:cSld>
  <p:clrMap bg1="lt1" tx1="dk1" bg2="lt2" tx2="dk2" accent1="accent1" accent2="accent2" accent3="accent3" accent4="accent4" accent5="accent5" accent6="accent6" hlink="hlink" folHlink="folHlink"/>
  <p:sldLayoutIdLst>
    <p:sldLayoutId id="2147484815" r:id="rId1"/>
    <p:sldLayoutId id="2147484816" r:id="rId2"/>
    <p:sldLayoutId id="2147484817" r:id="rId3"/>
    <p:sldLayoutId id="2147484818" r:id="rId4"/>
    <p:sldLayoutId id="2147484819" r:id="rId5"/>
    <p:sldLayoutId id="2147484820" r:id="rId6"/>
    <p:sldLayoutId id="2147484821" r:id="rId7"/>
    <p:sldLayoutId id="2147484822" r:id="rId8"/>
    <p:sldLayoutId id="2147484823" r:id="rId9"/>
    <p:sldLayoutId id="2147484824" r:id="rId10"/>
    <p:sldLayoutId id="2147484825" r:id="rId11"/>
    <p:sldLayoutId id="2147484826" r:id="rId12"/>
    <p:sldLayoutId id="2147484827" r:id="rId13"/>
    <p:sldLayoutId id="2147484828" r:id="rId14"/>
    <p:sldLayoutId id="2147484829" r:id="rId15"/>
    <p:sldLayoutId id="2147484830" r:id="rId16"/>
    <p:sldLayoutId id="21474848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system.collection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sdn.microsoft.com/en-us/library/system.collections.arraylist.asp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6sh2ey19.aspx" TargetMode="External"/><Relationship Id="rId7" Type="http://schemas.openxmlformats.org/officeDocument/2006/relationships/hyperlink" Target="http://msdn.microsoft.com/en-us/library/ms132319.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msdn.microsoft.com/en-us/library/he2s3bh7.aspx" TargetMode="External"/><Relationship Id="rId5" Type="http://schemas.openxmlformats.org/officeDocument/2006/relationships/hyperlink" Target="http://msdn.microsoft.com/en-us/library/7977ey2c.aspx" TargetMode="External"/><Relationship Id="rId4" Type="http://schemas.openxmlformats.org/officeDocument/2006/relationships/hyperlink" Target="http://msdn.microsoft.com/en-us/library/3278tedw.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a:xfrm>
            <a:off x="2346960" y="4442186"/>
            <a:ext cx="7543800" cy="1143000"/>
          </a:xfrm>
        </p:spPr>
        <p:txBody>
          <a:bodyPr/>
          <a:lstStyle/>
          <a:p>
            <a:pPr algn="ctr"/>
            <a:r>
              <a:rPr lang="en-US" dirty="0"/>
              <a:t>Week 03</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sz="2400" dirty="0"/>
              <a:t>Specific reference types can provide services by exposing a public constructor or implementing a corresponding interface (such as </a:t>
            </a:r>
            <a:r>
              <a:rPr lang="en-US" sz="2400" dirty="0" err="1"/>
              <a:t>ICloneable</a:t>
            </a:r>
            <a:r>
              <a:rPr lang="en-US" sz="2400" dirty="0"/>
              <a:t> or </a:t>
            </a:r>
            <a:r>
              <a:rPr lang="en-US" sz="2400" dirty="0" err="1"/>
              <a:t>IComparable</a:t>
            </a:r>
            <a:r>
              <a:rPr lang="en-US" sz="2400" dirty="0"/>
              <a:t>). Examples: </a:t>
            </a:r>
            <a:r>
              <a:rPr lang="en-US" sz="2400" dirty="0" err="1"/>
              <a:t>System.String</a:t>
            </a:r>
            <a:r>
              <a:rPr lang="en-US" sz="2400" dirty="0"/>
              <a:t>, </a:t>
            </a:r>
            <a:r>
              <a:rPr lang="en-US" sz="2400" dirty="0" err="1"/>
              <a:t>System.Array</a:t>
            </a:r>
            <a:endParaRPr lang="en-US" sz="2400" dirty="0"/>
          </a:p>
          <a:p>
            <a:pPr lvl="1">
              <a:buFont typeface="Arial" panose="020B0604020202020204" pitchFamily="34" charset="0"/>
              <a:buChar char="•"/>
            </a:pPr>
            <a:endParaRPr lang="en-US" altLang="en-US" sz="2400" dirty="0"/>
          </a:p>
          <a:p>
            <a:pPr lvl="1">
              <a:buFont typeface="Arial" panose="020B0604020202020204" pitchFamily="34" charset="0"/>
              <a:buChar char="•"/>
            </a:pPr>
            <a:r>
              <a:rPr lang="en-US" altLang="en-US" sz="2400" dirty="0"/>
              <a:t>Four kinds of reference types: Classes, arrays, delegates, and interfaces.</a:t>
            </a:r>
          </a:p>
          <a:p>
            <a:pPr lvl="2">
              <a:buFont typeface="Arial" panose="020B0604020202020204" pitchFamily="34" charset="0"/>
              <a:buChar char="•"/>
            </a:pPr>
            <a:r>
              <a:rPr lang="en-US" altLang="en-US" sz="2000" dirty="0"/>
              <a:t>When instances of value types go out of scope, they are instantly destroyed and memory is reclaimed.</a:t>
            </a:r>
          </a:p>
          <a:p>
            <a:pPr lvl="2">
              <a:buFont typeface="Arial" panose="020B0604020202020204" pitchFamily="34" charset="0"/>
              <a:buChar char="•"/>
            </a:pPr>
            <a:r>
              <a:rPr lang="en-US" altLang="en-US" sz="2000" dirty="0"/>
              <a:t>When instances of reference types go out of scope, they are garbage collected.</a:t>
            </a:r>
            <a:endParaRPr lang="en-US" sz="2000" dirty="0"/>
          </a:p>
          <a:p>
            <a:pPr lvl="1">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21140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Boxing is the operation of converting a value-type object into a value of a corresponding reference type. </a:t>
            </a:r>
          </a:p>
          <a:p>
            <a:pPr>
              <a:buFont typeface="Arial" panose="020B0604020202020204" pitchFamily="34" charset="0"/>
              <a:buChar char="•"/>
            </a:pPr>
            <a:r>
              <a:rPr lang="en-US" sz="2400" dirty="0"/>
              <a:t> Boxing in C# is implicit. </a:t>
            </a:r>
          </a:p>
          <a:p>
            <a:pPr>
              <a:buFont typeface="Arial" panose="020B0604020202020204" pitchFamily="34" charset="0"/>
              <a:buChar char="•"/>
            </a:pPr>
            <a:r>
              <a:rPr lang="en-US" sz="2400" dirty="0"/>
              <a:t> Unboxing is the operation of converting a value of a reference type (previously boxed) into a value of a value type. </a:t>
            </a:r>
          </a:p>
          <a:p>
            <a:pPr>
              <a:buFont typeface="Arial" panose="020B0604020202020204" pitchFamily="34" charset="0"/>
              <a:buChar char="•"/>
            </a:pPr>
            <a:r>
              <a:rPr lang="en-US" sz="2400" dirty="0"/>
              <a:t> Unboxing in C# requires an explicit type cast. A boxed object of type T can only be unboxed to a T (or a </a:t>
            </a:r>
            <a:r>
              <a:rPr lang="en-US" sz="2400" dirty="0" err="1"/>
              <a:t>nullable</a:t>
            </a:r>
            <a:r>
              <a:rPr lang="en-US" sz="2400" dirty="0"/>
              <a:t> T). </a:t>
            </a:r>
          </a:p>
        </p:txBody>
      </p:sp>
    </p:spTree>
    <p:extLst>
      <p:ext uri="{BB962C8B-B14F-4D97-AF65-F5344CB8AC3E}">
        <p14:creationId xmlns:p14="http://schemas.microsoft.com/office/powerpoint/2010/main" val="99837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Array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altLang="en-US" sz="2400" dirty="0"/>
          </a:p>
          <a:p>
            <a:pPr>
              <a:buFont typeface="Arial" panose="020B0604020202020204" pitchFamily="34" charset="0"/>
              <a:buChar char="•"/>
            </a:pPr>
            <a:r>
              <a:rPr lang="en-US" altLang="en-US" sz="2600" dirty="0"/>
              <a:t>All arrays implicitly inherit from this abstract base class </a:t>
            </a:r>
          </a:p>
          <a:p>
            <a:pPr lvl="2">
              <a:buFont typeface="Arial" panose="020B0604020202020204" pitchFamily="34" charset="0"/>
              <a:buChar char="•"/>
            </a:pPr>
            <a:r>
              <a:rPr lang="en-US" altLang="en-US" sz="2400" dirty="0"/>
              <a:t>Defines property Length</a:t>
            </a:r>
          </a:p>
          <a:p>
            <a:pPr lvl="2">
              <a:buFont typeface="Arial" panose="020B0604020202020204" pitchFamily="34" charset="0"/>
              <a:buChar char="•"/>
            </a:pPr>
            <a:r>
              <a:rPr lang="en-US" altLang="en-US" sz="2400" dirty="0"/>
              <a:t>Specifies the number of elements in the array</a:t>
            </a:r>
          </a:p>
          <a:p>
            <a:pPr lvl="2">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Provides static methods that provide algorithms for processing arrays</a:t>
            </a:r>
          </a:p>
          <a:p>
            <a:pPr>
              <a:buFont typeface="Arial" panose="020B0604020202020204" pitchFamily="34" charset="0"/>
              <a:buChar char="•"/>
            </a:pPr>
            <a:r>
              <a:rPr lang="en-US" altLang="en-US" sz="2400" dirty="0"/>
              <a:t>For a complete list of class Array ’s methods visit: </a:t>
            </a:r>
            <a:r>
              <a:rPr lang="en-US" altLang="en-US" sz="2400" dirty="0">
                <a:solidFill>
                  <a:schemeClr val="accent1">
                    <a:lumMod val="75000"/>
                  </a:schemeClr>
                </a:solidFill>
              </a:rPr>
              <a:t>msdn2.microsoft.com/</a:t>
            </a:r>
            <a:r>
              <a:rPr lang="en-US" altLang="en-US" sz="2400" dirty="0" err="1">
                <a:solidFill>
                  <a:schemeClr val="accent1">
                    <a:lumMod val="75000"/>
                  </a:schemeClr>
                </a:solidFill>
              </a:rPr>
              <a:t>en</a:t>
            </a:r>
            <a:r>
              <a:rPr lang="en-US" altLang="en-US" sz="2400" dirty="0">
                <a:solidFill>
                  <a:schemeClr val="accent1">
                    <a:lumMod val="75000"/>
                  </a:schemeClr>
                </a:solidFill>
              </a:rPr>
              <a:t>-us/library/system.array.aspx</a:t>
            </a:r>
          </a:p>
        </p:txBody>
      </p:sp>
    </p:spTree>
    <p:extLst>
      <p:ext uri="{BB962C8B-B14F-4D97-AF65-F5344CB8AC3E}">
        <p14:creationId xmlns:p14="http://schemas.microsoft.com/office/powerpoint/2010/main" val="112595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Structures</a:t>
            </a:r>
          </a:p>
        </p:txBody>
      </p:sp>
      <p:sp>
        <p:nvSpPr>
          <p:cNvPr id="3" name="Content Placeholder 2"/>
          <p:cNvSpPr>
            <a:spLocks noGrp="1"/>
          </p:cNvSpPr>
          <p:nvPr>
            <p:ph idx="1"/>
          </p:nvPr>
        </p:nvSpPr>
        <p:spPr>
          <a:xfrm>
            <a:off x="2366538" y="2136425"/>
            <a:ext cx="9825462" cy="4543156"/>
          </a:xfrm>
        </p:spPr>
        <p:txBody>
          <a:bodyPr>
            <a:noAutofit/>
          </a:bodyPr>
          <a:lstStyle/>
          <a:p>
            <a:pPr>
              <a:buFont typeface="Arial" panose="020B0604020202020204" pitchFamily="34" charset="0"/>
              <a:buChar char="•"/>
            </a:pPr>
            <a:r>
              <a:rPr lang="en-US" sz="2400" dirty="0"/>
              <a:t> We’ve seen Arrays so far → fixed-size (can grow with Resize)</a:t>
            </a:r>
          </a:p>
          <a:p>
            <a:pPr>
              <a:buFont typeface="Arial" panose="020B0604020202020204" pitchFamily="34" charset="0"/>
              <a:buChar char="•"/>
            </a:pPr>
            <a:r>
              <a:rPr lang="en-US" sz="2400" dirty="0"/>
              <a:t> </a:t>
            </a:r>
            <a:r>
              <a:rPr lang="en-US" sz="2400" b="1" dirty="0">
                <a:solidFill>
                  <a:schemeClr val="accent1">
                    <a:lumMod val="75000"/>
                  </a:schemeClr>
                </a:solidFill>
              </a:rPr>
              <a:t>Dynamic data structures </a:t>
            </a:r>
            <a:r>
              <a:rPr lang="en-US" sz="2400" dirty="0"/>
              <a:t>can automatically grow and shrink at execution time. </a:t>
            </a:r>
          </a:p>
          <a:p>
            <a:pPr>
              <a:buFont typeface="Arial" panose="020B0604020202020204" pitchFamily="34" charset="0"/>
              <a:buChar char="•"/>
            </a:pPr>
            <a:r>
              <a:rPr lang="en-US" sz="2400" dirty="0"/>
              <a:t> </a:t>
            </a:r>
            <a:r>
              <a:rPr lang="en-US" sz="2400" b="1" dirty="0">
                <a:solidFill>
                  <a:schemeClr val="accent1">
                    <a:lumMod val="75000"/>
                  </a:schemeClr>
                </a:solidFill>
              </a:rPr>
              <a:t>Linked lists </a:t>
            </a:r>
            <a:r>
              <a:rPr lang="en-US" sz="2400" dirty="0"/>
              <a:t>are collections of data items that are “chained together”.</a:t>
            </a:r>
          </a:p>
          <a:p>
            <a:pPr>
              <a:buFont typeface="Arial" panose="020B0604020202020204" pitchFamily="34" charset="0"/>
              <a:buChar char="•"/>
            </a:pPr>
            <a:r>
              <a:rPr lang="en-US" sz="2400" dirty="0"/>
              <a:t> </a:t>
            </a:r>
            <a:r>
              <a:rPr lang="en-US" sz="2400" b="1" dirty="0">
                <a:solidFill>
                  <a:schemeClr val="accent1">
                    <a:lumMod val="75000"/>
                  </a:schemeClr>
                </a:solidFill>
              </a:rPr>
              <a:t>Stacks </a:t>
            </a:r>
            <a:r>
              <a:rPr lang="en-US" sz="2400" dirty="0"/>
              <a:t>have Insertions and deletions made at only one end: the top.</a:t>
            </a:r>
          </a:p>
          <a:p>
            <a:pPr>
              <a:buFont typeface="Arial" panose="020B0604020202020204" pitchFamily="34" charset="0"/>
              <a:buChar char="•"/>
            </a:pPr>
            <a:r>
              <a:rPr lang="en-US" sz="2400" dirty="0"/>
              <a:t> </a:t>
            </a:r>
            <a:r>
              <a:rPr lang="en-US" sz="2400" b="1" dirty="0">
                <a:solidFill>
                  <a:schemeClr val="accent1">
                    <a:lumMod val="75000"/>
                  </a:schemeClr>
                </a:solidFill>
              </a:rPr>
              <a:t>Queues</a:t>
            </a:r>
            <a:r>
              <a:rPr lang="en-US" sz="2400" dirty="0"/>
              <a:t> represent waiting lines; insertions are made</a:t>
            </a:r>
            <a:br>
              <a:rPr lang="en-US" sz="2400" dirty="0"/>
            </a:br>
            <a:r>
              <a:rPr lang="en-US" sz="2400" dirty="0"/>
              <a:t>at the back and deletions are made from the front.</a:t>
            </a:r>
          </a:p>
          <a:p>
            <a:pPr>
              <a:buFont typeface="Arial" panose="020B0604020202020204" pitchFamily="34" charset="0"/>
              <a:buChar char="•"/>
            </a:pPr>
            <a:r>
              <a:rPr lang="en-US" sz="2400" dirty="0"/>
              <a:t> </a:t>
            </a:r>
            <a:r>
              <a:rPr lang="en-US" sz="2400" b="1" dirty="0">
                <a:solidFill>
                  <a:schemeClr val="accent1">
                    <a:lumMod val="75000"/>
                  </a:schemeClr>
                </a:solidFill>
              </a:rPr>
              <a:t>Binary </a:t>
            </a:r>
            <a:r>
              <a:rPr lang="en-US" sz="2400" dirty="0"/>
              <a:t>trees facilitate high-speed searching and sorting of data.</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24522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p>
        </p:txBody>
      </p:sp>
      <p:sp>
        <p:nvSpPr>
          <p:cNvPr id="3" name="Content Placeholder 2"/>
          <p:cNvSpPr>
            <a:spLocks noGrp="1"/>
          </p:cNvSpPr>
          <p:nvPr>
            <p:ph idx="1"/>
          </p:nvPr>
        </p:nvSpPr>
        <p:spPr>
          <a:xfrm>
            <a:off x="2219093" y="2592866"/>
            <a:ext cx="9606569" cy="4023360"/>
          </a:xfrm>
        </p:spPr>
        <p:txBody>
          <a:bodyPr>
            <a:noAutofit/>
          </a:bodyPr>
          <a:lstStyle/>
          <a:p>
            <a:pPr>
              <a:buFont typeface="Arial" panose="020B0604020202020204" pitchFamily="34" charset="0"/>
              <a:buChar char="•"/>
              <a:defRPr/>
            </a:pPr>
            <a:r>
              <a:rPr lang="en-US" sz="2800" dirty="0">
                <a:cs typeface="Times New Roman" pitchFamily="18" charset="0"/>
              </a:rPr>
              <a:t> For the vast majority of applications, there is no need to build custom data structures.</a:t>
            </a:r>
          </a:p>
          <a:p>
            <a:pPr>
              <a:buFont typeface="Arial" panose="020B0604020202020204" pitchFamily="34" charset="0"/>
              <a:buChar char="•"/>
              <a:defRPr/>
            </a:pPr>
            <a:r>
              <a:rPr lang="en-US" sz="2800" dirty="0">
                <a:cs typeface="Times New Roman" pitchFamily="18" charset="0"/>
              </a:rPr>
              <a:t> Instead, you can use the prepackaged data-structure classes provided by the .NET Framework.</a:t>
            </a:r>
          </a:p>
          <a:p>
            <a:pPr>
              <a:buFont typeface="Arial" panose="020B0604020202020204" pitchFamily="34" charset="0"/>
              <a:buChar char="•"/>
              <a:defRPr/>
            </a:pPr>
            <a:r>
              <a:rPr lang="en-US" sz="2800" dirty="0"/>
              <a:t> These classes are known as </a:t>
            </a:r>
            <a:r>
              <a:rPr lang="en-US" sz="2800" b="1" dirty="0">
                <a:solidFill>
                  <a:schemeClr val="accent1">
                    <a:lumMod val="75000"/>
                  </a:schemeClr>
                </a:solidFill>
                <a:cs typeface="Times New Roman" pitchFamily="18" charset="0"/>
              </a:rPr>
              <a:t>collection</a:t>
            </a:r>
            <a:r>
              <a:rPr lang="en-US" sz="2800" dirty="0">
                <a:solidFill>
                  <a:schemeClr val="accent1">
                    <a:lumMod val="75000"/>
                  </a:schemeClr>
                </a:solidFill>
                <a:cs typeface="Times New Roman" pitchFamily="18" charset="0"/>
              </a:rPr>
              <a:t> </a:t>
            </a:r>
            <a:r>
              <a:rPr lang="en-US" sz="2800" b="1" dirty="0">
                <a:solidFill>
                  <a:schemeClr val="accent1">
                    <a:lumMod val="75000"/>
                  </a:schemeClr>
                </a:solidFill>
                <a:cs typeface="Times New Roman" pitchFamily="18" charset="0"/>
              </a:rPr>
              <a:t>classes</a:t>
            </a:r>
            <a:r>
              <a:rPr lang="en-US" sz="2800" b="1" dirty="0"/>
              <a:t>—</a:t>
            </a:r>
            <a:r>
              <a:rPr lang="en-US" sz="2800" dirty="0"/>
              <a:t>they store collections of data. Each instance of one of these classes is a </a:t>
            </a:r>
            <a:r>
              <a:rPr lang="en-US" sz="2800" b="1" dirty="0">
                <a:solidFill>
                  <a:schemeClr val="accent1">
                    <a:lumMod val="75000"/>
                  </a:schemeClr>
                </a:solidFill>
                <a:cs typeface="Times New Roman" pitchFamily="18" charset="0"/>
              </a:rPr>
              <a:t>collection</a:t>
            </a:r>
            <a:r>
              <a:rPr lang="en-US" sz="2800" dirty="0">
                <a:solidFill>
                  <a:schemeClr val="accent1">
                    <a:lumMod val="75000"/>
                  </a:schemeClr>
                </a:solidFill>
                <a:cs typeface="Times New Roman" pitchFamily="18" charset="0"/>
              </a:rPr>
              <a:t> </a:t>
            </a:r>
            <a:r>
              <a:rPr lang="en-US" sz="2800" dirty="0"/>
              <a:t>of items.</a:t>
            </a:r>
          </a:p>
          <a:p>
            <a:pPr>
              <a:buFont typeface="Arial" panose="020B0604020202020204" pitchFamily="34" charset="0"/>
              <a:buChar char="•"/>
              <a:defRPr/>
            </a:pPr>
            <a:r>
              <a:rPr lang="en-US" sz="2800" b="1" dirty="0">
                <a:solidFill>
                  <a:srgbClr val="00B0F0"/>
                </a:solidFill>
                <a:ea typeface="Times New Roman" pitchFamily="18" charset="0"/>
                <a:cs typeface="Courier New" pitchFamily="49" charset="0"/>
                <a:hlinkClick r:id="rId3"/>
              </a:rPr>
              <a:t> </a:t>
            </a:r>
            <a:r>
              <a:rPr lang="en-US" sz="2800" b="1" dirty="0" err="1">
                <a:solidFill>
                  <a:srgbClr val="00B0F0"/>
                </a:solidFill>
                <a:ea typeface="Times New Roman" pitchFamily="18" charset="0"/>
                <a:cs typeface="Courier New" pitchFamily="49" charset="0"/>
                <a:hlinkClick r:id="rId3"/>
              </a:rPr>
              <a:t>System.Collections</a:t>
            </a:r>
            <a:r>
              <a:rPr lang="en-US" sz="2800" dirty="0">
                <a:cs typeface="Times New Roman" pitchFamily="18" charset="0"/>
              </a:rPr>
              <a:t> contains collections that store references to objects.</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5644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altLang="en-US" sz="2400" dirty="0"/>
              <a:t>Class </a:t>
            </a:r>
            <a:r>
              <a:rPr lang="en-US" altLang="en-US" sz="2400" dirty="0" err="1"/>
              <a:t>ArrayList</a:t>
            </a:r>
            <a:endParaRPr lang="en-US" altLang="en-US" sz="2400" dirty="0"/>
          </a:p>
          <a:p>
            <a:pPr>
              <a:buFont typeface="Arial" panose="020B0604020202020204" pitchFamily="34" charset="0"/>
              <a:buChar char="•"/>
            </a:pPr>
            <a:r>
              <a:rPr lang="en-US" altLang="en-US" sz="2400" dirty="0"/>
              <a:t>Mimics the functionality of conventional arrays </a:t>
            </a:r>
          </a:p>
          <a:p>
            <a:pPr>
              <a:buFont typeface="Arial" panose="020B0604020202020204" pitchFamily="34" charset="0"/>
              <a:buChar char="•"/>
            </a:pPr>
            <a:r>
              <a:rPr lang="en-US" altLang="en-US" sz="2400" dirty="0"/>
              <a:t>Provides dynamic resizing of the collection through the class’s methods</a:t>
            </a:r>
          </a:p>
          <a:p>
            <a:pPr lvl="2">
              <a:buFont typeface="Arial" panose="020B0604020202020204" pitchFamily="34" charset="0"/>
              <a:buChar char="•"/>
            </a:pPr>
            <a:r>
              <a:rPr lang="en-US" altLang="en-US" sz="2000" dirty="0"/>
              <a:t>Property Capacity</a:t>
            </a:r>
          </a:p>
          <a:p>
            <a:pPr lvl="3">
              <a:buFont typeface="Arial" panose="020B0604020202020204" pitchFamily="34" charset="0"/>
              <a:buChar char="•"/>
            </a:pPr>
            <a:r>
              <a:rPr lang="en-US" altLang="en-US" sz="2000" dirty="0"/>
              <a:t>Manipulate the capacity of the </a:t>
            </a:r>
            <a:r>
              <a:rPr lang="en-US" altLang="en-US" sz="2000" dirty="0" err="1"/>
              <a:t>ArrayList</a:t>
            </a:r>
            <a:r>
              <a:rPr lang="en-US" altLang="en-US" sz="2000" dirty="0"/>
              <a:t> </a:t>
            </a:r>
          </a:p>
          <a:p>
            <a:pPr lvl="3">
              <a:buFont typeface="Arial" panose="020B0604020202020204" pitchFamily="34" charset="0"/>
              <a:buChar char="•"/>
            </a:pPr>
            <a:r>
              <a:rPr lang="en-US" altLang="en-US" sz="2000" dirty="0"/>
              <a:t>When </a:t>
            </a:r>
            <a:r>
              <a:rPr lang="en-US" altLang="en-US" sz="2000" dirty="0" err="1"/>
              <a:t>ArrayList</a:t>
            </a:r>
            <a:r>
              <a:rPr lang="en-US" altLang="en-US" sz="2000" dirty="0"/>
              <a:t> needs to grow, it by default doubles its Capacity</a:t>
            </a:r>
          </a:p>
          <a:p>
            <a:pPr>
              <a:buFont typeface="Arial" panose="020B0604020202020204" pitchFamily="34" charset="0"/>
              <a:buChar char="•"/>
            </a:pPr>
            <a:r>
              <a:rPr lang="en-US" altLang="en-US" sz="2400" dirty="0"/>
              <a:t>Store references to objects</a:t>
            </a:r>
            <a:endParaRPr lang="en-US" altLang="en-US" sz="2600" dirty="0"/>
          </a:p>
          <a:p>
            <a:pPr lvl="2">
              <a:buFont typeface="Arial" panose="020B0604020202020204" pitchFamily="34" charset="0"/>
              <a:buChar char="•"/>
            </a:pPr>
            <a:r>
              <a:rPr lang="en-US" altLang="en-US" sz="2000" dirty="0"/>
              <a:t>All classes derive from class object</a:t>
            </a:r>
          </a:p>
          <a:p>
            <a:pPr lvl="3">
              <a:buFont typeface="Arial" panose="020B0604020202020204" pitchFamily="34" charset="0"/>
              <a:buChar char="•"/>
            </a:pPr>
            <a:r>
              <a:rPr lang="en-US" altLang="en-US" sz="2000" dirty="0"/>
              <a:t>Can contain objects of any type</a:t>
            </a:r>
          </a:p>
        </p:txBody>
      </p:sp>
    </p:spTree>
    <p:extLst>
      <p:ext uri="{BB962C8B-B14F-4D97-AF65-F5344CB8AC3E}">
        <p14:creationId xmlns:p14="http://schemas.microsoft.com/office/powerpoint/2010/main" val="320314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8266" y="20136"/>
            <a:ext cx="7543800" cy="1449387"/>
          </a:xfrm>
        </p:spPr>
        <p:txBody>
          <a:bodyPr/>
          <a:lstStyle/>
          <a:p>
            <a:r>
              <a:rPr lang="en-US" dirty="0" err="1"/>
              <a:t>ArrayList</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4088297"/>
              </p:ext>
            </p:extLst>
          </p:nvPr>
        </p:nvGraphicFramePr>
        <p:xfrm>
          <a:off x="2888166" y="1469523"/>
          <a:ext cx="9144000" cy="5271910"/>
        </p:xfrm>
        <a:graphic>
          <a:graphicData uri="http://schemas.openxmlformats.org/drawingml/2006/table">
            <a:tbl>
              <a:tblPr firstRow="1" bandRow="1">
                <a:tableStyleId>{5C22544A-7EE6-4342-B048-85BDC9FD1C3A}</a:tableStyleId>
              </a:tblPr>
              <a:tblGrid>
                <a:gridCol w="2563738">
                  <a:extLst>
                    <a:ext uri="{9D8B030D-6E8A-4147-A177-3AD203B41FA5}">
                      <a16:colId xmlns:a16="http://schemas.microsoft.com/office/drawing/2014/main" val="20000"/>
                    </a:ext>
                  </a:extLst>
                </a:gridCol>
                <a:gridCol w="6580262">
                  <a:extLst>
                    <a:ext uri="{9D8B030D-6E8A-4147-A177-3AD203B41FA5}">
                      <a16:colId xmlns:a16="http://schemas.microsoft.com/office/drawing/2014/main" val="20001"/>
                    </a:ext>
                  </a:extLst>
                </a:gridCol>
              </a:tblGrid>
              <a:tr h="425681">
                <a:tc>
                  <a:txBody>
                    <a:bodyPr/>
                    <a:lstStyle/>
                    <a:p>
                      <a:r>
                        <a:rPr lang="en-US" sz="2000" dirty="0">
                          <a:latin typeface="Calibri" pitchFamily="34" charset="0"/>
                        </a:rPr>
                        <a:t>Method</a:t>
                      </a:r>
                      <a:r>
                        <a:rPr lang="en-US" sz="2000" baseline="0" dirty="0">
                          <a:latin typeface="Calibri" pitchFamily="34" charset="0"/>
                        </a:rPr>
                        <a:t> / Property</a:t>
                      </a:r>
                      <a:endParaRPr lang="tr-TR" sz="2000" dirty="0">
                        <a:latin typeface="Calibri" pitchFamily="34" charset="0"/>
                      </a:endParaRPr>
                    </a:p>
                  </a:txBody>
                  <a:tcPr marT="45715" marB="45715"/>
                </a:tc>
                <a:tc>
                  <a:txBody>
                    <a:bodyPr/>
                    <a:lstStyle/>
                    <a:p>
                      <a:r>
                        <a:rPr lang="en-US" sz="2000" dirty="0">
                          <a:latin typeface="Calibri" pitchFamily="34" charset="0"/>
                        </a:rPr>
                        <a:t>Description</a:t>
                      </a:r>
                      <a:endParaRPr lang="tr-TR" sz="2000" dirty="0">
                        <a:latin typeface="Calibri" pitchFamily="34" charset="0"/>
                      </a:endParaRPr>
                    </a:p>
                  </a:txBody>
                  <a:tcPr marT="45715" marB="45715"/>
                </a:tc>
                <a:extLst>
                  <a:ext uri="{0D108BD9-81ED-4DB2-BD59-A6C34878D82A}">
                    <a16:rowId xmlns:a16="http://schemas.microsoft.com/office/drawing/2014/main" val="10000"/>
                  </a:ext>
                </a:extLst>
              </a:tr>
              <a:tr h="425681">
                <a:tc>
                  <a:txBody>
                    <a:bodyPr/>
                    <a:lstStyle/>
                    <a:p>
                      <a:pPr algn="ctr"/>
                      <a:r>
                        <a:rPr lang="en-US" sz="2000" dirty="0">
                          <a:latin typeface="Courier New" pitchFamily="49" charset="0"/>
                          <a:cs typeface="Courier New" pitchFamily="49" charset="0"/>
                        </a:rPr>
                        <a:t>Add</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Adds an object to the end of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1"/>
                  </a:ext>
                </a:extLst>
              </a:tr>
              <a:tr h="622154">
                <a:tc>
                  <a:txBody>
                    <a:bodyPr/>
                    <a:lstStyle/>
                    <a:p>
                      <a:pPr algn="ctr"/>
                      <a:r>
                        <a:rPr lang="en-US" sz="2000" dirty="0">
                          <a:latin typeface="Courier New" pitchFamily="49" charset="0"/>
                          <a:cs typeface="Courier New" pitchFamily="49" charset="0"/>
                        </a:rPr>
                        <a:t>Capacity</a:t>
                      </a:r>
                      <a:endParaRPr lang="tr-TR" sz="2000" dirty="0">
                        <a:latin typeface="Courier New" pitchFamily="49" charset="0"/>
                        <a:cs typeface="Courier New" pitchFamily="49" charset="0"/>
                      </a:endParaRPr>
                    </a:p>
                  </a:txBody>
                  <a:tcPr marT="45715" marB="45715"/>
                </a:tc>
                <a:tc>
                  <a:txBody>
                    <a:bodyPr/>
                    <a:lstStyle/>
                    <a:p>
                      <a:r>
                        <a:rPr kumimoji="0" lang="en-US" sz="1600" kern="1200" dirty="0">
                          <a:solidFill>
                            <a:schemeClr val="dk1"/>
                          </a:solidFill>
                          <a:latin typeface="Calibri" pitchFamily="34" charset="0"/>
                          <a:ea typeface="+mn-ea"/>
                          <a:cs typeface="+mn-cs"/>
                        </a:rPr>
                        <a:t>Property that gets and sets the number of elements for which space is currently reserved in the </a:t>
                      </a:r>
                      <a:r>
                        <a:rPr kumimoji="0" lang="en-US" sz="1600" kern="1200" dirty="0" err="1">
                          <a:solidFill>
                            <a:schemeClr val="dk1"/>
                          </a:solidFill>
                          <a:latin typeface="Calibri" pitchFamily="34" charset="0"/>
                          <a:ea typeface="+mn-ea"/>
                          <a:cs typeface="+mn-cs"/>
                        </a:rPr>
                        <a:t>ArrayList</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15" marB="45715"/>
                </a:tc>
                <a:extLst>
                  <a:ext uri="{0D108BD9-81ED-4DB2-BD59-A6C34878D82A}">
                    <a16:rowId xmlns:a16="http://schemas.microsoft.com/office/drawing/2014/main" val="10002"/>
                  </a:ext>
                </a:extLst>
              </a:tr>
              <a:tr h="425681">
                <a:tc>
                  <a:txBody>
                    <a:bodyPr/>
                    <a:lstStyle/>
                    <a:p>
                      <a:pPr algn="ctr"/>
                      <a:r>
                        <a:rPr lang="en-US" sz="2000" dirty="0">
                          <a:latin typeface="Courier New" pitchFamily="49" charset="0"/>
                          <a:cs typeface="Courier New" pitchFamily="49" charset="0"/>
                        </a:rPr>
                        <a:t>Clear</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all elements from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3"/>
                  </a:ext>
                </a:extLst>
              </a:tr>
              <a:tr h="425681">
                <a:tc>
                  <a:txBody>
                    <a:bodyPr/>
                    <a:lstStyle/>
                    <a:p>
                      <a:pPr algn="ctr"/>
                      <a:r>
                        <a:rPr lang="en-US" sz="2000" dirty="0">
                          <a:latin typeface="Courier New" pitchFamily="49" charset="0"/>
                          <a:cs typeface="Courier New" pitchFamily="49" charset="0"/>
                        </a:rPr>
                        <a:t>Contains</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Determines whether an element is in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4"/>
                  </a:ext>
                </a:extLst>
              </a:tr>
              <a:tr h="622154">
                <a:tc>
                  <a:txBody>
                    <a:bodyPr/>
                    <a:lstStyle/>
                    <a:p>
                      <a:pPr algn="ctr"/>
                      <a:r>
                        <a:rPr lang="en-US" sz="2000" dirty="0">
                          <a:latin typeface="Courier New" pitchFamily="49" charset="0"/>
                          <a:cs typeface="Courier New" pitchFamily="49" charset="0"/>
                        </a:rPr>
                        <a:t>Count</a:t>
                      </a:r>
                      <a:endParaRPr lang="tr-TR" sz="2000" dirty="0">
                        <a:latin typeface="Courier New" pitchFamily="49" charset="0"/>
                        <a:cs typeface="Courier New" pitchFamily="49" charset="0"/>
                      </a:endParaRPr>
                    </a:p>
                  </a:txBody>
                  <a:tcPr marT="45715" marB="45715"/>
                </a:tc>
                <a:tc>
                  <a:txBody>
                    <a:bodyPr/>
                    <a:lstStyle/>
                    <a:p>
                      <a:r>
                        <a:rPr kumimoji="0" lang="en-US" sz="1600" kern="1200" dirty="0">
                          <a:solidFill>
                            <a:schemeClr val="dk1"/>
                          </a:solidFill>
                          <a:latin typeface="Calibri" pitchFamily="34" charset="0"/>
                          <a:ea typeface="+mn-ea"/>
                          <a:cs typeface="+mn-cs"/>
                        </a:rPr>
                        <a:t>Read-only property that gets the number of elements stored in the </a:t>
                      </a:r>
                      <a:r>
                        <a:rPr kumimoji="0" lang="en-US" sz="1600" kern="1200" dirty="0" err="1">
                          <a:solidFill>
                            <a:schemeClr val="dk1"/>
                          </a:solidFill>
                          <a:latin typeface="Calibri" pitchFamily="34" charset="0"/>
                          <a:ea typeface="+mn-ea"/>
                          <a:cs typeface="+mn-cs"/>
                        </a:rPr>
                        <a:t>ArrayList</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15" marB="45715"/>
                </a:tc>
                <a:extLst>
                  <a:ext uri="{0D108BD9-81ED-4DB2-BD59-A6C34878D82A}">
                    <a16:rowId xmlns:a16="http://schemas.microsoft.com/office/drawing/2014/main" val="10005"/>
                  </a:ext>
                </a:extLst>
              </a:tr>
              <a:tr h="622154">
                <a:tc>
                  <a:txBody>
                    <a:bodyPr/>
                    <a:lstStyle/>
                    <a:p>
                      <a:pPr algn="ctr"/>
                      <a:r>
                        <a:rPr lang="en-US" sz="2000" dirty="0" err="1">
                          <a:latin typeface="Courier New" pitchFamily="49" charset="0"/>
                          <a:cs typeface="Courier New" pitchFamily="49" charset="0"/>
                        </a:rPr>
                        <a:t>IndexOf</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Returns the zero-based index of the first occurrence of a value in the </a:t>
                      </a:r>
                      <a:r>
                        <a:rPr lang="en-US" sz="1600" dirty="0" err="1">
                          <a:latin typeface="Calibri" pitchFamily="34" charset="0"/>
                          <a:hlinkClick r:id="rId2"/>
                        </a:rPr>
                        <a:t>ArrayList</a:t>
                      </a:r>
                      <a:endParaRPr lang="tr-TR" sz="1600" dirty="0">
                        <a:latin typeface="Calibri" pitchFamily="34" charset="0"/>
                      </a:endParaRPr>
                    </a:p>
                  </a:txBody>
                  <a:tcPr marT="45715" marB="45715"/>
                </a:tc>
                <a:extLst>
                  <a:ext uri="{0D108BD9-81ED-4DB2-BD59-A6C34878D82A}">
                    <a16:rowId xmlns:a16="http://schemas.microsoft.com/office/drawing/2014/main" val="10006"/>
                  </a:ext>
                </a:extLst>
              </a:tr>
              <a:tr h="425681">
                <a:tc>
                  <a:txBody>
                    <a:bodyPr/>
                    <a:lstStyle/>
                    <a:p>
                      <a:pPr algn="ctr"/>
                      <a:r>
                        <a:rPr lang="en-US" sz="2000" dirty="0">
                          <a:latin typeface="Courier New" pitchFamily="49" charset="0"/>
                          <a:cs typeface="Courier New" pitchFamily="49" charset="0"/>
                        </a:rPr>
                        <a:t>Insert</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Inserts an element into the </a:t>
                      </a:r>
                      <a:r>
                        <a:rPr lang="en-US" sz="1600" dirty="0" err="1">
                          <a:latin typeface="Calibri" pitchFamily="34" charset="0"/>
                          <a:hlinkClick r:id="rId2"/>
                        </a:rPr>
                        <a:t>ArrayList</a:t>
                      </a:r>
                      <a:r>
                        <a:rPr lang="en-US" sz="1600" dirty="0">
                          <a:latin typeface="Calibri" pitchFamily="34" charset="0"/>
                        </a:rPr>
                        <a:t> at the specified index.</a:t>
                      </a:r>
                      <a:endParaRPr lang="tr-TR" sz="1600" dirty="0">
                        <a:latin typeface="Calibri" pitchFamily="34" charset="0"/>
                      </a:endParaRPr>
                    </a:p>
                  </a:txBody>
                  <a:tcPr marT="45715" marB="45715"/>
                </a:tc>
                <a:extLst>
                  <a:ext uri="{0D108BD9-81ED-4DB2-BD59-A6C34878D82A}">
                    <a16:rowId xmlns:a16="http://schemas.microsoft.com/office/drawing/2014/main" val="10007"/>
                  </a:ext>
                </a:extLst>
              </a:tr>
              <a:tr h="425681">
                <a:tc>
                  <a:txBody>
                    <a:bodyPr/>
                    <a:lstStyle/>
                    <a:p>
                      <a:pPr algn="ctr"/>
                      <a:r>
                        <a:rPr lang="en-US" sz="2000" dirty="0">
                          <a:latin typeface="Courier New" pitchFamily="49" charset="0"/>
                          <a:cs typeface="Courier New" pitchFamily="49" charset="0"/>
                        </a:rPr>
                        <a:t>Remove</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the first occurrence of a specific object from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8"/>
                  </a:ext>
                </a:extLst>
              </a:tr>
              <a:tr h="425681">
                <a:tc>
                  <a:txBody>
                    <a:bodyPr/>
                    <a:lstStyle/>
                    <a:p>
                      <a:pPr algn="ctr"/>
                      <a:r>
                        <a:rPr lang="en-US" sz="2000" dirty="0" err="1">
                          <a:latin typeface="Courier New" pitchFamily="49" charset="0"/>
                          <a:cs typeface="Courier New" pitchFamily="49" charset="0"/>
                        </a:rPr>
                        <a:t>RemoveAt</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the element at the specified index of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9"/>
                  </a:ext>
                </a:extLst>
              </a:tr>
              <a:tr h="425681">
                <a:tc>
                  <a:txBody>
                    <a:bodyPr/>
                    <a:lstStyle/>
                    <a:p>
                      <a:pPr algn="ctr"/>
                      <a:r>
                        <a:rPr lang="en-US" sz="2000" dirty="0" err="1">
                          <a:latin typeface="Courier New" pitchFamily="49" charset="0"/>
                          <a:cs typeface="Courier New" pitchFamily="49" charset="0"/>
                        </a:rPr>
                        <a:t>TrimToSize</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Sets the capacity to the actual number of elements in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75990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A LIFO data structure</a:t>
            </a:r>
          </a:p>
          <a:p>
            <a:pPr>
              <a:buFont typeface="Arial" panose="020B0604020202020204" pitchFamily="34" charset="0"/>
              <a:buChar char="•"/>
            </a:pPr>
            <a:endParaRPr lang="en-US" sz="2400" dirty="0"/>
          </a:p>
          <a:p>
            <a:pPr>
              <a:buFont typeface="Arial" panose="020B0604020202020204" pitchFamily="34" charset="0"/>
              <a:buChar char="•"/>
            </a:pPr>
            <a:r>
              <a:rPr lang="en-US" sz="2400" dirty="0"/>
              <a:t> Push</a:t>
            </a:r>
          </a:p>
          <a:p>
            <a:pPr>
              <a:buFont typeface="Arial" panose="020B0604020202020204" pitchFamily="34" charset="0"/>
              <a:buChar char="•"/>
            </a:pPr>
            <a:r>
              <a:rPr lang="en-US" sz="2400" dirty="0"/>
              <a:t> Pop</a:t>
            </a:r>
          </a:p>
          <a:p>
            <a:pPr>
              <a:buFont typeface="Arial" panose="020B0604020202020204" pitchFamily="34" charset="0"/>
              <a:buChar char="•"/>
            </a:pPr>
            <a:r>
              <a:rPr lang="en-US" sz="2400" dirty="0"/>
              <a:t> Peek</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8372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A FIFO data structure</a:t>
            </a:r>
          </a:p>
          <a:p>
            <a:pPr>
              <a:buFont typeface="Arial" panose="020B0604020202020204" pitchFamily="34" charset="0"/>
              <a:buChar char="•"/>
            </a:pPr>
            <a:endParaRPr lang="en-US" sz="2400" dirty="0"/>
          </a:p>
          <a:p>
            <a:pPr>
              <a:buFont typeface="Arial" panose="020B0604020202020204" pitchFamily="34" charset="0"/>
              <a:buChar char="•"/>
            </a:pPr>
            <a:r>
              <a:rPr lang="en-US" sz="2400" dirty="0"/>
              <a:t> </a:t>
            </a:r>
            <a:r>
              <a:rPr lang="en-US" sz="2400" dirty="0" err="1"/>
              <a:t>Enqueue</a:t>
            </a:r>
            <a:endParaRPr lang="en-US" sz="2400" dirty="0"/>
          </a:p>
          <a:p>
            <a:pPr>
              <a:buFont typeface="Arial" panose="020B0604020202020204" pitchFamily="34" charset="0"/>
              <a:buChar char="•"/>
            </a:pPr>
            <a:r>
              <a:rPr lang="en-US" sz="2400" dirty="0"/>
              <a:t> </a:t>
            </a:r>
            <a:r>
              <a:rPr lang="en-US" sz="2400" dirty="0" err="1"/>
              <a:t>Dequeue</a:t>
            </a:r>
            <a:endParaRPr lang="en-US" sz="2400" dirty="0"/>
          </a:p>
          <a:p>
            <a:pPr>
              <a:buFont typeface="Arial" panose="020B0604020202020204" pitchFamily="34" charset="0"/>
              <a:buChar char="•"/>
            </a:pPr>
            <a:r>
              <a:rPr lang="en-US" sz="2400" dirty="0"/>
              <a:t> Peek</a:t>
            </a:r>
          </a:p>
        </p:txBody>
      </p:sp>
    </p:spTree>
    <p:extLst>
      <p:ext uri="{BB962C8B-B14F-4D97-AF65-F5344CB8AC3E}">
        <p14:creationId xmlns:p14="http://schemas.microsoft.com/office/powerpoint/2010/main" val="145468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456819925"/>
              </p:ext>
            </p:extLst>
          </p:nvPr>
        </p:nvGraphicFramePr>
        <p:xfrm>
          <a:off x="1524001" y="0"/>
          <a:ext cx="7053263" cy="6489700"/>
        </p:xfrm>
        <a:graphic>
          <a:graphicData uri="http://schemas.openxmlformats.org/presentationml/2006/ole">
            <mc:AlternateContent xmlns:mc="http://schemas.openxmlformats.org/markup-compatibility/2006">
              <mc:Choice xmlns:v="urn:schemas-microsoft-com:vml" Requires="v">
                <p:oleObj name="Document" r:id="rId2" imgW="7056048" imgH="6491852" progId="Word.Document.8">
                  <p:embed/>
                </p:oleObj>
              </mc:Choice>
              <mc:Fallback>
                <p:oleObj name="Document" r:id="rId2" imgW="7056048" imgH="6491852" progId="Word.Document.8">
                  <p:embed/>
                  <p:pic>
                    <p:nvPicPr>
                      <p:cNvPr id="5939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7053263" cy="6489700"/>
                      </a:xfrm>
                      <a:prstGeom prst="rect">
                        <a:avLst/>
                      </a:prstGeom>
                      <a:noFill/>
                      <a:ln>
                        <a:noFill/>
                      </a:ln>
                      <a:effectLst/>
                    </p:spPr>
                  </p:pic>
                </p:oleObj>
              </mc:Fallback>
            </mc:AlternateContent>
          </a:graphicData>
        </a:graphic>
      </p:graphicFrame>
      <p:sp>
        <p:nvSpPr>
          <p:cNvPr id="5" name="Rectangle 3"/>
          <p:cNvSpPr>
            <a:spLocks noChangeArrowheads="1"/>
          </p:cNvSpPr>
          <p:nvPr/>
        </p:nvSpPr>
        <p:spPr bwMode="auto">
          <a:xfrm>
            <a:off x="9073444" y="603958"/>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6" name="Rectangle 4"/>
          <p:cNvSpPr>
            <a:spLocks noChangeArrowheads="1"/>
          </p:cNvSpPr>
          <p:nvPr/>
        </p:nvSpPr>
        <p:spPr bwMode="auto">
          <a:xfrm>
            <a:off x="9073444" y="1132948"/>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StackTest.cs</a:t>
            </a:r>
            <a:r>
              <a:rPr lang="en-US" altLang="en-US" dirty="0"/>
              <a:t>  </a:t>
            </a:r>
          </a:p>
          <a:p>
            <a:pPr eaLnBrk="1" hangingPunct="1"/>
            <a:r>
              <a:rPr lang="en-US" altLang="en-US" sz="1600" b="0" dirty="0">
                <a:latin typeface="Times New Roman" panose="02020603050405020304" pitchFamily="18" charset="0"/>
              </a:rPr>
              <a:t>(1 of 3)</a:t>
            </a:r>
          </a:p>
        </p:txBody>
      </p:sp>
      <p:sp>
        <p:nvSpPr>
          <p:cNvPr id="7" name="Text Box 5"/>
          <p:cNvSpPr txBox="1">
            <a:spLocks noChangeArrowheads="1"/>
          </p:cNvSpPr>
          <p:nvPr/>
        </p:nvSpPr>
        <p:spPr bwMode="auto">
          <a:xfrm>
            <a:off x="5943599" y="2286000"/>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dirty="0">
                <a:solidFill>
                  <a:schemeClr val="tx1"/>
                </a:solidFill>
                <a:latin typeface="Times New Roman" panose="02020603050405020304" pitchFamily="18" charset="0"/>
                <a:ea typeface="Times New Roman" panose="02020603050405020304" pitchFamily="18" charset="0"/>
                <a:cs typeface="AGaramond" pitchFamily="18" charset="0"/>
              </a:rPr>
              <a:t>Create a stack with the default initial capacity of 10 elements</a:t>
            </a:r>
            <a:endParaRPr lang="en-US" altLang="en-US" dirty="0">
              <a:ea typeface="Times New Roman" panose="02020603050405020304" pitchFamily="18" charset="0"/>
              <a:cs typeface="AGaramond" pitchFamily="18" charset="0"/>
            </a:endParaRPr>
          </a:p>
        </p:txBody>
      </p:sp>
      <p:sp>
        <p:nvSpPr>
          <p:cNvPr id="8" name="Line 6"/>
          <p:cNvSpPr>
            <a:spLocks noChangeShapeType="1"/>
          </p:cNvSpPr>
          <p:nvPr/>
        </p:nvSpPr>
        <p:spPr bwMode="auto">
          <a:xfrm flipH="1" flipV="1">
            <a:off x="4419599" y="2057400"/>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p:cNvSpPr txBox="1">
            <a:spLocks noChangeArrowheads="1"/>
          </p:cNvSpPr>
          <p:nvPr/>
        </p:nvSpPr>
        <p:spPr bwMode="auto">
          <a:xfrm>
            <a:off x="5867399" y="4114802"/>
            <a:ext cx="2971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dirty="0">
                <a:solidFill>
                  <a:schemeClr val="tx1"/>
                </a:solidFill>
                <a:latin typeface="Times New Roman" panose="02020603050405020304" pitchFamily="18" charset="0"/>
                <a:ea typeface="Times New Roman" panose="02020603050405020304" pitchFamily="18" charset="0"/>
                <a:cs typeface="AGaramond" pitchFamily="18" charset="0"/>
              </a:rPr>
              <a:t>Add four elements to the stack</a:t>
            </a:r>
            <a:endParaRPr lang="en-US" altLang="en-US" dirty="0">
              <a:ea typeface="Times New Roman" panose="02020603050405020304" pitchFamily="18" charset="0"/>
              <a:cs typeface="AGaramond" pitchFamily="18" charset="0"/>
            </a:endParaRPr>
          </a:p>
        </p:txBody>
      </p:sp>
      <p:sp>
        <p:nvSpPr>
          <p:cNvPr id="10" name="Line 8"/>
          <p:cNvSpPr>
            <a:spLocks noChangeShapeType="1"/>
          </p:cNvSpPr>
          <p:nvPr/>
        </p:nvSpPr>
        <p:spPr bwMode="auto">
          <a:xfrm flipH="1" flipV="1">
            <a:off x="4343399" y="3886200"/>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p:cNvSpPr>
            <a:spLocks noChangeShapeType="1"/>
          </p:cNvSpPr>
          <p:nvPr/>
        </p:nvSpPr>
        <p:spPr bwMode="auto">
          <a:xfrm flipH="1" flipV="1">
            <a:off x="4495799" y="4343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10"/>
          <p:cNvSpPr>
            <a:spLocks noChangeShapeType="1"/>
          </p:cNvSpPr>
          <p:nvPr/>
        </p:nvSpPr>
        <p:spPr bwMode="auto">
          <a:xfrm flipH="1">
            <a:off x="4419599" y="43434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11"/>
          <p:cNvSpPr>
            <a:spLocks noChangeShapeType="1"/>
          </p:cNvSpPr>
          <p:nvPr/>
        </p:nvSpPr>
        <p:spPr bwMode="auto">
          <a:xfrm flipH="1">
            <a:off x="4190999" y="4343400"/>
            <a:ext cx="1676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Text Box 12"/>
          <p:cNvSpPr txBox="1">
            <a:spLocks noChangeArrowheads="1"/>
          </p:cNvSpPr>
          <p:nvPr/>
        </p:nvSpPr>
        <p:spPr bwMode="auto">
          <a:xfrm>
            <a:off x="4267199" y="6172202"/>
            <a:ext cx="3581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value of the top stack element</a:t>
            </a:r>
            <a:endParaRPr lang="en-US" altLang="en-US">
              <a:ea typeface="Times New Roman" panose="02020603050405020304" pitchFamily="18" charset="0"/>
              <a:cs typeface="AGaramond" pitchFamily="18" charset="0"/>
            </a:endParaRPr>
          </a:p>
        </p:txBody>
      </p:sp>
      <p:sp>
        <p:nvSpPr>
          <p:cNvPr id="15" name="Line 13"/>
          <p:cNvSpPr>
            <a:spLocks noChangeShapeType="1"/>
          </p:cNvSpPr>
          <p:nvPr/>
        </p:nvSpPr>
        <p:spPr bwMode="auto">
          <a:xfrm flipH="1" flipV="1">
            <a:off x="3886199" y="62484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404430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5DF8-BAFF-42F9-8EBB-8B33496EFD7F}"/>
              </a:ext>
            </a:extLst>
          </p:cNvPr>
          <p:cNvSpPr>
            <a:spLocks noGrp="1"/>
          </p:cNvSpPr>
          <p:nvPr>
            <p:ph type="title"/>
          </p:nvPr>
        </p:nvSpPr>
        <p:spPr/>
        <p:txBody>
          <a:bodyPr/>
          <a:lstStyle/>
          <a:p>
            <a:r>
              <a:rPr lang="en-US" dirty="0"/>
              <a:t>The Common Type System</a:t>
            </a:r>
          </a:p>
        </p:txBody>
      </p:sp>
      <p:sp>
        <p:nvSpPr>
          <p:cNvPr id="4" name="Rectangle 3"/>
          <p:cNvSpPr>
            <a:spLocks noChangeArrowheads="1"/>
          </p:cNvSpPr>
          <p:nvPr/>
        </p:nvSpPr>
        <p:spPr bwMode="auto">
          <a:xfrm>
            <a:off x="3374673" y="3261901"/>
            <a:ext cx="2628900" cy="3552825"/>
          </a:xfrm>
          <a:prstGeom prst="rect">
            <a:avLst/>
          </a:prstGeom>
          <a:solidFill>
            <a:schemeClr val="accent1">
              <a:lumMod val="20000"/>
              <a:lumOff val="8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b" anchorCtr="1"/>
          <a:lstStyle/>
          <a:p>
            <a:pPr algn="ctr">
              <a:defRPr/>
            </a:pPr>
            <a:r>
              <a:rPr lang="en-US" sz="1600">
                <a:solidFill>
                  <a:schemeClr val="tx2"/>
                </a:solidFill>
                <a:latin typeface="Verdana" pitchFamily="34" charset="0"/>
              </a:rPr>
              <a:t>Primitive Types</a:t>
            </a:r>
            <a:endParaRPr lang="en-US" sz="2800">
              <a:solidFill>
                <a:schemeClr val="tx2"/>
              </a:solidFill>
              <a:effectLst>
                <a:outerShdw blurRad="38100" dist="38100" dir="2700000" algn="tl">
                  <a:srgbClr val="FFFFFF"/>
                </a:outerShdw>
              </a:effectLst>
              <a:latin typeface="Verdana" pitchFamily="34" charset="0"/>
            </a:endParaRPr>
          </a:p>
        </p:txBody>
      </p:sp>
      <p:sp>
        <p:nvSpPr>
          <p:cNvPr id="5" name="Text Box 4"/>
          <p:cNvSpPr txBox="1">
            <a:spLocks noChangeArrowheads="1"/>
          </p:cNvSpPr>
          <p:nvPr/>
        </p:nvSpPr>
        <p:spPr bwMode="auto">
          <a:xfrm>
            <a:off x="3487388" y="3427001"/>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Int16</a:t>
            </a:r>
          </a:p>
        </p:txBody>
      </p:sp>
      <p:sp>
        <p:nvSpPr>
          <p:cNvPr id="6" name="Text Box 5"/>
          <p:cNvSpPr txBox="1">
            <a:spLocks noChangeArrowheads="1"/>
          </p:cNvSpPr>
          <p:nvPr/>
        </p:nvSpPr>
        <p:spPr bwMode="auto">
          <a:xfrm>
            <a:off x="3487388" y="3942939"/>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Int32</a:t>
            </a:r>
          </a:p>
        </p:txBody>
      </p:sp>
      <p:sp>
        <p:nvSpPr>
          <p:cNvPr id="7" name="Text Box 6"/>
          <p:cNvSpPr txBox="1">
            <a:spLocks noChangeArrowheads="1"/>
          </p:cNvSpPr>
          <p:nvPr/>
        </p:nvSpPr>
        <p:spPr bwMode="auto">
          <a:xfrm>
            <a:off x="3487388" y="4458876"/>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Int64</a:t>
            </a:r>
          </a:p>
        </p:txBody>
      </p:sp>
      <p:sp>
        <p:nvSpPr>
          <p:cNvPr id="8" name="Text Box 7"/>
          <p:cNvSpPr txBox="1">
            <a:spLocks noChangeArrowheads="1"/>
          </p:cNvSpPr>
          <p:nvPr/>
        </p:nvSpPr>
        <p:spPr bwMode="auto">
          <a:xfrm>
            <a:off x="3487388" y="4974814"/>
            <a:ext cx="8207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Single</a:t>
            </a:r>
          </a:p>
        </p:txBody>
      </p:sp>
      <p:sp>
        <p:nvSpPr>
          <p:cNvPr id="9" name="Text Box 8"/>
          <p:cNvSpPr txBox="1">
            <a:spLocks noChangeArrowheads="1"/>
          </p:cNvSpPr>
          <p:nvPr/>
        </p:nvSpPr>
        <p:spPr bwMode="auto">
          <a:xfrm>
            <a:off x="3487386" y="5490751"/>
            <a:ext cx="9064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Double</a:t>
            </a:r>
          </a:p>
        </p:txBody>
      </p:sp>
      <p:sp>
        <p:nvSpPr>
          <p:cNvPr id="10" name="Text Box 9"/>
          <p:cNvSpPr txBox="1">
            <a:spLocks noChangeArrowheads="1"/>
          </p:cNvSpPr>
          <p:nvPr/>
        </p:nvSpPr>
        <p:spPr bwMode="auto">
          <a:xfrm>
            <a:off x="3487386" y="6008276"/>
            <a:ext cx="100965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Decimal</a:t>
            </a:r>
          </a:p>
        </p:txBody>
      </p:sp>
      <p:sp>
        <p:nvSpPr>
          <p:cNvPr id="11" name="Text Box 10"/>
          <p:cNvSpPr txBox="1">
            <a:spLocks noChangeArrowheads="1"/>
          </p:cNvSpPr>
          <p:nvPr/>
        </p:nvSpPr>
        <p:spPr bwMode="auto">
          <a:xfrm>
            <a:off x="4690711" y="3427001"/>
            <a:ext cx="10080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Boolean</a:t>
            </a:r>
          </a:p>
        </p:txBody>
      </p:sp>
      <p:sp>
        <p:nvSpPr>
          <p:cNvPr id="12" name="Text Box 11"/>
          <p:cNvSpPr txBox="1">
            <a:spLocks noChangeArrowheads="1"/>
          </p:cNvSpPr>
          <p:nvPr/>
        </p:nvSpPr>
        <p:spPr bwMode="auto">
          <a:xfrm>
            <a:off x="4690711" y="3942939"/>
            <a:ext cx="65405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Byte</a:t>
            </a:r>
          </a:p>
        </p:txBody>
      </p:sp>
      <p:sp>
        <p:nvSpPr>
          <p:cNvPr id="13" name="Text Box 12"/>
          <p:cNvSpPr txBox="1">
            <a:spLocks noChangeArrowheads="1"/>
          </p:cNvSpPr>
          <p:nvPr/>
        </p:nvSpPr>
        <p:spPr bwMode="auto">
          <a:xfrm>
            <a:off x="4690711" y="4458876"/>
            <a:ext cx="67310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Char</a:t>
            </a:r>
          </a:p>
        </p:txBody>
      </p:sp>
      <p:sp>
        <p:nvSpPr>
          <p:cNvPr id="14" name="Text Box 13"/>
          <p:cNvSpPr txBox="1">
            <a:spLocks noChangeArrowheads="1"/>
          </p:cNvSpPr>
          <p:nvPr/>
        </p:nvSpPr>
        <p:spPr bwMode="auto">
          <a:xfrm>
            <a:off x="4690713" y="4974814"/>
            <a:ext cx="1114425"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Currency</a:t>
            </a:r>
          </a:p>
        </p:txBody>
      </p:sp>
      <p:sp>
        <p:nvSpPr>
          <p:cNvPr id="15" name="Text Box 14"/>
          <p:cNvSpPr txBox="1">
            <a:spLocks noChangeArrowheads="1"/>
          </p:cNvSpPr>
          <p:nvPr/>
        </p:nvSpPr>
        <p:spPr bwMode="auto">
          <a:xfrm>
            <a:off x="4690711" y="5490751"/>
            <a:ext cx="11731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DateTime</a:t>
            </a:r>
          </a:p>
        </p:txBody>
      </p:sp>
      <p:sp>
        <p:nvSpPr>
          <p:cNvPr id="16" name="Text Box 15"/>
          <p:cNvSpPr txBox="1">
            <a:spLocks noChangeArrowheads="1"/>
          </p:cNvSpPr>
          <p:nvPr/>
        </p:nvSpPr>
        <p:spPr bwMode="auto">
          <a:xfrm>
            <a:off x="4690711" y="6008276"/>
            <a:ext cx="12112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TimeSpan</a:t>
            </a:r>
          </a:p>
        </p:txBody>
      </p:sp>
      <p:cxnSp>
        <p:nvCxnSpPr>
          <p:cNvPr id="17" name="AutoShape 16"/>
          <p:cNvCxnSpPr>
            <a:cxnSpLocks noChangeShapeType="1"/>
            <a:stCxn id="20" idx="0"/>
            <a:endCxn id="19" idx="2"/>
          </p:cNvCxnSpPr>
          <p:nvPr/>
        </p:nvCxnSpPr>
        <p:spPr bwMode="auto">
          <a:xfrm rot="16200000">
            <a:off x="4754211" y="1187038"/>
            <a:ext cx="368300" cy="24733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 name="AutoShape 17"/>
          <p:cNvCxnSpPr>
            <a:cxnSpLocks noChangeShapeType="1"/>
            <a:stCxn id="21" idx="0"/>
            <a:endCxn id="19" idx="2"/>
          </p:cNvCxnSpPr>
          <p:nvPr/>
        </p:nvCxnSpPr>
        <p:spPr bwMode="auto">
          <a:xfrm rot="16200000">
            <a:off x="4135880" y="568706"/>
            <a:ext cx="368300" cy="37099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 name="Text Box 18"/>
          <p:cNvSpPr txBox="1">
            <a:spLocks noChangeArrowheads="1"/>
          </p:cNvSpPr>
          <p:nvPr/>
        </p:nvSpPr>
        <p:spPr bwMode="auto">
          <a:xfrm>
            <a:off x="5746398" y="1893476"/>
            <a:ext cx="857250"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Object</a:t>
            </a:r>
            <a:endParaRPr lang="en-US" altLang="en-US" sz="2800" dirty="0">
              <a:solidFill>
                <a:schemeClr val="tx2"/>
              </a:solidFill>
              <a:latin typeface="Verdana" panose="020B0604030504040204" pitchFamily="34" charset="0"/>
            </a:endParaRPr>
          </a:p>
        </p:txBody>
      </p:sp>
      <p:sp>
        <p:nvSpPr>
          <p:cNvPr id="20" name="Text Box 19"/>
          <p:cNvSpPr txBox="1">
            <a:spLocks noChangeArrowheads="1"/>
          </p:cNvSpPr>
          <p:nvPr/>
        </p:nvSpPr>
        <p:spPr bwMode="auto">
          <a:xfrm>
            <a:off x="3325463" y="2607851"/>
            <a:ext cx="750887"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Array</a:t>
            </a:r>
            <a:endParaRPr lang="en-US" altLang="en-US" sz="2800" dirty="0">
              <a:solidFill>
                <a:schemeClr val="tx2"/>
              </a:solidFill>
              <a:latin typeface="Verdana" panose="020B0604030504040204" pitchFamily="34" charset="0"/>
            </a:endParaRPr>
          </a:p>
        </p:txBody>
      </p:sp>
      <p:sp>
        <p:nvSpPr>
          <p:cNvPr id="21" name="Text Box 20"/>
          <p:cNvSpPr txBox="1">
            <a:spLocks noChangeArrowheads="1"/>
          </p:cNvSpPr>
          <p:nvPr/>
        </p:nvSpPr>
        <p:spPr bwMode="auto">
          <a:xfrm>
            <a:off x="2058636" y="2607851"/>
            <a:ext cx="811212"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String</a:t>
            </a:r>
            <a:endParaRPr lang="en-US" altLang="en-US" sz="2800" dirty="0">
              <a:solidFill>
                <a:schemeClr val="tx2"/>
              </a:solidFill>
              <a:latin typeface="Verdana" panose="020B0604030504040204" pitchFamily="34" charset="0"/>
            </a:endParaRPr>
          </a:p>
        </p:txBody>
      </p:sp>
      <p:sp>
        <p:nvSpPr>
          <p:cNvPr id="22" name="Text Box 21"/>
          <p:cNvSpPr txBox="1">
            <a:spLocks noChangeArrowheads="1"/>
          </p:cNvSpPr>
          <p:nvPr/>
        </p:nvSpPr>
        <p:spPr bwMode="auto">
          <a:xfrm>
            <a:off x="6446488" y="3271426"/>
            <a:ext cx="7778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Enum</a:t>
            </a:r>
            <a:endParaRPr lang="en-US" altLang="en-US" sz="2800">
              <a:solidFill>
                <a:schemeClr val="tx2"/>
              </a:solidFill>
              <a:latin typeface="Verdana" panose="020B0604030504040204" pitchFamily="34" charset="0"/>
            </a:endParaRPr>
          </a:p>
        </p:txBody>
      </p:sp>
      <p:sp>
        <p:nvSpPr>
          <p:cNvPr id="23" name="Text Box 22"/>
          <p:cNvSpPr txBox="1">
            <a:spLocks noChangeArrowheads="1"/>
          </p:cNvSpPr>
          <p:nvPr/>
        </p:nvSpPr>
        <p:spPr bwMode="auto">
          <a:xfrm>
            <a:off x="4531963" y="2607851"/>
            <a:ext cx="125412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ValueType</a:t>
            </a:r>
            <a:endParaRPr lang="en-US" altLang="en-US" sz="2800">
              <a:solidFill>
                <a:schemeClr val="tx2"/>
              </a:solidFill>
              <a:latin typeface="Verdana" panose="020B0604030504040204" pitchFamily="34" charset="0"/>
            </a:endParaRPr>
          </a:p>
        </p:txBody>
      </p:sp>
      <p:sp>
        <p:nvSpPr>
          <p:cNvPr id="24" name="Text Box 23"/>
          <p:cNvSpPr txBox="1">
            <a:spLocks noChangeArrowheads="1"/>
          </p:cNvSpPr>
          <p:nvPr/>
        </p:nvSpPr>
        <p:spPr bwMode="auto">
          <a:xfrm>
            <a:off x="6243288" y="2607851"/>
            <a:ext cx="11842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Exception</a:t>
            </a:r>
            <a:endParaRPr lang="en-US" altLang="en-US" sz="2800" dirty="0">
              <a:solidFill>
                <a:schemeClr val="tx2"/>
              </a:solidFill>
              <a:latin typeface="Verdana" panose="020B0604030504040204" pitchFamily="34" charset="0"/>
            </a:endParaRPr>
          </a:p>
        </p:txBody>
      </p:sp>
      <p:sp>
        <p:nvSpPr>
          <p:cNvPr id="25" name="Text Box 24"/>
          <p:cNvSpPr txBox="1">
            <a:spLocks noChangeArrowheads="1"/>
          </p:cNvSpPr>
          <p:nvPr/>
        </p:nvSpPr>
        <p:spPr bwMode="auto">
          <a:xfrm>
            <a:off x="7883175" y="2607851"/>
            <a:ext cx="1096963"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Delegate</a:t>
            </a:r>
            <a:endParaRPr lang="en-US" altLang="en-US" sz="2800">
              <a:solidFill>
                <a:schemeClr val="tx2"/>
              </a:solidFill>
              <a:latin typeface="Verdana" panose="020B0604030504040204" pitchFamily="34" charset="0"/>
            </a:endParaRPr>
          </a:p>
        </p:txBody>
      </p:sp>
      <p:sp>
        <p:nvSpPr>
          <p:cNvPr id="26" name="Text Box 25"/>
          <p:cNvSpPr txBox="1">
            <a:spLocks noChangeArrowheads="1"/>
          </p:cNvSpPr>
          <p:nvPr/>
        </p:nvSpPr>
        <p:spPr bwMode="auto">
          <a:xfrm>
            <a:off x="7883173" y="3271424"/>
            <a:ext cx="1098550" cy="712788"/>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Multicast</a:t>
            </a:r>
          </a:p>
          <a:p>
            <a:pPr algn="ctr">
              <a:spcBef>
                <a:spcPct val="50000"/>
              </a:spcBef>
              <a:buFontTx/>
              <a:buNone/>
            </a:pPr>
            <a:r>
              <a:rPr lang="en-US" altLang="en-US" sz="1600">
                <a:solidFill>
                  <a:schemeClr val="tx2"/>
                </a:solidFill>
                <a:latin typeface="Verdana" panose="020B0604030504040204" pitchFamily="34" charset="0"/>
              </a:rPr>
              <a:t>Delegate</a:t>
            </a:r>
            <a:endParaRPr lang="en-US" altLang="en-US" sz="2800">
              <a:solidFill>
                <a:schemeClr val="tx2"/>
              </a:solidFill>
              <a:latin typeface="Verdana" panose="020B0604030504040204" pitchFamily="34" charset="0"/>
            </a:endParaRPr>
          </a:p>
        </p:txBody>
      </p:sp>
      <p:sp>
        <p:nvSpPr>
          <p:cNvPr id="27" name="Text Box 26"/>
          <p:cNvSpPr txBox="1">
            <a:spLocks noChangeArrowheads="1"/>
          </p:cNvSpPr>
          <p:nvPr/>
        </p:nvSpPr>
        <p:spPr bwMode="auto">
          <a:xfrm>
            <a:off x="9437338" y="2607851"/>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Class1</a:t>
            </a:r>
            <a:endParaRPr lang="en-US" altLang="en-US" sz="2800">
              <a:solidFill>
                <a:schemeClr val="tx2"/>
              </a:solidFill>
              <a:latin typeface="Verdana" panose="020B0604030504040204" pitchFamily="34" charset="0"/>
            </a:endParaRPr>
          </a:p>
        </p:txBody>
      </p:sp>
      <p:sp>
        <p:nvSpPr>
          <p:cNvPr id="28" name="Text Box 27"/>
          <p:cNvSpPr txBox="1">
            <a:spLocks noChangeArrowheads="1"/>
          </p:cNvSpPr>
          <p:nvPr/>
        </p:nvSpPr>
        <p:spPr bwMode="auto">
          <a:xfrm>
            <a:off x="9437338" y="3271426"/>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Class2</a:t>
            </a:r>
            <a:endParaRPr lang="en-US" altLang="en-US" sz="2800">
              <a:solidFill>
                <a:schemeClr val="tx2"/>
              </a:solidFill>
              <a:latin typeface="Verdana" panose="020B0604030504040204" pitchFamily="34" charset="0"/>
            </a:endParaRPr>
          </a:p>
        </p:txBody>
      </p:sp>
      <p:sp>
        <p:nvSpPr>
          <p:cNvPr id="29" name="Text Box 28"/>
          <p:cNvSpPr txBox="1">
            <a:spLocks noChangeArrowheads="1"/>
          </p:cNvSpPr>
          <p:nvPr/>
        </p:nvSpPr>
        <p:spPr bwMode="auto">
          <a:xfrm>
            <a:off x="9437338" y="3912776"/>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Class3</a:t>
            </a:r>
            <a:endParaRPr lang="en-US" altLang="en-US" sz="2800">
              <a:solidFill>
                <a:schemeClr val="tx2"/>
              </a:solidFill>
              <a:latin typeface="Verdana" panose="020B0604030504040204" pitchFamily="34" charset="0"/>
            </a:endParaRPr>
          </a:p>
        </p:txBody>
      </p:sp>
      <p:cxnSp>
        <p:nvCxnSpPr>
          <p:cNvPr id="30" name="AutoShape 29"/>
          <p:cNvCxnSpPr>
            <a:cxnSpLocks noChangeShapeType="1"/>
            <a:stCxn id="23" idx="0"/>
            <a:endCxn id="19" idx="2"/>
          </p:cNvCxnSpPr>
          <p:nvPr/>
        </p:nvCxnSpPr>
        <p:spPr bwMode="auto">
          <a:xfrm rot="16200000">
            <a:off x="5482873" y="1915699"/>
            <a:ext cx="368300" cy="10160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1" name="AutoShape 30"/>
          <p:cNvCxnSpPr>
            <a:cxnSpLocks noChangeShapeType="1"/>
            <a:stCxn id="24" idx="0"/>
            <a:endCxn id="19" idx="2"/>
          </p:cNvCxnSpPr>
          <p:nvPr/>
        </p:nvCxnSpPr>
        <p:spPr bwMode="auto">
          <a:xfrm rot="5400000" flipH="1">
            <a:off x="6321073" y="2093499"/>
            <a:ext cx="368300" cy="6604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2" name="AutoShape 31"/>
          <p:cNvCxnSpPr>
            <a:cxnSpLocks noChangeShapeType="1"/>
            <a:stCxn id="25" idx="0"/>
            <a:endCxn id="19" idx="2"/>
          </p:cNvCxnSpPr>
          <p:nvPr/>
        </p:nvCxnSpPr>
        <p:spPr bwMode="auto">
          <a:xfrm rot="5400000" flipH="1">
            <a:off x="7119586" y="1294988"/>
            <a:ext cx="368300" cy="22574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3" name="AutoShape 32"/>
          <p:cNvCxnSpPr>
            <a:cxnSpLocks noChangeShapeType="1"/>
            <a:stCxn id="27" idx="0"/>
            <a:endCxn id="19" idx="2"/>
          </p:cNvCxnSpPr>
          <p:nvPr/>
        </p:nvCxnSpPr>
        <p:spPr bwMode="auto">
          <a:xfrm rot="5400000" flipH="1">
            <a:off x="7835548" y="579024"/>
            <a:ext cx="368300" cy="36893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4" name="AutoShape 33"/>
          <p:cNvCxnSpPr>
            <a:cxnSpLocks noChangeShapeType="1"/>
            <a:stCxn id="4" idx="0"/>
            <a:endCxn id="23" idx="2"/>
          </p:cNvCxnSpPr>
          <p:nvPr/>
        </p:nvCxnSpPr>
        <p:spPr bwMode="auto">
          <a:xfrm rot="16200000">
            <a:off x="4770087" y="2872962"/>
            <a:ext cx="307975" cy="469900"/>
          </a:xfrm>
          <a:prstGeom prst="bentConnector3">
            <a:avLst>
              <a:gd name="adj1" fmla="val 50000"/>
            </a:avLst>
          </a:prstGeom>
          <a:noFill/>
          <a:ln w="9525">
            <a:solidFill>
              <a:schemeClr val="accent2">
                <a:lumMod val="75000"/>
              </a:schemeClr>
            </a:solidFill>
            <a:miter lim="800000"/>
            <a:headEnd/>
            <a:tailEnd/>
          </a:ln>
          <a:extLst>
            <a:ext uri="{909E8E84-426E-40DD-AFC4-6F175D3DCCD1}">
              <a14:hiddenFill xmlns:a14="http://schemas.microsoft.com/office/drawing/2010/main">
                <a:noFill/>
              </a14:hiddenFill>
            </a:ext>
          </a:extLst>
        </p:spPr>
      </p:cxnSp>
      <p:cxnSp>
        <p:nvCxnSpPr>
          <p:cNvPr id="35" name="AutoShape 34"/>
          <p:cNvCxnSpPr>
            <a:cxnSpLocks noChangeShapeType="1"/>
            <a:stCxn id="22" idx="0"/>
            <a:endCxn id="23" idx="2"/>
          </p:cNvCxnSpPr>
          <p:nvPr/>
        </p:nvCxnSpPr>
        <p:spPr bwMode="auto">
          <a:xfrm rot="5400000" flipH="1">
            <a:off x="5838473" y="2274474"/>
            <a:ext cx="317500" cy="1676400"/>
          </a:xfrm>
          <a:prstGeom prst="bentConnector3">
            <a:avLst>
              <a:gd name="adj1" fmla="val 51000"/>
            </a:avLst>
          </a:prstGeom>
          <a:noFill/>
          <a:ln w="9525">
            <a:solidFill>
              <a:schemeClr val="accent2">
                <a:lumMod val="75000"/>
              </a:schemeClr>
            </a:solidFill>
            <a:miter lim="800000"/>
            <a:headEnd/>
            <a:tailEnd/>
          </a:ln>
          <a:extLst>
            <a:ext uri="{909E8E84-426E-40DD-AFC4-6F175D3DCCD1}">
              <a14:hiddenFill xmlns:a14="http://schemas.microsoft.com/office/drawing/2010/main">
                <a:noFill/>
              </a14:hiddenFill>
            </a:ext>
          </a:extLst>
        </p:spPr>
      </p:cxnSp>
      <p:cxnSp>
        <p:nvCxnSpPr>
          <p:cNvPr id="36" name="AutoShape 35"/>
          <p:cNvCxnSpPr>
            <a:cxnSpLocks noChangeShapeType="1"/>
            <a:stCxn id="26" idx="0"/>
            <a:endCxn id="25" idx="2"/>
          </p:cNvCxnSpPr>
          <p:nvPr/>
        </p:nvCxnSpPr>
        <p:spPr bwMode="auto">
          <a:xfrm rot="16200000">
            <a:off x="8273698" y="3112674"/>
            <a:ext cx="317500"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cxnSp>
        <p:nvCxnSpPr>
          <p:cNvPr id="37" name="AutoShape 36"/>
          <p:cNvCxnSpPr>
            <a:cxnSpLocks noChangeShapeType="1"/>
            <a:stCxn id="28" idx="0"/>
            <a:endCxn id="27" idx="2"/>
          </p:cNvCxnSpPr>
          <p:nvPr/>
        </p:nvCxnSpPr>
        <p:spPr bwMode="auto">
          <a:xfrm rot="16200000">
            <a:off x="9705623" y="3112674"/>
            <a:ext cx="317500"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cxnSp>
        <p:nvCxnSpPr>
          <p:cNvPr id="38" name="AutoShape 37"/>
          <p:cNvCxnSpPr>
            <a:cxnSpLocks noChangeShapeType="1"/>
            <a:stCxn id="29" idx="0"/>
            <a:endCxn id="28" idx="2"/>
          </p:cNvCxnSpPr>
          <p:nvPr/>
        </p:nvCxnSpPr>
        <p:spPr bwMode="auto">
          <a:xfrm rot="16200000">
            <a:off x="9716737" y="3765137"/>
            <a:ext cx="295275"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898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565187990"/>
              </p:ext>
            </p:extLst>
          </p:nvPr>
        </p:nvGraphicFramePr>
        <p:xfrm>
          <a:off x="1551685" y="2"/>
          <a:ext cx="7053263" cy="6481763"/>
        </p:xfrm>
        <a:graphic>
          <a:graphicData uri="http://schemas.openxmlformats.org/presentationml/2006/ole">
            <mc:AlternateContent xmlns:mc="http://schemas.openxmlformats.org/markup-compatibility/2006">
              <mc:Choice xmlns:v="urn:schemas-microsoft-com:vml" Requires="v">
                <p:oleObj name="Document" r:id="rId2" imgW="7056048" imgH="6484287" progId="Word.Document.8">
                  <p:embed/>
                </p:oleObj>
              </mc:Choice>
              <mc:Fallback>
                <p:oleObj name="Document" r:id="rId2" imgW="7056048" imgH="6484287" progId="Word.Document.8">
                  <p:embed/>
                  <p:pic>
                    <p:nvPicPr>
                      <p:cNvPr id="604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685" y="2"/>
                        <a:ext cx="7053263" cy="648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p:cNvSpPr>
            <a:spLocks noChangeArrowheads="1"/>
          </p:cNvSpPr>
          <p:nvPr/>
        </p:nvSpPr>
        <p:spPr bwMode="auto">
          <a:xfrm>
            <a:off x="8746070" y="208847"/>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p:cNvSpPr>
            <a:spLocks noChangeArrowheads="1"/>
          </p:cNvSpPr>
          <p:nvPr/>
        </p:nvSpPr>
        <p:spPr bwMode="auto">
          <a:xfrm>
            <a:off x="8822270" y="1223260"/>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StackTest.cs </a:t>
            </a:r>
          </a:p>
          <a:p>
            <a:pPr eaLnBrk="1" hangingPunct="1"/>
            <a:r>
              <a:rPr lang="en-US" altLang="en-US" sz="1600" b="0">
                <a:latin typeface="Times New Roman" panose="02020603050405020304" pitchFamily="18" charset="0"/>
              </a:rPr>
              <a:t>(2 of 3)</a:t>
            </a:r>
          </a:p>
        </p:txBody>
      </p:sp>
      <p:sp>
        <p:nvSpPr>
          <p:cNvPr id="7" name="Text Box 7"/>
          <p:cNvSpPr txBox="1">
            <a:spLocks noChangeArrowheads="1"/>
          </p:cNvSpPr>
          <p:nvPr/>
        </p:nvSpPr>
        <p:spPr bwMode="auto">
          <a:xfrm>
            <a:off x="5971283" y="16764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and remove the value of the top stack element</a:t>
            </a:r>
            <a:endParaRPr lang="en-US" altLang="en-US">
              <a:ea typeface="Times New Roman" panose="02020603050405020304" pitchFamily="18" charset="0"/>
              <a:cs typeface="AGaramond" pitchFamily="18" charset="0"/>
            </a:endParaRPr>
          </a:p>
        </p:txBody>
      </p:sp>
      <p:sp>
        <p:nvSpPr>
          <p:cNvPr id="8" name="Line 8"/>
          <p:cNvSpPr>
            <a:spLocks noChangeShapeType="1"/>
          </p:cNvSpPr>
          <p:nvPr/>
        </p:nvSpPr>
        <p:spPr bwMode="auto">
          <a:xfrm flipH="1" flipV="1">
            <a:off x="5209283" y="14478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p:cNvSpPr txBox="1">
            <a:spLocks noChangeArrowheads="1"/>
          </p:cNvSpPr>
          <p:nvPr/>
        </p:nvSpPr>
        <p:spPr bwMode="auto">
          <a:xfrm>
            <a:off x="7114283" y="4876802"/>
            <a:ext cx="26670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a:t>
            </a:r>
            <a:r>
              <a:rPr lang="en-US" altLang="en-US">
                <a:solidFill>
                  <a:schemeClr val="tx1"/>
                </a:solidFill>
                <a:ea typeface="Times New Roman" panose="02020603050405020304" pitchFamily="18" charset="0"/>
                <a:cs typeface="AGaramond" pitchFamily="18" charset="0"/>
              </a:rPr>
              <a:t>foreach</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statement to iterate over the stack and output its contents </a:t>
            </a:r>
          </a:p>
        </p:txBody>
      </p:sp>
      <p:sp>
        <p:nvSpPr>
          <p:cNvPr id="10" name="Line 10"/>
          <p:cNvSpPr>
            <a:spLocks noChangeShapeType="1"/>
          </p:cNvSpPr>
          <p:nvPr/>
        </p:nvSpPr>
        <p:spPr bwMode="auto">
          <a:xfrm flipH="1">
            <a:off x="5895083" y="54864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20700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792527459"/>
              </p:ext>
            </p:extLst>
          </p:nvPr>
        </p:nvGraphicFramePr>
        <p:xfrm>
          <a:off x="1524001" y="1"/>
          <a:ext cx="7053263" cy="5992813"/>
        </p:xfrm>
        <a:graphic>
          <a:graphicData uri="http://schemas.openxmlformats.org/presentationml/2006/ole">
            <mc:AlternateContent xmlns:mc="http://schemas.openxmlformats.org/markup-compatibility/2006">
              <mc:Choice xmlns:v="urn:schemas-microsoft-com:vml" Requires="v">
                <p:oleObj name="Document" r:id="rId2" imgW="7056048" imgH="5994391" progId="Word.Document.8">
                  <p:embed/>
                </p:oleObj>
              </mc:Choice>
              <mc:Fallback>
                <p:oleObj name="Document" r:id="rId2" imgW="7056048" imgH="5994391" progId="Word.Document.8">
                  <p:embed/>
                  <p:pic>
                    <p:nvPicPr>
                      <p:cNvPr id="6144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
                        <a:ext cx="7053263"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p:cNvSpPr>
            <a:spLocks noChangeArrowheads="1"/>
          </p:cNvSpPr>
          <p:nvPr/>
        </p:nvSpPr>
        <p:spPr bwMode="auto">
          <a:xfrm>
            <a:off x="8971845" y="68298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p:cNvSpPr>
            <a:spLocks noChangeArrowheads="1"/>
          </p:cNvSpPr>
          <p:nvPr/>
        </p:nvSpPr>
        <p:spPr bwMode="auto">
          <a:xfrm>
            <a:off x="9048045" y="1697393"/>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StackTest.cs  </a:t>
            </a:r>
          </a:p>
          <a:p>
            <a:pPr eaLnBrk="1" hangingPunct="1"/>
            <a:r>
              <a:rPr lang="en-US" altLang="en-US" sz="1600" b="0">
                <a:latin typeface="Times New Roman" panose="02020603050405020304" pitchFamily="18" charset="0"/>
              </a:rPr>
              <a:t>(3 of 3)</a:t>
            </a:r>
          </a:p>
        </p:txBody>
      </p:sp>
    </p:spTree>
    <p:extLst>
      <p:ext uri="{BB962C8B-B14F-4D97-AF65-F5344CB8AC3E}">
        <p14:creationId xmlns:p14="http://schemas.microsoft.com/office/powerpoint/2010/main" val="1064260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67" y="286605"/>
            <a:ext cx="8003822"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Attempting to </a:t>
            </a:r>
            <a:r>
              <a:rPr lang="en-US" altLang="en-US" sz="2400" b="1" dirty="0">
                <a:solidFill>
                  <a:schemeClr val="accent1">
                    <a:lumMod val="75000"/>
                  </a:schemeClr>
                </a:solidFill>
              </a:rPr>
              <a:t>Peek</a:t>
            </a:r>
            <a:r>
              <a:rPr lang="en-US" altLang="en-US" sz="2400" dirty="0"/>
              <a:t> or </a:t>
            </a:r>
            <a:r>
              <a:rPr lang="en-US" altLang="en-US" sz="2400" b="1" dirty="0">
                <a:solidFill>
                  <a:schemeClr val="accent1">
                    <a:lumMod val="75000"/>
                  </a:schemeClr>
                </a:solidFill>
              </a:rPr>
              <a:t>Pop</a:t>
            </a:r>
            <a:r>
              <a:rPr lang="en-US" altLang="en-US" sz="2400" dirty="0"/>
              <a:t> an empty Stack (a Stack whose </a:t>
            </a:r>
            <a:r>
              <a:rPr lang="en-US" altLang="en-US" sz="2400" b="1" dirty="0">
                <a:solidFill>
                  <a:schemeClr val="accent1">
                    <a:lumMod val="75000"/>
                  </a:schemeClr>
                </a:solidFill>
              </a:rPr>
              <a:t>Count</a:t>
            </a:r>
            <a:r>
              <a:rPr lang="en-US" altLang="en-US" sz="2400" dirty="0"/>
              <a:t> property is 0) causes an </a:t>
            </a:r>
            <a:r>
              <a:rPr lang="en-US" altLang="en-US" sz="2400" b="1" dirty="0" err="1">
                <a:solidFill>
                  <a:schemeClr val="accent1">
                    <a:lumMod val="75000"/>
                  </a:schemeClr>
                </a:solidFill>
              </a:rPr>
              <a:t>InvalidOperationException</a:t>
            </a:r>
            <a:endParaRPr lang="en-US" sz="2400" b="1" dirty="0">
              <a:solidFill>
                <a:schemeClr val="accent1">
                  <a:lumMod val="75000"/>
                </a:schemeClr>
              </a:solidFill>
            </a:endParaRPr>
          </a:p>
        </p:txBody>
      </p:sp>
    </p:spTree>
    <p:extLst>
      <p:ext uri="{BB962C8B-B14F-4D97-AF65-F5344CB8AC3E}">
        <p14:creationId xmlns:p14="http://schemas.microsoft.com/office/powerpoint/2010/main" val="330567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Hashtables</a:t>
            </a:r>
            <a:endParaRPr lang="en-US" dirty="0"/>
          </a:p>
        </p:txBody>
      </p:sp>
      <p:sp>
        <p:nvSpPr>
          <p:cNvPr id="3" name="Content Placeholder 2"/>
          <p:cNvSpPr>
            <a:spLocks noGrp="1"/>
          </p:cNvSpPr>
          <p:nvPr>
            <p:ph idx="1"/>
          </p:nvPr>
        </p:nvSpPr>
        <p:spPr>
          <a:xfrm>
            <a:off x="1963812" y="3047999"/>
            <a:ext cx="10018713" cy="3124201"/>
          </a:xfrm>
        </p:spPr>
        <p:txBody>
          <a:bodyPr>
            <a:noAutofit/>
          </a:bodyPr>
          <a:lstStyle/>
          <a:p>
            <a:pPr>
              <a:spcBef>
                <a:spcPct val="10000"/>
              </a:spcBef>
            </a:pPr>
            <a:r>
              <a:rPr lang="en-US" altLang="en-US" sz="2200" dirty="0">
                <a:cs typeface="Times New Roman" panose="02020603050405020304" pitchFamily="18" charset="0"/>
              </a:rPr>
              <a:t>Arrays uses nonnegative integer indexes as keys. Sometimes associating these integer keys with objects to store them is impractical, so we develop a scheme for using arbitrary keys.</a:t>
            </a:r>
          </a:p>
          <a:p>
            <a:pPr>
              <a:spcBef>
                <a:spcPct val="10000"/>
              </a:spcBef>
            </a:pPr>
            <a:endParaRPr lang="en-US" altLang="en-US" sz="2200" dirty="0">
              <a:cs typeface="Times New Roman" panose="02020603050405020304" pitchFamily="18" charset="0"/>
            </a:endParaRPr>
          </a:p>
          <a:p>
            <a:pPr>
              <a:spcBef>
                <a:spcPct val="10000"/>
              </a:spcBef>
            </a:pPr>
            <a:r>
              <a:rPr lang="en-US" altLang="en-US" sz="2200" dirty="0">
                <a:cs typeface="Times New Roman" panose="02020603050405020304" pitchFamily="18" charset="0"/>
              </a:rPr>
              <a:t>When an application needs to store something, the scheme could convert the application </a:t>
            </a:r>
            <a:r>
              <a:rPr lang="en-US" altLang="en-US" sz="2200" b="1" dirty="0">
                <a:solidFill>
                  <a:schemeClr val="accent1">
                    <a:lumMod val="75000"/>
                  </a:schemeClr>
                </a:solidFill>
                <a:cs typeface="Times New Roman" panose="02020603050405020304" pitchFamily="18" charset="0"/>
              </a:rPr>
              <a:t>key</a:t>
            </a:r>
            <a:r>
              <a:rPr lang="en-US" altLang="en-US" sz="2200" dirty="0">
                <a:cs typeface="Times New Roman" panose="02020603050405020304" pitchFamily="18" charset="0"/>
              </a:rPr>
              <a:t> rapidly to an </a:t>
            </a:r>
            <a:r>
              <a:rPr lang="en-US" altLang="en-US" sz="2200" b="1" dirty="0">
                <a:solidFill>
                  <a:schemeClr val="accent1">
                    <a:lumMod val="75000"/>
                  </a:schemeClr>
                </a:solidFill>
                <a:cs typeface="Times New Roman" panose="02020603050405020304" pitchFamily="18" charset="0"/>
              </a:rPr>
              <a:t>index</a:t>
            </a:r>
            <a:r>
              <a:rPr lang="en-US" altLang="en-US" sz="2200" dirty="0">
                <a:cs typeface="Times New Roman" panose="02020603050405020304" pitchFamily="18" charset="0"/>
              </a:rPr>
              <a:t>.</a:t>
            </a:r>
          </a:p>
          <a:p>
            <a:pPr>
              <a:spcBef>
                <a:spcPct val="10000"/>
              </a:spcBef>
            </a:pPr>
            <a:endParaRPr lang="en-US" altLang="en-US" sz="2200" dirty="0">
              <a:cs typeface="Times New Roman" panose="02020603050405020304" pitchFamily="18" charset="0"/>
            </a:endParaRPr>
          </a:p>
          <a:p>
            <a:pPr>
              <a:spcBef>
                <a:spcPct val="10000"/>
              </a:spcBef>
            </a:pPr>
            <a:r>
              <a:rPr lang="en-US" altLang="en-US" sz="2200" dirty="0">
                <a:cs typeface="Times New Roman" panose="02020603050405020304" pitchFamily="18" charset="0"/>
              </a:rPr>
              <a:t>Once the application has a </a:t>
            </a:r>
            <a:r>
              <a:rPr lang="en-US" altLang="en-US" sz="2200" b="1" dirty="0">
                <a:solidFill>
                  <a:schemeClr val="accent1">
                    <a:lumMod val="75000"/>
                  </a:schemeClr>
                </a:solidFill>
                <a:cs typeface="Times New Roman" panose="02020603050405020304" pitchFamily="18" charset="0"/>
              </a:rPr>
              <a:t>key</a:t>
            </a:r>
            <a:r>
              <a:rPr lang="en-US" altLang="en-US" sz="2200" dirty="0">
                <a:cs typeface="Times New Roman" panose="02020603050405020304" pitchFamily="18" charset="0"/>
              </a:rPr>
              <a:t> for which it wants to retrieve the data, simply apply the conversion to the key to find the array </a:t>
            </a:r>
            <a:r>
              <a:rPr lang="en-US" altLang="en-US" sz="2200" b="1" dirty="0">
                <a:solidFill>
                  <a:schemeClr val="accent1">
                    <a:lumMod val="75000"/>
                  </a:schemeClr>
                </a:solidFill>
                <a:cs typeface="Times New Roman" panose="02020603050405020304" pitchFamily="18" charset="0"/>
              </a:rPr>
              <a:t>index</a:t>
            </a:r>
            <a:r>
              <a:rPr lang="en-US" altLang="en-US" sz="2200" b="1" dirty="0">
                <a:solidFill>
                  <a:srgbClr val="00B0F0"/>
                </a:solidFill>
                <a:cs typeface="Times New Roman" panose="02020603050405020304" pitchFamily="18" charset="0"/>
              </a:rPr>
              <a:t> </a:t>
            </a:r>
            <a:r>
              <a:rPr lang="en-US" altLang="en-US" sz="2200" dirty="0">
                <a:cs typeface="Times New Roman" panose="02020603050405020304" pitchFamily="18" charset="0"/>
              </a:rPr>
              <a:t>where the data resides.</a:t>
            </a:r>
          </a:p>
          <a:p>
            <a:pPr>
              <a:spcBef>
                <a:spcPct val="10000"/>
              </a:spcBef>
            </a:pPr>
            <a:endParaRPr lang="en-US" altLang="en-US" sz="2200" dirty="0">
              <a:cs typeface="Times New Roman" panose="02020603050405020304" pitchFamily="18" charset="0"/>
            </a:endParaRPr>
          </a:p>
          <a:p>
            <a:pPr>
              <a:spcBef>
                <a:spcPct val="10000"/>
              </a:spcBef>
            </a:pPr>
            <a:r>
              <a:rPr lang="en-US" altLang="en-US" sz="2200" dirty="0">
                <a:cs typeface="Times New Roman" panose="02020603050405020304" pitchFamily="18" charset="0"/>
              </a:rPr>
              <a:t>The scheme we describe here is the basis of a technique called </a:t>
            </a:r>
            <a:r>
              <a:rPr lang="en-US" altLang="en-US" sz="2200" b="1" dirty="0">
                <a:solidFill>
                  <a:schemeClr val="accent1">
                    <a:lumMod val="75000"/>
                  </a:schemeClr>
                </a:solidFill>
                <a:cs typeface="Times New Roman" panose="02020603050405020304" pitchFamily="18" charset="0"/>
              </a:rPr>
              <a:t>hashing</a:t>
            </a:r>
            <a:r>
              <a:rPr lang="en-US" altLang="en-US" sz="2200" dirty="0">
                <a:cs typeface="Times New Roman" panose="02020603050405020304" pitchFamily="18" charset="0"/>
              </a:rPr>
              <a:t>, in which we store data in a data structure called a </a:t>
            </a:r>
            <a:r>
              <a:rPr lang="en-US" altLang="en-US" sz="2200" b="1" dirty="0">
                <a:solidFill>
                  <a:schemeClr val="accent1">
                    <a:lumMod val="75000"/>
                  </a:schemeClr>
                </a:solidFill>
                <a:cs typeface="Times New Roman" panose="02020603050405020304" pitchFamily="18" charset="0"/>
              </a:rPr>
              <a:t>hash</a:t>
            </a:r>
            <a:r>
              <a:rPr lang="en-US" altLang="en-US" sz="2200" b="1" dirty="0">
                <a:solidFill>
                  <a:srgbClr val="4D99FF"/>
                </a:solidFill>
                <a:cs typeface="Times New Roman" panose="02020603050405020304" pitchFamily="18" charset="0"/>
              </a:rPr>
              <a:t> </a:t>
            </a:r>
            <a:r>
              <a:rPr lang="en-US" altLang="en-US" sz="2200" b="1" dirty="0">
                <a:solidFill>
                  <a:schemeClr val="accent1">
                    <a:lumMod val="75000"/>
                  </a:schemeClr>
                </a:solidFill>
                <a:cs typeface="Times New Roman" panose="02020603050405020304" pitchFamily="18" charset="0"/>
              </a:rPr>
              <a:t>table</a:t>
            </a:r>
            <a:r>
              <a:rPr lang="en-US" altLang="en-US" sz="2200" dirty="0">
                <a:cs typeface="Times New Roman" panose="02020603050405020304" pitchFamily="18" charset="0"/>
              </a:rPr>
              <a:t>.</a:t>
            </a:r>
          </a:p>
          <a:p>
            <a:endParaRPr lang="tr-TR" altLang="en-US" sz="2200" dirty="0"/>
          </a:p>
        </p:txBody>
      </p:sp>
    </p:spTree>
    <p:extLst>
      <p:ext uri="{BB962C8B-B14F-4D97-AF65-F5344CB8AC3E}">
        <p14:creationId xmlns:p14="http://schemas.microsoft.com/office/powerpoint/2010/main" val="768362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a:xfrm>
            <a:off x="1484310" y="2241395"/>
            <a:ext cx="10324831" cy="4616604"/>
          </a:xfrm>
        </p:spPr>
        <p:txBody>
          <a:bodyPr>
            <a:normAutofit lnSpcReduction="10000"/>
          </a:bodyPr>
          <a:lstStyle/>
          <a:p>
            <a:pPr>
              <a:buFont typeface="Arial" panose="020B0604020202020204" pitchFamily="34" charset="0"/>
              <a:buChar char="•"/>
            </a:pPr>
            <a:r>
              <a:rPr lang="en-US" altLang="en-US" dirty="0"/>
              <a:t> A </a:t>
            </a:r>
            <a:r>
              <a:rPr lang="en-US" altLang="en-US" b="1" dirty="0">
                <a:solidFill>
                  <a:schemeClr val="accent1">
                    <a:lumMod val="75000"/>
                  </a:schemeClr>
                </a:solidFill>
              </a:rPr>
              <a:t>hash</a:t>
            </a:r>
            <a:r>
              <a:rPr lang="en-US" altLang="en-US" b="1" dirty="0"/>
              <a:t> </a:t>
            </a:r>
            <a:r>
              <a:rPr lang="en-US" altLang="en-US" b="1" dirty="0">
                <a:solidFill>
                  <a:schemeClr val="accent1">
                    <a:lumMod val="75000"/>
                  </a:schemeClr>
                </a:solidFill>
              </a:rPr>
              <a:t>function</a:t>
            </a:r>
            <a:r>
              <a:rPr lang="en-US" altLang="en-US" dirty="0"/>
              <a:t> performs a calculation that determines where to place data in the hash table.</a:t>
            </a:r>
          </a:p>
          <a:p>
            <a:pPr>
              <a:buFont typeface="Arial" panose="020B0604020202020204" pitchFamily="34" charset="0"/>
              <a:buChar char="•"/>
            </a:pPr>
            <a:r>
              <a:rPr lang="en-US" altLang="en-US" dirty="0"/>
              <a:t> The hash function is applied to the key in a key/value pair of objects.</a:t>
            </a:r>
          </a:p>
          <a:p>
            <a:pPr>
              <a:buFont typeface="Arial" panose="020B0604020202020204" pitchFamily="34" charset="0"/>
              <a:buChar char="•"/>
            </a:pPr>
            <a:r>
              <a:rPr lang="en-US" altLang="en-US" dirty="0"/>
              <a:t> Class </a:t>
            </a:r>
            <a:r>
              <a:rPr lang="en-US" altLang="en-US" dirty="0" err="1">
                <a:solidFill>
                  <a:schemeClr val="accent1">
                    <a:lumMod val="75000"/>
                  </a:schemeClr>
                </a:solidFill>
                <a:cs typeface="Courier New" panose="02070309020205020404" pitchFamily="49" charset="0"/>
              </a:rPr>
              <a:t>Hashtable</a:t>
            </a:r>
            <a:r>
              <a:rPr lang="en-US" altLang="en-US" dirty="0"/>
              <a:t> can accept any object as a key. For this reason, class object defines method </a:t>
            </a:r>
            <a:r>
              <a:rPr lang="en-US" altLang="en-US" dirty="0" err="1">
                <a:solidFill>
                  <a:schemeClr val="accent1">
                    <a:lumMod val="75000"/>
                  </a:schemeClr>
                </a:solidFill>
                <a:cs typeface="Courier New" panose="02070309020205020404" pitchFamily="49" charset="0"/>
              </a:rPr>
              <a:t>GetHashCode</a:t>
            </a:r>
            <a:r>
              <a:rPr lang="en-US" altLang="en-US" dirty="0"/>
              <a:t>, which all objects inherit.</a:t>
            </a:r>
          </a:p>
          <a:p>
            <a:pPr lvl="1">
              <a:buFont typeface="Arial" panose="020B0604020202020204" pitchFamily="34" charset="0"/>
              <a:buChar char="•"/>
            </a:pPr>
            <a:endParaRPr lang="en-US" altLang="en-US" sz="2000" dirty="0"/>
          </a:p>
          <a:p>
            <a:pPr>
              <a:buFont typeface="Arial" panose="020B0604020202020204" pitchFamily="34" charset="0"/>
              <a:buChar char="•"/>
            </a:pPr>
            <a:r>
              <a:rPr lang="en-US" altLang="en-US" dirty="0"/>
              <a:t> The load factor </a:t>
            </a:r>
          </a:p>
          <a:p>
            <a:pPr lvl="2">
              <a:buFont typeface="Arial" panose="020B0604020202020204" pitchFamily="34" charset="0"/>
              <a:buChar char="•"/>
            </a:pPr>
            <a:r>
              <a:rPr lang="en-US" altLang="en-US" sz="2000" dirty="0"/>
              <a:t>The ratio of the number of objects stored in the hash table to the total number of cells of the hash table</a:t>
            </a:r>
          </a:p>
          <a:p>
            <a:pPr lvl="2">
              <a:buFont typeface="Arial" panose="020B0604020202020204" pitchFamily="34" charset="0"/>
              <a:buChar char="•"/>
            </a:pPr>
            <a:r>
              <a:rPr lang="en-US" altLang="en-US" sz="2000" dirty="0"/>
              <a:t>Affects the performance of hashing schemes</a:t>
            </a:r>
          </a:p>
          <a:p>
            <a:pPr lvl="3">
              <a:buFont typeface="Arial" panose="020B0604020202020204" pitchFamily="34" charset="0"/>
              <a:buChar char="•"/>
            </a:pPr>
            <a:r>
              <a:rPr lang="en-US" altLang="en-US" sz="2000" dirty="0"/>
              <a:t>The chance of collisions tends to increase as this ratio gets higher</a:t>
            </a:r>
            <a:endParaRPr lang="en-US" dirty="0"/>
          </a:p>
          <a:p>
            <a:endParaRPr lang="en-US" dirty="0"/>
          </a:p>
        </p:txBody>
      </p:sp>
    </p:spTree>
    <p:extLst>
      <p:ext uri="{BB962C8B-B14F-4D97-AF65-F5344CB8AC3E}">
        <p14:creationId xmlns:p14="http://schemas.microsoft.com/office/powerpoint/2010/main" val="347951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5" name="Content Placeholder 4"/>
          <p:cNvSpPr>
            <a:spLocks noGrp="1"/>
          </p:cNvSpPr>
          <p:nvPr>
            <p:ph idx="1"/>
          </p:nvPr>
        </p:nvSpPr>
        <p:spPr>
          <a:xfrm>
            <a:off x="1484311" y="2438399"/>
            <a:ext cx="10018713" cy="3789557"/>
          </a:xfrm>
        </p:spPr>
        <p:txBody>
          <a:bodyPr>
            <a:normAutofit lnSpcReduction="10000"/>
          </a:bodyPr>
          <a:lstStyle/>
          <a:p>
            <a:r>
              <a:rPr lang="en-US" sz="2400" dirty="0"/>
              <a:t>Collisions:</a:t>
            </a:r>
          </a:p>
          <a:p>
            <a:r>
              <a:rPr lang="en-US" altLang="en-US" sz="2400" dirty="0"/>
              <a:t>Two different keys “hash into” the same cell in the array</a:t>
            </a:r>
          </a:p>
          <a:p>
            <a:endParaRPr lang="en-US" sz="2400" dirty="0"/>
          </a:p>
          <a:p>
            <a:r>
              <a:rPr lang="en-US" sz="2400" dirty="0"/>
              <a:t>Solutions:</a:t>
            </a:r>
          </a:p>
          <a:p>
            <a:pPr lvl="1">
              <a:buFont typeface="Arial" panose="020B0604020202020204" pitchFamily="34" charset="0"/>
              <a:buChar char="•"/>
            </a:pPr>
            <a:r>
              <a:rPr lang="en-US" sz="2200" dirty="0"/>
              <a:t> Re-Hashing</a:t>
            </a:r>
          </a:p>
          <a:p>
            <a:pPr lvl="1">
              <a:buFont typeface="Arial" panose="020B0604020202020204" pitchFamily="34" charset="0"/>
              <a:buChar char="•"/>
            </a:pPr>
            <a:r>
              <a:rPr lang="en-US" sz="2200" dirty="0"/>
              <a:t>Closed Hashing – Linear/Quadratic Probing</a:t>
            </a:r>
          </a:p>
          <a:p>
            <a:pPr lvl="1">
              <a:buFont typeface="Arial" panose="020B0604020202020204" pitchFamily="34" charset="0"/>
              <a:buChar char="•"/>
            </a:pPr>
            <a:r>
              <a:rPr lang="en-US" sz="2200" dirty="0"/>
              <a:t>Open Hashing – Separate Chaining – </a:t>
            </a:r>
            <a:r>
              <a:rPr lang="en-US" altLang="en-US" sz="2400" dirty="0"/>
              <a:t>.NET Framework’s </a:t>
            </a:r>
            <a:r>
              <a:rPr lang="en-US" altLang="en-US" sz="2400" b="1" dirty="0" err="1">
                <a:solidFill>
                  <a:schemeClr val="accent1">
                    <a:lumMod val="75000"/>
                  </a:schemeClr>
                </a:solidFill>
              </a:rPr>
              <a:t>Hashtable</a:t>
            </a:r>
            <a:r>
              <a:rPr lang="en-US" altLang="en-US" sz="2400" dirty="0"/>
              <a:t> class implements this solution</a:t>
            </a:r>
          </a:p>
        </p:txBody>
      </p:sp>
    </p:spTree>
    <p:extLst>
      <p:ext uri="{BB962C8B-B14F-4D97-AF65-F5344CB8AC3E}">
        <p14:creationId xmlns:p14="http://schemas.microsoft.com/office/powerpoint/2010/main" val="4195243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113" y="0"/>
            <a:ext cx="10018713" cy="1752599"/>
          </a:xfrm>
        </p:spPr>
        <p:txBody>
          <a:bodyPr/>
          <a:lstStyle/>
          <a:p>
            <a:r>
              <a:rPr lang="en-US" dirty="0" err="1"/>
              <a:t>Hashtable</a:t>
            </a:r>
            <a:endParaRPr lang="en-US" dirty="0"/>
          </a:p>
        </p:txBody>
      </p:sp>
      <p:sp>
        <p:nvSpPr>
          <p:cNvPr id="3" name="Content Placeholder 2"/>
          <p:cNvSpPr>
            <a:spLocks noGrp="1"/>
          </p:cNvSpPr>
          <p:nvPr>
            <p:ph idx="1"/>
          </p:nvPr>
        </p:nvSpPr>
        <p:spPr>
          <a:xfrm>
            <a:off x="1646113" y="2561062"/>
            <a:ext cx="10545887" cy="4543777"/>
          </a:xfrm>
        </p:spPr>
        <p:txBody>
          <a:bodyPr>
            <a:noAutofit/>
          </a:bodyPr>
          <a:lstStyle/>
          <a:p>
            <a:r>
              <a:rPr lang="en-US" altLang="en-US" dirty="0" err="1">
                <a:ea typeface="Times New Roman" panose="02020603050405020304" pitchFamily="18" charset="0"/>
                <a:cs typeface="Courier New" panose="02070309020205020404" pitchFamily="49" charset="0"/>
              </a:rPr>
              <a:t>Hashtable</a:t>
            </a:r>
            <a:r>
              <a:rPr lang="en-US" altLang="en-US" dirty="0">
                <a:ea typeface="Times New Roman" panose="02020603050405020304" pitchFamily="18" charset="0"/>
                <a:cs typeface="Lucida Console" panose="020B0609040504020204" pitchFamily="49" charset="0"/>
              </a:rPr>
              <a:t> method </a:t>
            </a:r>
            <a:r>
              <a:rPr lang="en-US" altLang="en-US" b="1" dirty="0" err="1">
                <a:solidFill>
                  <a:schemeClr val="accent1">
                    <a:lumMod val="75000"/>
                  </a:schemeClr>
                </a:solidFill>
                <a:ea typeface="Times New Roman" panose="02020603050405020304" pitchFamily="18" charset="0"/>
                <a:cs typeface="Courier New" panose="02070309020205020404" pitchFamily="49" charset="0"/>
              </a:rPr>
              <a:t>ContainsKey</a:t>
            </a:r>
            <a:r>
              <a:rPr lang="en-US" altLang="en-US" dirty="0">
                <a:cs typeface="Times New Roman" panose="02020603050405020304" pitchFamily="18" charset="0"/>
              </a:rPr>
              <a:t> determines whether a key is in the hash table.</a:t>
            </a:r>
          </a:p>
          <a:p>
            <a:r>
              <a:rPr lang="en-US" altLang="en-US" dirty="0">
                <a:cs typeface="Times New Roman" panose="02020603050405020304" pitchFamily="18" charset="0"/>
              </a:rPr>
              <a:t>Read-only property </a:t>
            </a:r>
            <a:r>
              <a:rPr lang="en-US" altLang="en-US" b="1" dirty="0">
                <a:solidFill>
                  <a:schemeClr val="accent1">
                    <a:lumMod val="75000"/>
                  </a:schemeClr>
                </a:solidFill>
                <a:cs typeface="Times New Roman" panose="02020603050405020304" pitchFamily="18" charset="0"/>
              </a:rPr>
              <a:t>Keys</a:t>
            </a:r>
            <a:r>
              <a:rPr lang="en-US" altLang="en-US" dirty="0">
                <a:cs typeface="Times New Roman" panose="02020603050405020304" pitchFamily="18" charset="0"/>
              </a:rPr>
              <a:t> returns an </a:t>
            </a:r>
            <a:r>
              <a:rPr lang="en-US" altLang="en-US" dirty="0" err="1">
                <a:solidFill>
                  <a:schemeClr val="accent1">
                    <a:lumMod val="75000"/>
                  </a:schemeClr>
                </a:solidFill>
                <a:cs typeface="Courier New" panose="02070309020205020404" pitchFamily="49" charset="0"/>
              </a:rPr>
              <a:t>ICollection</a:t>
            </a:r>
            <a:r>
              <a:rPr lang="en-US" altLang="en-US" dirty="0">
                <a:cs typeface="Times New Roman" panose="02020603050405020304" pitchFamily="18" charset="0"/>
              </a:rPr>
              <a:t> that contains all the keys.</a:t>
            </a:r>
          </a:p>
          <a:p>
            <a:r>
              <a:rPr lang="en-US" altLang="en-US" dirty="0" err="1">
                <a:cs typeface="Times New Roman" panose="02020603050405020304" pitchFamily="18" charset="0"/>
              </a:rPr>
              <a:t>Hashtable</a:t>
            </a:r>
            <a:r>
              <a:rPr lang="en-US" altLang="en-US" dirty="0">
                <a:cs typeface="Times New Roman" panose="02020603050405020304" pitchFamily="18" charset="0"/>
              </a:rPr>
              <a:t> property </a:t>
            </a:r>
            <a:r>
              <a:rPr lang="en-US" altLang="en-US" b="1" dirty="0">
                <a:solidFill>
                  <a:schemeClr val="accent1">
                    <a:lumMod val="75000"/>
                  </a:schemeClr>
                </a:solidFill>
                <a:cs typeface="Courier New" panose="02070309020205020404" pitchFamily="49" charset="0"/>
              </a:rPr>
              <a:t>Count</a:t>
            </a:r>
            <a:r>
              <a:rPr lang="en-US" altLang="en-US" dirty="0">
                <a:cs typeface="Times New Roman" panose="02020603050405020304" pitchFamily="18" charset="0"/>
              </a:rPr>
              <a:t> returns the number of key/value pairs in the </a:t>
            </a:r>
            <a:r>
              <a:rPr lang="en-US" altLang="en-US" dirty="0" err="1">
                <a:cs typeface="Times New Roman" panose="02020603050405020304" pitchFamily="18" charset="0"/>
              </a:rPr>
              <a:t>Hashtable</a:t>
            </a:r>
            <a:r>
              <a:rPr lang="en-US" altLang="en-US" dirty="0">
                <a:cs typeface="Times New Roman" panose="02020603050405020304" pitchFamily="18" charset="0"/>
              </a:rPr>
              <a:t>.</a:t>
            </a:r>
          </a:p>
          <a:p>
            <a:r>
              <a:rPr lang="en-US" altLang="en-US" dirty="0">
                <a:cs typeface="Times New Roman" panose="02020603050405020304" pitchFamily="18" charset="0"/>
              </a:rPr>
              <a:t>If you use a </a:t>
            </a:r>
            <a:r>
              <a:rPr lang="en-US" altLang="en-US" dirty="0" err="1">
                <a:cs typeface="Times New Roman" panose="02020603050405020304" pitchFamily="18" charset="0"/>
              </a:rPr>
              <a:t>foreach</a:t>
            </a:r>
            <a:r>
              <a:rPr lang="en-US" altLang="en-US" dirty="0">
                <a:cs typeface="Times New Roman" panose="02020603050405020304" pitchFamily="18" charset="0"/>
              </a:rPr>
              <a:t> statement with a </a:t>
            </a:r>
            <a:r>
              <a:rPr lang="en-US" altLang="en-US" dirty="0" err="1">
                <a:cs typeface="Times New Roman" panose="02020603050405020304" pitchFamily="18" charset="0"/>
              </a:rPr>
              <a:t>Hashtable</a:t>
            </a:r>
            <a:r>
              <a:rPr lang="en-US" altLang="en-US" dirty="0">
                <a:cs typeface="Times New Roman" panose="02020603050405020304" pitchFamily="18" charset="0"/>
              </a:rPr>
              <a:t> object, the iteration variable will be of type </a:t>
            </a:r>
            <a:r>
              <a:rPr lang="en-US" altLang="en-US" b="1" dirty="0" err="1">
                <a:solidFill>
                  <a:schemeClr val="accent1">
                    <a:lumMod val="75000"/>
                  </a:schemeClr>
                </a:solidFill>
                <a:cs typeface="Courier New" panose="02070309020205020404" pitchFamily="49" charset="0"/>
              </a:rPr>
              <a:t>DictionaryEntry</a:t>
            </a:r>
            <a:r>
              <a:rPr lang="en-US" altLang="en-US" dirty="0">
                <a:cs typeface="Times New Roman" panose="02020603050405020304" pitchFamily="18" charset="0"/>
              </a:rPr>
              <a:t>.</a:t>
            </a:r>
          </a:p>
          <a:p>
            <a:r>
              <a:rPr lang="en-US" altLang="en-US" dirty="0">
                <a:cs typeface="Times New Roman" panose="02020603050405020304" pitchFamily="18" charset="0"/>
              </a:rPr>
              <a:t>The enumerator of a </a:t>
            </a:r>
            <a:r>
              <a:rPr lang="en-US" altLang="en-US" dirty="0" err="1">
                <a:cs typeface="Times New Roman" panose="02020603050405020304" pitchFamily="18" charset="0"/>
              </a:rPr>
              <a:t>Hashtable</a:t>
            </a:r>
            <a:r>
              <a:rPr lang="en-US" altLang="en-US" dirty="0">
                <a:cs typeface="Times New Roman" panose="02020603050405020304" pitchFamily="18" charset="0"/>
              </a:rPr>
              <a:t> (or any other class that implements </a:t>
            </a:r>
            <a:r>
              <a:rPr lang="en-US" altLang="en-US" b="1" dirty="0" err="1">
                <a:solidFill>
                  <a:schemeClr val="accent1">
                    <a:lumMod val="75000"/>
                  </a:schemeClr>
                </a:solidFill>
                <a:cs typeface="Times New Roman" panose="02020603050405020304" pitchFamily="18" charset="0"/>
              </a:rPr>
              <a:t>IDictionary</a:t>
            </a:r>
            <a:r>
              <a:rPr lang="en-US" altLang="en-US" dirty="0">
                <a:cs typeface="Times New Roman" panose="02020603050405020304" pitchFamily="18" charset="0"/>
              </a:rPr>
              <a:t>) uses the </a:t>
            </a:r>
            <a:r>
              <a:rPr lang="en-US" altLang="en-US" dirty="0" err="1">
                <a:solidFill>
                  <a:schemeClr val="accent1">
                    <a:lumMod val="75000"/>
                  </a:schemeClr>
                </a:solidFill>
                <a:cs typeface="Times New Roman" panose="02020603050405020304" pitchFamily="18" charset="0"/>
              </a:rPr>
              <a:t>DictionaryEntry</a:t>
            </a:r>
            <a:r>
              <a:rPr lang="en-US" altLang="en-US" dirty="0">
                <a:cs typeface="Times New Roman" panose="02020603050405020304" pitchFamily="18" charset="0"/>
              </a:rPr>
              <a:t> structure to store key/value pairs.</a:t>
            </a:r>
          </a:p>
          <a:p>
            <a:r>
              <a:rPr lang="en-US" altLang="en-US" dirty="0">
                <a:cs typeface="Times New Roman" panose="02020603050405020304" pitchFamily="18" charset="0"/>
              </a:rPr>
              <a:t>This structure provides properties Key and Value for retrieving the key and value of the current element.</a:t>
            </a:r>
          </a:p>
          <a:p>
            <a:r>
              <a:rPr lang="en-US" altLang="en-US" dirty="0">
                <a:cs typeface="Times New Roman" panose="02020603050405020304" pitchFamily="18" charset="0"/>
              </a:rPr>
              <a:t>If you do not need the key, class </a:t>
            </a:r>
            <a:r>
              <a:rPr lang="en-US" altLang="en-US" dirty="0" err="1">
                <a:cs typeface="Times New Roman" panose="02020603050405020304" pitchFamily="18" charset="0"/>
              </a:rPr>
              <a:t>Hashtable</a:t>
            </a:r>
            <a:r>
              <a:rPr lang="en-US" altLang="en-US" dirty="0">
                <a:cs typeface="Times New Roman" panose="02020603050405020304" pitchFamily="18" charset="0"/>
              </a:rPr>
              <a:t> also provides a read-only </a:t>
            </a:r>
            <a:r>
              <a:rPr lang="en-US" altLang="en-US" b="1" dirty="0">
                <a:solidFill>
                  <a:schemeClr val="accent1">
                    <a:lumMod val="75000"/>
                  </a:schemeClr>
                </a:solidFill>
                <a:cs typeface="Times New Roman" panose="02020603050405020304" pitchFamily="18" charset="0"/>
              </a:rPr>
              <a:t>Values</a:t>
            </a:r>
            <a:r>
              <a:rPr lang="en-US" altLang="en-US" dirty="0">
                <a:cs typeface="Times New Roman" panose="02020603050405020304" pitchFamily="18" charset="0"/>
              </a:rPr>
              <a:t> property that gets an </a:t>
            </a:r>
            <a:r>
              <a:rPr lang="en-US" altLang="en-US" dirty="0" err="1">
                <a:solidFill>
                  <a:schemeClr val="accent1">
                    <a:lumMod val="75000"/>
                  </a:schemeClr>
                </a:solidFill>
                <a:cs typeface="Courier New" panose="02070309020205020404" pitchFamily="49" charset="0"/>
              </a:rPr>
              <a:t>ICollection</a:t>
            </a:r>
            <a:r>
              <a:rPr lang="en-US" altLang="en-US" dirty="0">
                <a:cs typeface="Times New Roman" panose="02020603050405020304" pitchFamily="18" charset="0"/>
              </a:rPr>
              <a:t> of all the values stored in the </a:t>
            </a:r>
            <a:r>
              <a:rPr lang="en-US" altLang="en-US" dirty="0" err="1">
                <a:cs typeface="Times New Roman" panose="02020603050405020304" pitchFamily="18" charset="0"/>
              </a:rPr>
              <a:t>Hashtable</a:t>
            </a:r>
            <a:r>
              <a:rPr lang="en-US" altLang="en-US" dirty="0">
                <a:cs typeface="Times New Roman" panose="02020603050405020304" pitchFamily="18" charset="0"/>
              </a:rPr>
              <a:t>.</a:t>
            </a:r>
          </a:p>
          <a:p>
            <a:endParaRPr lang="en-US" altLang="en-US" dirty="0">
              <a:cs typeface="Times New Roman" panose="02020603050405020304" pitchFamily="18" charset="0"/>
            </a:endParaRPr>
          </a:p>
          <a:p>
            <a:endParaRPr lang="tr-TR" altLang="en-US" dirty="0"/>
          </a:p>
          <a:p>
            <a:endParaRPr lang="en-US" dirty="0"/>
          </a:p>
        </p:txBody>
      </p:sp>
    </p:spTree>
    <p:extLst>
      <p:ext uri="{BB962C8B-B14F-4D97-AF65-F5344CB8AC3E}">
        <p14:creationId xmlns:p14="http://schemas.microsoft.com/office/powerpoint/2010/main" val="230982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a:xfrm>
            <a:off x="1571147" y="2204158"/>
            <a:ext cx="9845040" cy="4430888"/>
          </a:xfrm>
        </p:spPr>
        <p:txBody>
          <a:bodyPr>
            <a:noAutofit/>
          </a:bodyPr>
          <a:lstStyle/>
          <a:p>
            <a:pPr marL="0" indent="0">
              <a:buNone/>
            </a:pPr>
            <a:r>
              <a:rPr lang="en-US" altLang="en-US" sz="2400" dirty="0"/>
              <a:t>Class </a:t>
            </a:r>
            <a:r>
              <a:rPr lang="en-US" altLang="en-US" sz="2400" b="1" dirty="0" err="1">
                <a:solidFill>
                  <a:schemeClr val="accent1">
                    <a:lumMod val="75000"/>
                  </a:schemeClr>
                </a:solidFill>
              </a:rPr>
              <a:t>Hashtable</a:t>
            </a:r>
            <a:r>
              <a:rPr lang="en-US" altLang="en-US" sz="2400" dirty="0"/>
              <a:t> </a:t>
            </a:r>
          </a:p>
          <a:p>
            <a:pPr lvl="1">
              <a:buFont typeface="Arial" panose="020B0604020202020204" pitchFamily="34" charset="0"/>
              <a:buChar char="•"/>
            </a:pPr>
            <a:r>
              <a:rPr lang="en-US" altLang="en-US" sz="2400" dirty="0"/>
              <a:t>Method </a:t>
            </a:r>
            <a:r>
              <a:rPr lang="en-US" altLang="en-US" sz="2400" b="1" dirty="0" err="1">
                <a:solidFill>
                  <a:schemeClr val="accent1">
                    <a:lumMod val="75000"/>
                  </a:schemeClr>
                </a:solidFill>
              </a:rPr>
              <a:t>ContainsKey</a:t>
            </a:r>
            <a:endParaRPr lang="en-US" altLang="en-US" sz="2400" b="1" dirty="0">
              <a:solidFill>
                <a:schemeClr val="accent1">
                  <a:lumMod val="75000"/>
                </a:schemeClr>
              </a:solidFill>
            </a:endParaRPr>
          </a:p>
          <a:p>
            <a:pPr lvl="2">
              <a:buFont typeface="Arial" panose="020B0604020202020204" pitchFamily="34" charset="0"/>
              <a:buChar char="•"/>
            </a:pPr>
            <a:r>
              <a:rPr lang="en-US" altLang="en-US" sz="2400" dirty="0"/>
              <a:t>Determine whether the word is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Keys</a:t>
            </a:r>
          </a:p>
          <a:p>
            <a:pPr lvl="2">
              <a:buFont typeface="Arial" panose="020B0604020202020204" pitchFamily="34" charset="0"/>
              <a:buChar char="•"/>
            </a:pPr>
            <a:r>
              <a:rPr lang="en-US" altLang="en-US" sz="2400" dirty="0"/>
              <a:t>Get an </a:t>
            </a:r>
            <a:r>
              <a:rPr lang="en-US" altLang="en-US" sz="2400" b="1" dirty="0" err="1">
                <a:solidFill>
                  <a:schemeClr val="accent1">
                    <a:lumMod val="75000"/>
                  </a:schemeClr>
                </a:solidFill>
              </a:rPr>
              <a:t>ICollection</a:t>
            </a:r>
            <a:r>
              <a:rPr lang="en-US" altLang="en-US" sz="2400" dirty="0"/>
              <a:t> that contains all the keys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Value</a:t>
            </a:r>
          </a:p>
          <a:p>
            <a:pPr lvl="2">
              <a:buFont typeface="Arial" panose="020B0604020202020204" pitchFamily="34" charset="0"/>
              <a:buChar char="•"/>
            </a:pPr>
            <a:r>
              <a:rPr lang="en-US" altLang="en-US" sz="2400" dirty="0"/>
              <a:t>Gets an </a:t>
            </a:r>
            <a:r>
              <a:rPr lang="en-US" altLang="en-US" sz="2400" b="1" dirty="0" err="1">
                <a:solidFill>
                  <a:schemeClr val="accent1">
                    <a:lumMod val="75000"/>
                  </a:schemeClr>
                </a:solidFill>
              </a:rPr>
              <a:t>ICollection</a:t>
            </a:r>
            <a:r>
              <a:rPr lang="en-US" altLang="en-US" sz="2400" dirty="0"/>
              <a:t> of all the values stored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Count</a:t>
            </a:r>
          </a:p>
          <a:p>
            <a:pPr lvl="2">
              <a:buFont typeface="Arial" panose="020B0604020202020204" pitchFamily="34" charset="0"/>
              <a:buChar char="•"/>
            </a:pPr>
            <a:r>
              <a:rPr lang="en-US" altLang="en-US" sz="2400" dirty="0"/>
              <a:t>Get the number of key-value pairs in the hash table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3475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a:t>
            </a:r>
          </a:p>
        </p:txBody>
      </p:sp>
      <p:sp>
        <p:nvSpPr>
          <p:cNvPr id="3" name="Content Placeholder 2"/>
          <p:cNvSpPr>
            <a:spLocks noGrp="1"/>
          </p:cNvSpPr>
          <p:nvPr>
            <p:ph idx="1"/>
          </p:nvPr>
        </p:nvSpPr>
        <p:spPr/>
        <p:txBody>
          <a:bodyPr>
            <a:normAutofit/>
          </a:bodyPr>
          <a:lstStyle/>
          <a:p>
            <a:pPr algn="just"/>
            <a:endParaRPr lang="en-US" altLang="en-US" sz="2400" dirty="0"/>
          </a:p>
          <a:p>
            <a:pPr algn="just"/>
            <a:r>
              <a:rPr lang="en-US" altLang="en-US" sz="2400" dirty="0"/>
              <a:t>The load factor in a hash table is a classic example of a </a:t>
            </a:r>
            <a:r>
              <a:rPr lang="en-US" altLang="en-US" sz="2400" b="1" dirty="0">
                <a:solidFill>
                  <a:schemeClr val="accent1">
                    <a:lumMod val="75000"/>
                  </a:schemeClr>
                </a:solidFill>
              </a:rPr>
              <a:t>space/time trade-off</a:t>
            </a:r>
            <a:r>
              <a:rPr lang="en-US" altLang="en-US" sz="2400" dirty="0"/>
              <a:t>: By increasing the load factor, we get better memory utilization, but the application runs slower due to increased hashing collisions. By decreasing the load factor, we get better application speed because of reduced hashing collisions, but we get poorer memory utilization because a larger portion of the hash table remains empty.</a:t>
            </a:r>
          </a:p>
          <a:p>
            <a:pPr algn="just"/>
            <a:endParaRPr lang="en-US" sz="2400" dirty="0"/>
          </a:p>
        </p:txBody>
      </p:sp>
    </p:spTree>
    <p:extLst>
      <p:ext uri="{BB962C8B-B14F-4D97-AF65-F5344CB8AC3E}">
        <p14:creationId xmlns:p14="http://schemas.microsoft.com/office/powerpoint/2010/main" val="388275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890" y="286605"/>
            <a:ext cx="8015111"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Using the </a:t>
            </a:r>
            <a:r>
              <a:rPr lang="en-US" altLang="en-US" sz="2400" b="1" dirty="0">
                <a:solidFill>
                  <a:schemeClr val="accent1">
                    <a:lumMod val="75000"/>
                  </a:schemeClr>
                </a:solidFill>
              </a:rPr>
              <a:t>Add</a:t>
            </a:r>
            <a:r>
              <a:rPr lang="en-US" altLang="en-US" sz="2400" dirty="0"/>
              <a:t> method to add a key that already exists in the hash table causes an </a:t>
            </a:r>
            <a:r>
              <a:rPr lang="en-US" altLang="en-US" sz="2400" b="1" dirty="0" err="1">
                <a:solidFill>
                  <a:schemeClr val="accent1">
                    <a:lumMod val="75000"/>
                  </a:schemeClr>
                </a:solidFill>
              </a:rPr>
              <a:t>ArgumentException</a:t>
            </a:r>
            <a:r>
              <a:rPr lang="en-US" altLang="en-US" sz="2400" dirty="0"/>
              <a:t>.</a:t>
            </a:r>
          </a:p>
          <a:p>
            <a:endParaRPr lang="en-US" sz="2400" dirty="0"/>
          </a:p>
        </p:txBody>
      </p:sp>
    </p:spTree>
    <p:extLst>
      <p:ext uri="{BB962C8B-B14F-4D97-AF65-F5344CB8AC3E}">
        <p14:creationId xmlns:p14="http://schemas.microsoft.com/office/powerpoint/2010/main" val="131385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and Classes in C#</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 C# </a:t>
            </a:r>
            <a:r>
              <a:rPr lang="en-US" sz="2400" dirty="0" err="1"/>
              <a:t>structs</a:t>
            </a:r>
            <a:r>
              <a:rPr lang="en-US" sz="2400" dirty="0"/>
              <a:t> are very different from classes.</a:t>
            </a:r>
          </a:p>
          <a:p>
            <a:pPr>
              <a:buFont typeface="Arial" panose="020B0604020202020204" pitchFamily="34" charset="0"/>
              <a:buChar char="•"/>
            </a:pPr>
            <a:r>
              <a:rPr lang="en-US" sz="2400" dirty="0"/>
              <a:t> </a:t>
            </a:r>
            <a:r>
              <a:rPr lang="en-US" sz="2400" dirty="0" err="1"/>
              <a:t>Structs</a:t>
            </a:r>
            <a:r>
              <a:rPr lang="en-US" sz="2400" dirty="0"/>
              <a:t> in C# are designed to encapsulate lightweight objects.</a:t>
            </a:r>
          </a:p>
          <a:p>
            <a:pPr>
              <a:buFont typeface="Arial" panose="020B0604020202020204" pitchFamily="34" charset="0"/>
              <a:buChar char="•"/>
            </a:pPr>
            <a:r>
              <a:rPr lang="en-US" sz="2400" dirty="0"/>
              <a:t> They are value types</a:t>
            </a:r>
          </a:p>
          <a:p>
            <a:pPr>
              <a:buFont typeface="Arial" panose="020B0604020202020204" pitchFamily="34" charset="0"/>
              <a:buChar char="•"/>
            </a:pPr>
            <a:endParaRPr lang="en-US" sz="2400" dirty="0"/>
          </a:p>
          <a:p>
            <a:pPr>
              <a:buFont typeface="Arial" panose="020B0604020202020204" pitchFamily="34" charset="0"/>
              <a:buChar char="•"/>
            </a:pPr>
            <a:r>
              <a:rPr lang="en-US" sz="2400" dirty="0"/>
              <a:t>They are </a:t>
            </a:r>
            <a:r>
              <a:rPr lang="en-US" sz="2400" b="1" u="sng" dirty="0"/>
              <a:t>sealed</a:t>
            </a:r>
            <a:endParaRPr lang="en-US" sz="2400" b="1" dirty="0"/>
          </a:p>
        </p:txBody>
      </p:sp>
    </p:spTree>
    <p:extLst>
      <p:ext uri="{BB962C8B-B14F-4D97-AF65-F5344CB8AC3E}">
        <p14:creationId xmlns:p14="http://schemas.microsoft.com/office/powerpoint/2010/main" val="199678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Non-Generic Collections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altLang="en-US" sz="2400" b="1" dirty="0" err="1">
                <a:solidFill>
                  <a:schemeClr val="accent1">
                    <a:lumMod val="75000"/>
                  </a:schemeClr>
                </a:solidFill>
              </a:rPr>
              <a:t>Hashtable</a:t>
            </a:r>
            <a:r>
              <a:rPr lang="en-US" altLang="en-US" sz="2400" dirty="0"/>
              <a:t> stores its keys and data as object references</a:t>
            </a:r>
          </a:p>
          <a:p>
            <a:pPr lvl="2">
              <a:buFont typeface="Arial" panose="020B0604020202020204" pitchFamily="34" charset="0"/>
              <a:buChar char="•"/>
            </a:pPr>
            <a:r>
              <a:rPr lang="en-US" altLang="en-US" sz="2400" dirty="0"/>
              <a:t>Say we store only </a:t>
            </a:r>
            <a:r>
              <a:rPr lang="en-US" altLang="en-US" sz="2400" b="1" dirty="0">
                <a:solidFill>
                  <a:schemeClr val="accent1">
                    <a:lumMod val="75000"/>
                  </a:schemeClr>
                </a:solidFill>
              </a:rPr>
              <a:t>string</a:t>
            </a:r>
            <a:r>
              <a:rPr lang="en-US" altLang="en-US" sz="2400" dirty="0"/>
              <a:t> keys and </a:t>
            </a:r>
            <a:r>
              <a:rPr lang="en-US" altLang="en-US" sz="2400" b="1" dirty="0" err="1">
                <a:solidFill>
                  <a:schemeClr val="accent1">
                    <a:lumMod val="75000"/>
                  </a:schemeClr>
                </a:solidFill>
              </a:rPr>
              <a:t>int</a:t>
            </a:r>
            <a:r>
              <a:rPr lang="en-US" altLang="en-US" sz="2400" dirty="0"/>
              <a:t> values by convention</a:t>
            </a:r>
          </a:p>
          <a:p>
            <a:pPr lvl="3">
              <a:buFont typeface="Arial" panose="020B0604020202020204" pitchFamily="34" charset="0"/>
              <a:buChar char="•"/>
            </a:pPr>
            <a:r>
              <a:rPr lang="en-US" altLang="en-US" sz="2400" dirty="0"/>
              <a:t>Inefficient!</a:t>
            </a:r>
          </a:p>
          <a:p>
            <a:pPr lvl="1">
              <a:buFont typeface="Arial" panose="020B0604020202020204" pitchFamily="34" charset="0"/>
              <a:buChar char="•"/>
            </a:pPr>
            <a:r>
              <a:rPr lang="en-US" altLang="en-US" sz="2400" dirty="0"/>
              <a:t>Cannot control what is being put into the </a:t>
            </a:r>
            <a:r>
              <a:rPr lang="en-US" altLang="en-US" sz="2400" dirty="0" err="1"/>
              <a:t>Hashtable</a:t>
            </a:r>
            <a:endParaRPr lang="en-US" altLang="en-US" sz="2400" dirty="0"/>
          </a:p>
          <a:p>
            <a:pPr lvl="2">
              <a:buFont typeface="Arial" panose="020B0604020202020204" pitchFamily="34" charset="0"/>
              <a:buChar char="•"/>
            </a:pPr>
            <a:r>
              <a:rPr lang="en-US" altLang="en-US" sz="2400" b="1" dirty="0" err="1">
                <a:solidFill>
                  <a:schemeClr val="accent1">
                    <a:lumMod val="75000"/>
                  </a:schemeClr>
                </a:solidFill>
              </a:rPr>
              <a:t>InvalidCastException</a:t>
            </a:r>
            <a:r>
              <a:rPr lang="en-US" altLang="en-US" sz="2400" dirty="0"/>
              <a:t> might be thrown at execution time</a:t>
            </a:r>
          </a:p>
        </p:txBody>
      </p:sp>
    </p:spTree>
    <p:extLst>
      <p:ext uri="{BB962C8B-B14F-4D97-AF65-F5344CB8AC3E}">
        <p14:creationId xmlns:p14="http://schemas.microsoft.com/office/powerpoint/2010/main" val="2347245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Generics?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altLang="en-US" sz="2400" dirty="0"/>
              <a:t> Another method of software re-use.</a:t>
            </a:r>
          </a:p>
          <a:p>
            <a:pPr>
              <a:buFont typeface="Arial" panose="020B0604020202020204" pitchFamily="34" charset="0"/>
              <a:buChar char="•"/>
            </a:pPr>
            <a:r>
              <a:rPr lang="en-US" altLang="en-US" sz="2400" dirty="0"/>
              <a:t> When we implement an algorithm, we want to re-use it for different </a:t>
            </a:r>
            <a:r>
              <a:rPr lang="en-US" altLang="en-US" sz="2400" b="1" dirty="0">
                <a:solidFill>
                  <a:schemeClr val="accent1">
                    <a:lumMod val="75000"/>
                  </a:schemeClr>
                </a:solidFill>
              </a:rPr>
              <a:t>types</a:t>
            </a:r>
            <a:r>
              <a:rPr lang="en-US" altLang="en-US" sz="2400" dirty="0"/>
              <a:t>.</a:t>
            </a:r>
          </a:p>
          <a:p>
            <a:pPr>
              <a:buFont typeface="Arial" panose="020B0604020202020204" pitchFamily="34" charset="0"/>
              <a:buChar char="•"/>
            </a:pPr>
            <a:r>
              <a:rPr lang="en-US" altLang="en-US" sz="2400" dirty="0"/>
              <a:t> Example: </a:t>
            </a:r>
            <a:r>
              <a:rPr lang="en-US" altLang="en-US" sz="2400" dirty="0">
                <a:cs typeface="Times New Roman" panose="02020603050405020304" pitchFamily="18" charset="0"/>
              </a:rPr>
              <a:t>We write a </a:t>
            </a:r>
            <a:r>
              <a:rPr lang="en-US" altLang="en-US" sz="2400" b="1" dirty="0">
                <a:solidFill>
                  <a:schemeClr val="accent1">
                    <a:lumMod val="75000"/>
                  </a:schemeClr>
                </a:solidFill>
                <a:cs typeface="Times New Roman" panose="02020603050405020304" pitchFamily="18" charset="0"/>
              </a:rPr>
              <a:t>generic</a:t>
            </a:r>
            <a:r>
              <a:rPr lang="en-US" altLang="en-US" sz="2400" dirty="0">
                <a:cs typeface="Times New Roman" panose="02020603050405020304" pitchFamily="18" charset="0"/>
              </a:rPr>
              <a:t> method for sorting an array of objects, then call the </a:t>
            </a:r>
            <a:r>
              <a:rPr lang="en-US" altLang="en-US" sz="2400" b="1" dirty="0">
                <a:solidFill>
                  <a:schemeClr val="accent1">
                    <a:lumMod val="75000"/>
                  </a:schemeClr>
                </a:solidFill>
                <a:cs typeface="Times New Roman" panose="02020603050405020304" pitchFamily="18" charset="0"/>
              </a:rPr>
              <a:t>generic</a:t>
            </a:r>
            <a:r>
              <a:rPr lang="en-US" altLang="en-US" sz="2400" dirty="0">
                <a:cs typeface="Times New Roman" panose="02020603050405020304" pitchFamily="18" charset="0"/>
              </a:rPr>
              <a:t> method with an array of any </a:t>
            </a:r>
            <a:r>
              <a:rPr lang="en-US" altLang="en-US" sz="2400" b="1" dirty="0">
                <a:solidFill>
                  <a:schemeClr val="accent1">
                    <a:lumMod val="75000"/>
                  </a:schemeClr>
                </a:solidFill>
                <a:cs typeface="Times New Roman" panose="02020603050405020304" pitchFamily="18" charset="0"/>
              </a:rPr>
              <a:t>type</a:t>
            </a:r>
            <a:r>
              <a:rPr lang="en-US" altLang="en-US" sz="2400" dirty="0">
                <a:cs typeface="Times New Roman" panose="02020603050405020304" pitchFamily="18" charset="0"/>
              </a:rPr>
              <a:t>.</a:t>
            </a:r>
          </a:p>
          <a:p>
            <a:pPr>
              <a:buFont typeface="Arial" panose="020B0604020202020204" pitchFamily="34" charset="0"/>
              <a:buChar char="•"/>
            </a:pPr>
            <a:r>
              <a:rPr lang="en-US" altLang="en-US" sz="2400" dirty="0">
                <a:cs typeface="Times New Roman" panose="02020603050405020304" pitchFamily="18" charset="0"/>
              </a:rPr>
              <a:t> The compiler performs </a:t>
            </a:r>
            <a:r>
              <a:rPr lang="en-US" altLang="en-US" sz="2400" b="1" dirty="0">
                <a:solidFill>
                  <a:schemeClr val="accent1">
                    <a:lumMod val="75000"/>
                  </a:schemeClr>
                </a:solidFill>
                <a:cs typeface="Times New Roman" panose="02020603050405020304" pitchFamily="18" charset="0"/>
              </a:rPr>
              <a:t>type</a:t>
            </a:r>
            <a:r>
              <a:rPr lang="en-US" altLang="en-US" sz="2400" dirty="0">
                <a:solidFill>
                  <a:srgbClr val="00B0F0"/>
                </a:solidFill>
                <a:cs typeface="Times New Roman" panose="02020603050405020304" pitchFamily="18" charset="0"/>
              </a:rPr>
              <a:t> </a:t>
            </a:r>
            <a:r>
              <a:rPr lang="en-US" altLang="en-US" sz="2400" b="1" dirty="0">
                <a:solidFill>
                  <a:schemeClr val="accent1">
                    <a:lumMod val="75000"/>
                  </a:schemeClr>
                </a:solidFill>
                <a:cs typeface="Times New Roman" panose="02020603050405020304" pitchFamily="18" charset="0"/>
              </a:rPr>
              <a:t>checking</a:t>
            </a:r>
            <a:r>
              <a:rPr lang="en-US" altLang="en-US" sz="2400" dirty="0">
                <a:solidFill>
                  <a:srgbClr val="00B0F0"/>
                </a:solidFill>
                <a:cs typeface="Times New Roman" panose="02020603050405020304" pitchFamily="18" charset="0"/>
              </a:rPr>
              <a:t> </a:t>
            </a:r>
            <a:r>
              <a:rPr lang="en-US" altLang="en-US" sz="2400" dirty="0">
                <a:cs typeface="Times New Roman" panose="02020603050405020304" pitchFamily="18" charset="0"/>
              </a:rPr>
              <a:t>to ensure that the array passed to the sorting method contains only elements of the same </a:t>
            </a:r>
            <a:r>
              <a:rPr lang="en-US" altLang="en-US" sz="2400" b="1" dirty="0">
                <a:solidFill>
                  <a:schemeClr val="accent1">
                    <a:lumMod val="75000"/>
                  </a:schemeClr>
                </a:solidFill>
                <a:cs typeface="Times New Roman" panose="02020603050405020304" pitchFamily="18" charset="0"/>
              </a:rPr>
              <a:t>type</a:t>
            </a:r>
            <a:r>
              <a:rPr lang="en-US" altLang="en-US" sz="2400" dirty="0">
                <a:cs typeface="Times New Roman" panose="02020603050405020304" pitchFamily="18" charset="0"/>
              </a:rPr>
              <a:t>.</a:t>
            </a:r>
          </a:p>
          <a:p>
            <a:pPr>
              <a:buFont typeface="Arial" panose="020B0604020202020204" pitchFamily="34" charset="0"/>
              <a:buChar char="•"/>
            </a:pPr>
            <a:r>
              <a:rPr lang="en-US" altLang="en-US" sz="2400" dirty="0">
                <a:cs typeface="Times New Roman" panose="02020603050405020304" pitchFamily="18" charset="0"/>
              </a:rPr>
              <a:t> Generics provide compile-time type safety.</a:t>
            </a:r>
            <a:endParaRPr lang="en-US" sz="2400" dirty="0"/>
          </a:p>
        </p:txBody>
      </p:sp>
    </p:spTree>
    <p:extLst>
      <p:ext uri="{BB962C8B-B14F-4D97-AF65-F5344CB8AC3E}">
        <p14:creationId xmlns:p14="http://schemas.microsoft.com/office/powerpoint/2010/main" val="1761297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Generics use type parameters, which make it possible to design classes and methods that do not specify the type used until the class or method is instantiated. </a:t>
            </a:r>
          </a:p>
          <a:p>
            <a:pPr>
              <a:buFont typeface="Arial" panose="020B0604020202020204" pitchFamily="34" charset="0"/>
              <a:buChar char="•"/>
            </a:pPr>
            <a:endParaRPr lang="en-US" sz="2400" dirty="0"/>
          </a:p>
          <a:p>
            <a:pPr>
              <a:buFont typeface="Arial" panose="020B0604020202020204" pitchFamily="34" charset="0"/>
              <a:buChar char="•"/>
            </a:pPr>
            <a:r>
              <a:rPr lang="en-US" sz="2400" dirty="0"/>
              <a:t> The main advantage is that one can use generic type parameters to create classes and methods that can be used without incurring the cost of runtime casts or boxing operations.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1991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323385"/>
            <a:ext cx="10018713" cy="1752599"/>
          </a:xfrm>
        </p:spPr>
        <p:txBody>
          <a:bodyPr/>
          <a:lstStyle/>
          <a:p>
            <a:r>
              <a:rPr lang="en-US" dirty="0"/>
              <a:t>Generics</a:t>
            </a:r>
          </a:p>
        </p:txBody>
      </p:sp>
      <p:sp>
        <p:nvSpPr>
          <p:cNvPr id="3" name="Content Placeholder 2"/>
          <p:cNvSpPr>
            <a:spLocks noGrp="1"/>
          </p:cNvSpPr>
          <p:nvPr>
            <p:ph idx="1"/>
          </p:nvPr>
        </p:nvSpPr>
        <p:spPr>
          <a:xfrm>
            <a:off x="2264895" y="1992350"/>
            <a:ext cx="10380588" cy="4204009"/>
          </a:xfrm>
        </p:spPr>
        <p:txBody>
          <a:bodyPr>
            <a:noAutofit/>
          </a:bodyPr>
          <a:lstStyle/>
          <a:p>
            <a:pPr marL="457200" lvl="1" indent="0">
              <a:buNone/>
            </a:pPr>
            <a:r>
              <a:rPr lang="en-US" sz="1800" b="1" dirty="0">
                <a:solidFill>
                  <a:schemeClr val="accent1">
                    <a:lumMod val="75000"/>
                  </a:schemeClr>
                </a:solidFill>
                <a:latin typeface="Consolas" panose="020B0609020204030204" pitchFamily="49" charset="0"/>
              </a:rPr>
              <a:t>public class </a:t>
            </a:r>
            <a:r>
              <a:rPr lang="en-US" sz="1800" b="1" dirty="0" err="1">
                <a:solidFill>
                  <a:schemeClr val="accent1">
                    <a:lumMod val="75000"/>
                  </a:schemeClr>
                </a:solidFill>
                <a:latin typeface="Consolas" panose="020B0609020204030204" pitchFamily="49" charset="0"/>
              </a:rPr>
              <a:t>GenericList</a:t>
            </a:r>
            <a:r>
              <a:rPr lang="en-US" sz="1800" b="1" dirty="0">
                <a:solidFill>
                  <a:schemeClr val="accent1">
                    <a:lumMod val="75000"/>
                  </a:schemeClr>
                </a:solidFill>
                <a:latin typeface="Consolas" panose="020B0609020204030204" pitchFamily="49" charset="0"/>
              </a:rPr>
              <a:t>&lt;T&gt; </a:t>
            </a:r>
          </a:p>
          <a:p>
            <a:pPr marL="457200" lvl="1" indent="0">
              <a:buNone/>
            </a:pPr>
            <a:r>
              <a:rPr lang="en-US" sz="1800" b="1" dirty="0">
                <a:solidFill>
                  <a:schemeClr val="accent1">
                    <a:lumMod val="75000"/>
                  </a:schemeClr>
                </a:solidFill>
                <a:latin typeface="Consolas" panose="020B0609020204030204" pitchFamily="49" charset="0"/>
              </a:rPr>
              <a:t>{ </a:t>
            </a:r>
          </a:p>
          <a:p>
            <a:pPr marL="457200" lvl="1" indent="0">
              <a:buNone/>
            </a:pPr>
            <a:r>
              <a:rPr lang="en-US" sz="1800" b="1" dirty="0">
                <a:solidFill>
                  <a:schemeClr val="accent1">
                    <a:lumMod val="75000"/>
                  </a:schemeClr>
                </a:solidFill>
                <a:latin typeface="Consolas" panose="020B0609020204030204" pitchFamily="49" charset="0"/>
              </a:rPr>
              <a:t>	void Add(T input) { } </a:t>
            </a:r>
          </a:p>
          <a:p>
            <a:pPr marL="457200" lvl="1" indent="0">
              <a:buNone/>
            </a:pPr>
            <a:r>
              <a:rPr lang="en-US" sz="1800" b="1" dirty="0">
                <a:solidFill>
                  <a:schemeClr val="accent1">
                    <a:lumMod val="75000"/>
                  </a:schemeClr>
                </a:solidFill>
                <a:latin typeface="Consolas" panose="020B0609020204030204" pitchFamily="49" charset="0"/>
              </a:rPr>
              <a:t>} </a:t>
            </a:r>
          </a:p>
          <a:p>
            <a:pPr marL="457200" lvl="1" indent="0">
              <a:buNone/>
            </a:pPr>
            <a:r>
              <a:rPr lang="en-US" sz="1800" b="1" dirty="0">
                <a:solidFill>
                  <a:schemeClr val="accent1">
                    <a:lumMod val="75000"/>
                  </a:schemeClr>
                </a:solidFill>
                <a:latin typeface="Consolas" panose="020B0609020204030204" pitchFamily="49" charset="0"/>
              </a:rPr>
              <a:t>class </a:t>
            </a:r>
            <a:r>
              <a:rPr lang="en-US" sz="1800" b="1" dirty="0" err="1">
                <a:solidFill>
                  <a:schemeClr val="accent1">
                    <a:lumMod val="75000"/>
                  </a:schemeClr>
                </a:solidFill>
                <a:latin typeface="Consolas" panose="020B0609020204030204" pitchFamily="49" charset="0"/>
              </a:rPr>
              <a:t>TestGenericList</a:t>
            </a:r>
            <a:r>
              <a:rPr lang="en-US" sz="1800" b="1" dirty="0">
                <a:solidFill>
                  <a:schemeClr val="accent1">
                    <a:lumMod val="75000"/>
                  </a:schemeClr>
                </a:solidFill>
                <a:latin typeface="Consolas" panose="020B0609020204030204" pitchFamily="49" charset="0"/>
              </a:rPr>
              <a:t> </a:t>
            </a:r>
          </a:p>
          <a:p>
            <a:pPr marL="457200" lvl="1" indent="0">
              <a:buNone/>
            </a:pPr>
            <a:r>
              <a:rPr lang="en-US" sz="1800" b="1" dirty="0">
                <a:solidFill>
                  <a:schemeClr val="accent1">
                    <a:lumMod val="75000"/>
                  </a:schemeClr>
                </a:solidFill>
                <a:latin typeface="Consolas" panose="020B0609020204030204" pitchFamily="49" charset="0"/>
              </a:rPr>
              <a:t>{ </a:t>
            </a:r>
          </a:p>
          <a:p>
            <a:pPr marL="914400" lvl="2" indent="0">
              <a:buNone/>
            </a:pPr>
            <a:r>
              <a:rPr lang="en-US" b="1" dirty="0">
                <a:solidFill>
                  <a:schemeClr val="accent1">
                    <a:lumMod val="75000"/>
                  </a:schemeClr>
                </a:solidFill>
                <a:latin typeface="Consolas" panose="020B0609020204030204" pitchFamily="49" charset="0"/>
              </a:rPr>
              <a:t>private class </a:t>
            </a:r>
            <a:r>
              <a:rPr lang="en-US" b="1" dirty="0" err="1">
                <a:solidFill>
                  <a:schemeClr val="accent1">
                    <a:lumMod val="75000"/>
                  </a:schemeClr>
                </a:solidFill>
                <a:latin typeface="Consolas" panose="020B0609020204030204" pitchFamily="49" charset="0"/>
              </a:rPr>
              <a:t>ExampleClass</a:t>
            </a:r>
            <a:r>
              <a:rPr lang="en-US" b="1" dirty="0">
                <a:solidFill>
                  <a:schemeClr val="accent1">
                    <a:lumMod val="75000"/>
                  </a:schemeClr>
                </a:solidFill>
                <a:latin typeface="Consolas" panose="020B0609020204030204" pitchFamily="49" charset="0"/>
              </a:rPr>
              <a:t> { } </a:t>
            </a:r>
          </a:p>
          <a:p>
            <a:pPr marL="914400" lvl="2" indent="0">
              <a:buNone/>
            </a:pPr>
            <a:r>
              <a:rPr lang="en-US" b="1" dirty="0">
                <a:solidFill>
                  <a:schemeClr val="accent1">
                    <a:lumMod val="75000"/>
                  </a:schemeClr>
                </a:solidFill>
                <a:latin typeface="Consolas" panose="020B0609020204030204" pitchFamily="49" charset="0"/>
              </a:rPr>
              <a:t>static void Main() { </a:t>
            </a:r>
          </a:p>
          <a:p>
            <a:pPr marL="914400" lvl="2" indent="0">
              <a:buNone/>
            </a:pPr>
            <a:r>
              <a:rPr lang="en-US" b="1" dirty="0">
                <a:solidFill>
                  <a:schemeClr val="accent1">
                    <a:lumMod val="75000"/>
                  </a:schemeClr>
                </a:solidFill>
                <a:latin typeface="Consolas" panose="020B0609020204030204" pitchFamily="49" charset="0"/>
              </a:rPr>
              <a:t>// Declare a list of type int. </a:t>
            </a:r>
          </a:p>
          <a:p>
            <a:pPr marL="914400" lvl="2" indent="0">
              <a:buNone/>
            </a:pPr>
            <a:r>
              <a:rPr lang="en-US" b="1" dirty="0" err="1">
                <a:solidFill>
                  <a:schemeClr val="accent1">
                    <a:lumMod val="75000"/>
                  </a:schemeClr>
                </a:solidFill>
                <a:latin typeface="Consolas" panose="020B0609020204030204" pitchFamily="49" charset="0"/>
              </a:rPr>
              <a:t>GenericList</a:t>
            </a:r>
            <a:r>
              <a:rPr lang="en-US" b="1" dirty="0">
                <a:solidFill>
                  <a:schemeClr val="accent1">
                    <a:lumMod val="75000"/>
                  </a:schemeClr>
                </a:solidFill>
                <a:latin typeface="Consolas" panose="020B0609020204030204" pitchFamily="49" charset="0"/>
              </a:rPr>
              <a:t>&lt;</a:t>
            </a:r>
            <a:r>
              <a:rPr lang="en-US" b="1" dirty="0" err="1">
                <a:solidFill>
                  <a:schemeClr val="accent1">
                    <a:lumMod val="75000"/>
                  </a:schemeClr>
                </a:solidFill>
                <a:latin typeface="Consolas" panose="020B0609020204030204" pitchFamily="49" charset="0"/>
              </a:rPr>
              <a:t>int</a:t>
            </a:r>
            <a:r>
              <a:rPr lang="en-US" b="1" dirty="0">
                <a:solidFill>
                  <a:schemeClr val="accent1">
                    <a:lumMod val="75000"/>
                  </a:schemeClr>
                </a:solidFill>
                <a:latin typeface="Consolas" panose="020B0609020204030204" pitchFamily="49" charset="0"/>
              </a:rPr>
              <a:t>&gt; list1 = new </a:t>
            </a:r>
            <a:r>
              <a:rPr lang="en-US" b="1" dirty="0" err="1">
                <a:solidFill>
                  <a:schemeClr val="accent1">
                    <a:lumMod val="75000"/>
                  </a:schemeClr>
                </a:solidFill>
                <a:latin typeface="Consolas" panose="020B0609020204030204" pitchFamily="49" charset="0"/>
              </a:rPr>
              <a:t>GenericList</a:t>
            </a:r>
            <a:r>
              <a:rPr lang="en-US" b="1" dirty="0">
                <a:solidFill>
                  <a:schemeClr val="accent1">
                    <a:lumMod val="75000"/>
                  </a:schemeClr>
                </a:solidFill>
                <a:latin typeface="Consolas" panose="020B0609020204030204" pitchFamily="49" charset="0"/>
              </a:rPr>
              <a:t>&lt;</a:t>
            </a:r>
            <a:r>
              <a:rPr lang="en-US" b="1" dirty="0" err="1">
                <a:solidFill>
                  <a:schemeClr val="accent1">
                    <a:lumMod val="75000"/>
                  </a:schemeClr>
                </a:solidFill>
                <a:latin typeface="Consolas" panose="020B0609020204030204" pitchFamily="49" charset="0"/>
              </a:rPr>
              <a:t>int</a:t>
            </a:r>
            <a:r>
              <a:rPr lang="en-US" b="1" dirty="0">
                <a:solidFill>
                  <a:schemeClr val="accent1">
                    <a:lumMod val="75000"/>
                  </a:schemeClr>
                </a:solidFill>
                <a:latin typeface="Consolas" panose="020B0609020204030204" pitchFamily="49" charset="0"/>
              </a:rPr>
              <a:t>&gt;(); </a:t>
            </a:r>
          </a:p>
          <a:p>
            <a:pPr marL="914400" lvl="2" indent="0">
              <a:buNone/>
            </a:pPr>
            <a:r>
              <a:rPr lang="en-US" b="1" dirty="0">
                <a:solidFill>
                  <a:schemeClr val="accent1">
                    <a:lumMod val="75000"/>
                  </a:schemeClr>
                </a:solidFill>
                <a:latin typeface="Consolas" panose="020B0609020204030204" pitchFamily="49" charset="0"/>
              </a:rPr>
              <a:t>// Declare a list of type string. </a:t>
            </a:r>
          </a:p>
          <a:p>
            <a:pPr marL="914400" lvl="2" indent="0">
              <a:buNone/>
            </a:pPr>
            <a:r>
              <a:rPr lang="en-US" b="1" dirty="0" err="1">
                <a:solidFill>
                  <a:schemeClr val="accent1">
                    <a:lumMod val="75000"/>
                  </a:schemeClr>
                </a:solidFill>
                <a:latin typeface="Consolas" panose="020B0609020204030204" pitchFamily="49" charset="0"/>
              </a:rPr>
              <a:t>GenericList</a:t>
            </a:r>
            <a:r>
              <a:rPr lang="en-US" b="1" dirty="0">
                <a:solidFill>
                  <a:schemeClr val="accent1">
                    <a:lumMod val="75000"/>
                  </a:schemeClr>
                </a:solidFill>
                <a:latin typeface="Consolas" panose="020B0609020204030204" pitchFamily="49" charset="0"/>
              </a:rPr>
              <a:t>&lt;string&gt; list2 = new </a:t>
            </a:r>
            <a:r>
              <a:rPr lang="en-US" b="1" dirty="0" err="1">
                <a:solidFill>
                  <a:schemeClr val="accent1">
                    <a:lumMod val="75000"/>
                  </a:schemeClr>
                </a:solidFill>
                <a:latin typeface="Consolas" panose="020B0609020204030204" pitchFamily="49" charset="0"/>
              </a:rPr>
              <a:t>GenericList</a:t>
            </a:r>
            <a:r>
              <a:rPr lang="en-US" b="1" dirty="0">
                <a:solidFill>
                  <a:schemeClr val="accent1">
                    <a:lumMod val="75000"/>
                  </a:schemeClr>
                </a:solidFill>
                <a:latin typeface="Consolas" panose="020B0609020204030204" pitchFamily="49" charset="0"/>
              </a:rPr>
              <a:t>&lt;string&gt;(); </a:t>
            </a:r>
          </a:p>
          <a:p>
            <a:pPr marL="914400" lvl="2" indent="0">
              <a:buNone/>
            </a:pPr>
            <a:r>
              <a:rPr lang="en-US" b="1" dirty="0">
                <a:solidFill>
                  <a:schemeClr val="accent1">
                    <a:lumMod val="75000"/>
                  </a:schemeClr>
                </a:solidFill>
                <a:latin typeface="Consolas" panose="020B0609020204030204" pitchFamily="49" charset="0"/>
              </a:rPr>
              <a:t>} </a:t>
            </a:r>
          </a:p>
          <a:p>
            <a:pPr marL="457200" lvl="1" indent="0">
              <a:buNone/>
            </a:pPr>
            <a:r>
              <a:rPr lang="en-US" sz="1800" b="1" dirty="0">
                <a:solidFill>
                  <a:schemeClr val="accent1">
                    <a:lumMod val="75000"/>
                  </a:schemeClr>
                </a:solidFill>
                <a:latin typeface="Consolas" panose="020B0609020204030204" pitchFamily="49" charset="0"/>
              </a:rPr>
              <a:t>} </a:t>
            </a:r>
          </a:p>
        </p:txBody>
      </p:sp>
    </p:spTree>
    <p:extLst>
      <p:ext uri="{BB962C8B-B14F-4D97-AF65-F5344CB8AC3E}">
        <p14:creationId xmlns:p14="http://schemas.microsoft.com/office/powerpoint/2010/main" val="2878324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idx="1"/>
          </p:nvPr>
        </p:nvSpPr>
        <p:spPr>
          <a:xfrm>
            <a:off x="1484310" y="2666999"/>
            <a:ext cx="10837788" cy="3990279"/>
          </a:xfrm>
        </p:spPr>
        <p:txBody>
          <a:bodyPr>
            <a:normAutofit fontScale="92500" lnSpcReduction="10000"/>
          </a:bodyPr>
          <a:lstStyle/>
          <a:p>
            <a:pPr>
              <a:defRPr/>
            </a:pPr>
            <a:r>
              <a:rPr lang="en-US" sz="2400" b="1" dirty="0">
                <a:solidFill>
                  <a:schemeClr val="accent1">
                    <a:lumMod val="75000"/>
                  </a:schemeClr>
                </a:solidFill>
                <a:cs typeface="Times New Roman" pitchFamily="18" charset="0"/>
              </a:rPr>
              <a:t>Generic</a:t>
            </a:r>
            <a:r>
              <a:rPr lang="en-US" sz="2400" b="1" dirty="0">
                <a:solidFill>
                  <a:srgbClr val="4D99FF"/>
                </a:solidFill>
                <a:cs typeface="Times New Roman" pitchFamily="18" charset="0"/>
              </a:rPr>
              <a:t> </a:t>
            </a:r>
            <a:r>
              <a:rPr lang="en-US" sz="2400" b="1" dirty="0">
                <a:solidFill>
                  <a:schemeClr val="accent1">
                    <a:lumMod val="75000"/>
                  </a:schemeClr>
                </a:solidFill>
                <a:cs typeface="Times New Roman" pitchFamily="18" charset="0"/>
              </a:rPr>
              <a:t>methods</a:t>
            </a:r>
            <a:r>
              <a:rPr lang="en-US" sz="2400" dirty="0">
                <a:cs typeface="Times New Roman" pitchFamily="18" charset="0"/>
              </a:rPr>
              <a:t> enable you to specify, with a single method declaration, a set of related methods.</a:t>
            </a:r>
          </a:p>
          <a:p>
            <a:pPr lvl="1">
              <a:buNone/>
              <a:defRPr/>
            </a:pPr>
            <a:r>
              <a:rPr lang="en-US" sz="1600" b="1" dirty="0">
                <a:solidFill>
                  <a:srgbClr val="0000FF"/>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private static void </a:t>
            </a:r>
            <a:r>
              <a:rPr lang="en-US" b="1" dirty="0" err="1">
                <a:solidFill>
                  <a:schemeClr val="accent1">
                    <a:lumMod val="75000"/>
                  </a:schemeClr>
                </a:solidFill>
                <a:latin typeface="Courier New" pitchFamily="49" charset="0"/>
                <a:cs typeface="Courier New" pitchFamily="49" charset="0"/>
              </a:rPr>
              <a:t>DisplayArray</a:t>
            </a:r>
            <a:r>
              <a:rPr lang="en-US" b="1" dirty="0">
                <a:solidFill>
                  <a:schemeClr val="accent1">
                    <a:lumMod val="75000"/>
                  </a:schemeClr>
                </a:solidFill>
                <a:latin typeface="Courier New" pitchFamily="49" charset="0"/>
                <a:cs typeface="Courier New" pitchFamily="49" charset="0"/>
              </a:rPr>
              <a:t>( T[] </a:t>
            </a:r>
            <a:r>
              <a:rPr lang="en-US" b="1" dirty="0" err="1">
                <a:solidFill>
                  <a:schemeClr val="accent1">
                    <a:lumMod val="75000"/>
                  </a:schemeClr>
                </a:solidFill>
                <a:latin typeface="Courier New" pitchFamily="49" charset="0"/>
                <a:cs typeface="Courier New" pitchFamily="49" charset="0"/>
              </a:rPr>
              <a:t>inputArray</a:t>
            </a: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foreach</a:t>
            </a:r>
            <a:r>
              <a:rPr lang="en-US" b="1" dirty="0">
                <a:solidFill>
                  <a:schemeClr val="accent1">
                    <a:lumMod val="75000"/>
                  </a:schemeClr>
                </a:solidFill>
                <a:latin typeface="Courier New" pitchFamily="49" charset="0"/>
                <a:cs typeface="Courier New" pitchFamily="49" charset="0"/>
              </a:rPr>
              <a:t> ( T element in </a:t>
            </a:r>
            <a:r>
              <a:rPr lang="en-US" b="1" dirty="0" err="1">
                <a:solidFill>
                  <a:schemeClr val="accent1">
                    <a:lumMod val="75000"/>
                  </a:schemeClr>
                </a:solidFill>
                <a:latin typeface="Courier New" pitchFamily="49" charset="0"/>
                <a:cs typeface="Courier New" pitchFamily="49" charset="0"/>
              </a:rPr>
              <a:t>inputArray</a:t>
            </a: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Console.Write</a:t>
            </a:r>
            <a:r>
              <a:rPr lang="en-US" b="1" dirty="0">
                <a:solidFill>
                  <a:schemeClr val="accent1">
                    <a:lumMod val="75000"/>
                  </a:schemeClr>
                </a:solidFill>
                <a:latin typeface="Courier New" pitchFamily="49" charset="0"/>
                <a:cs typeface="Courier New" pitchFamily="49" charset="0"/>
              </a:rPr>
              <a:t>( element + " "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Console.WriteLine</a:t>
            </a:r>
            <a:r>
              <a:rPr lang="en-US" b="1" dirty="0">
                <a:solidFill>
                  <a:schemeClr val="accent1">
                    <a:lumMod val="75000"/>
                  </a:schemeClr>
                </a:solidFill>
                <a:latin typeface="Courier New" pitchFamily="49" charset="0"/>
                <a:cs typeface="Courier New" pitchFamily="49" charset="0"/>
              </a:rPr>
              <a:t>( "\n"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a:defRPr/>
            </a:pPr>
            <a:r>
              <a:rPr lang="en-US" sz="2400" dirty="0">
                <a:solidFill>
                  <a:srgbClr val="000000"/>
                </a:solidFill>
                <a:ea typeface="Times New Roman" pitchFamily="18" charset="0"/>
                <a:cs typeface="Arial" charset="0"/>
              </a:rPr>
              <a:t>However, it will not compile, because its syntax is not correct.</a:t>
            </a:r>
          </a:p>
          <a:p>
            <a:pPr marL="0" indent="0">
              <a:buNone/>
              <a:defRPr/>
            </a:pPr>
            <a:endParaRPr lang="tr-TR" sz="2400" dirty="0">
              <a:solidFill>
                <a:srgbClr val="00B050"/>
              </a:solidFill>
              <a:latin typeface="Calibri" pitchFamily="34" charset="0"/>
            </a:endParaRPr>
          </a:p>
          <a:p>
            <a:endParaRPr lang="en-US" dirty="0"/>
          </a:p>
        </p:txBody>
      </p:sp>
    </p:spTree>
    <p:extLst>
      <p:ext uri="{BB962C8B-B14F-4D97-AF65-F5344CB8AC3E}">
        <p14:creationId xmlns:p14="http://schemas.microsoft.com/office/powerpoint/2010/main" val="283573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17449"/>
            <a:ext cx="10018713" cy="1752599"/>
          </a:xfrm>
        </p:spPr>
        <p:txBody>
          <a:bodyPr/>
          <a:lstStyle/>
          <a:p>
            <a:r>
              <a:rPr lang="en-US" dirty="0"/>
              <a:t>Generic Methods</a:t>
            </a:r>
          </a:p>
        </p:txBody>
      </p:sp>
      <p:sp>
        <p:nvSpPr>
          <p:cNvPr id="3" name="Content Placeholder 2"/>
          <p:cNvSpPr>
            <a:spLocks noGrp="1"/>
          </p:cNvSpPr>
          <p:nvPr>
            <p:ph idx="1"/>
          </p:nvPr>
        </p:nvSpPr>
        <p:spPr>
          <a:xfrm>
            <a:off x="1975556" y="1845734"/>
            <a:ext cx="9855887" cy="4340577"/>
          </a:xfrm>
        </p:spPr>
        <p:txBody>
          <a:bodyPr>
            <a:noAutofit/>
          </a:bodyPr>
          <a:lstStyle/>
          <a:p>
            <a:pPr>
              <a:buFont typeface="Arial" panose="020B0604020202020204" pitchFamily="34" charset="0"/>
              <a:buChar char="•"/>
            </a:pPr>
            <a:r>
              <a:rPr lang="en-US" altLang="en-US" sz="2400" dirty="0">
                <a:cs typeface="Times New Roman" panose="02020603050405020304" pitchFamily="18" charset="0"/>
              </a:rPr>
              <a:t> All generic method declarations have a </a:t>
            </a:r>
            <a:r>
              <a:rPr lang="en-US" altLang="en-US" sz="2400" b="1" dirty="0">
                <a:solidFill>
                  <a:schemeClr val="accent1">
                    <a:lumMod val="75000"/>
                  </a:schemeClr>
                </a:solidFill>
                <a:cs typeface="Times New Roman" panose="02020603050405020304" pitchFamily="18" charset="0"/>
              </a:rPr>
              <a:t>type-parameter list </a:t>
            </a:r>
            <a:r>
              <a:rPr lang="en-US" altLang="en-US" sz="2400" dirty="0">
                <a:cs typeface="Times New Roman" panose="02020603050405020304" pitchFamily="18" charset="0"/>
              </a:rPr>
              <a:t>delimited by angle brackets that follows the method’s name.</a:t>
            </a:r>
          </a:p>
          <a:p>
            <a:pPr>
              <a:buFont typeface="Arial" panose="020B0604020202020204" pitchFamily="34" charset="0"/>
              <a:buChar char="•"/>
            </a:pPr>
            <a:r>
              <a:rPr lang="en-US" altLang="en-US" sz="2400" dirty="0">
                <a:cs typeface="Times New Roman" panose="02020603050405020304" pitchFamily="18" charset="0"/>
              </a:rPr>
              <a:t> Each type-parameter list contains one or more </a:t>
            </a:r>
            <a:r>
              <a:rPr lang="en-US" altLang="en-US" sz="2400" b="1" dirty="0">
                <a:solidFill>
                  <a:schemeClr val="accent1">
                    <a:lumMod val="75000"/>
                  </a:schemeClr>
                </a:solidFill>
                <a:cs typeface="Times New Roman" panose="02020603050405020304" pitchFamily="18" charset="0"/>
              </a:rPr>
              <a:t>type parameters</a:t>
            </a:r>
            <a:r>
              <a:rPr lang="en-US" altLang="en-US" sz="2400" dirty="0">
                <a:cs typeface="Times New Roman" panose="02020603050405020304" pitchFamily="18" charset="0"/>
              </a:rPr>
              <a:t>.</a:t>
            </a:r>
          </a:p>
          <a:p>
            <a:pPr>
              <a:buFont typeface="Arial" panose="020B0604020202020204" pitchFamily="34" charset="0"/>
              <a:buChar char="•"/>
            </a:pPr>
            <a:r>
              <a:rPr lang="en-US" altLang="en-US" sz="2400" dirty="0">
                <a:cs typeface="Times New Roman" panose="02020603050405020304" pitchFamily="18" charset="0"/>
              </a:rPr>
              <a:t> A type parameter is an identifier that is used in place of actual type names.</a:t>
            </a:r>
          </a:p>
          <a:p>
            <a:pPr>
              <a:buFont typeface="Arial" panose="020B0604020202020204" pitchFamily="34" charset="0"/>
              <a:buChar char="•"/>
            </a:pPr>
            <a:r>
              <a:rPr lang="en-US" altLang="en-US" sz="2400" dirty="0">
                <a:cs typeface="Times New Roman" panose="02020603050405020304" pitchFamily="18" charset="0"/>
              </a:rPr>
              <a:t> The type parameters can be used to declare the return type, the parameter types and the local variable types in a generic method declaration.</a:t>
            </a:r>
          </a:p>
          <a:p>
            <a:pPr>
              <a:buFont typeface="Arial" panose="020B0604020202020204" pitchFamily="34" charset="0"/>
              <a:buChar char="•"/>
            </a:pPr>
            <a:r>
              <a:rPr lang="en-US" altLang="en-US" sz="2400" dirty="0">
                <a:cs typeface="Times New Roman" panose="02020603050405020304" pitchFamily="18" charset="0"/>
              </a:rPr>
              <a:t> Type parameters act as placeholders for </a:t>
            </a:r>
            <a:r>
              <a:rPr lang="en-US" altLang="en-US" sz="2400" b="1" dirty="0">
                <a:solidFill>
                  <a:schemeClr val="accent1">
                    <a:lumMod val="75000"/>
                  </a:schemeClr>
                </a:solidFill>
                <a:cs typeface="Times New Roman" panose="02020603050405020304" pitchFamily="18" charset="0"/>
              </a:rPr>
              <a:t>type arguments</a:t>
            </a:r>
            <a:r>
              <a:rPr lang="en-US" altLang="en-US" sz="2400" dirty="0">
                <a:solidFill>
                  <a:schemeClr val="accent1">
                    <a:lumMod val="75000"/>
                  </a:schemeClr>
                </a:solidFill>
                <a:cs typeface="Times New Roman" panose="02020603050405020304" pitchFamily="18" charset="0"/>
              </a:rPr>
              <a:t> </a:t>
            </a:r>
            <a:r>
              <a:rPr lang="en-US" altLang="en-US" sz="2400" dirty="0">
                <a:cs typeface="Times New Roman" panose="02020603050405020304" pitchFamily="18" charset="0"/>
              </a:rPr>
              <a:t>that represent the types of data that will be passed to the generic method.</a:t>
            </a:r>
          </a:p>
        </p:txBody>
      </p:sp>
    </p:spTree>
    <p:extLst>
      <p:ext uri="{BB962C8B-B14F-4D97-AF65-F5344CB8AC3E}">
        <p14:creationId xmlns:p14="http://schemas.microsoft.com/office/powerpoint/2010/main" val="2894979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462" y="284356"/>
            <a:ext cx="10018713" cy="1752599"/>
          </a:xfrm>
        </p:spPr>
        <p:txBody>
          <a:bodyPr/>
          <a:lstStyle/>
          <a:p>
            <a:r>
              <a:rPr lang="en-US" dirty="0"/>
              <a:t>Generic Methods</a:t>
            </a:r>
          </a:p>
        </p:txBody>
      </p:sp>
      <p:sp>
        <p:nvSpPr>
          <p:cNvPr id="3" name="Content Placeholder 2"/>
          <p:cNvSpPr>
            <a:spLocks noGrp="1"/>
          </p:cNvSpPr>
          <p:nvPr>
            <p:ph idx="1"/>
          </p:nvPr>
        </p:nvSpPr>
        <p:spPr>
          <a:xfrm>
            <a:off x="2346960" y="1845734"/>
            <a:ext cx="9640601" cy="4261555"/>
          </a:xfrm>
        </p:spPr>
        <p:txBody>
          <a:bodyPr>
            <a:noAutofit/>
          </a:bodyPr>
          <a:lstStyle/>
          <a:p>
            <a:pPr>
              <a:buFont typeface="Arial" panose="020B0604020202020204" pitchFamily="34" charset="0"/>
              <a:buChar char="•"/>
            </a:pPr>
            <a:r>
              <a:rPr lang="en-US" altLang="en-US" sz="2400" dirty="0">
                <a:cs typeface="Times New Roman" panose="02020603050405020304" pitchFamily="18" charset="0"/>
              </a:rPr>
              <a:t> A generic method’s body is declared like that of any other method.</a:t>
            </a:r>
          </a:p>
          <a:p>
            <a:pPr>
              <a:buFont typeface="Arial" panose="020B0604020202020204" pitchFamily="34" charset="0"/>
              <a:buChar char="•"/>
            </a:pPr>
            <a:r>
              <a:rPr lang="en-US" altLang="en-US" sz="2400" dirty="0">
                <a:cs typeface="Times New Roman" panose="02020603050405020304" pitchFamily="18" charset="0"/>
              </a:rPr>
              <a:t> The type-parameter names throughout the method declaration must match those declared in the type-parameter list.</a:t>
            </a:r>
          </a:p>
          <a:p>
            <a:pPr>
              <a:buFont typeface="Arial" panose="020B0604020202020204" pitchFamily="34" charset="0"/>
              <a:buChar char="•"/>
            </a:pPr>
            <a:r>
              <a:rPr lang="en-US" altLang="en-US" sz="2400" dirty="0">
                <a:cs typeface="Times New Roman" panose="02020603050405020304" pitchFamily="18" charset="0"/>
              </a:rPr>
              <a:t> A type parameter can be declared only once in the type-parameter list but can appear more than once in the method’s parameter list.</a:t>
            </a:r>
          </a:p>
          <a:p>
            <a:pPr>
              <a:buFont typeface="Arial" panose="020B0604020202020204" pitchFamily="34" charset="0"/>
              <a:buChar char="•"/>
            </a:pPr>
            <a:r>
              <a:rPr lang="en-US" altLang="en-US" sz="2400" dirty="0">
                <a:cs typeface="Times New Roman" panose="02020603050405020304" pitchFamily="18" charset="0"/>
              </a:rPr>
              <a:t> You can also use </a:t>
            </a:r>
            <a:r>
              <a:rPr lang="en-US" altLang="en-US" sz="2400" b="1" dirty="0">
                <a:solidFill>
                  <a:schemeClr val="accent1">
                    <a:lumMod val="75000"/>
                  </a:schemeClr>
                </a:solidFill>
                <a:cs typeface="Times New Roman" panose="02020603050405020304" pitchFamily="18" charset="0"/>
              </a:rPr>
              <a:t>explicit type arguments</a:t>
            </a:r>
            <a:r>
              <a:rPr lang="en-US" altLang="en-US" sz="2400" dirty="0">
                <a:solidFill>
                  <a:schemeClr val="accent1">
                    <a:lumMod val="75000"/>
                  </a:schemeClr>
                </a:solidFill>
                <a:cs typeface="Times New Roman" panose="02020603050405020304" pitchFamily="18" charset="0"/>
              </a:rPr>
              <a:t> </a:t>
            </a:r>
            <a:r>
              <a:rPr lang="en-US" altLang="en-US" sz="2400" dirty="0">
                <a:cs typeface="Times New Roman" panose="02020603050405020304" pitchFamily="18" charset="0"/>
              </a:rPr>
              <a:t>to indicate the</a:t>
            </a:r>
            <a:br>
              <a:rPr lang="en-US" altLang="en-US" sz="2400" dirty="0">
                <a:cs typeface="Times New Roman" panose="02020603050405020304" pitchFamily="18" charset="0"/>
              </a:rPr>
            </a:br>
            <a:r>
              <a:rPr lang="en-US" altLang="en-US" sz="2400" dirty="0">
                <a:cs typeface="Times New Roman" panose="02020603050405020304" pitchFamily="18" charset="0"/>
              </a:rPr>
              <a:t>exact type that should be used to call a generic function, as in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DisplayArray</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&lt;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int</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 &gt;(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intArray</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 );</a:t>
            </a:r>
          </a:p>
        </p:txBody>
      </p:sp>
    </p:spTree>
    <p:extLst>
      <p:ext uri="{BB962C8B-B14F-4D97-AF65-F5344CB8AC3E}">
        <p14:creationId xmlns:p14="http://schemas.microsoft.com/office/powerpoint/2010/main" val="215275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228600"/>
            <a:ext cx="10018713" cy="1752599"/>
          </a:xfrm>
        </p:spPr>
        <p:txBody>
          <a:bodyPr>
            <a:normAutofit/>
          </a:bodyPr>
          <a:lstStyle/>
          <a:p>
            <a:r>
              <a:rPr lang="en-US" dirty="0">
                <a:latin typeface="Calibri" pitchFamily="34" charset="0"/>
                <a:cs typeface="Times New Roman" pitchFamily="18" charset="0"/>
              </a:rPr>
              <a:t>Problems with Non-Generic Collections</a:t>
            </a:r>
            <a:endParaRPr lang="en-US" dirty="0"/>
          </a:p>
        </p:txBody>
      </p:sp>
      <p:sp>
        <p:nvSpPr>
          <p:cNvPr id="3" name="Content Placeholder 2"/>
          <p:cNvSpPr>
            <a:spLocks noGrp="1"/>
          </p:cNvSpPr>
          <p:nvPr>
            <p:ph idx="1"/>
          </p:nvPr>
        </p:nvSpPr>
        <p:spPr>
          <a:xfrm>
            <a:off x="2346960" y="1845734"/>
            <a:ext cx="9607147" cy="4487333"/>
          </a:xfrm>
        </p:spPr>
        <p:txBody>
          <a:bodyPr>
            <a:noAutofit/>
          </a:bodyPr>
          <a:lstStyle/>
          <a:p>
            <a:pPr>
              <a:spcBef>
                <a:spcPts val="580"/>
              </a:spcBef>
              <a:buFont typeface="Arial" panose="020B0604020202020204" pitchFamily="34" charset="0"/>
              <a:buChar char="•"/>
              <a:defRPr/>
            </a:pPr>
            <a:r>
              <a:rPr lang="en-US" sz="2400" dirty="0">
                <a:cs typeface="Times New Roman" pitchFamily="18" charset="0"/>
              </a:rPr>
              <a:t> Having to store data as object references causes less efficient code due to unboxing.</a:t>
            </a:r>
          </a:p>
          <a:p>
            <a:pPr>
              <a:buFont typeface="Arial" panose="020B0604020202020204" pitchFamily="34" charset="0"/>
              <a:buChar char="•"/>
              <a:defRPr/>
            </a:pPr>
            <a:r>
              <a:rPr lang="en-US" sz="2400" dirty="0">
                <a:cs typeface="Times New Roman" pitchFamily="18" charset="0"/>
              </a:rPr>
              <a:t> The .NET Framework also includes the </a:t>
            </a:r>
            <a:r>
              <a:rPr lang="en-US" sz="2400" b="1" dirty="0" err="1">
                <a:solidFill>
                  <a:schemeClr val="accent1">
                    <a:lumMod val="75000"/>
                  </a:schemeClr>
                </a:solidFill>
                <a:ea typeface="Times New Roman" pitchFamily="18" charset="0"/>
                <a:cs typeface="Courier New" pitchFamily="49" charset="0"/>
              </a:rPr>
              <a:t>System.Collections.Generic</a:t>
            </a:r>
            <a:r>
              <a:rPr lang="en-US" sz="2400" dirty="0">
                <a:cs typeface="Times New Roman" pitchFamily="18" charset="0"/>
              </a:rPr>
              <a:t> namespace, which uses C#’s generics capabilities.</a:t>
            </a:r>
          </a:p>
          <a:p>
            <a:pPr>
              <a:buFont typeface="Arial" panose="020B0604020202020204" pitchFamily="34" charset="0"/>
              <a:buChar char="•"/>
              <a:defRPr/>
            </a:pPr>
            <a:r>
              <a:rPr lang="en-US" sz="2400" dirty="0">
                <a:cs typeface="Times New Roman" pitchFamily="18" charset="0"/>
              </a:rPr>
              <a:t> Many of these new classes are simply generic counterparts</a:t>
            </a:r>
            <a:br>
              <a:rPr lang="en-US" sz="2400" dirty="0">
                <a:cs typeface="Times New Roman" pitchFamily="18" charset="0"/>
              </a:rPr>
            </a:br>
            <a:r>
              <a:rPr lang="en-US" sz="2400" dirty="0">
                <a:cs typeface="Times New Roman" pitchFamily="18" charset="0"/>
              </a:rPr>
              <a:t>of the classes in namespace </a:t>
            </a:r>
            <a:r>
              <a:rPr lang="en-US" sz="2400" b="1" dirty="0" err="1">
                <a:solidFill>
                  <a:schemeClr val="accent1">
                    <a:lumMod val="75000"/>
                  </a:schemeClr>
                </a:solidFill>
                <a:cs typeface="Courier New" pitchFamily="49" charset="0"/>
              </a:rPr>
              <a:t>System.Collections</a:t>
            </a:r>
            <a:r>
              <a:rPr lang="en-US" sz="2400" dirty="0">
                <a:cs typeface="Times New Roman" pitchFamily="18" charset="0"/>
              </a:rPr>
              <a:t>. </a:t>
            </a:r>
          </a:p>
          <a:p>
            <a:pPr>
              <a:buFont typeface="Arial" panose="020B0604020202020204" pitchFamily="34" charset="0"/>
              <a:buChar char="•"/>
              <a:defRPr/>
            </a:pPr>
            <a:r>
              <a:rPr lang="en-US" sz="2400" dirty="0">
                <a:cs typeface="Times New Roman" pitchFamily="18" charset="0"/>
              </a:rPr>
              <a:t> Generic collections eliminate the need for explicit type casts that decrease type safety and efficiency.</a:t>
            </a:r>
          </a:p>
          <a:p>
            <a:pPr>
              <a:buFont typeface="Arial" panose="020B0604020202020204" pitchFamily="34" charset="0"/>
              <a:buChar char="•"/>
              <a:defRPr/>
            </a:pPr>
            <a:r>
              <a:rPr lang="en-US" sz="2400" dirty="0">
                <a:cs typeface="Times New Roman" pitchFamily="18" charset="0"/>
              </a:rPr>
              <a:t> Generic collections are especially useful for storing </a:t>
            </a:r>
            <a:r>
              <a:rPr lang="en-US" sz="2400" dirty="0" err="1">
                <a:cs typeface="Times New Roman" pitchFamily="18" charset="0"/>
              </a:rPr>
              <a:t>structs</a:t>
            </a:r>
            <a:r>
              <a:rPr lang="en-US" sz="2400" dirty="0">
                <a:cs typeface="Times New Roman" pitchFamily="18" charset="0"/>
              </a:rPr>
              <a:t>, since they eliminate the overhead of boxing and unboxing.</a:t>
            </a:r>
          </a:p>
        </p:txBody>
      </p:sp>
    </p:spTree>
    <p:extLst>
      <p:ext uri="{BB962C8B-B14F-4D97-AF65-F5344CB8AC3E}">
        <p14:creationId xmlns:p14="http://schemas.microsoft.com/office/powerpoint/2010/main" val="1597943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84717"/>
            <a:ext cx="10018713" cy="1752599"/>
          </a:xfrm>
        </p:spPr>
        <p:txBody>
          <a:bodyPr/>
          <a:lstStyle/>
          <a:p>
            <a:r>
              <a:rPr lang="en-US" dirty="0"/>
              <a:t>Generic Collection Classes</a:t>
            </a:r>
          </a:p>
        </p:txBody>
      </p:sp>
      <p:sp>
        <p:nvSpPr>
          <p:cNvPr id="3" name="Content Placeholder 2"/>
          <p:cNvSpPr>
            <a:spLocks noGrp="1"/>
          </p:cNvSpPr>
          <p:nvPr>
            <p:ph idx="1"/>
          </p:nvPr>
        </p:nvSpPr>
        <p:spPr>
          <a:xfrm>
            <a:off x="2721766" y="2619023"/>
            <a:ext cx="7543801" cy="4238977"/>
          </a:xfrm>
        </p:spPr>
        <p:txBody>
          <a:bodyPr>
            <a:normAutofit fontScale="92500" lnSpcReduction="10000"/>
          </a:bodyPr>
          <a:lstStyle/>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3"/>
              </a:rPr>
              <a:t> List(T)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4"/>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4"/>
              </a:rPr>
              <a:t> Stack(T)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5"/>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5"/>
              </a:rPr>
              <a:t> Queue(T)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6"/>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6"/>
              </a:rPr>
              <a:t> </a:t>
            </a:r>
            <a:r>
              <a:rPr lang="en-US" altLang="en-US" sz="2400" dirty="0" err="1">
                <a:latin typeface="Consolas" panose="020B0609020204030204" pitchFamily="49" charset="0"/>
                <a:cs typeface="Courier New" panose="02070309020205020404" pitchFamily="49" charset="0"/>
                <a:hlinkClick r:id="rId6"/>
              </a:rPr>
              <a:t>LinkedList</a:t>
            </a:r>
            <a:r>
              <a:rPr lang="en-US" altLang="en-US" sz="2400" dirty="0">
                <a:latin typeface="Consolas" panose="020B0609020204030204" pitchFamily="49" charset="0"/>
                <a:cs typeface="Courier New" panose="02070309020205020404" pitchFamily="49" charset="0"/>
                <a:hlinkClick r:id="rId6"/>
              </a:rPr>
              <a:t>(T)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7"/>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7"/>
              </a:rPr>
              <a:t> </a:t>
            </a:r>
            <a:r>
              <a:rPr lang="en-US" altLang="en-US" sz="2400" dirty="0" err="1">
                <a:latin typeface="Consolas" panose="020B0609020204030204" pitchFamily="49" charset="0"/>
                <a:cs typeface="Courier New" panose="02070309020205020404" pitchFamily="49" charset="0"/>
                <a:hlinkClick r:id="rId7"/>
              </a:rPr>
              <a:t>SortedList</a:t>
            </a:r>
            <a:r>
              <a:rPr lang="en-US" altLang="en-US" sz="2400" dirty="0">
                <a:latin typeface="Consolas" panose="020B0609020204030204" pitchFamily="49" charset="0"/>
                <a:cs typeface="Courier New" panose="02070309020205020404" pitchFamily="49" charset="0"/>
                <a:hlinkClick r:id="rId7"/>
              </a:rPr>
              <a:t>(</a:t>
            </a:r>
            <a:r>
              <a:rPr lang="en-US" altLang="en-US" sz="2400" dirty="0" err="1">
                <a:latin typeface="Consolas" panose="020B0609020204030204" pitchFamily="49" charset="0"/>
                <a:cs typeface="Courier New" panose="02070309020205020404" pitchFamily="49" charset="0"/>
                <a:hlinkClick r:id="rId7"/>
              </a:rPr>
              <a:t>TKey</a:t>
            </a:r>
            <a:r>
              <a:rPr lang="en-US" altLang="en-US" sz="2400" dirty="0">
                <a:latin typeface="Consolas" panose="020B0609020204030204" pitchFamily="49" charset="0"/>
                <a:cs typeface="Courier New" panose="02070309020205020404" pitchFamily="49" charset="0"/>
                <a:hlinkClick r:id="rId7"/>
              </a:rPr>
              <a:t>, TValue)</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tr-TR" altLang="en-US"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283881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&lt;T&gt;</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Problems with arrays</a:t>
            </a:r>
          </a:p>
          <a:p>
            <a:pPr>
              <a:buFont typeface="Arial" panose="020B0604020202020204" pitchFamily="34" charset="0"/>
              <a:buChar char="•"/>
            </a:pPr>
            <a:endParaRPr lang="en-US" sz="2400" dirty="0"/>
          </a:p>
          <a:p>
            <a:pPr>
              <a:buFont typeface="Arial" panose="020B0604020202020204" pitchFamily="34" charset="0"/>
              <a:buChar char="•"/>
            </a:pPr>
            <a:r>
              <a:rPr lang="en-US" altLang="en-US" sz="2400" dirty="0"/>
              <a:t>List class is a collection with variable size</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Dynamically increases in size if needed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2640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and Classes in C#</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2400" dirty="0"/>
              <a:t> Very different from classes in C++</a:t>
            </a:r>
          </a:p>
          <a:p>
            <a:pPr>
              <a:buFont typeface="Arial" panose="020B0604020202020204" pitchFamily="34" charset="0"/>
              <a:buChar char="•"/>
            </a:pPr>
            <a:endParaRPr lang="en-US" sz="2400" dirty="0"/>
          </a:p>
          <a:p>
            <a:pPr>
              <a:buFont typeface="Arial" panose="020B0604020202020204" pitchFamily="34" charset="0"/>
              <a:buChar char="•"/>
            </a:pPr>
            <a:r>
              <a:rPr lang="en-US" sz="2400" dirty="0"/>
              <a:t> There is no access modifier on the name of the base class.</a:t>
            </a:r>
          </a:p>
          <a:p>
            <a:pPr>
              <a:buFont typeface="Arial" panose="020B0604020202020204" pitchFamily="34" charset="0"/>
              <a:buChar char="•"/>
            </a:pPr>
            <a:r>
              <a:rPr lang="en-US" sz="2400" dirty="0"/>
              <a:t> A class can only be derived from one base class. </a:t>
            </a:r>
          </a:p>
          <a:p>
            <a:pPr>
              <a:buFont typeface="Arial" panose="020B0604020202020204" pitchFamily="34" charset="0"/>
              <a:buChar char="•"/>
            </a:pPr>
            <a:r>
              <a:rPr lang="en-US" sz="2400" dirty="0"/>
              <a:t> Class members are variables, functions, constructors, destructors and operator overloads, </a:t>
            </a:r>
            <a:r>
              <a:rPr lang="en-US" sz="2400" b="1" dirty="0"/>
              <a:t>delegates, events </a:t>
            </a:r>
            <a:r>
              <a:rPr lang="en-US" sz="2400" dirty="0"/>
              <a:t>and </a:t>
            </a:r>
            <a:r>
              <a:rPr lang="en-US" sz="2400" b="1" dirty="0"/>
              <a:t>properties</a:t>
            </a:r>
          </a:p>
          <a:p>
            <a:pPr>
              <a:buFont typeface="Arial" panose="020B0604020202020204" pitchFamily="34" charset="0"/>
              <a:buChar char="•"/>
            </a:pPr>
            <a:r>
              <a:rPr lang="en-US" sz="2400" dirty="0"/>
              <a:t> Additional access modifiers.</a:t>
            </a:r>
          </a:p>
        </p:txBody>
      </p:sp>
    </p:spTree>
    <p:extLst>
      <p:ext uri="{BB962C8B-B14F-4D97-AF65-F5344CB8AC3E}">
        <p14:creationId xmlns:p14="http://schemas.microsoft.com/office/powerpoint/2010/main" val="598831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List</a:t>
            </a:r>
          </a:p>
        </p:txBody>
      </p:sp>
      <p:sp>
        <p:nvSpPr>
          <p:cNvPr id="3" name="Content Placeholder 2"/>
          <p:cNvSpPr>
            <a:spLocks noGrp="1"/>
          </p:cNvSpPr>
          <p:nvPr>
            <p:ph idx="1"/>
          </p:nvPr>
        </p:nvSpPr>
        <p:spPr>
          <a:xfrm>
            <a:off x="2173287" y="2438399"/>
            <a:ext cx="10018713" cy="4101791"/>
          </a:xfrm>
        </p:spPr>
        <p:txBody>
          <a:bodyPr>
            <a:normAutofit fontScale="92500" lnSpcReduction="10000"/>
          </a:bodyPr>
          <a:lstStyle/>
          <a:p>
            <a:pPr>
              <a:lnSpc>
                <a:spcPct val="75000"/>
              </a:lnSpc>
              <a:spcBef>
                <a:spcPct val="0"/>
              </a:spcBef>
              <a:buFontTx/>
              <a:buNone/>
            </a:pPr>
            <a:endParaRPr lang="en-US" altLang="en-US" dirty="0">
              <a:solidFill>
                <a:schemeClr val="accent1">
                  <a:lumMod val="75000"/>
                </a:schemeClr>
              </a:solidFill>
              <a:latin typeface="Consolas" panose="020B0609020204030204" pitchFamily="49" charset="0"/>
            </a:endParaRPr>
          </a:p>
          <a:p>
            <a:pPr>
              <a:lnSpc>
                <a:spcPct val="75000"/>
              </a:lnSpc>
              <a:spcBef>
                <a:spcPct val="0"/>
              </a:spcBef>
              <a:buFontTx/>
              <a:buNone/>
            </a:pPr>
            <a:r>
              <a:rPr lang="en-US" altLang="en-US" b="1" dirty="0">
                <a:solidFill>
                  <a:schemeClr val="accent1">
                    <a:lumMod val="75000"/>
                  </a:schemeClr>
                </a:solidFill>
                <a:latin typeface="Consolas" panose="020B0609020204030204" pitchFamily="49" charset="0"/>
              </a:rPr>
              <a:t>List</a:t>
            </a:r>
            <a:r>
              <a:rPr lang="en-US" altLang="en-US" sz="1800" b="1" dirty="0">
                <a:solidFill>
                  <a:schemeClr val="accent1">
                    <a:lumMod val="75000"/>
                  </a:schemeClr>
                </a:solidFill>
                <a:latin typeface="Consolas" panose="020B0609020204030204" pitchFamily="49" charset="0"/>
              </a:rPr>
              <a:t>&lt;</a:t>
            </a:r>
            <a:r>
              <a:rPr lang="en-US" altLang="en-US" b="1" dirty="0">
                <a:solidFill>
                  <a:schemeClr val="accent1">
                    <a:lumMod val="75000"/>
                  </a:schemeClr>
                </a:solidFill>
                <a:latin typeface="Consolas" panose="020B0609020204030204" pitchFamily="49" charset="0"/>
              </a:rPr>
              <a:t>string</a:t>
            </a:r>
            <a:r>
              <a:rPr lang="en-US" altLang="en-US" sz="1800" b="1" dirty="0">
                <a:solidFill>
                  <a:schemeClr val="accent1">
                    <a:lumMod val="75000"/>
                  </a:schemeClr>
                </a:solidFill>
                <a:latin typeface="Consolas" panose="020B0609020204030204" pitchFamily="49" charset="0"/>
              </a:rPr>
              <a:t>&gt; </a:t>
            </a:r>
            <a:r>
              <a:rPr lang="en-US" altLang="en-US" b="1" dirty="0" err="1">
                <a:solidFill>
                  <a:schemeClr val="accent1">
                    <a:lumMod val="75000"/>
                  </a:schemeClr>
                </a:solidFill>
                <a:latin typeface="Consolas" panose="020B0609020204030204" pitchFamily="49" charset="0"/>
              </a:rPr>
              <a:t>stringList</a:t>
            </a:r>
            <a:r>
              <a:rPr lang="en-US" altLang="en-US" b="1" dirty="0">
                <a:solidFill>
                  <a:schemeClr val="accent1">
                    <a:lumMod val="75000"/>
                  </a:schemeClr>
                </a:solidFill>
                <a:latin typeface="Consolas" panose="020B0609020204030204" pitchFamily="49" charset="0"/>
              </a:rPr>
              <a:t> = new List</a:t>
            </a:r>
            <a:r>
              <a:rPr lang="en-US" altLang="en-US" sz="1800" b="1" dirty="0">
                <a:solidFill>
                  <a:schemeClr val="accent1">
                    <a:lumMod val="75000"/>
                  </a:schemeClr>
                </a:solidFill>
                <a:latin typeface="Consolas" panose="020B0609020204030204" pitchFamily="49" charset="0"/>
              </a:rPr>
              <a:t>&lt;</a:t>
            </a:r>
            <a:r>
              <a:rPr lang="en-US" altLang="en-US" b="1" dirty="0">
                <a:solidFill>
                  <a:schemeClr val="accent1">
                    <a:lumMod val="75000"/>
                  </a:schemeClr>
                </a:solidFill>
                <a:latin typeface="Consolas" panose="020B0609020204030204" pitchFamily="49" charset="0"/>
              </a:rPr>
              <a:t>string</a:t>
            </a:r>
            <a:r>
              <a:rPr lang="en-US" altLang="en-US" sz="1800" b="1" dirty="0">
                <a:solidFill>
                  <a:schemeClr val="accent1">
                    <a:lumMod val="75000"/>
                  </a:schemeClr>
                </a:solidFill>
                <a:latin typeface="Consolas" panose="020B0609020204030204" pitchFamily="49" charset="0"/>
              </a:rPr>
              <a:t>&gt;()</a:t>
            </a:r>
            <a:r>
              <a:rPr lang="en-US" altLang="en-US" b="1" dirty="0">
                <a:solidFill>
                  <a:schemeClr val="accent1">
                    <a:lumMod val="75000"/>
                  </a:schemeClr>
                </a:solidFill>
                <a:latin typeface="Consolas" panose="020B0609020204030204" pitchFamily="49" charset="0"/>
              </a:rPr>
              <a:t>;   </a:t>
            </a:r>
          </a:p>
          <a:p>
            <a:pPr>
              <a:lnSpc>
                <a:spcPct val="75000"/>
              </a:lnSpc>
              <a:spcBef>
                <a:spcPct val="0"/>
              </a:spcBef>
              <a:buFontTx/>
              <a:buNone/>
            </a:pPr>
            <a:endParaRPr lang="en-US" altLang="en-US" b="1" dirty="0">
              <a:solidFill>
                <a:schemeClr val="accent1">
                  <a:lumMod val="75000"/>
                </a:schemeClr>
              </a:solidFill>
              <a:latin typeface="Consolas" panose="020B0609020204030204" pitchFamily="49" charset="0"/>
            </a:endParaRPr>
          </a:p>
          <a:p>
            <a:pPr>
              <a:lnSpc>
                <a:spcPct val="75000"/>
              </a:lnSpc>
              <a:spcBef>
                <a:spcPct val="0"/>
              </a:spcBef>
              <a:buFontTx/>
              <a:buNone/>
            </a:pPr>
            <a:r>
              <a:rPr lang="en-US" altLang="en-US" b="1" dirty="0" err="1">
                <a:solidFill>
                  <a:schemeClr val="accent1">
                    <a:lumMod val="75000"/>
                  </a:schemeClr>
                </a:solidFill>
                <a:latin typeface="Consolas" panose="020B0609020204030204" pitchFamily="49" charset="0"/>
              </a:rPr>
              <a:t>stringList.Add</a:t>
            </a:r>
            <a:r>
              <a:rPr lang="en-US" altLang="en-US" b="1" dirty="0">
                <a:solidFill>
                  <a:schemeClr val="accent1">
                    <a:lumMod val="75000"/>
                  </a:schemeClr>
                </a:solidFill>
                <a:latin typeface="Consolas" panose="020B0609020204030204" pitchFamily="49" charset="0"/>
              </a:rPr>
              <a:t> ( “Quick” );</a:t>
            </a:r>
          </a:p>
          <a:p>
            <a:pPr>
              <a:lnSpc>
                <a:spcPct val="75000"/>
              </a:lnSpc>
              <a:spcBef>
                <a:spcPct val="0"/>
              </a:spcBef>
              <a:buFontTx/>
              <a:buNone/>
            </a:pPr>
            <a:r>
              <a:rPr lang="en-US" altLang="en-US" b="1" dirty="0" err="1">
                <a:solidFill>
                  <a:schemeClr val="accent1">
                    <a:lumMod val="75000"/>
                  </a:schemeClr>
                </a:solidFill>
                <a:latin typeface="Consolas" panose="020B0609020204030204" pitchFamily="49" charset="0"/>
              </a:rPr>
              <a:t>stringList.Add</a:t>
            </a:r>
            <a:r>
              <a:rPr lang="en-US" altLang="en-US" b="1" dirty="0">
                <a:solidFill>
                  <a:schemeClr val="accent1">
                    <a:lumMod val="75000"/>
                  </a:schemeClr>
                </a:solidFill>
                <a:latin typeface="Consolas" panose="020B0609020204030204" pitchFamily="49" charset="0"/>
              </a:rPr>
              <a:t> ( “Brown” );</a:t>
            </a:r>
          </a:p>
          <a:p>
            <a:pPr>
              <a:lnSpc>
                <a:spcPct val="75000"/>
              </a:lnSpc>
              <a:spcBef>
                <a:spcPct val="0"/>
              </a:spcBef>
              <a:buFontTx/>
              <a:buNone/>
            </a:pPr>
            <a:r>
              <a:rPr lang="en-US" altLang="en-US" b="1" dirty="0" err="1">
                <a:solidFill>
                  <a:schemeClr val="accent1">
                    <a:lumMod val="75000"/>
                  </a:schemeClr>
                </a:solidFill>
                <a:latin typeface="Consolas" panose="020B0609020204030204" pitchFamily="49" charset="0"/>
              </a:rPr>
              <a:t>stringList.Add</a:t>
            </a:r>
            <a:r>
              <a:rPr lang="en-US" altLang="en-US" b="1" dirty="0">
                <a:solidFill>
                  <a:schemeClr val="accent1">
                    <a:lumMod val="75000"/>
                  </a:schemeClr>
                </a:solidFill>
                <a:latin typeface="Consolas" panose="020B0609020204030204" pitchFamily="49" charset="0"/>
              </a:rPr>
              <a:t> ( “Fox” );</a:t>
            </a:r>
          </a:p>
          <a:p>
            <a:endParaRPr lang="en-US" dirty="0">
              <a:solidFill>
                <a:schemeClr val="accent1">
                  <a:lumMod val="75000"/>
                </a:schemeClr>
              </a:solidFill>
            </a:endParaRPr>
          </a:p>
          <a:p>
            <a:pPr marL="0" indent="0">
              <a:buNone/>
            </a:pPr>
            <a:r>
              <a:rPr lang="en-US" sz="2400" dirty="0">
                <a:solidFill>
                  <a:schemeClr val="tx1"/>
                </a:solidFill>
              </a:rPr>
              <a:t>Other Methods:</a:t>
            </a:r>
          </a:p>
          <a:p>
            <a:pPr marL="0" indent="0">
              <a:buNone/>
            </a:pPr>
            <a:r>
              <a:rPr lang="en-US" sz="2400" dirty="0">
                <a:solidFill>
                  <a:schemeClr val="tx1"/>
                </a:solidFill>
              </a:rPr>
              <a:t> 	</a:t>
            </a:r>
            <a:r>
              <a:rPr lang="en-US" sz="2400" b="1" dirty="0">
                <a:solidFill>
                  <a:schemeClr val="accent1">
                    <a:lumMod val="75000"/>
                  </a:schemeClr>
                </a:solidFill>
                <a:latin typeface="Consolas" panose="020B0609020204030204" pitchFamily="49" charset="0"/>
              </a:rPr>
              <a:t>Add(), Remove(), Sort(), Clear()</a:t>
            </a:r>
          </a:p>
          <a:p>
            <a:pPr marL="0" indent="0">
              <a:buNone/>
            </a:pPr>
            <a:r>
              <a:rPr lang="en-US" sz="2400" dirty="0">
                <a:solidFill>
                  <a:schemeClr val="tx1"/>
                </a:solidFill>
              </a:rPr>
              <a:t>Property:</a:t>
            </a:r>
          </a:p>
          <a:p>
            <a:pPr marL="0" indent="0">
              <a:buNone/>
            </a:pPr>
            <a:r>
              <a:rPr lang="en-US" sz="2400" dirty="0">
                <a:solidFill>
                  <a:schemeClr val="tx1"/>
                </a:solidFill>
              </a:rPr>
              <a:t>	</a:t>
            </a:r>
            <a:r>
              <a:rPr lang="en-US" sz="2400" b="1" dirty="0">
                <a:solidFill>
                  <a:schemeClr val="accent1">
                    <a:lumMod val="75000"/>
                  </a:schemeClr>
                </a:solidFill>
                <a:latin typeface="Consolas" panose="020B0609020204030204" pitchFamily="49" charset="0"/>
              </a:rPr>
              <a:t>Count</a:t>
            </a:r>
          </a:p>
        </p:txBody>
      </p:sp>
    </p:spTree>
    <p:extLst>
      <p:ext uri="{BB962C8B-B14F-4D97-AF65-F5344CB8AC3E}">
        <p14:creationId xmlns:p14="http://schemas.microsoft.com/office/powerpoint/2010/main" val="1428548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SortedDictionary</a:t>
            </a:r>
            <a:endParaRPr lang="en-US" dirty="0"/>
          </a:p>
        </p:txBody>
      </p:sp>
      <p:sp>
        <p:nvSpPr>
          <p:cNvPr id="3" name="Content Placeholder 2"/>
          <p:cNvSpPr>
            <a:spLocks noGrp="1"/>
          </p:cNvSpPr>
          <p:nvPr>
            <p:ph idx="1"/>
          </p:nvPr>
        </p:nvSpPr>
        <p:spPr>
          <a:xfrm>
            <a:off x="1484310" y="2196790"/>
            <a:ext cx="10018713" cy="4415883"/>
          </a:xfrm>
        </p:spPr>
        <p:txBody>
          <a:bodyPr>
            <a:normAutofit/>
          </a:bodyPr>
          <a:lstStyle/>
          <a:p>
            <a:pPr>
              <a:buFont typeface="Arial" panose="020B0604020202020204" pitchFamily="34" charset="0"/>
              <a:buChar char="•"/>
            </a:pPr>
            <a:r>
              <a:rPr lang="en-US" altLang="en-US" sz="2400" dirty="0"/>
              <a:t> </a:t>
            </a:r>
            <a:r>
              <a:rPr lang="en-US" altLang="en-US" sz="2400" b="1" dirty="0">
                <a:solidFill>
                  <a:schemeClr val="accent1">
                    <a:lumMod val="75000"/>
                  </a:schemeClr>
                </a:solidFill>
              </a:rPr>
              <a:t>Dictionary:</a:t>
            </a:r>
            <a:r>
              <a:rPr lang="en-US" altLang="en-US" sz="2400" dirty="0"/>
              <a:t> A general term for a collection of key–value pairs</a:t>
            </a:r>
          </a:p>
          <a:p>
            <a:pPr lvl="1">
              <a:buFont typeface="Arial" panose="020B0604020202020204" pitchFamily="34" charset="0"/>
              <a:buChar char="•"/>
            </a:pPr>
            <a:r>
              <a:rPr lang="en-US" altLang="en-US" sz="2200" dirty="0"/>
              <a:t> A hash table is one way to implement a dictionary</a:t>
            </a:r>
          </a:p>
          <a:p>
            <a:pPr>
              <a:buFont typeface="Arial" panose="020B0604020202020204" pitchFamily="34" charset="0"/>
              <a:buChar char="•"/>
            </a:pPr>
            <a:endParaRPr lang="en-US" sz="2400" dirty="0"/>
          </a:p>
          <a:p>
            <a:pPr>
              <a:buFont typeface="Arial" panose="020B0604020202020204" pitchFamily="34" charset="0"/>
              <a:buChar char="•"/>
            </a:pPr>
            <a:r>
              <a:rPr lang="en-US" sz="2400" dirty="0"/>
              <a:t> However, </a:t>
            </a:r>
            <a:r>
              <a:rPr lang="en-US" sz="2400" dirty="0" err="1"/>
              <a:t>SortedDictionary</a:t>
            </a:r>
            <a:r>
              <a:rPr lang="en-US" sz="2400" dirty="0"/>
              <a:t> is implemented by a BST</a:t>
            </a:r>
          </a:p>
          <a:p>
            <a:pPr>
              <a:buFont typeface="Arial" panose="020B0604020202020204" pitchFamily="34" charset="0"/>
              <a:buChar char="•"/>
            </a:pPr>
            <a:r>
              <a:rPr lang="en-US" sz="2400" dirty="0"/>
              <a:t> </a:t>
            </a:r>
            <a:r>
              <a:rPr lang="en-US" sz="2400" dirty="0" err="1"/>
              <a:t>IComparable</a:t>
            </a:r>
            <a:r>
              <a:rPr lang="en-US" sz="2400" dirty="0"/>
              <a:t> is used for </a:t>
            </a:r>
            <a:r>
              <a:rPr lang="en-US" sz="2400" dirty="0" err="1"/>
              <a:t>comparisions</a:t>
            </a:r>
            <a:r>
              <a:rPr lang="en-US" sz="2400" dirty="0"/>
              <a:t> </a:t>
            </a:r>
          </a:p>
          <a:p>
            <a:pPr>
              <a:buFont typeface="Arial" panose="020B0604020202020204" pitchFamily="34" charset="0"/>
              <a:buChar char="•"/>
            </a:pPr>
            <a:endParaRPr lang="en-US" sz="2400" dirty="0"/>
          </a:p>
          <a:p>
            <a:pPr>
              <a:buFont typeface="Arial" panose="020B0604020202020204" pitchFamily="34" charset="0"/>
              <a:buChar char="•"/>
            </a:pPr>
            <a:r>
              <a:rPr lang="en-US" altLang="en-US" sz="2400" dirty="0"/>
              <a:t> Takes two type arguments delimited by &lt; &gt; </a:t>
            </a:r>
          </a:p>
          <a:p>
            <a:pPr lvl="2">
              <a:buFont typeface="Arial" panose="020B0604020202020204" pitchFamily="34" charset="0"/>
              <a:buChar char="•"/>
            </a:pPr>
            <a:r>
              <a:rPr lang="en-US" altLang="en-US" sz="1800" dirty="0"/>
              <a:t>The first specifies the type of key </a:t>
            </a:r>
          </a:p>
          <a:p>
            <a:pPr lvl="2">
              <a:buFont typeface="Arial" panose="020B0604020202020204" pitchFamily="34" charset="0"/>
              <a:buChar char="•"/>
            </a:pPr>
            <a:r>
              <a:rPr lang="en-US" altLang="en-US" sz="1800" dirty="0"/>
              <a:t>The second specifies the type of value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8825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F4003588-388A-47B1-992B-CA96F0AECFC6}"/>
              </a:ext>
            </a:extLst>
          </p:cNvPr>
          <p:cNvGraphicFramePr>
            <a:graphicFrameLocks noChangeAspect="1"/>
          </p:cNvGraphicFramePr>
          <p:nvPr>
            <p:extLst>
              <p:ext uri="{D42A27DB-BD31-4B8C-83A1-F6EECF244321}">
                <p14:modId xmlns:p14="http://schemas.microsoft.com/office/powerpoint/2010/main" val="953836638"/>
              </p:ext>
            </p:extLst>
          </p:nvPr>
        </p:nvGraphicFramePr>
        <p:xfrm>
          <a:off x="1524000" y="0"/>
          <a:ext cx="6972300" cy="6400800"/>
        </p:xfrm>
        <a:graphic>
          <a:graphicData uri="http://schemas.openxmlformats.org/presentationml/2006/ole">
            <mc:AlternateContent xmlns:mc="http://schemas.openxmlformats.org/markup-compatibility/2006">
              <mc:Choice xmlns:v="urn:schemas-microsoft-com:vml" Requires="v">
                <p:oleObj name="Document" r:id="rId2" imgW="7056048" imgH="6494734" progId="Word.Document.8">
                  <p:embed/>
                </p:oleObj>
              </mc:Choice>
              <mc:Fallback>
                <p:oleObj name="Document" r:id="rId2" imgW="7056048" imgH="6494734" progId="Word.Document.8">
                  <p:embed/>
                  <p:pic>
                    <p:nvPicPr>
                      <p:cNvPr id="7782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69723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804FF180-DC96-46E3-B032-8288D38A2827}"/>
              </a:ext>
            </a:extLst>
          </p:cNvPr>
          <p:cNvSpPr>
            <a:spLocks noChangeArrowheads="1"/>
          </p:cNvSpPr>
          <p:nvPr/>
        </p:nvSpPr>
        <p:spPr bwMode="auto">
          <a:xfrm>
            <a:off x="8610600" y="152402"/>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551ABA56-B204-46BB-8782-E27983F70E5D}"/>
              </a:ext>
            </a:extLst>
          </p:cNvPr>
          <p:cNvSpPr>
            <a:spLocks noChangeArrowheads="1"/>
          </p:cNvSpPr>
          <p:nvPr/>
        </p:nvSpPr>
        <p:spPr bwMode="auto">
          <a:xfrm>
            <a:off x="8686800" y="1166813"/>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SortedDictionary</a:t>
            </a:r>
            <a:br>
              <a:rPr lang="en-US" altLang="en-US"/>
            </a:br>
            <a:r>
              <a:rPr lang="en-US" altLang="en-US"/>
              <a:t>Test.cs  </a:t>
            </a:r>
          </a:p>
          <a:p>
            <a:pPr eaLnBrk="1" hangingPunct="1"/>
            <a:r>
              <a:rPr lang="en-US" altLang="en-US" sz="1600" b="0">
                <a:latin typeface="Times New Roman" panose="02020603050405020304" pitchFamily="18" charset="0"/>
              </a:rPr>
              <a:t>(1 of 3)</a:t>
            </a:r>
          </a:p>
        </p:txBody>
      </p:sp>
      <p:sp>
        <p:nvSpPr>
          <p:cNvPr id="7" name="Text Box 5">
            <a:extLst>
              <a:ext uri="{FF2B5EF4-FFF2-40B4-BE49-F238E27FC236}">
                <a16:creationId xmlns:a16="http://schemas.microsoft.com/office/drawing/2014/main" id="{D3938ADE-CE4E-484B-9401-289ECD5BE717}"/>
              </a:ext>
            </a:extLst>
          </p:cNvPr>
          <p:cNvSpPr txBox="1">
            <a:spLocks noChangeArrowheads="1"/>
          </p:cNvSpPr>
          <p:nvPr/>
        </p:nvSpPr>
        <p:spPr bwMode="auto">
          <a:xfrm>
            <a:off x="5715000" y="9144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Namespace that contains class </a:t>
            </a:r>
            <a:r>
              <a:rPr lang="en-US" altLang="en-US">
                <a:solidFill>
                  <a:schemeClr val="tx1"/>
                </a:solidFill>
                <a:ea typeface="Times New Roman" panose="02020603050405020304" pitchFamily="18" charset="0"/>
                <a:cs typeface="AGaramond" pitchFamily="18" charset="0"/>
              </a:rPr>
              <a:t>SortedDictionary</a:t>
            </a:r>
          </a:p>
        </p:txBody>
      </p:sp>
      <p:sp>
        <p:nvSpPr>
          <p:cNvPr id="8" name="Line 6">
            <a:extLst>
              <a:ext uri="{FF2B5EF4-FFF2-40B4-BE49-F238E27FC236}">
                <a16:creationId xmlns:a16="http://schemas.microsoft.com/office/drawing/2014/main" id="{BAB311BF-339A-4FE7-85ED-25F24A69542D}"/>
              </a:ext>
            </a:extLst>
          </p:cNvPr>
          <p:cNvSpPr>
            <a:spLocks noChangeShapeType="1"/>
          </p:cNvSpPr>
          <p:nvPr/>
        </p:nvSpPr>
        <p:spPr bwMode="auto">
          <a:xfrm flipH="1" flipV="1">
            <a:off x="4648200" y="1143000"/>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95A74C90-55C6-4F48-946D-37A165E8880F}"/>
              </a:ext>
            </a:extLst>
          </p:cNvPr>
          <p:cNvSpPr txBox="1">
            <a:spLocks noChangeArrowheads="1"/>
          </p:cNvSpPr>
          <p:nvPr/>
        </p:nvSpPr>
        <p:spPr bwMode="auto">
          <a:xfrm>
            <a:off x="7696200" y="3733800"/>
            <a:ext cx="2819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dictionary of </a:t>
            </a:r>
            <a:r>
              <a:rPr lang="en-US" altLang="en-US">
                <a:solidFill>
                  <a:schemeClr val="tx1"/>
                </a:solidFill>
                <a:ea typeface="Times New Roman" panose="02020603050405020304" pitchFamily="18" charset="0"/>
                <a:cs typeface="AGaramond" pitchFamily="18" charset="0"/>
              </a:rPr>
              <a:t>int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values keyed with </a:t>
            </a:r>
            <a:r>
              <a:rPr lang="en-US" altLang="en-US">
                <a:solidFill>
                  <a:schemeClr val="tx1"/>
                </a:solidFill>
                <a:ea typeface="Times New Roman" panose="02020603050405020304" pitchFamily="18" charset="0"/>
                <a:cs typeface="AGaramond" pitchFamily="18" charset="0"/>
              </a:rPr>
              <a:t>string</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E75663CC-39A4-4680-AA95-109383EA6327}"/>
              </a:ext>
            </a:extLst>
          </p:cNvPr>
          <p:cNvSpPr>
            <a:spLocks noChangeShapeType="1"/>
          </p:cNvSpPr>
          <p:nvPr/>
        </p:nvSpPr>
        <p:spPr bwMode="auto">
          <a:xfrm flipH="1">
            <a:off x="6096000" y="40386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a:extLst>
              <a:ext uri="{FF2B5EF4-FFF2-40B4-BE49-F238E27FC236}">
                <a16:creationId xmlns:a16="http://schemas.microsoft.com/office/drawing/2014/main" id="{BAA6D391-69AD-45F3-9B7A-30642043E43E}"/>
              </a:ext>
            </a:extLst>
          </p:cNvPr>
          <p:cNvSpPr>
            <a:spLocks noChangeShapeType="1"/>
          </p:cNvSpPr>
          <p:nvPr/>
        </p:nvSpPr>
        <p:spPr bwMode="auto">
          <a:xfrm flipH="1" flipV="1">
            <a:off x="5943600" y="2743200"/>
            <a:ext cx="1752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Text Box 10">
            <a:extLst>
              <a:ext uri="{FF2B5EF4-FFF2-40B4-BE49-F238E27FC236}">
                <a16:creationId xmlns:a16="http://schemas.microsoft.com/office/drawing/2014/main" id="{60DD1508-C3E5-4C01-B680-7D12C03DEEE0}"/>
              </a:ext>
            </a:extLst>
          </p:cNvPr>
          <p:cNvSpPr txBox="1">
            <a:spLocks noChangeArrowheads="1"/>
          </p:cNvSpPr>
          <p:nvPr/>
        </p:nvSpPr>
        <p:spPr bwMode="auto">
          <a:xfrm>
            <a:off x="6781800" y="5486400"/>
            <a:ext cx="2590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Divide the user’s input by its whitespace characters</a:t>
            </a:r>
            <a:endParaRPr lang="en-US" altLang="en-US">
              <a:ea typeface="Times New Roman" panose="02020603050405020304" pitchFamily="18" charset="0"/>
              <a:cs typeface="AGaramond" pitchFamily="18" charset="0"/>
            </a:endParaRPr>
          </a:p>
        </p:txBody>
      </p:sp>
      <p:sp>
        <p:nvSpPr>
          <p:cNvPr id="13" name="Line 11">
            <a:extLst>
              <a:ext uri="{FF2B5EF4-FFF2-40B4-BE49-F238E27FC236}">
                <a16:creationId xmlns:a16="http://schemas.microsoft.com/office/drawing/2014/main" id="{0ADED213-97E0-4AAC-BA3C-28ED706BDA99}"/>
              </a:ext>
            </a:extLst>
          </p:cNvPr>
          <p:cNvSpPr>
            <a:spLocks noChangeShapeType="1"/>
          </p:cNvSpPr>
          <p:nvPr/>
        </p:nvSpPr>
        <p:spPr bwMode="auto">
          <a:xfrm flipH="1">
            <a:off x="6248400" y="59436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004743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
            <a:extLst>
              <a:ext uri="{FF2B5EF4-FFF2-40B4-BE49-F238E27FC236}">
                <a16:creationId xmlns:a16="http://schemas.microsoft.com/office/drawing/2014/main" id="{CDD9E247-6424-4405-9ADD-EB36E0002C1B}"/>
              </a:ext>
            </a:extLst>
          </p:cNvPr>
          <p:cNvGraphicFramePr>
            <a:graphicFrameLocks noChangeAspect="1"/>
          </p:cNvGraphicFramePr>
          <p:nvPr>
            <p:extLst>
              <p:ext uri="{D42A27DB-BD31-4B8C-83A1-F6EECF244321}">
                <p14:modId xmlns:p14="http://schemas.microsoft.com/office/powerpoint/2010/main" val="1343080457"/>
              </p:ext>
            </p:extLst>
          </p:nvPr>
        </p:nvGraphicFramePr>
        <p:xfrm>
          <a:off x="1500186" y="1"/>
          <a:ext cx="7053263" cy="5434013"/>
        </p:xfrm>
        <a:graphic>
          <a:graphicData uri="http://schemas.openxmlformats.org/presentationml/2006/ole">
            <mc:AlternateContent xmlns:mc="http://schemas.openxmlformats.org/markup-compatibility/2006">
              <mc:Choice xmlns:v="urn:schemas-microsoft-com:vml" Requires="v">
                <p:oleObj name="Document" r:id="rId2" imgW="7056048" imgH="5435332" progId="Word.Document.8">
                  <p:embed/>
                </p:oleObj>
              </mc:Choice>
              <mc:Fallback>
                <p:oleObj name="Document" r:id="rId2" imgW="7056048" imgH="5435332" progId="Word.Document.8">
                  <p:embed/>
                  <p:pic>
                    <p:nvPicPr>
                      <p:cNvPr id="7885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6" y="1"/>
                        <a:ext cx="7053263" cy="543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a:extLst>
              <a:ext uri="{FF2B5EF4-FFF2-40B4-BE49-F238E27FC236}">
                <a16:creationId xmlns:a16="http://schemas.microsoft.com/office/drawing/2014/main" id="{16F9A477-12B7-478B-8745-6024431F731E}"/>
              </a:ext>
            </a:extLst>
          </p:cNvPr>
          <p:cNvSpPr txBox="1">
            <a:spLocks noChangeArrowheads="1"/>
          </p:cNvSpPr>
          <p:nvPr/>
        </p:nvSpPr>
        <p:spPr bwMode="auto">
          <a:xfrm>
            <a:off x="6705599" y="152401"/>
            <a:ext cx="2971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Convert each word to lowercase</a:t>
            </a:r>
          </a:p>
        </p:txBody>
      </p:sp>
      <p:sp>
        <p:nvSpPr>
          <p:cNvPr id="18" name="Line 6">
            <a:extLst>
              <a:ext uri="{FF2B5EF4-FFF2-40B4-BE49-F238E27FC236}">
                <a16:creationId xmlns:a16="http://schemas.microsoft.com/office/drawing/2014/main" id="{CC72FF66-ACB2-4179-B21B-B00C9E3C4413}"/>
              </a:ext>
            </a:extLst>
          </p:cNvPr>
          <p:cNvSpPr>
            <a:spLocks noChangeShapeType="1"/>
          </p:cNvSpPr>
          <p:nvPr/>
        </p:nvSpPr>
        <p:spPr bwMode="auto">
          <a:xfrm flipH="1">
            <a:off x="5638799" y="380999"/>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Text Box 7">
            <a:extLst>
              <a:ext uri="{FF2B5EF4-FFF2-40B4-BE49-F238E27FC236}">
                <a16:creationId xmlns:a16="http://schemas.microsoft.com/office/drawing/2014/main" id="{F08B3ADD-CA5D-476E-ABA0-F40755352F51}"/>
              </a:ext>
            </a:extLst>
          </p:cNvPr>
          <p:cNvSpPr txBox="1">
            <a:spLocks noChangeArrowheads="1"/>
          </p:cNvSpPr>
          <p:nvPr/>
        </p:nvSpPr>
        <p:spPr bwMode="auto">
          <a:xfrm>
            <a:off x="7696199" y="609599"/>
            <a:ext cx="2057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Determine if the word is in the dictionary</a:t>
            </a:r>
          </a:p>
        </p:txBody>
      </p:sp>
      <p:sp>
        <p:nvSpPr>
          <p:cNvPr id="20" name="Line 8">
            <a:extLst>
              <a:ext uri="{FF2B5EF4-FFF2-40B4-BE49-F238E27FC236}">
                <a16:creationId xmlns:a16="http://schemas.microsoft.com/office/drawing/2014/main" id="{E965E905-ECF9-46B6-B028-BB463805FB6F}"/>
              </a:ext>
            </a:extLst>
          </p:cNvPr>
          <p:cNvSpPr>
            <a:spLocks noChangeShapeType="1"/>
          </p:cNvSpPr>
          <p:nvPr/>
        </p:nvSpPr>
        <p:spPr bwMode="auto">
          <a:xfrm flipH="1">
            <a:off x="5638799" y="914399"/>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Text Box 9">
            <a:extLst>
              <a:ext uri="{FF2B5EF4-FFF2-40B4-BE49-F238E27FC236}">
                <a16:creationId xmlns:a16="http://schemas.microsoft.com/office/drawing/2014/main" id="{76960486-417E-4C7C-816C-321BD7911C63}"/>
              </a:ext>
            </a:extLst>
          </p:cNvPr>
          <p:cNvSpPr txBox="1">
            <a:spLocks noChangeArrowheads="1"/>
          </p:cNvSpPr>
          <p:nvPr/>
        </p:nvSpPr>
        <p:spPr bwMode="auto">
          <a:xfrm>
            <a:off x="5791199" y="1904999"/>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indexer to obtain and set the key’s associated value </a:t>
            </a:r>
          </a:p>
        </p:txBody>
      </p:sp>
      <p:sp>
        <p:nvSpPr>
          <p:cNvPr id="22" name="Line 10">
            <a:extLst>
              <a:ext uri="{FF2B5EF4-FFF2-40B4-BE49-F238E27FC236}">
                <a16:creationId xmlns:a16="http://schemas.microsoft.com/office/drawing/2014/main" id="{0B3AE9AE-DDDF-46E6-8DAA-864337727B4D}"/>
              </a:ext>
            </a:extLst>
          </p:cNvPr>
          <p:cNvSpPr>
            <a:spLocks noChangeShapeType="1"/>
          </p:cNvSpPr>
          <p:nvPr/>
        </p:nvSpPr>
        <p:spPr bwMode="auto">
          <a:xfrm flipH="1" flipV="1">
            <a:off x="4952999" y="1981199"/>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Text Box 11">
            <a:extLst>
              <a:ext uri="{FF2B5EF4-FFF2-40B4-BE49-F238E27FC236}">
                <a16:creationId xmlns:a16="http://schemas.microsoft.com/office/drawing/2014/main" id="{A811BC82-97E8-4C59-9B48-6903A428A579}"/>
              </a:ext>
            </a:extLst>
          </p:cNvPr>
          <p:cNvSpPr txBox="1">
            <a:spLocks noChangeArrowheads="1"/>
          </p:cNvSpPr>
          <p:nvPr/>
        </p:nvSpPr>
        <p:spPr bwMode="auto">
          <a:xfrm>
            <a:off x="5638799" y="2895599"/>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new entry in the dictionary and set its value to 1</a:t>
            </a:r>
          </a:p>
        </p:txBody>
      </p:sp>
      <p:sp>
        <p:nvSpPr>
          <p:cNvPr id="24" name="Line 12">
            <a:extLst>
              <a:ext uri="{FF2B5EF4-FFF2-40B4-BE49-F238E27FC236}">
                <a16:creationId xmlns:a16="http://schemas.microsoft.com/office/drawing/2014/main" id="{0964E959-BC5C-4309-943C-F30404D190B2}"/>
              </a:ext>
            </a:extLst>
          </p:cNvPr>
          <p:cNvSpPr>
            <a:spLocks noChangeShapeType="1"/>
          </p:cNvSpPr>
          <p:nvPr/>
        </p:nvSpPr>
        <p:spPr bwMode="auto">
          <a:xfrm flipH="1" flipV="1">
            <a:off x="4800599" y="2971799"/>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Text Box 13">
            <a:extLst>
              <a:ext uri="{FF2B5EF4-FFF2-40B4-BE49-F238E27FC236}">
                <a16:creationId xmlns:a16="http://schemas.microsoft.com/office/drawing/2014/main" id="{738FD5D2-E0BC-4941-BF83-FE6CF920C6C0}"/>
              </a:ext>
            </a:extLst>
          </p:cNvPr>
          <p:cNvSpPr txBox="1">
            <a:spLocks noChangeArrowheads="1"/>
          </p:cNvSpPr>
          <p:nvPr/>
        </p:nvSpPr>
        <p:spPr bwMode="auto">
          <a:xfrm>
            <a:off x="7010399" y="3810001"/>
            <a:ext cx="24384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Modified to be completely generic; takes type parameters </a:t>
            </a:r>
            <a:r>
              <a:rPr lang="en-US" altLang="en-US">
                <a:solidFill>
                  <a:schemeClr val="tx1"/>
                </a:solidFill>
                <a:ea typeface="Times New Roman" panose="02020603050405020304" pitchFamily="18" charset="0"/>
                <a:cs typeface="AGaramond" pitchFamily="18" charset="0"/>
              </a:rPr>
              <a:t>K</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and </a:t>
            </a:r>
            <a:r>
              <a:rPr lang="en-US" altLang="en-US">
                <a:solidFill>
                  <a:schemeClr val="tx1"/>
                </a:solidFill>
                <a:ea typeface="Times New Roman" panose="02020603050405020304" pitchFamily="18" charset="0"/>
                <a:cs typeface="AGaramond" pitchFamily="18" charset="0"/>
              </a:rPr>
              <a:t>V</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a:t>
            </a:r>
          </a:p>
        </p:txBody>
      </p:sp>
      <p:sp>
        <p:nvSpPr>
          <p:cNvPr id="26" name="Line 14">
            <a:extLst>
              <a:ext uri="{FF2B5EF4-FFF2-40B4-BE49-F238E27FC236}">
                <a16:creationId xmlns:a16="http://schemas.microsoft.com/office/drawing/2014/main" id="{1B64BC88-DF4A-4A66-A2D2-FBF9C5489E71}"/>
              </a:ext>
            </a:extLst>
          </p:cNvPr>
          <p:cNvSpPr>
            <a:spLocks noChangeShapeType="1"/>
          </p:cNvSpPr>
          <p:nvPr/>
        </p:nvSpPr>
        <p:spPr bwMode="auto">
          <a:xfrm flipH="1">
            <a:off x="6019799" y="4267199"/>
            <a:ext cx="990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Rectangle 3">
            <a:extLst>
              <a:ext uri="{FF2B5EF4-FFF2-40B4-BE49-F238E27FC236}">
                <a16:creationId xmlns:a16="http://schemas.microsoft.com/office/drawing/2014/main" id="{8E0CFC0C-82CC-4540-B6B5-61E47200F420}"/>
              </a:ext>
            </a:extLst>
          </p:cNvPr>
          <p:cNvSpPr>
            <a:spLocks noChangeArrowheads="1"/>
          </p:cNvSpPr>
          <p:nvPr/>
        </p:nvSpPr>
        <p:spPr bwMode="auto">
          <a:xfrm>
            <a:off x="8724898" y="1472697"/>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28" name="Rectangle 4">
            <a:extLst>
              <a:ext uri="{FF2B5EF4-FFF2-40B4-BE49-F238E27FC236}">
                <a16:creationId xmlns:a16="http://schemas.microsoft.com/office/drawing/2014/main" id="{A916C423-DC47-4C06-BA12-B8D028D8BA5B}"/>
              </a:ext>
            </a:extLst>
          </p:cNvPr>
          <p:cNvSpPr>
            <a:spLocks noChangeArrowheads="1"/>
          </p:cNvSpPr>
          <p:nvPr/>
        </p:nvSpPr>
        <p:spPr bwMode="auto">
          <a:xfrm>
            <a:off x="8801098" y="2487108"/>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SortedDictionary</a:t>
            </a:r>
            <a:br>
              <a:rPr lang="en-US" altLang="en-US"/>
            </a:br>
            <a:r>
              <a:rPr lang="en-US" altLang="en-US"/>
              <a:t>Test.cs  </a:t>
            </a:r>
          </a:p>
          <a:p>
            <a:pPr eaLnBrk="1" hangingPunct="1"/>
            <a:r>
              <a:rPr lang="en-US" altLang="en-US" sz="1600" b="0">
                <a:latin typeface="Times New Roman" panose="02020603050405020304" pitchFamily="18" charset="0"/>
              </a:rPr>
              <a:t>(1 of 3)</a:t>
            </a:r>
          </a:p>
        </p:txBody>
      </p:sp>
    </p:spTree>
    <p:extLst>
      <p:ext uri="{BB962C8B-B14F-4D97-AF65-F5344CB8AC3E}">
        <p14:creationId xmlns:p14="http://schemas.microsoft.com/office/powerpoint/2010/main" val="383682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2">
            <a:extLst>
              <a:ext uri="{FF2B5EF4-FFF2-40B4-BE49-F238E27FC236}">
                <a16:creationId xmlns:a16="http://schemas.microsoft.com/office/drawing/2014/main" id="{10E75D30-F2CD-47B5-8EB2-9281BBC989C3}"/>
              </a:ext>
            </a:extLst>
          </p:cNvPr>
          <p:cNvGraphicFramePr>
            <a:graphicFrameLocks noChangeAspect="1"/>
          </p:cNvGraphicFramePr>
          <p:nvPr>
            <p:extLst>
              <p:ext uri="{D42A27DB-BD31-4B8C-83A1-F6EECF244321}">
                <p14:modId xmlns:p14="http://schemas.microsoft.com/office/powerpoint/2010/main" val="2638510787"/>
              </p:ext>
            </p:extLst>
          </p:nvPr>
        </p:nvGraphicFramePr>
        <p:xfrm>
          <a:off x="1524000" y="806823"/>
          <a:ext cx="6972300" cy="4546600"/>
        </p:xfrm>
        <a:graphic>
          <a:graphicData uri="http://schemas.openxmlformats.org/presentationml/2006/ole">
            <mc:AlternateContent xmlns:mc="http://schemas.openxmlformats.org/markup-compatibility/2006">
              <mc:Choice xmlns:v="urn:schemas-microsoft-com:vml" Requires="v">
                <p:oleObj name="Document" r:id="rId2" imgW="7056048" imgH="4619438" progId="Word.Document.8">
                  <p:embed/>
                </p:oleObj>
              </mc:Choice>
              <mc:Fallback>
                <p:oleObj name="Document" r:id="rId2" imgW="7056048" imgH="4619438" progId="Word.Document.8">
                  <p:embed/>
                  <p:pic>
                    <p:nvPicPr>
                      <p:cNvPr id="7987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06823"/>
                        <a:ext cx="6972300" cy="454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3">
            <a:extLst>
              <a:ext uri="{FF2B5EF4-FFF2-40B4-BE49-F238E27FC236}">
                <a16:creationId xmlns:a16="http://schemas.microsoft.com/office/drawing/2014/main" id="{5EFB4C5E-BAC5-47B2-B387-FB66351DA5F0}"/>
              </a:ext>
            </a:extLst>
          </p:cNvPr>
          <p:cNvSpPr>
            <a:spLocks noChangeArrowheads="1"/>
          </p:cNvSpPr>
          <p:nvPr/>
        </p:nvSpPr>
        <p:spPr bwMode="auto">
          <a:xfrm>
            <a:off x="8610600" y="379787"/>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19" name="Rectangle 4">
            <a:extLst>
              <a:ext uri="{FF2B5EF4-FFF2-40B4-BE49-F238E27FC236}">
                <a16:creationId xmlns:a16="http://schemas.microsoft.com/office/drawing/2014/main" id="{0F498FBB-369F-4A2B-9AB0-076FD267727E}"/>
              </a:ext>
            </a:extLst>
          </p:cNvPr>
          <p:cNvSpPr>
            <a:spLocks noChangeArrowheads="1"/>
          </p:cNvSpPr>
          <p:nvPr/>
        </p:nvSpPr>
        <p:spPr bwMode="auto">
          <a:xfrm>
            <a:off x="8648700" y="1241798"/>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SortedDictionary</a:t>
            </a:r>
            <a:br>
              <a:rPr lang="en-US" altLang="en-US" dirty="0"/>
            </a:br>
            <a:r>
              <a:rPr lang="en-US" altLang="en-US" dirty="0" err="1"/>
              <a:t>Test.cs</a:t>
            </a:r>
            <a:r>
              <a:rPr lang="en-US" altLang="en-US" dirty="0"/>
              <a:t>  </a:t>
            </a:r>
          </a:p>
          <a:p>
            <a:pPr eaLnBrk="1" hangingPunct="1"/>
            <a:r>
              <a:rPr lang="en-US" altLang="en-US" sz="1600" b="0" dirty="0">
                <a:latin typeface="Times New Roman" panose="02020603050405020304" pitchFamily="18" charset="0"/>
              </a:rPr>
              <a:t>(3 of 3)</a:t>
            </a:r>
          </a:p>
        </p:txBody>
      </p:sp>
      <p:sp>
        <p:nvSpPr>
          <p:cNvPr id="20" name="Text Box 5">
            <a:extLst>
              <a:ext uri="{FF2B5EF4-FFF2-40B4-BE49-F238E27FC236}">
                <a16:creationId xmlns:a16="http://schemas.microsoft.com/office/drawing/2014/main" id="{5193E7CF-DF8D-42B5-A256-420C1D3B11BF}"/>
              </a:ext>
            </a:extLst>
          </p:cNvPr>
          <p:cNvSpPr txBox="1">
            <a:spLocks noChangeArrowheads="1"/>
          </p:cNvSpPr>
          <p:nvPr/>
        </p:nvSpPr>
        <p:spPr bwMode="auto">
          <a:xfrm>
            <a:off x="7543800" y="2330823"/>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Get an </a:t>
            </a:r>
            <a:r>
              <a:rPr lang="en-US" altLang="en-US">
                <a:solidFill>
                  <a:schemeClr val="tx1"/>
                </a:solidFill>
                <a:ea typeface="Times New Roman" panose="02020603050405020304" pitchFamily="18" charset="0"/>
                <a:cs typeface="AGaramond" pitchFamily="18" charset="0"/>
              </a:rPr>
              <a:t>ICollection</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that contains all the keys</a:t>
            </a:r>
          </a:p>
        </p:txBody>
      </p:sp>
      <p:sp>
        <p:nvSpPr>
          <p:cNvPr id="21" name="Line 6">
            <a:extLst>
              <a:ext uri="{FF2B5EF4-FFF2-40B4-BE49-F238E27FC236}">
                <a16:creationId xmlns:a16="http://schemas.microsoft.com/office/drawing/2014/main" id="{6B8C9A12-C98C-4134-BAE3-8F6BA1CEB60C}"/>
              </a:ext>
            </a:extLst>
          </p:cNvPr>
          <p:cNvSpPr>
            <a:spLocks noChangeShapeType="1"/>
          </p:cNvSpPr>
          <p:nvPr/>
        </p:nvSpPr>
        <p:spPr bwMode="auto">
          <a:xfrm flipH="1" flipV="1">
            <a:off x="5334000" y="1568823"/>
            <a:ext cx="2209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Text Box 7">
            <a:extLst>
              <a:ext uri="{FF2B5EF4-FFF2-40B4-BE49-F238E27FC236}">
                <a16:creationId xmlns:a16="http://schemas.microsoft.com/office/drawing/2014/main" id="{4B73749C-6DBB-4C53-93D1-B59CC6BE2FF1}"/>
              </a:ext>
            </a:extLst>
          </p:cNvPr>
          <p:cNvSpPr txBox="1">
            <a:spLocks noChangeArrowheads="1"/>
          </p:cNvSpPr>
          <p:nvPr/>
        </p:nvSpPr>
        <p:spPr bwMode="auto">
          <a:xfrm>
            <a:off x="4343400" y="3702423"/>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Iterate through the dictionary and output its elements</a:t>
            </a:r>
          </a:p>
        </p:txBody>
      </p:sp>
      <p:sp>
        <p:nvSpPr>
          <p:cNvPr id="23" name="Line 8">
            <a:extLst>
              <a:ext uri="{FF2B5EF4-FFF2-40B4-BE49-F238E27FC236}">
                <a16:creationId xmlns:a16="http://schemas.microsoft.com/office/drawing/2014/main" id="{6EFF1D4F-54E7-43D1-8AA2-3AB311604A1D}"/>
              </a:ext>
            </a:extLst>
          </p:cNvPr>
          <p:cNvSpPr>
            <a:spLocks noChangeShapeType="1"/>
          </p:cNvSpPr>
          <p:nvPr/>
        </p:nvSpPr>
        <p:spPr bwMode="auto">
          <a:xfrm flipH="1" flipV="1">
            <a:off x="4495800" y="1873623"/>
            <a:ext cx="838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Text Box 9">
            <a:extLst>
              <a:ext uri="{FF2B5EF4-FFF2-40B4-BE49-F238E27FC236}">
                <a16:creationId xmlns:a16="http://schemas.microsoft.com/office/drawing/2014/main" id="{E46EC674-17AC-46E7-A952-959B3F52706B}"/>
              </a:ext>
            </a:extLst>
          </p:cNvPr>
          <p:cNvSpPr txBox="1">
            <a:spLocks noChangeArrowheads="1"/>
          </p:cNvSpPr>
          <p:nvPr/>
        </p:nvSpPr>
        <p:spPr bwMode="auto">
          <a:xfrm>
            <a:off x="7467600" y="3169023"/>
            <a:ext cx="2209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Output the number of different words</a:t>
            </a:r>
          </a:p>
        </p:txBody>
      </p:sp>
      <p:sp>
        <p:nvSpPr>
          <p:cNvPr id="25" name="Line 10">
            <a:extLst>
              <a:ext uri="{FF2B5EF4-FFF2-40B4-BE49-F238E27FC236}">
                <a16:creationId xmlns:a16="http://schemas.microsoft.com/office/drawing/2014/main" id="{37EADA95-8CBB-49A5-8F9C-6E7491427257}"/>
              </a:ext>
            </a:extLst>
          </p:cNvPr>
          <p:cNvSpPr>
            <a:spLocks noChangeShapeType="1"/>
          </p:cNvSpPr>
          <p:nvPr/>
        </p:nvSpPr>
        <p:spPr bwMode="auto">
          <a:xfrm flipH="1" flipV="1">
            <a:off x="5867400" y="2254623"/>
            <a:ext cx="1600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686188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Because class </a:t>
            </a:r>
            <a:r>
              <a:rPr lang="en-US" altLang="en-US" sz="2400" b="1" dirty="0" err="1">
                <a:solidFill>
                  <a:schemeClr val="accent1">
                    <a:lumMod val="75000"/>
                  </a:schemeClr>
                </a:solidFill>
              </a:rPr>
              <a:t>SortedDictionary</a:t>
            </a:r>
            <a:r>
              <a:rPr lang="en-US" altLang="en-US" sz="2400" dirty="0"/>
              <a:t> keeps its elements sorted in a binary tree, obtaining or inserting a key–value pair takes O(log n) time, which is fast compared to linear searching then inserting.</a:t>
            </a:r>
          </a:p>
          <a:p>
            <a:endParaRPr lang="en-US" sz="2400" dirty="0"/>
          </a:p>
        </p:txBody>
      </p:sp>
    </p:spTree>
    <p:extLst>
      <p:ext uri="{BB962C8B-B14F-4D97-AF65-F5344CB8AC3E}">
        <p14:creationId xmlns:p14="http://schemas.microsoft.com/office/powerpoint/2010/main" val="2050368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156" y="286605"/>
            <a:ext cx="8094133"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Invoking the get accessor of a </a:t>
            </a:r>
            <a:r>
              <a:rPr lang="en-US" altLang="en-US" sz="2400" b="1" dirty="0" err="1">
                <a:solidFill>
                  <a:schemeClr val="accent1">
                    <a:lumMod val="75000"/>
                  </a:schemeClr>
                </a:solidFill>
              </a:rPr>
              <a:t>SortedDictionary</a:t>
            </a:r>
            <a:r>
              <a:rPr lang="en-US" altLang="en-US" sz="2400" dirty="0"/>
              <a:t> indexer with a key that does not exist in the collection causes a </a:t>
            </a:r>
            <a:r>
              <a:rPr lang="en-US" altLang="en-US" sz="2400" b="1" dirty="0" err="1">
                <a:solidFill>
                  <a:schemeClr val="accent1">
                    <a:lumMod val="75000"/>
                  </a:schemeClr>
                </a:solidFill>
              </a:rPr>
              <a:t>KeyNotFoundException</a:t>
            </a:r>
            <a:r>
              <a:rPr lang="en-US" altLang="en-US" sz="2400" dirty="0"/>
              <a:t>. This behavior is different from that of the </a:t>
            </a:r>
            <a:r>
              <a:rPr lang="en-US" altLang="en-US" sz="2400" b="1" dirty="0" err="1">
                <a:solidFill>
                  <a:schemeClr val="accent1">
                    <a:lumMod val="75000"/>
                  </a:schemeClr>
                </a:solidFill>
              </a:rPr>
              <a:t>Hashtable</a:t>
            </a:r>
            <a:r>
              <a:rPr lang="en-US" altLang="en-US" sz="2400" dirty="0"/>
              <a:t> indexer’s get accessor, which would return </a:t>
            </a:r>
            <a:r>
              <a:rPr lang="en-US" altLang="en-US" sz="2400" b="1" dirty="0">
                <a:solidFill>
                  <a:schemeClr val="accent1">
                    <a:lumMod val="75000"/>
                  </a:schemeClr>
                </a:solidFill>
              </a:rPr>
              <a:t>null</a:t>
            </a:r>
            <a:r>
              <a:rPr lang="en-US" altLang="en-US" sz="2400" dirty="0"/>
              <a:t>.</a:t>
            </a:r>
          </a:p>
          <a:p>
            <a:endParaRPr lang="en-US" sz="2400" dirty="0"/>
          </a:p>
        </p:txBody>
      </p:sp>
    </p:spTree>
    <p:extLst>
      <p:ext uri="{BB962C8B-B14F-4D97-AF65-F5344CB8AC3E}">
        <p14:creationId xmlns:p14="http://schemas.microsoft.com/office/powerpoint/2010/main" val="127764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&lt;T&gt;</a:t>
            </a:r>
          </a:p>
        </p:txBody>
      </p:sp>
      <p:sp>
        <p:nvSpPr>
          <p:cNvPr id="3" name="Content Placeholder 2"/>
          <p:cNvSpPr>
            <a:spLocks noGrp="1"/>
          </p:cNvSpPr>
          <p:nvPr>
            <p:ph idx="1"/>
          </p:nvPr>
        </p:nvSpPr>
        <p:spPr>
          <a:xfrm>
            <a:off x="1763090" y="2096430"/>
            <a:ext cx="10018713" cy="4371278"/>
          </a:xfrm>
        </p:spPr>
        <p:txBody>
          <a:bodyPr>
            <a:normAutofit/>
          </a:bodyPr>
          <a:lstStyle/>
          <a:p>
            <a:pPr>
              <a:buFont typeface="Arial" panose="020B0604020202020204" pitchFamily="34" charset="0"/>
              <a:buChar char="•"/>
            </a:pPr>
            <a:r>
              <a:rPr lang="en-US" sz="2400" dirty="0"/>
              <a:t> Doubly Linked Lists</a:t>
            </a:r>
          </a:p>
          <a:p>
            <a:pPr>
              <a:buFont typeface="Arial" panose="020B0604020202020204" pitchFamily="34" charset="0"/>
              <a:buChar char="•"/>
            </a:pPr>
            <a:r>
              <a:rPr lang="en-US" sz="2400" dirty="0"/>
              <a:t> Each node has:</a:t>
            </a:r>
          </a:p>
          <a:p>
            <a:pPr lvl="1">
              <a:buFont typeface="Arial" panose="020B0604020202020204" pitchFamily="34" charset="0"/>
              <a:buChar char="•"/>
            </a:pPr>
            <a:r>
              <a:rPr lang="en-US" sz="2200" dirty="0"/>
              <a:t>Property value</a:t>
            </a:r>
          </a:p>
          <a:p>
            <a:pPr lvl="1">
              <a:buFont typeface="Arial" panose="020B0604020202020204" pitchFamily="34" charset="0"/>
              <a:buChar char="•"/>
            </a:pPr>
            <a:r>
              <a:rPr lang="en-US" sz="2200" dirty="0"/>
              <a:t>Previous – Read only </a:t>
            </a:r>
          </a:p>
          <a:p>
            <a:pPr lvl="1">
              <a:buFont typeface="Arial" panose="020B0604020202020204" pitchFamily="34" charset="0"/>
              <a:buChar char="•"/>
            </a:pPr>
            <a:r>
              <a:rPr lang="en-US" sz="2200" dirty="0"/>
              <a:t>Next – Read only</a:t>
            </a:r>
          </a:p>
          <a:p>
            <a:pPr>
              <a:buFont typeface="Arial" panose="020B0604020202020204" pitchFamily="34" charset="0"/>
              <a:buChar char="•"/>
            </a:pPr>
            <a:r>
              <a:rPr lang="en-US" sz="2400" dirty="0"/>
              <a:t> Methods:</a:t>
            </a:r>
          </a:p>
          <a:p>
            <a:pPr lvl="1">
              <a:buFont typeface="Arial" panose="020B0604020202020204" pitchFamily="34" charset="0"/>
              <a:buChar char="•"/>
            </a:pPr>
            <a:r>
              <a:rPr lang="en-US" sz="2200" dirty="0" err="1"/>
              <a:t>AddLast</a:t>
            </a:r>
            <a:r>
              <a:rPr lang="en-US" sz="2200" dirty="0"/>
              <a:t>, </a:t>
            </a:r>
            <a:r>
              <a:rPr lang="en-US" sz="2200" dirty="0" err="1"/>
              <a:t>AddFirst</a:t>
            </a:r>
            <a:r>
              <a:rPr lang="en-US" sz="2200" dirty="0"/>
              <a:t>, Find, Remove</a:t>
            </a:r>
          </a:p>
          <a:p>
            <a:pPr>
              <a:buFont typeface="Arial" panose="020B0604020202020204" pitchFamily="34" charset="0"/>
              <a:buChar char="•"/>
            </a:pPr>
            <a:r>
              <a:rPr lang="en-US" sz="2400" dirty="0"/>
              <a:t> One node can only be a member of one linked list at a time.</a:t>
            </a:r>
          </a:p>
        </p:txBody>
      </p:sp>
    </p:spTree>
    <p:extLst>
      <p:ext uri="{BB962C8B-B14F-4D97-AF65-F5344CB8AC3E}">
        <p14:creationId xmlns:p14="http://schemas.microsoft.com/office/powerpoint/2010/main" val="989776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72596D15-8D32-4207-98A1-24668D68F8D9}"/>
              </a:ext>
            </a:extLst>
          </p:cNvPr>
          <p:cNvGraphicFramePr>
            <a:graphicFrameLocks noChangeAspect="1"/>
          </p:cNvGraphicFramePr>
          <p:nvPr>
            <p:extLst>
              <p:ext uri="{D42A27DB-BD31-4B8C-83A1-F6EECF244321}">
                <p14:modId xmlns:p14="http://schemas.microsoft.com/office/powerpoint/2010/main" val="770047052"/>
              </p:ext>
            </p:extLst>
          </p:nvPr>
        </p:nvGraphicFramePr>
        <p:xfrm>
          <a:off x="1524002" y="419550"/>
          <a:ext cx="7053263" cy="4384675"/>
        </p:xfrm>
        <a:graphic>
          <a:graphicData uri="http://schemas.openxmlformats.org/presentationml/2006/ole">
            <mc:AlternateContent xmlns:mc="http://schemas.openxmlformats.org/markup-compatibility/2006">
              <mc:Choice xmlns:v="urn:schemas-microsoft-com:vml" Requires="v">
                <p:oleObj name="Document" r:id="rId2" imgW="7056048" imgH="4385296" progId="Word.Document.8">
                  <p:embed/>
                </p:oleObj>
              </mc:Choice>
              <mc:Fallback>
                <p:oleObj name="Document" r:id="rId2" imgW="7056048" imgH="4385296" progId="Word.Document.8">
                  <p:embed/>
                  <p:pic>
                    <p:nvPicPr>
                      <p:cNvPr id="860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2" y="419550"/>
                        <a:ext cx="7053263"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1482B209-C86B-4162-992B-4E9948969C90}"/>
              </a:ext>
            </a:extLst>
          </p:cNvPr>
          <p:cNvSpPr>
            <a:spLocks noChangeArrowheads="1"/>
          </p:cNvSpPr>
          <p:nvPr/>
        </p:nvSpPr>
        <p:spPr bwMode="auto">
          <a:xfrm>
            <a:off x="8610600" y="57195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50730713-6692-4F83-9C2B-F9F55EE86BF8}"/>
              </a:ext>
            </a:extLst>
          </p:cNvPr>
          <p:cNvSpPr>
            <a:spLocks noChangeArrowheads="1"/>
          </p:cNvSpPr>
          <p:nvPr/>
        </p:nvSpPr>
        <p:spPr bwMode="auto">
          <a:xfrm>
            <a:off x="8686800" y="1586363"/>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(1 of 5)</a:t>
            </a:r>
          </a:p>
        </p:txBody>
      </p:sp>
      <p:sp>
        <p:nvSpPr>
          <p:cNvPr id="7" name="Text Box 5">
            <a:extLst>
              <a:ext uri="{FF2B5EF4-FFF2-40B4-BE49-F238E27FC236}">
                <a16:creationId xmlns:a16="http://schemas.microsoft.com/office/drawing/2014/main" id="{A63F8CC6-F365-4A92-93A6-87769387A9CF}"/>
              </a:ext>
            </a:extLst>
          </p:cNvPr>
          <p:cNvSpPr txBox="1">
            <a:spLocks noChangeArrowheads="1"/>
          </p:cNvSpPr>
          <p:nvPr/>
        </p:nvSpPr>
        <p:spPr bwMode="auto">
          <a:xfrm>
            <a:off x="6096000" y="4458150"/>
            <a:ext cx="27432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and append nodes of array </a:t>
            </a:r>
            <a:r>
              <a:rPr lang="en-US" altLang="en-US">
                <a:solidFill>
                  <a:schemeClr val="tx1"/>
                </a:solidFill>
                <a:ea typeface="Times New Roman" panose="02020603050405020304" pitchFamily="18" charset="0"/>
                <a:cs typeface="AGaramond" pitchFamily="18" charset="0"/>
              </a:rPr>
              <a:t>color</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 elements to the end of the linked list</a:t>
            </a:r>
            <a:endParaRPr lang="en-US" altLang="en-US">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AFF413BD-475B-4DAB-9373-C8929898F5EF}"/>
              </a:ext>
            </a:extLst>
          </p:cNvPr>
          <p:cNvSpPr>
            <a:spLocks noChangeShapeType="1"/>
          </p:cNvSpPr>
          <p:nvPr/>
        </p:nvSpPr>
        <p:spPr bwMode="auto">
          <a:xfrm flipH="1" flipV="1">
            <a:off x="4648200" y="4534348"/>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BFAB6774-A122-48A7-A5D6-8C253961443A}"/>
              </a:ext>
            </a:extLst>
          </p:cNvPr>
          <p:cNvSpPr txBox="1">
            <a:spLocks noChangeArrowheads="1"/>
          </p:cNvSpPr>
          <p:nvPr/>
        </p:nvSpPr>
        <p:spPr bwMode="auto">
          <a:xfrm>
            <a:off x="7391400" y="2019750"/>
            <a:ext cx="3048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Declare two arrays of </a:t>
            </a:r>
            <a:r>
              <a:rPr lang="en-US" altLang="en-US">
                <a:solidFill>
                  <a:schemeClr val="tx1"/>
                </a:solidFill>
                <a:ea typeface="Times New Roman" panose="02020603050405020304" pitchFamily="18" charset="0"/>
                <a:cs typeface="AGaramond" pitchFamily="18" charset="0"/>
              </a:rPr>
              <a:t>string</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a:t>
            </a:r>
            <a:endParaRPr lang="en-US" altLang="en-US">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6EE41036-B56D-487F-83A4-FDC4031EC3F8}"/>
              </a:ext>
            </a:extLst>
          </p:cNvPr>
          <p:cNvSpPr>
            <a:spLocks noChangeShapeType="1"/>
          </p:cNvSpPr>
          <p:nvPr/>
        </p:nvSpPr>
        <p:spPr bwMode="auto">
          <a:xfrm flipH="1" flipV="1">
            <a:off x="6324600" y="2095948"/>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a:extLst>
              <a:ext uri="{FF2B5EF4-FFF2-40B4-BE49-F238E27FC236}">
                <a16:creationId xmlns:a16="http://schemas.microsoft.com/office/drawing/2014/main" id="{97BBDCF7-2031-4F2D-B3EA-DDC7AEC050D2}"/>
              </a:ext>
            </a:extLst>
          </p:cNvPr>
          <p:cNvSpPr>
            <a:spLocks noChangeShapeType="1"/>
          </p:cNvSpPr>
          <p:nvPr/>
        </p:nvSpPr>
        <p:spPr bwMode="auto">
          <a:xfrm flipH="1">
            <a:off x="6324600" y="2248348"/>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Text Box 10">
            <a:extLst>
              <a:ext uri="{FF2B5EF4-FFF2-40B4-BE49-F238E27FC236}">
                <a16:creationId xmlns:a16="http://schemas.microsoft.com/office/drawing/2014/main" id="{6AA1CA64-B39A-45B1-94CE-4420BD828659}"/>
              </a:ext>
            </a:extLst>
          </p:cNvPr>
          <p:cNvSpPr txBox="1">
            <a:spLocks noChangeArrowheads="1"/>
          </p:cNvSpPr>
          <p:nvPr/>
        </p:nvSpPr>
        <p:spPr bwMode="auto">
          <a:xfrm>
            <a:off x="6934200" y="2934148"/>
            <a:ext cx="28956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generic </a:t>
            </a:r>
            <a:r>
              <a:rPr lang="en-US" altLang="en-US">
                <a:solidFill>
                  <a:schemeClr val="tx1"/>
                </a:solidFill>
                <a:ea typeface="Times New Roman" panose="02020603050405020304" pitchFamily="18" charset="0"/>
                <a:cs typeface="AGaramond" pitchFamily="18" charset="0"/>
              </a:rPr>
              <a:t>LinkedList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of type </a:t>
            </a:r>
            <a:r>
              <a:rPr lang="en-US" altLang="en-US">
                <a:solidFill>
                  <a:schemeClr val="tx1"/>
                </a:solidFill>
                <a:ea typeface="Times New Roman" panose="02020603050405020304" pitchFamily="18" charset="0"/>
                <a:cs typeface="AGaramond" pitchFamily="18" charset="0"/>
              </a:rPr>
              <a:t>string</a:t>
            </a:r>
            <a:endParaRPr lang="en-US" altLang="en-US">
              <a:ea typeface="Times New Roman" panose="02020603050405020304" pitchFamily="18" charset="0"/>
              <a:cs typeface="AGaramond" pitchFamily="18" charset="0"/>
            </a:endParaRPr>
          </a:p>
        </p:txBody>
      </p:sp>
      <p:sp>
        <p:nvSpPr>
          <p:cNvPr id="13" name="Line 11">
            <a:extLst>
              <a:ext uri="{FF2B5EF4-FFF2-40B4-BE49-F238E27FC236}">
                <a16:creationId xmlns:a16="http://schemas.microsoft.com/office/drawing/2014/main" id="{9CE79138-D31B-4907-8E77-E7D2B1139E0E}"/>
              </a:ext>
            </a:extLst>
          </p:cNvPr>
          <p:cNvSpPr>
            <a:spLocks noChangeShapeType="1"/>
          </p:cNvSpPr>
          <p:nvPr/>
        </p:nvSpPr>
        <p:spPr bwMode="auto">
          <a:xfrm flipH="1">
            <a:off x="5410200" y="3162748"/>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236964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BB079E7A-03B8-4B17-8B39-04C25351CD89}"/>
              </a:ext>
            </a:extLst>
          </p:cNvPr>
          <p:cNvGraphicFramePr>
            <a:graphicFrameLocks noChangeAspect="1"/>
          </p:cNvGraphicFramePr>
          <p:nvPr>
            <p:extLst>
              <p:ext uri="{D42A27DB-BD31-4B8C-83A1-F6EECF244321}">
                <p14:modId xmlns:p14="http://schemas.microsoft.com/office/powerpoint/2010/main" val="276247882"/>
              </p:ext>
            </p:extLst>
          </p:nvPr>
        </p:nvGraphicFramePr>
        <p:xfrm>
          <a:off x="1524002" y="0"/>
          <a:ext cx="7053263" cy="6065838"/>
        </p:xfrm>
        <a:graphic>
          <a:graphicData uri="http://schemas.openxmlformats.org/presentationml/2006/ole">
            <mc:AlternateContent xmlns:mc="http://schemas.openxmlformats.org/markup-compatibility/2006">
              <mc:Choice xmlns:v="urn:schemas-microsoft-com:vml" Requires="v">
                <p:oleObj name="Document" r:id="rId2" imgW="7056048" imgH="6067515" progId="Word.Document.8">
                  <p:embed/>
                </p:oleObj>
              </mc:Choice>
              <mc:Fallback>
                <p:oleObj name="Document" r:id="rId2" imgW="7056048" imgH="6067515" progId="Word.Document.8">
                  <p:embed/>
                  <p:pic>
                    <p:nvPicPr>
                      <p:cNvPr id="8704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2" y="0"/>
                        <a:ext cx="7053263" cy="606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B5F42F6E-3A7B-4A81-8676-A9A54115CEBB}"/>
              </a:ext>
            </a:extLst>
          </p:cNvPr>
          <p:cNvSpPr>
            <a:spLocks noChangeArrowheads="1"/>
          </p:cNvSpPr>
          <p:nvPr/>
        </p:nvSpPr>
        <p:spPr bwMode="auto">
          <a:xfrm>
            <a:off x="8648700" y="2209009"/>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37804040-7DE6-4AE4-AEEE-A08700972438}"/>
              </a:ext>
            </a:extLst>
          </p:cNvPr>
          <p:cNvSpPr>
            <a:spLocks noChangeArrowheads="1"/>
          </p:cNvSpPr>
          <p:nvPr/>
        </p:nvSpPr>
        <p:spPr bwMode="auto">
          <a:xfrm>
            <a:off x="8686800" y="2751140"/>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LinkedListTest.cs</a:t>
            </a:r>
            <a:r>
              <a:rPr lang="en-US" altLang="en-US" dirty="0"/>
              <a:t>  </a:t>
            </a:r>
          </a:p>
          <a:p>
            <a:pPr eaLnBrk="1" hangingPunct="1"/>
            <a:r>
              <a:rPr lang="en-US" altLang="en-US" sz="1600" b="0" dirty="0">
                <a:latin typeface="Times New Roman" panose="02020603050405020304" pitchFamily="18" charset="0"/>
              </a:rPr>
              <a:t>(2 of 5)</a:t>
            </a:r>
          </a:p>
        </p:txBody>
      </p:sp>
      <p:sp>
        <p:nvSpPr>
          <p:cNvPr id="7" name="Text Box 7">
            <a:extLst>
              <a:ext uri="{FF2B5EF4-FFF2-40B4-BE49-F238E27FC236}">
                <a16:creationId xmlns:a16="http://schemas.microsoft.com/office/drawing/2014/main" id="{6C8166DC-31E7-45CD-A77B-6152E446D9D8}"/>
              </a:ext>
            </a:extLst>
          </p:cNvPr>
          <p:cNvSpPr txBox="1">
            <a:spLocks noChangeArrowheads="1"/>
          </p:cNvSpPr>
          <p:nvPr/>
        </p:nvSpPr>
        <p:spPr bwMode="auto">
          <a:xfrm>
            <a:off x="7848600" y="533400"/>
            <a:ext cx="2743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overloaded constructor to create a new </a:t>
            </a:r>
            <a:r>
              <a:rPr lang="en-US" altLang="en-US">
                <a:solidFill>
                  <a:schemeClr val="tx1"/>
                </a:solidFill>
                <a:ea typeface="Times New Roman" panose="02020603050405020304" pitchFamily="18" charset="0"/>
                <a:cs typeface="AGaramond" pitchFamily="18" charset="0"/>
              </a:rPr>
              <a:t>LinkedList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initialized with the contents of array </a:t>
            </a:r>
            <a:r>
              <a:rPr lang="en-US" altLang="en-US">
                <a:solidFill>
                  <a:schemeClr val="tx1"/>
                </a:solidFill>
                <a:ea typeface="Times New Roman" panose="02020603050405020304" pitchFamily="18" charset="0"/>
                <a:cs typeface="AGaramond" pitchFamily="18" charset="0"/>
              </a:rPr>
              <a:t>color2</a:t>
            </a:r>
            <a:endParaRPr lang="en-US" altLang="en-US">
              <a:ea typeface="Times New Roman" panose="02020603050405020304" pitchFamily="18" charset="0"/>
              <a:cs typeface="AGaramond" pitchFamily="18" charset="0"/>
            </a:endParaRPr>
          </a:p>
        </p:txBody>
      </p:sp>
      <p:sp>
        <p:nvSpPr>
          <p:cNvPr id="8" name="Line 8">
            <a:extLst>
              <a:ext uri="{FF2B5EF4-FFF2-40B4-BE49-F238E27FC236}">
                <a16:creationId xmlns:a16="http://schemas.microsoft.com/office/drawing/2014/main" id="{99CC6D92-90B5-4C1D-9A9C-270467007131}"/>
              </a:ext>
            </a:extLst>
          </p:cNvPr>
          <p:cNvSpPr>
            <a:spLocks noChangeShapeType="1"/>
          </p:cNvSpPr>
          <p:nvPr/>
        </p:nvSpPr>
        <p:spPr bwMode="auto">
          <a:xfrm flipH="1" flipV="1">
            <a:off x="6172200" y="6096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a:extLst>
              <a:ext uri="{FF2B5EF4-FFF2-40B4-BE49-F238E27FC236}">
                <a16:creationId xmlns:a16="http://schemas.microsoft.com/office/drawing/2014/main" id="{8092C7C7-9216-48D5-BB1F-08B3896F17D2}"/>
              </a:ext>
            </a:extLst>
          </p:cNvPr>
          <p:cNvSpPr txBox="1">
            <a:spLocks noChangeArrowheads="1"/>
          </p:cNvSpPr>
          <p:nvPr/>
        </p:nvSpPr>
        <p:spPr bwMode="auto">
          <a:xfrm>
            <a:off x="7315200" y="4191002"/>
            <a:ext cx="27432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The generic method iterates and outputs the values of the </a:t>
            </a:r>
            <a:r>
              <a:rPr lang="en-US" altLang="en-US">
                <a:solidFill>
                  <a:schemeClr val="tx1"/>
                </a:solidFill>
                <a:ea typeface="Times New Roman" panose="02020603050405020304" pitchFamily="18" charset="0"/>
                <a:cs typeface="AGaramond" pitchFamily="18" charset="0"/>
              </a:rPr>
              <a:t>LinkedList</a:t>
            </a:r>
          </a:p>
        </p:txBody>
      </p:sp>
      <p:sp>
        <p:nvSpPr>
          <p:cNvPr id="10" name="Line 10">
            <a:extLst>
              <a:ext uri="{FF2B5EF4-FFF2-40B4-BE49-F238E27FC236}">
                <a16:creationId xmlns:a16="http://schemas.microsoft.com/office/drawing/2014/main" id="{109FA2F2-1A91-4433-BE17-A9253B0C1440}"/>
              </a:ext>
            </a:extLst>
          </p:cNvPr>
          <p:cNvSpPr>
            <a:spLocks noChangeShapeType="1"/>
          </p:cNvSpPr>
          <p:nvPr/>
        </p:nvSpPr>
        <p:spPr bwMode="auto">
          <a:xfrm flipH="1" flipV="1">
            <a:off x="5638800" y="42672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1">
            <a:extLst>
              <a:ext uri="{FF2B5EF4-FFF2-40B4-BE49-F238E27FC236}">
                <a16:creationId xmlns:a16="http://schemas.microsoft.com/office/drawing/2014/main" id="{EC42776B-62FF-4B71-9AAA-6254AE35E31E}"/>
              </a:ext>
            </a:extLst>
          </p:cNvPr>
          <p:cNvSpPr>
            <a:spLocks noChangeShapeType="1"/>
          </p:cNvSpPr>
          <p:nvPr/>
        </p:nvSpPr>
        <p:spPr bwMode="auto">
          <a:xfrm flipH="1">
            <a:off x="5638800" y="4648200"/>
            <a:ext cx="1676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264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2173287" y="1873406"/>
            <a:ext cx="10018713" cy="4906535"/>
          </a:xfrm>
        </p:spPr>
        <p:txBody>
          <a:bodyPr>
            <a:normAutofit fontScale="55000" lnSpcReduction="20000"/>
          </a:bodyPr>
          <a:lstStyle/>
          <a:p>
            <a:pPr>
              <a:buFont typeface="Arial" panose="020B0604020202020204" pitchFamily="34" charset="0"/>
              <a:buChar char="•"/>
            </a:pPr>
            <a:r>
              <a:rPr lang="en-US" sz="3600" dirty="0"/>
              <a:t> C# does not support Multiple Inheritance </a:t>
            </a:r>
          </a:p>
          <a:p>
            <a:pPr>
              <a:buFont typeface="Arial" panose="020B0604020202020204" pitchFamily="34" charset="0"/>
              <a:buChar char="•"/>
            </a:pPr>
            <a:r>
              <a:rPr lang="en-US" sz="3600" dirty="0"/>
              <a:t> However a class can implement number of interfaces </a:t>
            </a:r>
          </a:p>
          <a:p>
            <a:pPr>
              <a:buFont typeface="Arial" panose="020B0604020202020204" pitchFamily="34" charset="0"/>
              <a:buChar char="•"/>
            </a:pPr>
            <a:r>
              <a:rPr lang="en-US" sz="3600" dirty="0"/>
              <a:t> It contains methods, properties, indexers, and events </a:t>
            </a:r>
          </a:p>
          <a:p>
            <a:pPr marL="457200" lvl="1" indent="0">
              <a:buNone/>
            </a:pPr>
            <a:endParaRPr lang="en-US" sz="3600" dirty="0">
              <a:solidFill>
                <a:schemeClr val="accent1">
                  <a:lumMod val="75000"/>
                </a:schemeClr>
              </a:solidFill>
              <a:latin typeface="Consolas" panose="020B0609020204030204" pitchFamily="49" charset="0"/>
            </a:endParaRPr>
          </a:p>
          <a:p>
            <a:pPr marL="457200" lvl="1" indent="0">
              <a:buNone/>
            </a:pPr>
            <a:r>
              <a:rPr lang="en-US" sz="3600" dirty="0">
                <a:solidFill>
                  <a:schemeClr val="accent1">
                    <a:lumMod val="75000"/>
                  </a:schemeClr>
                </a:solidFill>
                <a:latin typeface="Consolas" panose="020B0609020204030204" pitchFamily="49" charset="0"/>
              </a:rPr>
              <a:t>interface </a:t>
            </a:r>
            <a:r>
              <a:rPr lang="en-US" sz="3600" dirty="0" err="1">
                <a:solidFill>
                  <a:schemeClr val="accent1">
                    <a:lumMod val="75000"/>
                  </a:schemeClr>
                </a:solidFill>
                <a:latin typeface="Consolas" panose="020B0609020204030204" pitchFamily="49" charset="0"/>
              </a:rPr>
              <a:t>DataBind</a:t>
            </a:r>
            <a:r>
              <a:rPr lang="en-US" sz="3600" dirty="0">
                <a:solidFill>
                  <a:schemeClr val="accent1">
                    <a:lumMod val="75000"/>
                  </a:schemeClr>
                </a:solidFill>
                <a:latin typeface="Consolas" panose="020B0609020204030204" pitchFamily="49" charset="0"/>
              </a:rPr>
              <a:t> </a:t>
            </a:r>
          </a:p>
          <a:p>
            <a:pPr marL="457200" lvl="1" indent="0">
              <a:buNone/>
            </a:pPr>
            <a:r>
              <a:rPr lang="en-US" sz="3600" dirty="0">
                <a:solidFill>
                  <a:schemeClr val="accent1">
                    <a:lumMod val="75000"/>
                  </a:schemeClr>
                </a:solidFill>
                <a:latin typeface="Consolas" panose="020B0609020204030204" pitchFamily="49" charset="0"/>
              </a:rPr>
              <a:t>{ </a:t>
            </a:r>
          </a:p>
          <a:p>
            <a:pPr marL="457200" lvl="1" indent="0">
              <a:buNone/>
            </a:pPr>
            <a:r>
              <a:rPr lang="en-US" sz="3600" dirty="0">
                <a:solidFill>
                  <a:schemeClr val="accent1">
                    <a:lumMod val="75000"/>
                  </a:schemeClr>
                </a:solidFill>
                <a:latin typeface="Consolas" panose="020B0609020204030204" pitchFamily="49" charset="0"/>
              </a:rPr>
              <a:t>     void Bind(</a:t>
            </a:r>
            <a:r>
              <a:rPr lang="en-US" sz="3600" dirty="0" err="1">
                <a:solidFill>
                  <a:schemeClr val="accent1">
                    <a:lumMod val="75000"/>
                  </a:schemeClr>
                </a:solidFill>
                <a:latin typeface="Consolas" panose="020B0609020204030204" pitchFamily="49" charset="0"/>
              </a:rPr>
              <a:t>IDataBinder</a:t>
            </a:r>
            <a:r>
              <a:rPr lang="en-US" sz="3600" dirty="0">
                <a:solidFill>
                  <a:schemeClr val="accent1">
                    <a:lumMod val="75000"/>
                  </a:schemeClr>
                </a:solidFill>
                <a:latin typeface="Consolas" panose="020B0609020204030204" pitchFamily="49" charset="0"/>
              </a:rPr>
              <a:t> bind); </a:t>
            </a:r>
          </a:p>
          <a:p>
            <a:pPr marL="457200" lvl="1" indent="0">
              <a:buNone/>
            </a:pPr>
            <a:r>
              <a:rPr lang="en-US" sz="3600" dirty="0">
                <a:solidFill>
                  <a:schemeClr val="accent1">
                    <a:lumMod val="75000"/>
                  </a:schemeClr>
                </a:solidFill>
                <a:latin typeface="Consolas" panose="020B0609020204030204" pitchFamily="49" charset="0"/>
              </a:rPr>
              <a:t>} </a:t>
            </a:r>
          </a:p>
          <a:p>
            <a:pPr marL="457200" lvl="1" indent="0">
              <a:buNone/>
            </a:pPr>
            <a:r>
              <a:rPr lang="en-US" sz="3600" dirty="0">
                <a:solidFill>
                  <a:schemeClr val="accent1">
                    <a:lumMod val="75000"/>
                  </a:schemeClr>
                </a:solidFill>
                <a:latin typeface="Consolas" panose="020B0609020204030204" pitchFamily="49" charset="0"/>
              </a:rPr>
              <a:t>Class </a:t>
            </a:r>
            <a:r>
              <a:rPr lang="en-US" sz="3600" dirty="0" err="1">
                <a:solidFill>
                  <a:schemeClr val="accent1">
                    <a:lumMod val="75000"/>
                  </a:schemeClr>
                </a:solidFill>
                <a:latin typeface="Consolas" panose="020B0609020204030204" pitchFamily="49" charset="0"/>
              </a:rPr>
              <a:t>EditBox</a:t>
            </a:r>
            <a:r>
              <a:rPr lang="en-US" sz="3600" dirty="0">
                <a:solidFill>
                  <a:schemeClr val="accent1">
                    <a:lumMod val="75000"/>
                  </a:schemeClr>
                </a:solidFill>
                <a:latin typeface="Consolas" panose="020B0609020204030204" pitchFamily="49" charset="0"/>
              </a:rPr>
              <a:t>: Control, </a:t>
            </a:r>
            <a:r>
              <a:rPr lang="en-US" sz="3600" dirty="0" err="1">
                <a:solidFill>
                  <a:schemeClr val="accent1">
                    <a:lumMod val="75000"/>
                  </a:schemeClr>
                </a:solidFill>
                <a:latin typeface="Consolas" panose="020B0609020204030204" pitchFamily="49" charset="0"/>
              </a:rPr>
              <a:t>DataBind</a:t>
            </a:r>
            <a:r>
              <a:rPr lang="en-US" sz="3600" dirty="0">
                <a:solidFill>
                  <a:schemeClr val="accent1">
                    <a:lumMod val="75000"/>
                  </a:schemeClr>
                </a:solidFill>
                <a:latin typeface="Consolas" panose="020B0609020204030204" pitchFamily="49" charset="0"/>
              </a:rPr>
              <a:t> </a:t>
            </a:r>
          </a:p>
          <a:p>
            <a:pPr marL="457200" lvl="1" indent="0">
              <a:buNone/>
            </a:pPr>
            <a:r>
              <a:rPr lang="en-US" sz="3600" dirty="0">
                <a:solidFill>
                  <a:schemeClr val="accent1">
                    <a:lumMod val="75000"/>
                  </a:schemeClr>
                </a:solidFill>
                <a:latin typeface="Consolas" panose="020B0609020204030204" pitchFamily="49" charset="0"/>
              </a:rPr>
              <a:t>{ </a:t>
            </a:r>
          </a:p>
          <a:p>
            <a:pPr marL="457200" lvl="1" indent="0">
              <a:buNone/>
            </a:pPr>
            <a:r>
              <a:rPr lang="en-US" sz="3600" dirty="0">
                <a:solidFill>
                  <a:schemeClr val="accent1">
                    <a:lumMod val="75000"/>
                  </a:schemeClr>
                </a:solidFill>
                <a:latin typeface="Consolas" panose="020B0609020204030204" pitchFamily="49" charset="0"/>
              </a:rPr>
              <a:t>     void </a:t>
            </a:r>
            <a:r>
              <a:rPr lang="en-US" sz="3600" dirty="0" err="1">
                <a:solidFill>
                  <a:schemeClr val="accent1">
                    <a:lumMod val="75000"/>
                  </a:schemeClr>
                </a:solidFill>
                <a:latin typeface="Consolas" panose="020B0609020204030204" pitchFamily="49" charset="0"/>
              </a:rPr>
              <a:t>DataBind.Bind</a:t>
            </a:r>
            <a:r>
              <a:rPr lang="en-US" sz="3600" dirty="0">
                <a:solidFill>
                  <a:schemeClr val="accent1">
                    <a:lumMod val="75000"/>
                  </a:schemeClr>
                </a:solidFill>
                <a:latin typeface="Consolas" panose="020B0609020204030204" pitchFamily="49" charset="0"/>
              </a:rPr>
              <a:t>(</a:t>
            </a:r>
            <a:r>
              <a:rPr lang="en-US" sz="3600" dirty="0" err="1">
                <a:solidFill>
                  <a:schemeClr val="accent1">
                    <a:lumMod val="75000"/>
                  </a:schemeClr>
                </a:solidFill>
                <a:latin typeface="Consolas" panose="020B0609020204030204" pitchFamily="49" charset="0"/>
              </a:rPr>
              <a:t>IDataBinder</a:t>
            </a:r>
            <a:r>
              <a:rPr lang="en-US" sz="3600" dirty="0">
                <a:solidFill>
                  <a:schemeClr val="accent1">
                    <a:lumMod val="75000"/>
                  </a:schemeClr>
                </a:solidFill>
                <a:latin typeface="Consolas" panose="020B0609020204030204" pitchFamily="49" charset="0"/>
              </a:rPr>
              <a:t> bind) {…} </a:t>
            </a:r>
          </a:p>
          <a:p>
            <a:pPr marL="457200" lvl="1" indent="0">
              <a:buNone/>
            </a:pPr>
            <a:r>
              <a:rPr lang="en-US" sz="3600" dirty="0">
                <a:solidFill>
                  <a:schemeClr val="accent1">
                    <a:lumMod val="75000"/>
                  </a:schemeClr>
                </a:solidFill>
                <a:latin typeface="Consolas" panose="020B0609020204030204" pitchFamily="49" charset="0"/>
              </a:rPr>
              <a:t>}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817119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5869FDCA-1A5A-4420-9389-0725799AD1F5}"/>
              </a:ext>
            </a:extLst>
          </p:cNvPr>
          <p:cNvGraphicFramePr>
            <a:graphicFrameLocks noChangeAspect="1"/>
          </p:cNvGraphicFramePr>
          <p:nvPr>
            <p:extLst>
              <p:ext uri="{D42A27DB-BD31-4B8C-83A1-F6EECF244321}">
                <p14:modId xmlns:p14="http://schemas.microsoft.com/office/powerpoint/2010/main" val="3752952686"/>
              </p:ext>
            </p:extLst>
          </p:nvPr>
        </p:nvGraphicFramePr>
        <p:xfrm>
          <a:off x="1524002" y="634704"/>
          <a:ext cx="7053263" cy="4803775"/>
        </p:xfrm>
        <a:graphic>
          <a:graphicData uri="http://schemas.openxmlformats.org/presentationml/2006/ole">
            <mc:AlternateContent xmlns:mc="http://schemas.openxmlformats.org/markup-compatibility/2006">
              <mc:Choice xmlns:v="urn:schemas-microsoft-com:vml" Requires="v">
                <p:oleObj name="Document" r:id="rId2" imgW="7056048" imgH="4804590" progId="Word.Document.8">
                  <p:embed/>
                </p:oleObj>
              </mc:Choice>
              <mc:Fallback>
                <p:oleObj name="Document" r:id="rId2" imgW="7056048" imgH="4804590" progId="Word.Document.8">
                  <p:embed/>
                  <p:pic>
                    <p:nvPicPr>
                      <p:cNvPr id="8909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2" y="634704"/>
                        <a:ext cx="7053263"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0E864646-FCF1-42B9-9F81-D6DE40E3D3A0}"/>
              </a:ext>
            </a:extLst>
          </p:cNvPr>
          <p:cNvSpPr>
            <a:spLocks noChangeArrowheads="1"/>
          </p:cNvSpPr>
          <p:nvPr/>
        </p:nvSpPr>
        <p:spPr bwMode="auto">
          <a:xfrm>
            <a:off x="8610600" y="787104"/>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D11BA6E5-05D0-48A1-9DF9-533D323DA7F4}"/>
              </a:ext>
            </a:extLst>
          </p:cNvPr>
          <p:cNvSpPr>
            <a:spLocks noChangeArrowheads="1"/>
          </p:cNvSpPr>
          <p:nvPr/>
        </p:nvSpPr>
        <p:spPr bwMode="auto">
          <a:xfrm>
            <a:off x="8686800" y="1801517"/>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(4 of 5)</a:t>
            </a:r>
          </a:p>
        </p:txBody>
      </p:sp>
      <p:sp>
        <p:nvSpPr>
          <p:cNvPr id="7" name="Text Box 5">
            <a:extLst>
              <a:ext uri="{FF2B5EF4-FFF2-40B4-BE49-F238E27FC236}">
                <a16:creationId xmlns:a16="http://schemas.microsoft.com/office/drawing/2014/main" id="{89745E40-641A-43EB-819A-83F9B9241D7B}"/>
              </a:ext>
            </a:extLst>
          </p:cNvPr>
          <p:cNvSpPr txBox="1">
            <a:spLocks noChangeArrowheads="1"/>
          </p:cNvSpPr>
          <p:nvPr/>
        </p:nvSpPr>
        <p:spPr bwMode="auto">
          <a:xfrm>
            <a:off x="7924800" y="1244302"/>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“boundaries” nodes of the range</a:t>
            </a:r>
            <a:endParaRPr lang="en-US" altLang="en-US">
              <a:solidFill>
                <a:schemeClr val="tx1"/>
              </a:solidFill>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4E6E9D27-2944-479F-B8E5-21C2040ABEAD}"/>
              </a:ext>
            </a:extLst>
          </p:cNvPr>
          <p:cNvSpPr>
            <a:spLocks noChangeShapeType="1"/>
          </p:cNvSpPr>
          <p:nvPr/>
        </p:nvSpPr>
        <p:spPr bwMode="auto">
          <a:xfrm flipH="1">
            <a:off x="6781800" y="1549102"/>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693A0EC7-A120-4CA9-8333-7EF237098D0E}"/>
              </a:ext>
            </a:extLst>
          </p:cNvPr>
          <p:cNvSpPr txBox="1">
            <a:spLocks noChangeArrowheads="1"/>
          </p:cNvSpPr>
          <p:nvPr/>
        </p:nvSpPr>
        <p:spPr bwMode="auto">
          <a:xfrm>
            <a:off x="7772400" y="2996902"/>
            <a:ext cx="2362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Remove one element node at a time and fix the references of the surrounding nodes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2EABC623-C0F6-4712-8BAC-3C0E2080E052}"/>
              </a:ext>
            </a:extLst>
          </p:cNvPr>
          <p:cNvSpPr>
            <a:spLocks noChangeShapeType="1"/>
          </p:cNvSpPr>
          <p:nvPr/>
        </p:nvSpPr>
        <p:spPr bwMode="auto">
          <a:xfrm flipH="1">
            <a:off x="7010400" y="3530302"/>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766963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144A992B-210B-4F5E-8783-9252E2300F75}"/>
              </a:ext>
            </a:extLst>
          </p:cNvPr>
          <p:cNvGraphicFramePr>
            <a:graphicFrameLocks noChangeAspect="1"/>
          </p:cNvGraphicFramePr>
          <p:nvPr>
            <p:extLst>
              <p:ext uri="{D42A27DB-BD31-4B8C-83A1-F6EECF244321}">
                <p14:modId xmlns:p14="http://schemas.microsoft.com/office/powerpoint/2010/main" val="373281689"/>
              </p:ext>
            </p:extLst>
          </p:nvPr>
        </p:nvGraphicFramePr>
        <p:xfrm>
          <a:off x="1524002" y="570157"/>
          <a:ext cx="7053263" cy="4803775"/>
        </p:xfrm>
        <a:graphic>
          <a:graphicData uri="http://schemas.openxmlformats.org/presentationml/2006/ole">
            <mc:AlternateContent xmlns:mc="http://schemas.openxmlformats.org/markup-compatibility/2006">
              <mc:Choice xmlns:v="urn:schemas-microsoft-com:vml" Requires="v">
                <p:oleObj name="Document" r:id="rId2" imgW="7056048" imgH="4804590" progId="Word.Document.8">
                  <p:embed/>
                </p:oleObj>
              </mc:Choice>
              <mc:Fallback>
                <p:oleObj name="Document" r:id="rId2" imgW="7056048" imgH="4804590" progId="Word.Document.8">
                  <p:embed/>
                  <p:pic>
                    <p:nvPicPr>
                      <p:cNvPr id="8909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2" y="570157"/>
                        <a:ext cx="7053263"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F2BC5821-88F4-4A50-BB9B-A4FE38B601EC}"/>
              </a:ext>
            </a:extLst>
          </p:cNvPr>
          <p:cNvSpPr>
            <a:spLocks noChangeArrowheads="1"/>
          </p:cNvSpPr>
          <p:nvPr/>
        </p:nvSpPr>
        <p:spPr bwMode="auto">
          <a:xfrm>
            <a:off x="8610600" y="722557"/>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7461FF27-FAAA-4706-8F78-D64B714FE4DE}"/>
              </a:ext>
            </a:extLst>
          </p:cNvPr>
          <p:cNvSpPr>
            <a:spLocks noChangeArrowheads="1"/>
          </p:cNvSpPr>
          <p:nvPr/>
        </p:nvSpPr>
        <p:spPr bwMode="auto">
          <a:xfrm>
            <a:off x="8686800" y="1736970"/>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(4 of 5)</a:t>
            </a:r>
          </a:p>
        </p:txBody>
      </p:sp>
      <p:sp>
        <p:nvSpPr>
          <p:cNvPr id="7" name="Text Box 5">
            <a:extLst>
              <a:ext uri="{FF2B5EF4-FFF2-40B4-BE49-F238E27FC236}">
                <a16:creationId xmlns:a16="http://schemas.microsoft.com/office/drawing/2014/main" id="{7CD5838C-4D4A-4F7F-BD11-3BB5657E4C57}"/>
              </a:ext>
            </a:extLst>
          </p:cNvPr>
          <p:cNvSpPr txBox="1">
            <a:spLocks noChangeArrowheads="1"/>
          </p:cNvSpPr>
          <p:nvPr/>
        </p:nvSpPr>
        <p:spPr bwMode="auto">
          <a:xfrm>
            <a:off x="7924800" y="1179755"/>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“boundaries” nodes of the range</a:t>
            </a:r>
            <a:endParaRPr lang="en-US" altLang="en-US">
              <a:solidFill>
                <a:schemeClr val="tx1"/>
              </a:solidFill>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F6124BD9-EC4C-400F-AE9A-89B67B5FAC19}"/>
              </a:ext>
            </a:extLst>
          </p:cNvPr>
          <p:cNvSpPr>
            <a:spLocks noChangeShapeType="1"/>
          </p:cNvSpPr>
          <p:nvPr/>
        </p:nvSpPr>
        <p:spPr bwMode="auto">
          <a:xfrm flipH="1">
            <a:off x="6781800" y="1484555"/>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6E62126D-3077-4BEF-99DE-386D7EC7A228}"/>
              </a:ext>
            </a:extLst>
          </p:cNvPr>
          <p:cNvSpPr txBox="1">
            <a:spLocks noChangeArrowheads="1"/>
          </p:cNvSpPr>
          <p:nvPr/>
        </p:nvSpPr>
        <p:spPr bwMode="auto">
          <a:xfrm>
            <a:off x="7772400" y="2932355"/>
            <a:ext cx="2362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Remove one element node at a time and fix the references of the surrounding nodes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20D0A6EE-E9E2-4E6E-8BD7-5990B8588282}"/>
              </a:ext>
            </a:extLst>
          </p:cNvPr>
          <p:cNvSpPr>
            <a:spLocks noChangeShapeType="1"/>
          </p:cNvSpPr>
          <p:nvPr/>
        </p:nvSpPr>
        <p:spPr bwMode="auto">
          <a:xfrm flipH="1">
            <a:off x="7010400" y="3465755"/>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708652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44D8607E-7FBE-43AE-99FF-3158A5797034}"/>
              </a:ext>
            </a:extLst>
          </p:cNvPr>
          <p:cNvGraphicFramePr>
            <a:graphicFrameLocks noChangeAspect="1"/>
          </p:cNvGraphicFramePr>
          <p:nvPr>
            <p:extLst>
              <p:ext uri="{D42A27DB-BD31-4B8C-83A1-F6EECF244321}">
                <p14:modId xmlns:p14="http://schemas.microsoft.com/office/powerpoint/2010/main" val="4193182634"/>
              </p:ext>
            </p:extLst>
          </p:nvPr>
        </p:nvGraphicFramePr>
        <p:xfrm>
          <a:off x="1524001" y="398035"/>
          <a:ext cx="7053263" cy="5838825"/>
        </p:xfrm>
        <a:graphic>
          <a:graphicData uri="http://schemas.openxmlformats.org/presentationml/2006/ole">
            <mc:AlternateContent xmlns:mc="http://schemas.openxmlformats.org/markup-compatibility/2006">
              <mc:Choice xmlns:v="urn:schemas-microsoft-com:vml" Requires="v">
                <p:oleObj name="Document" r:id="rId2" imgW="7056048" imgH="5841298" progId="Word.Document.8">
                  <p:embed/>
                </p:oleObj>
              </mc:Choice>
              <mc:Fallback>
                <p:oleObj name="Document" r:id="rId2" imgW="7056048" imgH="5841298" progId="Word.Document.8">
                  <p:embed/>
                  <p:pic>
                    <p:nvPicPr>
                      <p:cNvPr id="9011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98035"/>
                        <a:ext cx="7053263" cy="583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4769135C-24B2-41B9-A1FE-E05F00146434}"/>
              </a:ext>
            </a:extLst>
          </p:cNvPr>
          <p:cNvSpPr>
            <a:spLocks noChangeArrowheads="1"/>
          </p:cNvSpPr>
          <p:nvPr/>
        </p:nvSpPr>
        <p:spPr bwMode="auto">
          <a:xfrm>
            <a:off x="8610599" y="55043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44D76665-EFD7-43DC-811E-99ED328A8F7D}"/>
              </a:ext>
            </a:extLst>
          </p:cNvPr>
          <p:cNvSpPr>
            <a:spLocks noChangeArrowheads="1"/>
          </p:cNvSpPr>
          <p:nvPr/>
        </p:nvSpPr>
        <p:spPr bwMode="auto">
          <a:xfrm>
            <a:off x="8686799" y="1564848"/>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(5 of 5)</a:t>
            </a:r>
          </a:p>
        </p:txBody>
      </p:sp>
      <p:sp>
        <p:nvSpPr>
          <p:cNvPr id="7" name="Text Box 7">
            <a:extLst>
              <a:ext uri="{FF2B5EF4-FFF2-40B4-BE49-F238E27FC236}">
                <a16:creationId xmlns:a16="http://schemas.microsoft.com/office/drawing/2014/main" id="{D5E71D22-1968-45BB-A9CF-5061B99EDDE5}"/>
              </a:ext>
            </a:extLst>
          </p:cNvPr>
          <p:cNvSpPr txBox="1">
            <a:spLocks noChangeArrowheads="1"/>
          </p:cNvSpPr>
          <p:nvPr/>
        </p:nvSpPr>
        <p:spPr bwMode="auto">
          <a:xfrm>
            <a:off x="7543799" y="550433"/>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Property to obtain the last</a:t>
            </a:r>
            <a:r>
              <a:rPr lang="en-US" altLang="en-US">
                <a:solidFill>
                  <a:schemeClr val="tx1"/>
                </a:solidFill>
                <a:ea typeface="Times New Roman" panose="02020603050405020304" pitchFamily="18" charset="0"/>
                <a:cs typeface="AGaramond" pitchFamily="18" charset="0"/>
              </a:rPr>
              <a:t> LinkedListNode</a:t>
            </a:r>
          </a:p>
        </p:txBody>
      </p:sp>
      <p:sp>
        <p:nvSpPr>
          <p:cNvPr id="8" name="Line 8">
            <a:extLst>
              <a:ext uri="{FF2B5EF4-FFF2-40B4-BE49-F238E27FC236}">
                <a16:creationId xmlns:a16="http://schemas.microsoft.com/office/drawing/2014/main" id="{03847481-FF3E-4A70-AC6C-25DAF014E441}"/>
              </a:ext>
            </a:extLst>
          </p:cNvPr>
          <p:cNvSpPr>
            <a:spLocks noChangeShapeType="1"/>
          </p:cNvSpPr>
          <p:nvPr/>
        </p:nvSpPr>
        <p:spPr bwMode="auto">
          <a:xfrm flipH="1">
            <a:off x="6248399" y="779033"/>
            <a:ext cx="1295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a:extLst>
              <a:ext uri="{FF2B5EF4-FFF2-40B4-BE49-F238E27FC236}">
                <a16:creationId xmlns:a16="http://schemas.microsoft.com/office/drawing/2014/main" id="{76F62784-A477-43A1-9BF9-65AF1BF1B00D}"/>
              </a:ext>
            </a:extLst>
          </p:cNvPr>
          <p:cNvSpPr txBox="1">
            <a:spLocks noChangeArrowheads="1"/>
          </p:cNvSpPr>
          <p:nvPr/>
        </p:nvSpPr>
        <p:spPr bwMode="auto">
          <a:xfrm>
            <a:off x="6248399" y="2303033"/>
            <a:ext cx="2286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Traverse to the previous </a:t>
            </a:r>
            <a:r>
              <a:rPr lang="en-US" altLang="en-US">
                <a:solidFill>
                  <a:schemeClr val="tx1"/>
                </a:solidFill>
                <a:ea typeface="Times New Roman" panose="02020603050405020304" pitchFamily="18" charset="0"/>
                <a:cs typeface="AGaramond" pitchFamily="18" charset="0"/>
              </a:rPr>
              <a:t>LinkedListNode</a:t>
            </a:r>
          </a:p>
        </p:txBody>
      </p:sp>
      <p:sp>
        <p:nvSpPr>
          <p:cNvPr id="10" name="Line 10">
            <a:extLst>
              <a:ext uri="{FF2B5EF4-FFF2-40B4-BE49-F238E27FC236}">
                <a16:creationId xmlns:a16="http://schemas.microsoft.com/office/drawing/2014/main" id="{6ADBB41B-F1A4-42D6-AD3E-15E870C55F87}"/>
              </a:ext>
            </a:extLst>
          </p:cNvPr>
          <p:cNvSpPr>
            <a:spLocks noChangeShapeType="1"/>
          </p:cNvSpPr>
          <p:nvPr/>
        </p:nvSpPr>
        <p:spPr bwMode="auto">
          <a:xfrm flipH="1" flipV="1">
            <a:off x="5181599" y="2150633"/>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595178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Collections</a:t>
            </a:r>
          </a:p>
        </p:txBody>
      </p:sp>
      <p:sp>
        <p:nvSpPr>
          <p:cNvPr id="3" name="Content Placeholder 2"/>
          <p:cNvSpPr>
            <a:spLocks noGrp="1"/>
          </p:cNvSpPr>
          <p:nvPr>
            <p:ph idx="1"/>
          </p:nvPr>
        </p:nvSpPr>
        <p:spPr/>
        <p:txBody>
          <a:bodyPr>
            <a:noAutofit/>
          </a:bodyPr>
          <a:lstStyle/>
          <a:p>
            <a:pPr eaLnBrk="1" hangingPunct="1">
              <a:lnSpc>
                <a:spcPct val="80000"/>
              </a:lnSpc>
              <a:buFont typeface="Arial" panose="020B0604020202020204" pitchFamily="34" charset="0"/>
              <a:buChar char="•"/>
            </a:pPr>
            <a:r>
              <a:rPr lang="en-US" altLang="en-US" sz="2400" dirty="0"/>
              <a:t>Synchronization with Collections</a:t>
            </a:r>
          </a:p>
          <a:p>
            <a:pPr eaLnBrk="1" hangingPunct="1">
              <a:lnSpc>
                <a:spcPct val="80000"/>
              </a:lnSpc>
              <a:buFont typeface="Arial" panose="020B0604020202020204" pitchFamily="34" charset="0"/>
              <a:buChar char="•"/>
            </a:pPr>
            <a:r>
              <a:rPr lang="en-US" altLang="en-US" sz="2400" dirty="0"/>
              <a:t>Most non-generic collections are unsynchronized</a:t>
            </a:r>
          </a:p>
          <a:p>
            <a:pPr marL="0" indent="0">
              <a:lnSpc>
                <a:spcPct val="80000"/>
              </a:lnSpc>
              <a:buNone/>
            </a:pPr>
            <a:endParaRPr lang="en-US" altLang="en-US" sz="2400" dirty="0"/>
          </a:p>
          <a:p>
            <a:pPr marL="0" indent="0">
              <a:lnSpc>
                <a:spcPct val="80000"/>
              </a:lnSpc>
              <a:buNone/>
            </a:pPr>
            <a:r>
              <a:rPr lang="en-US" altLang="en-US" sz="2600" b="1" dirty="0">
                <a:solidFill>
                  <a:schemeClr val="accent1">
                    <a:lumMod val="75000"/>
                  </a:schemeClr>
                </a:solidFill>
              </a:rPr>
              <a:t>Synchronization wrappers </a:t>
            </a:r>
          </a:p>
          <a:p>
            <a:pPr lvl="1">
              <a:lnSpc>
                <a:spcPct val="80000"/>
              </a:lnSpc>
              <a:buFont typeface="Arial" panose="020B0604020202020204" pitchFamily="34" charset="0"/>
              <a:buChar char="•"/>
            </a:pPr>
            <a:r>
              <a:rPr lang="en-US" altLang="en-US" sz="2400" dirty="0"/>
              <a:t>Prevent potential threading problems</a:t>
            </a:r>
          </a:p>
          <a:p>
            <a:pPr lvl="1">
              <a:lnSpc>
                <a:spcPct val="80000"/>
              </a:lnSpc>
              <a:buFont typeface="Arial" panose="020B0604020202020204" pitchFamily="34" charset="0"/>
              <a:buChar char="•"/>
            </a:pPr>
            <a:r>
              <a:rPr lang="en-US" altLang="en-US" sz="2400" dirty="0"/>
              <a:t>Used for many of the collections that might be accessed by multiple threads </a:t>
            </a:r>
          </a:p>
          <a:p>
            <a:pPr lvl="1">
              <a:lnSpc>
                <a:spcPct val="80000"/>
              </a:lnSpc>
              <a:buFont typeface="Arial" panose="020B0604020202020204" pitchFamily="34" charset="0"/>
              <a:buChar char="•"/>
            </a:pPr>
            <a:r>
              <a:rPr lang="en-US" altLang="en-US" sz="2400" dirty="0"/>
              <a:t>Wrapper object receives method calls, adds thread synchronization, and passes the calls to the wrapped collection object</a:t>
            </a:r>
          </a:p>
        </p:txBody>
      </p:sp>
    </p:spTree>
    <p:extLst>
      <p:ext uri="{BB962C8B-B14F-4D97-AF65-F5344CB8AC3E}">
        <p14:creationId xmlns:p14="http://schemas.microsoft.com/office/powerpoint/2010/main" val="134631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Collections</a:t>
            </a:r>
          </a:p>
        </p:txBody>
      </p:sp>
      <p:sp>
        <p:nvSpPr>
          <p:cNvPr id="3" name="Content Placeholder 2"/>
          <p:cNvSpPr>
            <a:spLocks noGrp="1"/>
          </p:cNvSpPr>
          <p:nvPr>
            <p:ph idx="1"/>
          </p:nvPr>
        </p:nvSpPr>
        <p:spPr>
          <a:xfrm>
            <a:off x="1896905" y="2423530"/>
            <a:ext cx="10018713" cy="4341542"/>
          </a:xfrm>
        </p:spPr>
        <p:txBody>
          <a:bodyPr>
            <a:normAutofit/>
          </a:bodyPr>
          <a:lstStyle/>
          <a:p>
            <a:pPr marL="201168" lvl="1" indent="0">
              <a:lnSpc>
                <a:spcPct val="80000"/>
              </a:lnSpc>
              <a:buNone/>
            </a:pPr>
            <a:r>
              <a:rPr lang="en-US" altLang="en-US" sz="2400" dirty="0"/>
              <a:t>The collections in the .NET Framework do not all provide wrappers for safe performance under multiple threads</a:t>
            </a:r>
          </a:p>
          <a:p>
            <a:pPr marL="201168" lvl="1" indent="0">
              <a:lnSpc>
                <a:spcPct val="80000"/>
              </a:lnSpc>
              <a:buNone/>
            </a:pPr>
            <a:endParaRPr lang="en-US" altLang="en-US" sz="2400" dirty="0"/>
          </a:p>
          <a:p>
            <a:pPr marL="201168" lvl="1" indent="0">
              <a:lnSpc>
                <a:spcPct val="80000"/>
              </a:lnSpc>
              <a:buNone/>
            </a:pPr>
            <a:r>
              <a:rPr lang="en-US" altLang="en-US" sz="2400" dirty="0"/>
              <a:t>Following are not thread-safe:</a:t>
            </a:r>
          </a:p>
          <a:p>
            <a:pPr lvl="1">
              <a:lnSpc>
                <a:spcPct val="80000"/>
              </a:lnSpc>
              <a:buFont typeface="Arial" panose="020B0604020202020204" pitchFamily="34" charset="0"/>
              <a:buChar char="•"/>
            </a:pPr>
            <a:r>
              <a:rPr lang="en-US" altLang="en-US" sz="2400" dirty="0"/>
              <a:t>Using an </a:t>
            </a:r>
            <a:r>
              <a:rPr lang="en-US" altLang="en-US" sz="2400" dirty="0">
                <a:solidFill>
                  <a:schemeClr val="accent1">
                    <a:lumMod val="75000"/>
                  </a:schemeClr>
                </a:solidFill>
              </a:rPr>
              <a:t>enumerator</a:t>
            </a:r>
            <a:endParaRPr lang="en-US" altLang="en-US" sz="2400" dirty="0"/>
          </a:p>
          <a:p>
            <a:pPr lvl="1">
              <a:lnSpc>
                <a:spcPct val="80000"/>
              </a:lnSpc>
              <a:buFont typeface="Arial" panose="020B0604020202020204" pitchFamily="34" charset="0"/>
              <a:buChar char="•"/>
            </a:pPr>
            <a:r>
              <a:rPr lang="en-US" altLang="en-US" sz="2400" dirty="0">
                <a:solidFill>
                  <a:schemeClr val="accent1">
                    <a:lumMod val="75000"/>
                  </a:schemeClr>
                </a:solidFill>
              </a:rPr>
              <a:t>foreach</a:t>
            </a:r>
            <a:r>
              <a:rPr lang="en-US" altLang="en-US" sz="2400" dirty="0"/>
              <a:t> statement</a:t>
            </a:r>
          </a:p>
          <a:p>
            <a:pPr marL="201168" lvl="1" indent="0">
              <a:lnSpc>
                <a:spcPct val="80000"/>
              </a:lnSpc>
              <a:buNone/>
            </a:pPr>
            <a:endParaRPr lang="en-US" altLang="en-US" sz="2400" dirty="0"/>
          </a:p>
          <a:p>
            <a:pPr marL="201168" lvl="1" indent="0">
              <a:lnSpc>
                <a:spcPct val="80000"/>
              </a:lnSpc>
              <a:buNone/>
            </a:pPr>
            <a:r>
              <a:rPr lang="en-US" altLang="en-US" sz="2400" dirty="0"/>
              <a:t>Use the </a:t>
            </a:r>
            <a:r>
              <a:rPr lang="en-US" altLang="en-US" sz="2400" b="1" dirty="0">
                <a:solidFill>
                  <a:schemeClr val="accent1">
                    <a:lumMod val="75000"/>
                  </a:schemeClr>
                </a:solidFill>
              </a:rPr>
              <a:t>lock</a:t>
            </a:r>
            <a:r>
              <a:rPr lang="en-US" altLang="en-US" sz="2400" dirty="0"/>
              <a:t> keyword to prevent other threads from using the collection </a:t>
            </a:r>
          </a:p>
          <a:p>
            <a:pPr marL="201168" lvl="1" indent="0">
              <a:lnSpc>
                <a:spcPct val="80000"/>
              </a:lnSpc>
              <a:buNone/>
            </a:pPr>
            <a:endParaRPr lang="en-US" altLang="en-US" sz="2400" dirty="0"/>
          </a:p>
          <a:p>
            <a:pPr marL="201168" lvl="1" indent="0">
              <a:lnSpc>
                <a:spcPct val="80000"/>
              </a:lnSpc>
              <a:buNone/>
            </a:pPr>
            <a:r>
              <a:rPr lang="en-US" altLang="en-US" sz="2400" dirty="0"/>
              <a:t>Use a try statement to catch the</a:t>
            </a:r>
            <a:r>
              <a:rPr lang="en-US" altLang="en-US" sz="2400" i="1" dirty="0"/>
              <a:t> </a:t>
            </a:r>
            <a:r>
              <a:rPr lang="en-US" altLang="en-US" sz="2200" b="1" dirty="0" err="1">
                <a:solidFill>
                  <a:schemeClr val="accent1">
                    <a:lumMod val="75000"/>
                  </a:schemeClr>
                </a:solidFill>
              </a:rPr>
              <a:t>InvalidOperationException</a:t>
            </a:r>
            <a:endParaRPr lang="en-US" altLang="en-US" sz="2200" b="1" dirty="0">
              <a:solidFill>
                <a:schemeClr val="accent1">
                  <a:lumMod val="75000"/>
                </a:schemeClr>
              </a:solidFill>
            </a:endParaRPr>
          </a:p>
          <a:p>
            <a:endParaRPr lang="en-US" sz="2400" dirty="0"/>
          </a:p>
        </p:txBody>
      </p:sp>
    </p:spTree>
    <p:extLst>
      <p:ext uri="{BB962C8B-B14F-4D97-AF65-F5344CB8AC3E}">
        <p14:creationId xmlns:p14="http://schemas.microsoft.com/office/powerpoint/2010/main" val="1296661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A067303-E225-4E56-AEDF-7D76ABF07CDB}"/>
              </a:ext>
            </a:extLst>
          </p:cNvPr>
          <p:cNvSpPr>
            <a:spLocks noGrp="1"/>
          </p:cNvSpPr>
          <p:nvPr>
            <p:ph type="title"/>
          </p:nvPr>
        </p:nvSpPr>
        <p:spPr>
          <a:xfrm>
            <a:off x="2346960" y="263528"/>
            <a:ext cx="7543800" cy="1450757"/>
          </a:xfrm>
        </p:spPr>
        <p:txBody>
          <a:bodyPr/>
          <a:lstStyle/>
          <a:p>
            <a:r>
              <a:rPr lang="en-US" dirty="0"/>
              <a:t>Collection Interfaces</a:t>
            </a:r>
          </a:p>
        </p:txBody>
      </p:sp>
      <p:sp>
        <p:nvSpPr>
          <p:cNvPr id="5" name="Content Placeholder 2">
            <a:extLst>
              <a:ext uri="{FF2B5EF4-FFF2-40B4-BE49-F238E27FC236}">
                <a16:creationId xmlns:a16="http://schemas.microsoft.com/office/drawing/2014/main" id="{71CC73E1-B22C-439C-AA10-6B8CDEC15EE4}"/>
              </a:ext>
            </a:extLst>
          </p:cNvPr>
          <p:cNvSpPr txBox="1">
            <a:spLocks/>
          </p:cNvSpPr>
          <p:nvPr/>
        </p:nvSpPr>
        <p:spPr>
          <a:xfrm>
            <a:off x="3276600" y="914400"/>
            <a:ext cx="7924800" cy="5105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altLang="en-US" dirty="0"/>
          </a:p>
        </p:txBody>
      </p:sp>
      <p:graphicFrame>
        <p:nvGraphicFramePr>
          <p:cNvPr id="6" name="Table 5">
            <a:extLst>
              <a:ext uri="{FF2B5EF4-FFF2-40B4-BE49-F238E27FC236}">
                <a16:creationId xmlns:a16="http://schemas.microsoft.com/office/drawing/2014/main" id="{DFD93FA6-65C5-4460-817F-B0031CB6046C}"/>
              </a:ext>
            </a:extLst>
          </p:cNvPr>
          <p:cNvGraphicFramePr>
            <a:graphicFrameLocks noGrp="1"/>
          </p:cNvGraphicFramePr>
          <p:nvPr>
            <p:extLst>
              <p:ext uri="{D42A27DB-BD31-4B8C-83A1-F6EECF244321}">
                <p14:modId xmlns:p14="http://schemas.microsoft.com/office/powerpoint/2010/main" val="900583485"/>
              </p:ext>
            </p:extLst>
          </p:nvPr>
        </p:nvGraphicFramePr>
        <p:xfrm>
          <a:off x="1889759" y="1714285"/>
          <a:ext cx="8458200" cy="463867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91">
                <a:tc>
                  <a:txBody>
                    <a:bodyPr/>
                    <a:lstStyle/>
                    <a:p>
                      <a:pPr algn="ctr"/>
                      <a:r>
                        <a:rPr lang="en-US" sz="1800" dirty="0">
                          <a:latin typeface="Calibri" pitchFamily="34" charset="0"/>
                        </a:rPr>
                        <a:t>Interface</a:t>
                      </a:r>
                      <a:endParaRPr lang="tr-TR" sz="1800" dirty="0">
                        <a:latin typeface="Calibri" pitchFamily="34" charset="0"/>
                      </a:endParaRPr>
                    </a:p>
                  </a:txBody>
                  <a:tcPr marT="45726" marB="45726"/>
                </a:tc>
                <a:tc>
                  <a:txBody>
                    <a:bodyPr/>
                    <a:lstStyle/>
                    <a:p>
                      <a:pPr algn="ctr"/>
                      <a:r>
                        <a:rPr lang="en-US" sz="1800" dirty="0">
                          <a:latin typeface="Calibri" pitchFamily="34" charset="0"/>
                        </a:rPr>
                        <a:t>Description</a:t>
                      </a:r>
                      <a:endParaRPr lang="tr-TR" sz="1800" dirty="0">
                        <a:latin typeface="Calibri" pitchFamily="34" charset="0"/>
                      </a:endParaRPr>
                    </a:p>
                  </a:txBody>
                  <a:tcPr marT="45726" marB="45726"/>
                </a:tc>
                <a:extLst>
                  <a:ext uri="{0D108BD9-81ED-4DB2-BD59-A6C34878D82A}">
                    <a16:rowId xmlns:a16="http://schemas.microsoft.com/office/drawing/2014/main" val="10000"/>
                  </a:ext>
                </a:extLst>
              </a:tr>
              <a:tr h="823073">
                <a:tc>
                  <a:txBody>
                    <a:bodyPr/>
                    <a:lstStyle/>
                    <a:p>
                      <a:pPr algn="ctr"/>
                      <a:r>
                        <a:rPr lang="en-US" sz="1800" b="1" dirty="0" err="1">
                          <a:latin typeface="Courier New" pitchFamily="49" charset="0"/>
                          <a:cs typeface="Courier New" pitchFamily="49" charset="0"/>
                        </a:rPr>
                        <a:t>ICollection</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The root interface from which interfaces </a:t>
                      </a:r>
                      <a:r>
                        <a:rPr kumimoji="0" lang="en-US" sz="1600" kern="1200" dirty="0" err="1">
                          <a:solidFill>
                            <a:schemeClr val="dk1"/>
                          </a:solidFill>
                          <a:latin typeface="Calibri" pitchFamily="34" charset="0"/>
                          <a:ea typeface="+mn-ea"/>
                          <a:cs typeface="+mn-cs"/>
                        </a:rPr>
                        <a:t>IList</a:t>
                      </a:r>
                      <a:r>
                        <a:rPr kumimoji="0" lang="en-US" sz="1600" kern="1200" dirty="0">
                          <a:solidFill>
                            <a:schemeClr val="dk1"/>
                          </a:solidFill>
                          <a:latin typeface="Calibri" pitchFamily="34" charset="0"/>
                          <a:ea typeface="+mn-ea"/>
                          <a:cs typeface="+mn-cs"/>
                        </a:rPr>
                        <a:t> and </a:t>
                      </a:r>
                      <a:r>
                        <a:rPr kumimoji="0" lang="en-US" sz="1600" kern="1200" dirty="0" err="1">
                          <a:solidFill>
                            <a:schemeClr val="dk1"/>
                          </a:solidFill>
                          <a:latin typeface="Calibri" pitchFamily="34" charset="0"/>
                          <a:ea typeface="+mn-ea"/>
                          <a:cs typeface="+mn-cs"/>
                        </a:rPr>
                        <a:t>IDictionary</a:t>
                      </a:r>
                      <a:r>
                        <a:rPr kumimoji="0" lang="en-US" sz="1600" kern="1200" dirty="0">
                          <a:solidFill>
                            <a:schemeClr val="dk1"/>
                          </a:solidFill>
                          <a:latin typeface="Calibri" pitchFamily="34" charset="0"/>
                          <a:ea typeface="+mn-ea"/>
                          <a:cs typeface="+mn-cs"/>
                        </a:rPr>
                        <a:t> inherit. Contains a Count property to determine the size of a collection and a </a:t>
                      </a:r>
                      <a:r>
                        <a:rPr kumimoji="0" lang="en-US" sz="1600" kern="1200" dirty="0" err="1">
                          <a:solidFill>
                            <a:schemeClr val="dk1"/>
                          </a:solidFill>
                          <a:latin typeface="Calibri" pitchFamily="34" charset="0"/>
                          <a:ea typeface="+mn-ea"/>
                          <a:cs typeface="+mn-cs"/>
                        </a:rPr>
                        <a:t>CopyTo</a:t>
                      </a:r>
                      <a:r>
                        <a:rPr kumimoji="0" lang="en-US" sz="1600" kern="1200" dirty="0">
                          <a:solidFill>
                            <a:schemeClr val="dk1"/>
                          </a:solidFill>
                          <a:latin typeface="Calibri" pitchFamily="34" charset="0"/>
                          <a:ea typeface="+mn-ea"/>
                          <a:cs typeface="+mn-cs"/>
                        </a:rPr>
                        <a:t> method for copying a collection’s contents into a traditional array.</a:t>
                      </a:r>
                      <a:endParaRPr lang="tr-TR" sz="1600" dirty="0">
                        <a:latin typeface="Calibri" pitchFamily="34" charset="0"/>
                      </a:endParaRPr>
                    </a:p>
                  </a:txBody>
                  <a:tcPr marT="45726" marB="45726"/>
                </a:tc>
                <a:extLst>
                  <a:ext uri="{0D108BD9-81ED-4DB2-BD59-A6C34878D82A}">
                    <a16:rowId xmlns:a16="http://schemas.microsoft.com/office/drawing/2014/main" val="10001"/>
                  </a:ext>
                </a:extLst>
              </a:tr>
              <a:tr h="1066946">
                <a:tc>
                  <a:txBody>
                    <a:bodyPr/>
                    <a:lstStyle/>
                    <a:p>
                      <a:pPr algn="ctr"/>
                      <a:r>
                        <a:rPr lang="en-US" sz="1800" b="1" dirty="0" err="1">
                          <a:latin typeface="Courier New" pitchFamily="49" charset="0"/>
                          <a:cs typeface="Courier New" pitchFamily="49" charset="0"/>
                        </a:rPr>
                        <a:t>IList</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An ordered collection that can be manipulated like an array. Provides an indexer for accessing elements with an </a:t>
                      </a:r>
                      <a:r>
                        <a:rPr kumimoji="0" lang="en-US" sz="1600" kern="1200" dirty="0" err="1">
                          <a:solidFill>
                            <a:schemeClr val="dk1"/>
                          </a:solidFill>
                          <a:latin typeface="Calibri" pitchFamily="34" charset="0"/>
                          <a:ea typeface="+mn-ea"/>
                          <a:cs typeface="+mn-cs"/>
                        </a:rPr>
                        <a:t>int</a:t>
                      </a:r>
                      <a:r>
                        <a:rPr kumimoji="0" lang="en-US" sz="1600" kern="1200" dirty="0">
                          <a:solidFill>
                            <a:schemeClr val="dk1"/>
                          </a:solidFill>
                          <a:latin typeface="Calibri" pitchFamily="34" charset="0"/>
                          <a:ea typeface="+mn-ea"/>
                          <a:cs typeface="+mn-cs"/>
                        </a:rPr>
                        <a:t> index. Also has methods for searching and modifying a collection, including Add, Remove, Contains and </a:t>
                      </a:r>
                      <a:r>
                        <a:rPr kumimoji="0" lang="en-US" sz="1600" kern="1200" dirty="0" err="1">
                          <a:solidFill>
                            <a:schemeClr val="dk1"/>
                          </a:solidFill>
                          <a:latin typeface="Calibri" pitchFamily="34" charset="0"/>
                          <a:ea typeface="+mn-ea"/>
                          <a:cs typeface="+mn-cs"/>
                        </a:rPr>
                        <a:t>IndexOf</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26" marB="45726"/>
                </a:tc>
                <a:extLst>
                  <a:ext uri="{0D108BD9-81ED-4DB2-BD59-A6C34878D82A}">
                    <a16:rowId xmlns:a16="http://schemas.microsoft.com/office/drawing/2014/main" val="10002"/>
                  </a:ext>
                </a:extLst>
              </a:tr>
              <a:tr h="1066946">
                <a:tc>
                  <a:txBody>
                    <a:bodyPr/>
                    <a:lstStyle/>
                    <a:p>
                      <a:pPr algn="ctr"/>
                      <a:r>
                        <a:rPr lang="en-US" sz="1800" b="1" dirty="0" err="1">
                          <a:latin typeface="Courier New" pitchFamily="49" charset="0"/>
                          <a:cs typeface="Courier New" pitchFamily="49" charset="0"/>
                        </a:rPr>
                        <a:t>IEnumerable</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An object that can be enumerated. This interface contains exactly one method, </a:t>
                      </a:r>
                      <a:r>
                        <a:rPr kumimoji="0" lang="en-US" sz="1600" kern="1200" dirty="0" err="1">
                          <a:solidFill>
                            <a:schemeClr val="dk1"/>
                          </a:solidFill>
                          <a:latin typeface="Calibri" pitchFamily="34" charset="0"/>
                          <a:ea typeface="+mn-ea"/>
                          <a:cs typeface="+mn-cs"/>
                        </a:rPr>
                        <a:t>GetEnumerator</a:t>
                      </a:r>
                      <a:r>
                        <a:rPr kumimoji="0" lang="en-US" sz="1600" kern="1200" dirty="0">
                          <a:solidFill>
                            <a:schemeClr val="dk1"/>
                          </a:solidFill>
                          <a:latin typeface="Calibri" pitchFamily="34" charset="0"/>
                          <a:ea typeface="+mn-ea"/>
                          <a:cs typeface="+mn-cs"/>
                        </a:rPr>
                        <a:t>, which returns an </a:t>
                      </a:r>
                      <a:r>
                        <a:rPr kumimoji="0" lang="en-US" sz="1600" kern="1200" dirty="0" err="1">
                          <a:solidFill>
                            <a:schemeClr val="dk1"/>
                          </a:solidFill>
                          <a:latin typeface="Calibri" pitchFamily="34" charset="0"/>
                          <a:ea typeface="+mn-ea"/>
                          <a:cs typeface="+mn-cs"/>
                        </a:rPr>
                        <a:t>IEnumerator</a:t>
                      </a:r>
                      <a:r>
                        <a:rPr kumimoji="0" lang="en-US" sz="1600" kern="1200" dirty="0">
                          <a:solidFill>
                            <a:schemeClr val="dk1"/>
                          </a:solidFill>
                          <a:latin typeface="Calibri" pitchFamily="34" charset="0"/>
                          <a:ea typeface="+mn-ea"/>
                          <a:cs typeface="+mn-cs"/>
                        </a:rPr>
                        <a:t> object. </a:t>
                      </a:r>
                      <a:r>
                        <a:rPr kumimoji="0" lang="en-US" sz="1600" kern="1200" dirty="0" err="1">
                          <a:solidFill>
                            <a:schemeClr val="dk1"/>
                          </a:solidFill>
                          <a:latin typeface="Calibri" pitchFamily="34" charset="0"/>
                          <a:ea typeface="+mn-ea"/>
                          <a:cs typeface="+mn-cs"/>
                        </a:rPr>
                        <a:t>ICollection</a:t>
                      </a:r>
                      <a:r>
                        <a:rPr kumimoji="0" lang="en-US" sz="1600" kern="1200" dirty="0">
                          <a:solidFill>
                            <a:schemeClr val="dk1"/>
                          </a:solidFill>
                          <a:latin typeface="Calibri" pitchFamily="34" charset="0"/>
                          <a:ea typeface="+mn-ea"/>
                          <a:cs typeface="+mn-cs"/>
                        </a:rPr>
                        <a:t> implements </a:t>
                      </a:r>
                      <a:r>
                        <a:rPr kumimoji="0" lang="en-US" sz="1600" kern="1200" dirty="0" err="1">
                          <a:solidFill>
                            <a:schemeClr val="dk1"/>
                          </a:solidFill>
                          <a:latin typeface="Calibri" pitchFamily="34" charset="0"/>
                          <a:ea typeface="+mn-ea"/>
                          <a:cs typeface="+mn-cs"/>
                        </a:rPr>
                        <a:t>IEnumerable</a:t>
                      </a:r>
                      <a:r>
                        <a:rPr kumimoji="0" lang="en-US" sz="1600" kern="1200" dirty="0">
                          <a:solidFill>
                            <a:schemeClr val="dk1"/>
                          </a:solidFill>
                          <a:latin typeface="Calibri" pitchFamily="34" charset="0"/>
                          <a:ea typeface="+mn-ea"/>
                          <a:cs typeface="+mn-cs"/>
                        </a:rPr>
                        <a:t>, so all collection classes implement </a:t>
                      </a:r>
                      <a:r>
                        <a:rPr kumimoji="0" lang="en-US" sz="1600" kern="1200" dirty="0" err="1">
                          <a:solidFill>
                            <a:schemeClr val="dk1"/>
                          </a:solidFill>
                          <a:latin typeface="Calibri" pitchFamily="34" charset="0"/>
                          <a:ea typeface="+mn-ea"/>
                          <a:cs typeface="+mn-cs"/>
                        </a:rPr>
                        <a:t>IEnumerable</a:t>
                      </a:r>
                      <a:r>
                        <a:rPr kumimoji="0" lang="en-US" sz="1600" kern="1200" dirty="0">
                          <a:solidFill>
                            <a:schemeClr val="dk1"/>
                          </a:solidFill>
                          <a:latin typeface="Calibri" pitchFamily="34" charset="0"/>
                          <a:ea typeface="+mn-ea"/>
                          <a:cs typeface="+mn-cs"/>
                        </a:rPr>
                        <a:t> directly or indirectly.</a:t>
                      </a:r>
                      <a:endParaRPr lang="tr-TR" sz="1600" dirty="0">
                        <a:latin typeface="Calibri" pitchFamily="34" charset="0"/>
                      </a:endParaRPr>
                    </a:p>
                  </a:txBody>
                  <a:tcPr marT="45726" marB="45726"/>
                </a:tc>
                <a:extLst>
                  <a:ext uri="{0D108BD9-81ED-4DB2-BD59-A6C34878D82A}">
                    <a16:rowId xmlns:a16="http://schemas.microsoft.com/office/drawing/2014/main" val="10003"/>
                  </a:ext>
                </a:extLst>
              </a:tr>
              <a:tr h="1310819">
                <a:tc>
                  <a:txBody>
                    <a:bodyPr/>
                    <a:lstStyle/>
                    <a:p>
                      <a:pPr algn="ctr"/>
                      <a:r>
                        <a:rPr lang="en-US" sz="1800" b="1" dirty="0" err="1">
                          <a:latin typeface="Courier New" pitchFamily="49" charset="0"/>
                          <a:cs typeface="Courier New" pitchFamily="49" charset="0"/>
                        </a:rPr>
                        <a:t>IDictionary</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 collection of values, indexed by an arbitrary “key” object. Provides an indexer for accessing elements with an object index and methods for modifying the collection (e.g., Add, Remove). </a:t>
                      </a:r>
                      <a:r>
                        <a:rPr kumimoji="0" lang="en-US" sz="1600" kern="1200" dirty="0" err="1">
                          <a:solidFill>
                            <a:schemeClr val="dk1"/>
                          </a:solidFill>
                          <a:latin typeface="Calibri" pitchFamily="34" charset="0"/>
                          <a:ea typeface="+mn-ea"/>
                          <a:cs typeface="+mn-cs"/>
                        </a:rPr>
                        <a:t>IDictionary</a:t>
                      </a:r>
                      <a:r>
                        <a:rPr kumimoji="0" lang="en-US" sz="1600" kern="1200" dirty="0">
                          <a:solidFill>
                            <a:schemeClr val="dk1"/>
                          </a:solidFill>
                          <a:latin typeface="Calibri" pitchFamily="34" charset="0"/>
                          <a:ea typeface="+mn-ea"/>
                          <a:cs typeface="+mn-cs"/>
                        </a:rPr>
                        <a:t> property Keys contains the objects used as indices, and property Values contains all the stored objects. </a:t>
                      </a:r>
                      <a:endParaRPr lang="tr-TR" sz="1600" dirty="0">
                        <a:latin typeface="Calibri" pitchFamily="34" charset="0"/>
                      </a:endParaRPr>
                    </a:p>
                  </a:txBody>
                  <a:tcPr marT="45726" marB="4572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2575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 Interfaces</a:t>
            </a:r>
          </a:p>
        </p:txBody>
      </p:sp>
      <p:graphicFrame>
        <p:nvGraphicFramePr>
          <p:cNvPr id="4" name="Content Placeholder 3">
            <a:extLst>
              <a:ext uri="{FF2B5EF4-FFF2-40B4-BE49-F238E27FC236}">
                <a16:creationId xmlns:a16="http://schemas.microsoft.com/office/drawing/2014/main" id="{5D2E6A4E-4324-4562-A3E2-6A966C942490}"/>
              </a:ext>
            </a:extLst>
          </p:cNvPr>
          <p:cNvGraphicFramePr>
            <a:graphicFrameLocks noGrp="1"/>
          </p:cNvGraphicFramePr>
          <p:nvPr>
            <p:ph idx="1"/>
            <p:extLst>
              <p:ext uri="{D42A27DB-BD31-4B8C-83A1-F6EECF244321}">
                <p14:modId xmlns:p14="http://schemas.microsoft.com/office/powerpoint/2010/main" val="2291931276"/>
              </p:ext>
            </p:extLst>
          </p:nvPr>
        </p:nvGraphicFramePr>
        <p:xfrm>
          <a:off x="1813560" y="2351873"/>
          <a:ext cx="8610600" cy="3221039"/>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77">
                <a:tc>
                  <a:txBody>
                    <a:bodyPr/>
                    <a:lstStyle/>
                    <a:p>
                      <a:pPr algn="ctr"/>
                      <a:r>
                        <a:rPr lang="en-US" sz="1800" dirty="0">
                          <a:latin typeface="Calibri" pitchFamily="34" charset="0"/>
                        </a:rPr>
                        <a:t>Interface</a:t>
                      </a:r>
                      <a:endParaRPr lang="tr-TR" sz="1800" dirty="0">
                        <a:latin typeface="Calibri" pitchFamily="34" charset="0"/>
                      </a:endParaRPr>
                    </a:p>
                  </a:txBody>
                  <a:tcPr marT="45725" marB="45725"/>
                </a:tc>
                <a:tc>
                  <a:txBody>
                    <a:bodyPr/>
                    <a:lstStyle/>
                    <a:p>
                      <a:pPr algn="ctr"/>
                      <a:r>
                        <a:rPr lang="en-US" sz="1800" dirty="0">
                          <a:latin typeface="Calibri" pitchFamily="34" charset="0"/>
                        </a:rPr>
                        <a:t>Description</a:t>
                      </a:r>
                      <a:endParaRPr lang="tr-TR" sz="1800" dirty="0">
                        <a:latin typeface="Calibri" pitchFamily="34" charset="0"/>
                      </a:endParaRPr>
                    </a:p>
                  </a:txBody>
                  <a:tcPr marT="45725" marB="45725"/>
                </a:tc>
                <a:extLst>
                  <a:ext uri="{0D108BD9-81ED-4DB2-BD59-A6C34878D82A}">
                    <a16:rowId xmlns:a16="http://schemas.microsoft.com/office/drawing/2014/main" val="10000"/>
                  </a:ext>
                </a:extLst>
              </a:tr>
              <a:tr h="370877">
                <a:tc>
                  <a:txBody>
                    <a:bodyPr/>
                    <a:lstStyle/>
                    <a:p>
                      <a:pPr algn="ctr"/>
                      <a:r>
                        <a:rPr lang="en-US" sz="1600" b="1" dirty="0" err="1">
                          <a:latin typeface="Courier New" pitchFamily="49" charset="0"/>
                          <a:cs typeface="Courier New" pitchFamily="49" charset="0"/>
                        </a:rPr>
                        <a:t>ICollection</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Defines methods to manipulate generic collections.</a:t>
                      </a:r>
                      <a:endParaRPr lang="tr-TR" sz="1600" dirty="0">
                        <a:latin typeface="Calibri" pitchFamily="34" charset="0"/>
                      </a:endParaRPr>
                    </a:p>
                  </a:txBody>
                  <a:tcPr marT="45725" marB="45725"/>
                </a:tc>
                <a:extLst>
                  <a:ext uri="{0D108BD9-81ED-4DB2-BD59-A6C34878D82A}">
                    <a16:rowId xmlns:a16="http://schemas.microsoft.com/office/drawing/2014/main" val="10001"/>
                  </a:ext>
                </a:extLst>
              </a:tr>
              <a:tr h="579177">
                <a:tc>
                  <a:txBody>
                    <a:bodyPr/>
                    <a:lstStyle/>
                    <a:p>
                      <a:pPr algn="ctr"/>
                      <a:r>
                        <a:rPr lang="en-US" sz="1600" b="1" dirty="0" err="1">
                          <a:latin typeface="Courier New" pitchFamily="49" charset="0"/>
                          <a:cs typeface="Courier New" pitchFamily="49" charset="0"/>
                        </a:rPr>
                        <a:t>IList</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Represents a collection of objects that can be individually accessed by index. </a:t>
                      </a:r>
                      <a:endParaRPr lang="tr-TR" sz="1600" dirty="0">
                        <a:latin typeface="Calibri" pitchFamily="34" charset="0"/>
                      </a:endParaRPr>
                    </a:p>
                  </a:txBody>
                  <a:tcPr marT="45725" marB="45725"/>
                </a:tc>
                <a:extLst>
                  <a:ext uri="{0D108BD9-81ED-4DB2-BD59-A6C34878D82A}">
                    <a16:rowId xmlns:a16="http://schemas.microsoft.com/office/drawing/2014/main" val="10002"/>
                  </a:ext>
                </a:extLst>
              </a:tr>
              <a:tr h="579177">
                <a:tc>
                  <a:txBody>
                    <a:bodyPr/>
                    <a:lstStyle/>
                    <a:p>
                      <a:pPr algn="ctr"/>
                      <a:r>
                        <a:rPr lang="en-US" sz="1600" b="1" dirty="0" err="1">
                          <a:latin typeface="Courier New" pitchFamily="49" charset="0"/>
                          <a:cs typeface="Courier New" pitchFamily="49" charset="0"/>
                        </a:rPr>
                        <a:t>IEnumerable</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Exposes the enumerator, which supports a simple iteration over a collection of a specified type. </a:t>
                      </a:r>
                      <a:endParaRPr lang="tr-TR" sz="1600" dirty="0">
                        <a:latin typeface="Calibri" pitchFamily="34" charset="0"/>
                      </a:endParaRPr>
                    </a:p>
                  </a:txBody>
                  <a:tcPr marT="45725" marB="45725"/>
                </a:tc>
                <a:extLst>
                  <a:ext uri="{0D108BD9-81ED-4DB2-BD59-A6C34878D82A}">
                    <a16:rowId xmlns:a16="http://schemas.microsoft.com/office/drawing/2014/main" val="10003"/>
                  </a:ext>
                </a:extLst>
              </a:tr>
              <a:tr h="3708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latin typeface="Courier New" pitchFamily="49" charset="0"/>
                          <a:cs typeface="Courier New" pitchFamily="49" charset="0"/>
                        </a:rPr>
                        <a:t>IEnumerator</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Supports a simple iteration over a generic collection. </a:t>
                      </a:r>
                      <a:endParaRPr lang="tr-TR" sz="1600" dirty="0">
                        <a:latin typeface="Calibri" pitchFamily="34" charset="0"/>
                      </a:endParaRPr>
                    </a:p>
                  </a:txBody>
                  <a:tcPr marT="45725" marB="45725"/>
                </a:tc>
                <a:extLst>
                  <a:ext uri="{0D108BD9-81ED-4DB2-BD59-A6C34878D82A}">
                    <a16:rowId xmlns:a16="http://schemas.microsoft.com/office/drawing/2014/main" val="10004"/>
                  </a:ext>
                </a:extLst>
              </a:tr>
              <a:tr h="370877">
                <a:tc>
                  <a:txBody>
                    <a:bodyPr/>
                    <a:lstStyle/>
                    <a:p>
                      <a:pPr algn="ctr"/>
                      <a:r>
                        <a:rPr lang="en-US" sz="1600" b="1" dirty="0" err="1">
                          <a:latin typeface="Courier New" pitchFamily="49" charset="0"/>
                          <a:cs typeface="Courier New" pitchFamily="49" charset="0"/>
                        </a:rPr>
                        <a:t>IDictionary</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TKey,TValue</a:t>
                      </a:r>
                      <a:r>
                        <a:rPr lang="en-US" sz="1600" b="1" dirty="0">
                          <a:latin typeface="Courier New" pitchFamily="49" charset="0"/>
                          <a:cs typeface="Courier New" pitchFamily="49" charset="0"/>
                        </a:rPr>
                        <a: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Represents a generic collection of key/value pairs.</a:t>
                      </a:r>
                      <a:endParaRPr lang="tr-TR" sz="1600" dirty="0">
                        <a:latin typeface="Calibri" pitchFamily="34" charset="0"/>
                      </a:endParaRPr>
                    </a:p>
                  </a:txBody>
                  <a:tcPr marT="45725" marB="45725"/>
                </a:tc>
                <a:extLst>
                  <a:ext uri="{0D108BD9-81ED-4DB2-BD59-A6C34878D82A}">
                    <a16:rowId xmlns:a16="http://schemas.microsoft.com/office/drawing/2014/main" val="10005"/>
                  </a:ext>
                </a:extLst>
              </a:tr>
              <a:tr h="579177">
                <a:tc>
                  <a:txBody>
                    <a:bodyPr/>
                    <a:lstStyle/>
                    <a:p>
                      <a:pPr algn="ctr"/>
                      <a:r>
                        <a:rPr lang="en-US" sz="1600" b="1" dirty="0" err="1">
                          <a:latin typeface="Courier New" pitchFamily="49" charset="0"/>
                          <a:cs typeface="Courier New" pitchFamily="49" charset="0"/>
                        </a:rPr>
                        <a:t>IComparer</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Defines a method that a type implements to compare two objects. </a:t>
                      </a:r>
                      <a:endParaRPr lang="tr-TR" sz="1600" dirty="0">
                        <a:latin typeface="Calibri" pitchFamily="34" charset="0"/>
                      </a:endParaRPr>
                    </a:p>
                  </a:txBody>
                  <a:tcPr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06114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2400" dirty="0"/>
              <a:t> You can override a virtual function from the base class.</a:t>
            </a:r>
          </a:p>
          <a:p>
            <a:pPr>
              <a:buFont typeface="Arial" panose="020B0604020202020204" pitchFamily="34" charset="0"/>
              <a:buChar char="•"/>
            </a:pPr>
            <a:endParaRPr lang="en-US" sz="2400" dirty="0"/>
          </a:p>
          <a:p>
            <a:pPr>
              <a:buFont typeface="Arial" panose="020B0604020202020204" pitchFamily="34" charset="0"/>
              <a:buChar char="•"/>
            </a:pPr>
            <a:r>
              <a:rPr lang="en-US" sz="2400" dirty="0"/>
              <a:t> You can only do this in the base class if you use the keyword </a:t>
            </a:r>
            <a:r>
              <a:rPr lang="en-US" sz="2400" b="1" dirty="0"/>
              <a:t>override</a:t>
            </a:r>
            <a:r>
              <a:rPr lang="en-US" sz="2400" dirty="0"/>
              <a:t> before the method.</a:t>
            </a:r>
          </a:p>
          <a:p>
            <a:pPr>
              <a:buFont typeface="Arial" panose="020B0604020202020204" pitchFamily="34" charset="0"/>
              <a:buChar char="•"/>
            </a:pPr>
            <a:endParaRPr lang="en-US" sz="2400" dirty="0"/>
          </a:p>
          <a:p>
            <a:pPr>
              <a:buFont typeface="Arial" panose="020B0604020202020204" pitchFamily="34" charset="0"/>
              <a:buChar char="•"/>
            </a:pPr>
            <a:r>
              <a:rPr lang="en-US" sz="2400" dirty="0"/>
              <a:t> In C# we have abstract methods and in C++ pure virtual methods. Both may not be exactly same, but are equivalent.</a:t>
            </a:r>
          </a:p>
        </p:txBody>
      </p:sp>
    </p:spTree>
    <p:extLst>
      <p:ext uri="{BB962C8B-B14F-4D97-AF65-F5344CB8AC3E}">
        <p14:creationId xmlns:p14="http://schemas.microsoft.com/office/powerpoint/2010/main" val="407756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a:xfrm>
            <a:off x="1484310" y="2207941"/>
            <a:ext cx="10018713" cy="3583259"/>
          </a:xfrm>
        </p:spPr>
        <p:txBody>
          <a:bodyPr>
            <a:normAutofit fontScale="85000" lnSpcReduction="20000"/>
          </a:bodyPr>
          <a:lstStyle/>
          <a:p>
            <a:pPr marL="457200" lvl="1" indent="0">
              <a:buNone/>
            </a:pPr>
            <a:endParaRPr lang="en-US" sz="2400" dirty="0">
              <a:solidFill>
                <a:schemeClr val="accent1">
                  <a:lumMod val="75000"/>
                </a:schemeClr>
              </a:solidFill>
              <a:latin typeface="Consolas" panose="020B0609020204030204" pitchFamily="49" charset="0"/>
            </a:endParaRPr>
          </a:p>
          <a:p>
            <a:pPr marL="457200" lvl="1" indent="0">
              <a:buNone/>
            </a:pPr>
            <a:r>
              <a:rPr lang="en-US" sz="2400" dirty="0">
                <a:solidFill>
                  <a:schemeClr val="accent1">
                    <a:lumMod val="75000"/>
                  </a:schemeClr>
                </a:solidFill>
                <a:latin typeface="Consolas" panose="020B0609020204030204" pitchFamily="49" charset="0"/>
              </a:rPr>
              <a:t>class Base{ </a:t>
            </a:r>
          </a:p>
          <a:p>
            <a:pPr marL="914400" lvl="2" indent="0">
              <a:buNone/>
            </a:pPr>
            <a:r>
              <a:rPr lang="en-US" sz="2400" dirty="0">
                <a:solidFill>
                  <a:schemeClr val="accent1">
                    <a:lumMod val="75000"/>
                  </a:schemeClr>
                </a:solidFill>
                <a:latin typeface="Consolas" panose="020B0609020204030204" pitchFamily="49" charset="0"/>
              </a:rPr>
              <a:t>public virtual string </a:t>
            </a:r>
            <a:r>
              <a:rPr lang="en-US" sz="2400" dirty="0" err="1">
                <a:solidFill>
                  <a:schemeClr val="accent1">
                    <a:lumMod val="75000"/>
                  </a:schemeClr>
                </a:solidFill>
                <a:latin typeface="Consolas" panose="020B0609020204030204" pitchFamily="49" charset="0"/>
              </a:rPr>
              <a:t>VirtualMethod</a:t>
            </a:r>
            <a:r>
              <a:rPr lang="en-US" sz="2400" dirty="0">
                <a:solidFill>
                  <a:schemeClr val="accent1">
                    <a:lumMod val="75000"/>
                  </a:schemeClr>
                </a:solidFill>
                <a:latin typeface="Consolas" panose="020B0609020204030204" pitchFamily="49" charset="0"/>
              </a:rPr>
              <a:t>() </a:t>
            </a:r>
          </a:p>
          <a:p>
            <a:pPr marL="914400" lvl="2" indent="0">
              <a:buNone/>
            </a:pPr>
            <a:r>
              <a:rPr lang="en-US" sz="2400" dirty="0">
                <a:solidFill>
                  <a:schemeClr val="accent1">
                    <a:lumMod val="75000"/>
                  </a:schemeClr>
                </a:solidFill>
                <a:latin typeface="Consolas" panose="020B0609020204030204" pitchFamily="49" charset="0"/>
              </a:rPr>
              <a:t>	{ return "base virtual"; } </a:t>
            </a:r>
          </a:p>
          <a:p>
            <a:pPr marL="457200" lvl="1" indent="0">
              <a:buNone/>
            </a:pPr>
            <a:r>
              <a:rPr lang="en-US" sz="2400" dirty="0">
                <a:solidFill>
                  <a:schemeClr val="accent1">
                    <a:lumMod val="75000"/>
                  </a:schemeClr>
                </a:solidFill>
                <a:latin typeface="Consolas" panose="020B0609020204030204" pitchFamily="49" charset="0"/>
              </a:rPr>
              <a:t>} </a:t>
            </a:r>
          </a:p>
          <a:p>
            <a:pPr marL="457200" lvl="1" indent="0">
              <a:buNone/>
            </a:pPr>
            <a:r>
              <a:rPr lang="en-US" sz="2400" dirty="0">
                <a:solidFill>
                  <a:schemeClr val="accent1">
                    <a:lumMod val="75000"/>
                  </a:schemeClr>
                </a:solidFill>
                <a:latin typeface="Consolas" panose="020B0609020204030204" pitchFamily="49" charset="0"/>
              </a:rPr>
              <a:t>class Derived : Base{ </a:t>
            </a:r>
          </a:p>
          <a:p>
            <a:pPr marL="457200" lvl="1" indent="0">
              <a:buNone/>
            </a:pPr>
            <a:r>
              <a:rPr lang="en-US" sz="2400" dirty="0">
                <a:solidFill>
                  <a:schemeClr val="accent1">
                    <a:lumMod val="75000"/>
                  </a:schemeClr>
                </a:solidFill>
                <a:latin typeface="Consolas" panose="020B0609020204030204" pitchFamily="49" charset="0"/>
              </a:rPr>
              <a:t>	public override string </a:t>
            </a:r>
            <a:r>
              <a:rPr lang="en-US" sz="2400" dirty="0" err="1">
                <a:solidFill>
                  <a:schemeClr val="accent1">
                    <a:lumMod val="75000"/>
                  </a:schemeClr>
                </a:solidFill>
                <a:latin typeface="Consolas" panose="020B0609020204030204" pitchFamily="49" charset="0"/>
              </a:rPr>
              <a:t>VirtualMethod</a:t>
            </a:r>
            <a:r>
              <a:rPr lang="en-US" sz="2400" dirty="0">
                <a:solidFill>
                  <a:schemeClr val="accent1">
                    <a:lumMod val="75000"/>
                  </a:schemeClr>
                </a:solidFill>
                <a:latin typeface="Consolas" panose="020B0609020204030204" pitchFamily="49" charset="0"/>
              </a:rPr>
              <a:t>() </a:t>
            </a:r>
          </a:p>
          <a:p>
            <a:pPr marL="457200" lvl="1" indent="0">
              <a:buNone/>
            </a:pPr>
            <a:r>
              <a:rPr lang="en-US" sz="2400" dirty="0">
                <a:solidFill>
                  <a:schemeClr val="accent1">
                    <a:lumMod val="75000"/>
                  </a:schemeClr>
                </a:solidFill>
                <a:latin typeface="Consolas" panose="020B0609020204030204" pitchFamily="49" charset="0"/>
              </a:rPr>
              <a:t>	{ return "Derived </a:t>
            </a:r>
            <a:r>
              <a:rPr lang="en-US" sz="2400" dirty="0" err="1">
                <a:solidFill>
                  <a:schemeClr val="accent1">
                    <a:lumMod val="75000"/>
                  </a:schemeClr>
                </a:solidFill>
                <a:latin typeface="Consolas" panose="020B0609020204030204" pitchFamily="49" charset="0"/>
              </a:rPr>
              <a:t>overriden</a:t>
            </a:r>
            <a:r>
              <a:rPr lang="en-US" sz="2400" dirty="0">
                <a:solidFill>
                  <a:schemeClr val="accent1">
                    <a:lumMod val="75000"/>
                  </a:schemeClr>
                </a:solidFill>
                <a:latin typeface="Consolas" panose="020B0609020204030204" pitchFamily="49" charset="0"/>
              </a:rPr>
              <a:t>"; } </a:t>
            </a:r>
          </a:p>
          <a:p>
            <a:pPr marL="457200" lvl="1" indent="0">
              <a:buNone/>
            </a:pPr>
            <a:r>
              <a:rPr lang="en-US" sz="2400" dirty="0">
                <a:solidFill>
                  <a:schemeClr val="accent1">
                    <a:lumMod val="75000"/>
                  </a:schemeClr>
                </a:solidFill>
                <a:latin typeface="Consolas" panose="020B0609020204030204" pitchFamily="49" charset="0"/>
              </a:rPr>
              <a:t>} </a:t>
            </a:r>
          </a:p>
          <a:p>
            <a:pPr>
              <a:buFont typeface="Arial" panose="020B0604020202020204" pitchFamily="34" charset="0"/>
              <a:buChar char="•"/>
            </a:pPr>
            <a:endParaRPr lang="en-US" sz="24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426454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Instances of value types do not have referential identity nor referential comparison semantics</a:t>
            </a:r>
          </a:p>
          <a:p>
            <a:pPr>
              <a:buFont typeface="Arial" panose="020B0604020202020204" pitchFamily="34" charset="0"/>
              <a:buChar char="•"/>
            </a:pPr>
            <a:r>
              <a:rPr lang="en-US" sz="2400" dirty="0"/>
              <a:t> Value types are derived from </a:t>
            </a:r>
            <a:r>
              <a:rPr lang="en-US" sz="2400" dirty="0" err="1"/>
              <a:t>System.ValueType</a:t>
            </a:r>
            <a:r>
              <a:rPr lang="en-US" sz="2400" dirty="0"/>
              <a:t>, always have a default value, and can always be created and copied.</a:t>
            </a:r>
          </a:p>
          <a:p>
            <a:pPr>
              <a:buFont typeface="Arial" panose="020B0604020202020204" pitchFamily="34" charset="0"/>
              <a:buChar char="•"/>
            </a:pPr>
            <a:r>
              <a:rPr lang="en-US" sz="2400" dirty="0"/>
              <a:t> They cannot derive from each other (but can implement interfaces) and cannot have an explicit default (</a:t>
            </a:r>
            <a:r>
              <a:rPr lang="en-US" sz="2400" dirty="0" err="1"/>
              <a:t>parameterless</a:t>
            </a:r>
            <a:r>
              <a:rPr lang="en-US" sz="2400" dirty="0"/>
              <a:t>) constructor</a:t>
            </a:r>
          </a:p>
        </p:txBody>
      </p:sp>
    </p:spTree>
    <p:extLst>
      <p:ext uri="{BB962C8B-B14F-4D97-AF65-F5344CB8AC3E}">
        <p14:creationId xmlns:p14="http://schemas.microsoft.com/office/powerpoint/2010/main" val="41479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Types</a:t>
            </a:r>
          </a:p>
        </p:txBody>
      </p:sp>
      <p:sp>
        <p:nvSpPr>
          <p:cNvPr id="3" name="Content Placeholder 2"/>
          <p:cNvSpPr>
            <a:spLocks noGrp="1"/>
          </p:cNvSpPr>
          <p:nvPr>
            <p:ph idx="1"/>
          </p:nvPr>
        </p:nvSpPr>
        <p:spPr/>
        <p:txBody>
          <a:bodyPr>
            <a:normAutofit fontScale="92500"/>
          </a:bodyPr>
          <a:lstStyle/>
          <a:p>
            <a:pPr lvl="1">
              <a:buFont typeface="Arial" panose="020B0604020202020204" pitchFamily="34" charset="0"/>
              <a:buChar char="•"/>
            </a:pPr>
            <a:r>
              <a:rPr lang="en-US" altLang="en-US" sz="2400" dirty="0"/>
              <a:t>Reference types are type-safe object pointers.  Allocated in the “managed heap” </a:t>
            </a:r>
          </a:p>
          <a:p>
            <a:pPr lvl="1">
              <a:buFont typeface="Arial" panose="020B0604020202020204" pitchFamily="34" charset="0"/>
              <a:buChar char="•"/>
            </a:pPr>
            <a:endParaRPr lang="en-US" altLang="en-US" sz="2400" dirty="0"/>
          </a:p>
          <a:p>
            <a:pPr lvl="1">
              <a:buFont typeface="Arial" panose="020B0604020202020204" pitchFamily="34" charset="0"/>
              <a:buChar char="•"/>
            </a:pPr>
            <a:r>
              <a:rPr lang="en-US" sz="2400" dirty="0"/>
              <a:t>Reference types have the notion of referential identity  </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It is not always possible to create an instance of a reference type, nor to copy an existing instance, or perform a value comparison on two existing instances. </a:t>
            </a:r>
          </a:p>
        </p:txBody>
      </p:sp>
    </p:spTree>
    <p:extLst>
      <p:ext uri="{BB962C8B-B14F-4D97-AF65-F5344CB8AC3E}">
        <p14:creationId xmlns:p14="http://schemas.microsoft.com/office/powerpoint/2010/main" val="350021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2029</TotalTime>
  <Words>3588</Words>
  <Application>Microsoft Office PowerPoint</Application>
  <PresentationFormat>Widescreen</PresentationFormat>
  <Paragraphs>482</Paragraphs>
  <Slides>57</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Consolas</vt:lpstr>
      <vt:lpstr>Corbel</vt:lpstr>
      <vt:lpstr>Courier New</vt:lpstr>
      <vt:lpstr>Lucida Console</vt:lpstr>
      <vt:lpstr>Times New Roman</vt:lpstr>
      <vt:lpstr>Verdana</vt:lpstr>
      <vt:lpstr>Parallax</vt:lpstr>
      <vt:lpstr>Document</vt:lpstr>
      <vt:lpstr>Information Processing Techniques</vt:lpstr>
      <vt:lpstr>The Common Type System</vt:lpstr>
      <vt:lpstr>Structs and Classes in C#</vt:lpstr>
      <vt:lpstr>Structs and Classes in C#</vt:lpstr>
      <vt:lpstr>Interfaces</vt:lpstr>
      <vt:lpstr>Virtual Methods</vt:lpstr>
      <vt:lpstr>Virtual Methods</vt:lpstr>
      <vt:lpstr>Value Types</vt:lpstr>
      <vt:lpstr>Reference Types</vt:lpstr>
      <vt:lpstr>Reference Types</vt:lpstr>
      <vt:lpstr>Boxing and Unboxing</vt:lpstr>
      <vt:lpstr>Class Array</vt:lpstr>
      <vt:lpstr>Common Data Structures</vt:lpstr>
      <vt:lpstr>Collections</vt:lpstr>
      <vt:lpstr>ArrayList</vt:lpstr>
      <vt:lpstr>ArrayList</vt:lpstr>
      <vt:lpstr>Stacks</vt:lpstr>
      <vt:lpstr>Queues</vt:lpstr>
      <vt:lpstr>PowerPoint Presentation</vt:lpstr>
      <vt:lpstr>PowerPoint Presentation</vt:lpstr>
      <vt:lpstr>PowerPoint Presentation</vt:lpstr>
      <vt:lpstr>Common Programming Mistakes</vt:lpstr>
      <vt:lpstr>Hashtables</vt:lpstr>
      <vt:lpstr>Hashtable</vt:lpstr>
      <vt:lpstr>Hashing</vt:lpstr>
      <vt:lpstr>Hashtable</vt:lpstr>
      <vt:lpstr>Hashtable</vt:lpstr>
      <vt:lpstr>Performance Tip</vt:lpstr>
      <vt:lpstr>Common Programming Mistakes</vt:lpstr>
      <vt:lpstr>Problems with Non-Generic Collections</vt:lpstr>
      <vt:lpstr>Why do we need Generics?</vt:lpstr>
      <vt:lpstr>Generics</vt:lpstr>
      <vt:lpstr>Generics</vt:lpstr>
      <vt:lpstr>Generic Methods</vt:lpstr>
      <vt:lpstr>Generic Methods</vt:lpstr>
      <vt:lpstr>Generic Methods</vt:lpstr>
      <vt:lpstr>Problems with Non-Generic Collections</vt:lpstr>
      <vt:lpstr>Generic Collection Classes</vt:lpstr>
      <vt:lpstr>List &lt;T&gt;</vt:lpstr>
      <vt:lpstr>Creating a List</vt:lpstr>
      <vt:lpstr>SortedDictionary</vt:lpstr>
      <vt:lpstr>PowerPoint Presentation</vt:lpstr>
      <vt:lpstr>PowerPoint Presentation</vt:lpstr>
      <vt:lpstr>PowerPoint Presentation</vt:lpstr>
      <vt:lpstr>Performance Tip</vt:lpstr>
      <vt:lpstr>Common Programming Mistakes</vt:lpstr>
      <vt:lpstr>LinkedList&lt;T&gt;</vt:lpstr>
      <vt:lpstr>PowerPoint Presentation</vt:lpstr>
      <vt:lpstr>PowerPoint Presentation</vt:lpstr>
      <vt:lpstr>PowerPoint Presentation</vt:lpstr>
      <vt:lpstr>PowerPoint Presentation</vt:lpstr>
      <vt:lpstr>PowerPoint Presentation</vt:lpstr>
      <vt:lpstr>Synchronized Collections</vt:lpstr>
      <vt:lpstr>Synchronized Collections</vt:lpstr>
      <vt:lpstr>Collection Interfaces</vt:lpstr>
      <vt:lpstr>Generic Collection Interfaces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 Sattar</cp:lastModifiedBy>
  <cp:revision>387</cp:revision>
  <dcterms:created xsi:type="dcterms:W3CDTF">2021-08-26T05:50:28Z</dcterms:created>
  <dcterms:modified xsi:type="dcterms:W3CDTF">2023-09-12T02:46:56Z</dcterms:modified>
</cp:coreProperties>
</file>