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14" r:id="rId1"/>
  </p:sldMasterIdLst>
  <p:notesMasterIdLst>
    <p:notesMasterId r:id="rId39"/>
  </p:notesMasterIdLst>
  <p:sldIdLst>
    <p:sldId id="256" r:id="rId2"/>
    <p:sldId id="294" r:id="rId3"/>
    <p:sldId id="297" r:id="rId4"/>
    <p:sldId id="298" r:id="rId5"/>
    <p:sldId id="299" r:id="rId6"/>
    <p:sldId id="300" r:id="rId7"/>
    <p:sldId id="301" r:id="rId8"/>
    <p:sldId id="302" r:id="rId9"/>
    <p:sldId id="303" r:id="rId10"/>
    <p:sldId id="304"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324" r:id="rId30"/>
    <p:sldId id="325" r:id="rId31"/>
    <p:sldId id="326" r:id="rId32"/>
    <p:sldId id="327" r:id="rId33"/>
    <p:sldId id="328" r:id="rId34"/>
    <p:sldId id="329" r:id="rId35"/>
    <p:sldId id="330" r:id="rId36"/>
    <p:sldId id="331" r:id="rId37"/>
    <p:sldId id="296"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CFB4"/>
    <a:srgbClr val="C09200"/>
    <a:srgbClr val="FFE893"/>
    <a:srgbClr val="FFE089"/>
    <a:srgbClr val="FFB5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42" autoAdjust="0"/>
    <p:restoredTop sz="74798" autoAdjust="0"/>
  </p:normalViewPr>
  <p:slideViewPr>
    <p:cSldViewPr snapToGrid="0">
      <p:cViewPr varScale="1">
        <p:scale>
          <a:sx n="84" d="100"/>
          <a:sy n="84" d="100"/>
        </p:scale>
        <p:origin x="18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F43A18-0DC0-49E2-8CE5-AB068FFD13D7}" type="datetimeFigureOut">
              <a:rPr lang="en-US" smtClean="0"/>
              <a:t>9/19/2023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AD6DE1-26EE-495E-8F92-5928125F8721}" type="slidenum">
              <a:rPr lang="en-US" smtClean="0"/>
              <a:t>‹#›</a:t>
            </a:fld>
            <a:endParaRPr lang="en-US"/>
          </a:p>
        </p:txBody>
      </p:sp>
    </p:spTree>
    <p:extLst>
      <p:ext uri="{BB962C8B-B14F-4D97-AF65-F5344CB8AC3E}">
        <p14:creationId xmlns:p14="http://schemas.microsoft.com/office/powerpoint/2010/main" val="1137929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Binary_data" TargetMode="External"/><Relationship Id="rId3" Type="http://schemas.openxmlformats.org/officeDocument/2006/relationships/hyperlink" Target="https://en.wikipedia.org/wiki/Query_language" TargetMode="External"/><Relationship Id="rId7" Type="http://schemas.openxmlformats.org/officeDocument/2006/relationships/hyperlink" Target="https://en.wikipedia.org/wiki/JSON"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en.wikipedia.org/wiki/XML" TargetMode="External"/><Relationship Id="rId5" Type="http://schemas.openxmlformats.org/officeDocument/2006/relationships/hyperlink" Target="https://en.wikipedia.org/wiki/Unstructured_data" TargetMode="External"/><Relationship Id="rId4" Type="http://schemas.openxmlformats.org/officeDocument/2006/relationships/hyperlink" Target="https://en.wikipedia.org/wiki/Functional_programming"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2</a:t>
            </a:fld>
            <a:endParaRPr lang="en-US"/>
          </a:p>
        </p:txBody>
      </p:sp>
    </p:spTree>
    <p:extLst>
      <p:ext uri="{BB962C8B-B14F-4D97-AF65-F5344CB8AC3E}">
        <p14:creationId xmlns:p14="http://schemas.microsoft.com/office/powerpoint/2010/main" val="1285608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This example shows how to perform default Serialization of a graph of objects, whose root is the </a:t>
            </a:r>
            <a:r>
              <a:rPr lang="en-US" altLang="en-US" dirty="0" err="1"/>
              <a:t>arraylist</a:t>
            </a:r>
            <a:r>
              <a:rPr lang="en-US" altLang="en-US" dirty="0"/>
              <a:t> </a:t>
            </a:r>
            <a:r>
              <a:rPr lang="en-US" altLang="en-US" b="1" dirty="0"/>
              <a:t>l</a:t>
            </a:r>
            <a:r>
              <a:rPr lang="en-US" altLang="en-US" dirty="0"/>
              <a:t>. This code serializes the graph to a </a:t>
            </a:r>
            <a:r>
              <a:rPr lang="en-US" altLang="en-US" dirty="0" err="1"/>
              <a:t>FileStream</a:t>
            </a:r>
            <a:r>
              <a:rPr lang="en-US" altLang="en-US" dirty="0"/>
              <a:t>:</a:t>
            </a:r>
          </a:p>
          <a:p>
            <a:endParaRPr lang="en-US" altLang="en-US" dirty="0"/>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31</a:t>
            </a:fld>
            <a:endParaRPr lang="en-US"/>
          </a:p>
        </p:txBody>
      </p:sp>
    </p:spTree>
    <p:extLst>
      <p:ext uri="{BB962C8B-B14F-4D97-AF65-F5344CB8AC3E}">
        <p14:creationId xmlns:p14="http://schemas.microsoft.com/office/powerpoint/2010/main" val="3935227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This example shows how to perform default Serialization of a graph of objects, whose root is the </a:t>
            </a:r>
            <a:r>
              <a:rPr lang="en-US" altLang="en-US" dirty="0" err="1"/>
              <a:t>arraylist</a:t>
            </a:r>
            <a:r>
              <a:rPr lang="en-US" altLang="en-US" dirty="0"/>
              <a:t> </a:t>
            </a:r>
            <a:r>
              <a:rPr lang="en-US" altLang="en-US" b="1" dirty="0"/>
              <a:t>l</a:t>
            </a:r>
            <a:r>
              <a:rPr lang="en-US" altLang="en-US" dirty="0"/>
              <a:t>. This code serializes the graph to a </a:t>
            </a:r>
            <a:r>
              <a:rPr lang="en-US" altLang="en-US" dirty="0" err="1"/>
              <a:t>FileStream</a:t>
            </a:r>
            <a:r>
              <a:rPr lang="en-US" altLang="en-US" dirty="0"/>
              <a:t>:</a:t>
            </a:r>
          </a:p>
          <a:p>
            <a:endParaRPr lang="en-US" altLang="en-US" dirty="0"/>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32</a:t>
            </a:fld>
            <a:endParaRPr lang="en-US"/>
          </a:p>
        </p:txBody>
      </p:sp>
    </p:spTree>
    <p:extLst>
      <p:ext uri="{BB962C8B-B14F-4D97-AF65-F5344CB8AC3E}">
        <p14:creationId xmlns:p14="http://schemas.microsoft.com/office/powerpoint/2010/main" val="3278424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Class authors need to be aware of serialization. The serialization services assume that a type is NOT Serializable unless type is specifically marked as Serializable. In the most simple case marking a class as Serializable is the all the class author will have to do. For slightly more complex classes with state that is invalid to serialize, we provide support for marking those fields and properties as transient. For the handful of classes that need to participate in their own serialization an Deserialization we provide an </a:t>
            </a:r>
            <a:r>
              <a:rPr lang="en-US" altLang="en-US" dirty="0" err="1"/>
              <a:t>ISerializable</a:t>
            </a:r>
            <a:r>
              <a:rPr lang="en-US" altLang="en-US" dirty="0"/>
              <a:t> interface.</a:t>
            </a:r>
          </a:p>
          <a:p>
            <a:endParaRPr lang="en-US" altLang="en-US" dirty="0"/>
          </a:p>
          <a:p>
            <a:r>
              <a:rPr lang="en-US" altLang="en-US" dirty="0"/>
              <a:t>A class must be marked with the </a:t>
            </a:r>
            <a:r>
              <a:rPr lang="en-US" altLang="en-US" i="1" dirty="0"/>
              <a:t>Serializable </a:t>
            </a:r>
            <a:r>
              <a:rPr lang="en-US" altLang="en-US" dirty="0"/>
              <a:t>bit to be Serialized. An exception is thrown during serialization if the bit is not set of any class involved in the graph being serialized. </a:t>
            </a:r>
          </a:p>
          <a:p>
            <a:r>
              <a:rPr lang="en-US" altLang="en-US" dirty="0"/>
              <a:t>In C#, this bit is set with a reserved custom attribute</a:t>
            </a:r>
          </a:p>
          <a:p>
            <a:r>
              <a:rPr lang="en-US" altLang="en-US" dirty="0">
                <a:latin typeface="Arial Unicode MS" pitchFamily="34" charset="-128"/>
              </a:rPr>
              <a:t>[Serializable] public class </a:t>
            </a:r>
            <a:r>
              <a:rPr lang="en-US" altLang="en-US" dirty="0" err="1">
                <a:latin typeface="Arial Unicode MS" pitchFamily="34" charset="-128"/>
              </a:rPr>
              <a:t>MyClass</a:t>
            </a:r>
            <a:r>
              <a:rPr lang="en-US" altLang="en-US" dirty="0">
                <a:latin typeface="Arial Unicode MS" pitchFamily="34" charset="-128"/>
              </a:rPr>
              <a:t> {} </a:t>
            </a:r>
            <a:r>
              <a:rPr lang="en-US" altLang="en-US" dirty="0"/>
              <a:t>Classes with this attribute have all fields (even private ones) serialized.</a:t>
            </a:r>
          </a:p>
          <a:p>
            <a:endParaRPr lang="en-US" altLang="en-US" dirty="0"/>
          </a:p>
          <a:p>
            <a:r>
              <a:rPr lang="en-US" altLang="en-US" dirty="0"/>
              <a:t>There are fields and properties on some types that it does not make since to serialize. Either for performance or correctness reasons the class author needs to tell the serialization service to "skip" these members. This is done by using the </a:t>
            </a:r>
            <a:r>
              <a:rPr lang="en-US" altLang="en-US" b="1" dirty="0" err="1"/>
              <a:t>NotSerialized</a:t>
            </a:r>
            <a:r>
              <a:rPr lang="en-US" altLang="en-US" b="1" dirty="0"/>
              <a:t> </a:t>
            </a:r>
            <a:r>
              <a:rPr lang="en-US" altLang="en-US" dirty="0"/>
              <a:t>custom attribute. If the </a:t>
            </a:r>
            <a:r>
              <a:rPr lang="en-US" altLang="en-US" b="1" dirty="0" err="1"/>
              <a:t>NonSerialized</a:t>
            </a:r>
            <a:r>
              <a:rPr lang="en-US" altLang="en-US" b="1" dirty="0"/>
              <a:t>/</a:t>
            </a:r>
            <a:r>
              <a:rPr lang="en-US" altLang="en-US" b="1" dirty="0" err="1"/>
              <a:t>NotSerialized</a:t>
            </a:r>
            <a:r>
              <a:rPr lang="en-US" altLang="en-US" b="1" dirty="0"/>
              <a:t> </a:t>
            </a:r>
            <a:r>
              <a:rPr lang="en-US" altLang="en-US" dirty="0"/>
              <a:t>attribute is set the class author is saying this field or property within a class should not be serialized. In C# this bit is set with the transient keyword</a:t>
            </a:r>
          </a:p>
          <a:p>
            <a:r>
              <a:rPr lang="en-US" altLang="en-US" dirty="0">
                <a:latin typeface="Arial Unicode MS" pitchFamily="34" charset="-128"/>
              </a:rPr>
              <a:t>[Serializable] public class </a:t>
            </a:r>
            <a:r>
              <a:rPr lang="en-US" altLang="en-US" dirty="0" err="1">
                <a:latin typeface="Arial Unicode MS" pitchFamily="34" charset="-128"/>
              </a:rPr>
              <a:t>MyClass</a:t>
            </a:r>
            <a:r>
              <a:rPr lang="en-US" altLang="en-US" dirty="0">
                <a:latin typeface="Arial Unicode MS" pitchFamily="34" charset="-128"/>
              </a:rPr>
              <a:t> { [</a:t>
            </a:r>
            <a:r>
              <a:rPr lang="en-US" altLang="en-US" dirty="0" err="1">
                <a:latin typeface="Arial Unicode MS" pitchFamily="34" charset="-128"/>
              </a:rPr>
              <a:t>NotSerialized</a:t>
            </a:r>
            <a:r>
              <a:rPr lang="en-US" altLang="en-US" dirty="0">
                <a:latin typeface="Arial Unicode MS" pitchFamily="34" charset="-128"/>
              </a:rPr>
              <a:t>] int _</a:t>
            </a:r>
            <a:r>
              <a:rPr lang="en-US" altLang="en-US" dirty="0" err="1">
                <a:latin typeface="Arial Unicode MS" pitchFamily="34" charset="-128"/>
              </a:rPr>
              <a:t>cashSize</a:t>
            </a:r>
            <a:r>
              <a:rPr lang="en-US" altLang="en-US" dirty="0">
                <a:latin typeface="Arial Unicode MS" pitchFamily="34" charset="-128"/>
              </a:rPr>
              <a:t>; } </a:t>
            </a:r>
            <a:endParaRPr lang="en-US" altLang="en-US" dirty="0"/>
          </a:p>
          <a:p>
            <a:endParaRPr lang="en-US" altLang="en-US" dirty="0"/>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33</a:t>
            </a:fld>
            <a:endParaRPr lang="en-US"/>
          </a:p>
        </p:txBody>
      </p:sp>
    </p:spTree>
    <p:extLst>
      <p:ext uri="{BB962C8B-B14F-4D97-AF65-F5344CB8AC3E}">
        <p14:creationId xmlns:p14="http://schemas.microsoft.com/office/powerpoint/2010/main" val="1056748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There’s nothing that indicates that this class can be serialized, but…</a:t>
            </a:r>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34</a:t>
            </a:fld>
            <a:endParaRPr lang="en-US"/>
          </a:p>
        </p:txBody>
      </p:sp>
    </p:spTree>
    <p:extLst>
      <p:ext uri="{BB962C8B-B14F-4D97-AF65-F5344CB8AC3E}">
        <p14:creationId xmlns:p14="http://schemas.microsoft.com/office/powerpoint/2010/main" val="1674043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 this code will serialize it.</a:t>
            </a:r>
          </a:p>
          <a:p>
            <a:endParaRPr lang="en-US" altLang="en-US" dirty="0"/>
          </a:p>
          <a:p>
            <a:r>
              <a:rPr lang="en-US" altLang="en-US" dirty="0"/>
              <a:t>This uses </a:t>
            </a:r>
            <a:r>
              <a:rPr lang="en-US" altLang="en-US" u="sng" dirty="0"/>
              <a:t>reflection</a:t>
            </a:r>
            <a:r>
              <a:rPr lang="en-US" altLang="en-US" dirty="0"/>
              <a:t>, something familiar to Java programmers.</a:t>
            </a:r>
          </a:p>
          <a:p>
            <a:endParaRPr lang="en-US" altLang="en-US" dirty="0"/>
          </a:p>
          <a:p>
            <a:r>
              <a:rPr lang="en-US" altLang="en-US" dirty="0"/>
              <a:t>Stream = whatever stream we want to send this to.</a:t>
            </a:r>
          </a:p>
          <a:p>
            <a:endParaRPr lang="en-US" altLang="en-US" dirty="0"/>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35</a:t>
            </a:fld>
            <a:endParaRPr lang="en-US"/>
          </a:p>
        </p:txBody>
      </p:sp>
    </p:spTree>
    <p:extLst>
      <p:ext uri="{BB962C8B-B14F-4D97-AF65-F5344CB8AC3E}">
        <p14:creationId xmlns:p14="http://schemas.microsoft.com/office/powerpoint/2010/main" val="3551763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Note that we didn’t need to do anything to the class which we’ve just serialized, and yet we get reasonable XML. All that’s required to serialize as XML or SOAP:  Default constructor, and public data members or properties.  (When in doubt, use properties.)</a:t>
            </a:r>
          </a:p>
          <a:p>
            <a:endParaRPr lang="en-US" altLang="en-US" dirty="0"/>
          </a:p>
          <a:p>
            <a:r>
              <a:rPr lang="en-US" altLang="en-US" dirty="0"/>
              <a:t>Don’t worry about the schema stuff; that’s boilerplate.  You actually can omit it from your input XML files.  But it’s better practice to use it.</a:t>
            </a:r>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36</a:t>
            </a:fld>
            <a:endParaRPr lang="en-US"/>
          </a:p>
        </p:txBody>
      </p:sp>
    </p:spTree>
    <p:extLst>
      <p:ext uri="{BB962C8B-B14F-4D97-AF65-F5344CB8AC3E}">
        <p14:creationId xmlns:p14="http://schemas.microsoft.com/office/powerpoint/2010/main" val="1586728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Text-based format means that one can read and edit an xml document using standard text editing tools</a:t>
            </a:r>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3</a:t>
            </a:fld>
            <a:endParaRPr lang="en-US"/>
          </a:p>
        </p:txBody>
      </p:sp>
    </p:spTree>
    <p:extLst>
      <p:ext uri="{BB962C8B-B14F-4D97-AF65-F5344CB8AC3E}">
        <p14:creationId xmlns:p14="http://schemas.microsoft.com/office/powerpoint/2010/main" val="3124518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XSD = XML Schema Definition</a:t>
            </a:r>
          </a:p>
          <a:p>
            <a:r>
              <a:rPr lang="en-US" dirty="0"/>
              <a:t>DTD = Document Type Definition</a:t>
            </a:r>
          </a:p>
          <a:p>
            <a:r>
              <a:rPr lang="en-US" dirty="0"/>
              <a:t>XDR = </a:t>
            </a:r>
            <a:r>
              <a:rPr lang="en-US" dirty="0" err="1"/>
              <a:t>eXternal</a:t>
            </a:r>
            <a:r>
              <a:rPr lang="en-US" dirty="0"/>
              <a:t> Data Representation</a:t>
            </a:r>
          </a:p>
          <a:p>
            <a:endParaRPr lang="en-US" dirty="0"/>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6</a:t>
            </a:fld>
            <a:endParaRPr lang="en-US"/>
          </a:p>
        </p:txBody>
      </p:sp>
    </p:spTree>
    <p:extLst>
      <p:ext uri="{BB962C8B-B14F-4D97-AF65-F5344CB8AC3E}">
        <p14:creationId xmlns:p14="http://schemas.microsoft.com/office/powerpoint/2010/main" val="3442864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XSLT = </a:t>
            </a:r>
            <a:r>
              <a:rPr lang="en-US" dirty="0" err="1"/>
              <a:t>eXtensible</a:t>
            </a:r>
            <a:r>
              <a:rPr lang="en-US" dirty="0"/>
              <a:t> </a:t>
            </a:r>
            <a:r>
              <a:rPr lang="en-US" dirty="0" err="1"/>
              <a:t>StyleSheet</a:t>
            </a:r>
            <a:r>
              <a:rPr lang="en-US" dirty="0"/>
              <a:t> 	Language Transformations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0" i="0" dirty="0">
                <a:solidFill>
                  <a:srgbClr val="161616"/>
                </a:solidFill>
                <a:effectLst/>
                <a:latin typeface="IBM Plex Sans" panose="020B0604020202020204" pitchFamily="34" charset="0"/>
              </a:rPr>
              <a:t>The XML Path Language (XPath) is used to uniquely identify or address parts of an XML document. An XPath expression can be used to search through an XML document, and extract information from any part of the document, such as an element or attribute (referred to as a </a:t>
            </a:r>
            <a:r>
              <a:rPr lang="en-US" b="0" i="1" dirty="0">
                <a:solidFill>
                  <a:srgbClr val="161616"/>
                </a:solidFill>
                <a:effectLst/>
                <a:latin typeface="IBM Plex Sans" panose="020B0604020202020204" pitchFamily="34" charset="0"/>
              </a:rPr>
              <a:t>node</a:t>
            </a:r>
            <a:r>
              <a:rPr lang="en-US" b="0" i="0" dirty="0">
                <a:solidFill>
                  <a:srgbClr val="161616"/>
                </a:solidFill>
                <a:effectLst/>
                <a:latin typeface="IBM Plex Sans" panose="020B0604020202020204" pitchFamily="34" charset="0"/>
              </a:rPr>
              <a:t> in XML) in it. XPath can be used alone or in conjunction with XSLT.</a:t>
            </a:r>
          </a:p>
          <a:p>
            <a:endParaRPr lang="en-US" b="0" i="0" dirty="0">
              <a:solidFill>
                <a:srgbClr val="161616"/>
              </a:solidFill>
              <a:effectLst/>
              <a:latin typeface="IBM Plex Sans" panose="020B0604020202020204" pitchFamily="34" charset="0"/>
            </a:endParaRPr>
          </a:p>
          <a:p>
            <a:r>
              <a:rPr lang="en-US" b="1" i="0">
                <a:solidFill>
                  <a:srgbClr val="202122"/>
                </a:solidFill>
                <a:effectLst/>
                <a:latin typeface="Arial" panose="020B0604020202020204" pitchFamily="34" charset="0"/>
              </a:rPr>
              <a:t>XQuery</a:t>
            </a:r>
            <a:r>
              <a:rPr lang="en-US" b="0" i="0">
                <a:solidFill>
                  <a:srgbClr val="202122"/>
                </a:solidFill>
                <a:effectLst/>
                <a:latin typeface="Arial" panose="020B0604020202020204" pitchFamily="34" charset="0"/>
              </a:rPr>
              <a:t> (</a:t>
            </a:r>
            <a:r>
              <a:rPr lang="en-US" b="1" i="0">
                <a:solidFill>
                  <a:srgbClr val="202122"/>
                </a:solidFill>
                <a:effectLst/>
                <a:latin typeface="Arial" panose="020B0604020202020204" pitchFamily="34" charset="0"/>
              </a:rPr>
              <a:t>XML Query</a:t>
            </a:r>
            <a:r>
              <a:rPr lang="en-US" b="0" i="0">
                <a:solidFill>
                  <a:srgbClr val="202122"/>
                </a:solidFill>
                <a:effectLst/>
                <a:latin typeface="Arial" panose="020B0604020202020204" pitchFamily="34" charset="0"/>
              </a:rPr>
              <a:t>) is a </a:t>
            </a:r>
            <a:r>
              <a:rPr lang="en-US" b="0" i="0" u="none" strike="noStrike">
                <a:solidFill>
                  <a:srgbClr val="0645AD"/>
                </a:solidFill>
                <a:effectLst/>
                <a:latin typeface="Arial" panose="020B0604020202020204" pitchFamily="34" charset="0"/>
                <a:hlinkClick r:id="rId3" tooltip="Query language"/>
              </a:rPr>
              <a:t>query</a:t>
            </a:r>
            <a:r>
              <a:rPr lang="en-US" b="0" i="0">
                <a:solidFill>
                  <a:srgbClr val="202122"/>
                </a:solidFill>
                <a:effectLst/>
                <a:latin typeface="Arial" panose="020B0604020202020204" pitchFamily="34" charset="0"/>
              </a:rPr>
              <a:t> and </a:t>
            </a:r>
            <a:r>
              <a:rPr lang="en-US" b="0" i="0" u="none" strike="noStrike">
                <a:solidFill>
                  <a:srgbClr val="0645AD"/>
                </a:solidFill>
                <a:effectLst/>
                <a:latin typeface="Arial" panose="020B0604020202020204" pitchFamily="34" charset="0"/>
                <a:hlinkClick r:id="rId4" tooltip="Functional programming"/>
              </a:rPr>
              <a:t>functional programming</a:t>
            </a:r>
            <a:r>
              <a:rPr lang="en-US" b="0" i="0">
                <a:solidFill>
                  <a:srgbClr val="202122"/>
                </a:solidFill>
                <a:effectLst/>
                <a:latin typeface="Arial" panose="020B0604020202020204" pitchFamily="34" charset="0"/>
              </a:rPr>
              <a:t> language that queries and transforms collections of structured and </a:t>
            </a:r>
            <a:r>
              <a:rPr lang="en-US" b="0" i="0" u="none" strike="noStrike">
                <a:solidFill>
                  <a:srgbClr val="0645AD"/>
                </a:solidFill>
                <a:effectLst/>
                <a:latin typeface="Arial" panose="020B0604020202020204" pitchFamily="34" charset="0"/>
                <a:hlinkClick r:id="rId5" tooltip="Unstructured data"/>
              </a:rPr>
              <a:t>unstructured data</a:t>
            </a:r>
            <a:r>
              <a:rPr lang="en-US" b="0" i="0">
                <a:solidFill>
                  <a:srgbClr val="202122"/>
                </a:solidFill>
                <a:effectLst/>
                <a:latin typeface="Arial" panose="020B0604020202020204" pitchFamily="34" charset="0"/>
              </a:rPr>
              <a:t>, usually in the form of </a:t>
            </a:r>
            <a:r>
              <a:rPr lang="en-US" b="0" i="0" u="none" strike="noStrike">
                <a:solidFill>
                  <a:srgbClr val="0645AD"/>
                </a:solidFill>
                <a:effectLst/>
                <a:latin typeface="Arial" panose="020B0604020202020204" pitchFamily="34" charset="0"/>
                <a:hlinkClick r:id="rId6" tooltip="XML"/>
              </a:rPr>
              <a:t>XML</a:t>
            </a:r>
            <a:r>
              <a:rPr lang="en-US" b="0" i="0">
                <a:solidFill>
                  <a:srgbClr val="202122"/>
                </a:solidFill>
                <a:effectLst/>
                <a:latin typeface="Arial" panose="020B0604020202020204" pitchFamily="34" charset="0"/>
              </a:rPr>
              <a:t>, text and with vendor-specific extensions for other data formats (</a:t>
            </a:r>
            <a:r>
              <a:rPr lang="en-US" b="0" i="0" u="none" strike="noStrike">
                <a:solidFill>
                  <a:srgbClr val="0645AD"/>
                </a:solidFill>
                <a:effectLst/>
                <a:latin typeface="Arial" panose="020B0604020202020204" pitchFamily="34" charset="0"/>
                <a:hlinkClick r:id="rId7" tooltip="JSON"/>
              </a:rPr>
              <a:t>JSON</a:t>
            </a:r>
            <a:r>
              <a:rPr lang="en-US" b="0" i="0">
                <a:solidFill>
                  <a:srgbClr val="202122"/>
                </a:solidFill>
                <a:effectLst/>
                <a:latin typeface="Arial" panose="020B0604020202020204" pitchFamily="34" charset="0"/>
              </a:rPr>
              <a:t>, </a:t>
            </a:r>
            <a:r>
              <a:rPr lang="en-US" b="0" i="0" u="none" strike="noStrike">
                <a:solidFill>
                  <a:srgbClr val="0645AD"/>
                </a:solidFill>
                <a:effectLst/>
                <a:latin typeface="Arial" panose="020B0604020202020204" pitchFamily="34" charset="0"/>
                <a:hlinkClick r:id="rId8" tooltip="Binary data"/>
              </a:rPr>
              <a:t>binary</a:t>
            </a:r>
            <a:r>
              <a:rPr lang="en-US" b="0" i="0">
                <a:solidFill>
                  <a:srgbClr val="202122"/>
                </a:solidFill>
                <a:effectLst/>
                <a:latin typeface="Arial" panose="020B0604020202020204" pitchFamily="34" charset="0"/>
              </a:rPr>
              <a:t>, etc.). </a:t>
            </a:r>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7</a:t>
            </a:fld>
            <a:endParaRPr lang="en-US"/>
          </a:p>
        </p:txBody>
      </p:sp>
    </p:spTree>
    <p:extLst>
      <p:ext uri="{BB962C8B-B14F-4D97-AF65-F5344CB8AC3E}">
        <p14:creationId xmlns:p14="http://schemas.microsoft.com/office/powerpoint/2010/main" val="3314787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11</a:t>
            </a:fld>
            <a:endParaRPr lang="en-US"/>
          </a:p>
        </p:txBody>
      </p:sp>
    </p:spTree>
    <p:extLst>
      <p:ext uri="{BB962C8B-B14F-4D97-AF65-F5344CB8AC3E}">
        <p14:creationId xmlns:p14="http://schemas.microsoft.com/office/powerpoint/2010/main" val="732382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Serialization = writing the object’s state out in serial (sequential) order to a stream of some sort.</a:t>
            </a:r>
          </a:p>
          <a:p>
            <a:r>
              <a:rPr lang="en-US" altLang="en-US" dirty="0" err="1"/>
              <a:t>DeSerialiation</a:t>
            </a:r>
            <a:r>
              <a:rPr lang="en-US" altLang="en-US" dirty="0"/>
              <a:t> = reading the object state back in from the stream to restore it.</a:t>
            </a:r>
          </a:p>
          <a:p>
            <a:endParaRPr lang="en-US" altLang="en-US" dirty="0"/>
          </a:p>
          <a:p>
            <a:r>
              <a:rPr lang="en-US" altLang="en-US" dirty="0"/>
              <a:t>This is all about </a:t>
            </a:r>
            <a:r>
              <a:rPr lang="en-US" altLang="en-US" u="sng" dirty="0"/>
              <a:t>state</a:t>
            </a:r>
            <a:r>
              <a:rPr lang="en-US" altLang="en-US" dirty="0"/>
              <a:t>, although structure is important too.  If I serialize things ABC, and you deserialize them expecting CBA, we’re in trouble.</a:t>
            </a:r>
          </a:p>
          <a:p>
            <a:endParaRPr lang="en-US" altLang="en-US" dirty="0"/>
          </a:p>
          <a:p>
            <a:r>
              <a:rPr lang="en-US" altLang="en-US" dirty="0"/>
              <a:t>XML is particularly neat for serialization because it’s </a:t>
            </a:r>
            <a:r>
              <a:rPr lang="en-US" altLang="en-US" u="sng" dirty="0"/>
              <a:t>self-describing</a:t>
            </a:r>
            <a:r>
              <a:rPr lang="en-US" altLang="en-US" dirty="0"/>
              <a:t>.</a:t>
            </a:r>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27</a:t>
            </a:fld>
            <a:endParaRPr lang="en-US"/>
          </a:p>
        </p:txBody>
      </p:sp>
    </p:spTree>
    <p:extLst>
      <p:ext uri="{BB962C8B-B14F-4D97-AF65-F5344CB8AC3E}">
        <p14:creationId xmlns:p14="http://schemas.microsoft.com/office/powerpoint/2010/main" val="3885001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Let's clearly define what we mean by serialization. By Serialization we mean converting an object, or a connected graph of objects, stored within computer memory, and conventionally drawn on paper in two dimensions, into a linear sequence of bytes. That string of bytes contains all of the important information that was held in the objects we started with.</a:t>
            </a:r>
          </a:p>
          <a:p>
            <a:r>
              <a:rPr lang="en-US" altLang="en-US" dirty="0"/>
              <a:t>We can go on to use that sequence of bytes in several ways. For example: </a:t>
            </a:r>
          </a:p>
          <a:p>
            <a:pPr>
              <a:buFontTx/>
              <a:buChar char="•"/>
            </a:pPr>
            <a:r>
              <a:rPr lang="en-US" altLang="en-US" dirty="0"/>
              <a:t>Send it to another process (on the same machine) and use it to construct arguments to a method that is run in that other process. In this case, the sequence of bytes is copied from one location in the machine's physical memory to another – it never leaves the machine </a:t>
            </a:r>
          </a:p>
          <a:p>
            <a:pPr>
              <a:buFontTx/>
              <a:buChar char="•"/>
            </a:pPr>
            <a:r>
              <a:rPr lang="en-US" altLang="en-US" dirty="0"/>
              <a:t>Send it to the clipboard, to be browsed or included in another application. As above, the sequence of bytes is transferred to another location in memory on the current machine. </a:t>
            </a:r>
          </a:p>
          <a:p>
            <a:pPr>
              <a:buFontTx/>
              <a:buChar char="•"/>
            </a:pPr>
            <a:r>
              <a:rPr lang="en-US" altLang="en-US" dirty="0"/>
              <a:t>Send it 'down the wire' to another machine and use it to create a clone on that machine of the original object graph. As above, we might then use this object graph as an argument to a method call. In this case, however, the sequence of bytes is actually transferred outside of the originating machine. </a:t>
            </a:r>
          </a:p>
          <a:p>
            <a:pPr>
              <a:buFontTx/>
              <a:buChar char="•"/>
            </a:pPr>
            <a:r>
              <a:rPr lang="en-US" altLang="en-US" dirty="0"/>
              <a:t>Send it to a file on-disk, so that it can be reused later.   (See, for example, the classic "Scribble tutorial" in "Using Visual C++" issued as part of the Visual C++ 6.0, and earlier). </a:t>
            </a:r>
          </a:p>
          <a:p>
            <a:endParaRPr lang="en-US" altLang="en-US" dirty="0"/>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28</a:t>
            </a:fld>
            <a:endParaRPr lang="en-US"/>
          </a:p>
        </p:txBody>
      </p:sp>
    </p:spTree>
    <p:extLst>
      <p:ext uri="{BB962C8B-B14F-4D97-AF65-F5344CB8AC3E}">
        <p14:creationId xmlns:p14="http://schemas.microsoft.com/office/powerpoint/2010/main" val="1502381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An object graph is a set of objects with some set of references to each other. The interesting question here is what problems does this bring for Serialization? The most obvious problem is how to represent the links between the objects in the Serialized stream. After all, the value held in the field of the in-memory object which links to another object is essentially a 32-bit address, which has meaning only in the owner address space (and may even change, 'beneath our feet', due to garbage collection). Serialization needs to allocate each object in the stream a number. So, for example, we have assigned arbitrary, small numbers to objects below, and shown the class of each:</a:t>
            </a:r>
          </a:p>
          <a:p>
            <a:r>
              <a:rPr lang="en-US" altLang="en-US" dirty="0"/>
              <a:t> </a:t>
            </a:r>
          </a:p>
          <a:p>
            <a:r>
              <a:rPr lang="en-US" altLang="en-US" dirty="0"/>
              <a:t>Then we can represent this graph of objects with a serialized stream like this:</a:t>
            </a:r>
          </a:p>
          <a:p>
            <a:r>
              <a:rPr lang="en-US" altLang="en-US" dirty="0"/>
              <a:t>Dog, 3, ref 4, ref 7, ref 1 || Cat, 4 || Cat 7 || Mouse, 1, ref 9, ref 2 || Horse, 9, ref 4 || Duck, 2</a:t>
            </a:r>
          </a:p>
          <a:p>
            <a:endParaRPr lang="en-US" altLang="en-US" dirty="0"/>
          </a:p>
          <a:p>
            <a:endParaRPr lang="en-US" altLang="en-US" dirty="0"/>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29</a:t>
            </a:fld>
            <a:endParaRPr lang="en-US"/>
          </a:p>
        </p:txBody>
      </p:sp>
    </p:spTree>
    <p:extLst>
      <p:ext uri="{BB962C8B-B14F-4D97-AF65-F5344CB8AC3E}">
        <p14:creationId xmlns:p14="http://schemas.microsoft.com/office/powerpoint/2010/main" val="796464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Because the runtime metadata 'knows' all there is to know about each object's layout in memory, its field and property definitions, you can serialize objects automatically, without having to write code to serialize each field.</a:t>
            </a:r>
          </a:p>
          <a:p>
            <a:r>
              <a:rPr lang="en-US" altLang="en-US" dirty="0"/>
              <a:t>The serialized stream might be encoded using XML, or a compact binary representation. The format is decided by the </a:t>
            </a:r>
            <a:r>
              <a:rPr lang="en-US" altLang="en-US" dirty="0" err="1"/>
              <a:t>the</a:t>
            </a:r>
            <a:r>
              <a:rPr lang="en-US" altLang="en-US" dirty="0"/>
              <a:t> Formatter object that you call. Pluggable formatters allow the developer to serialize objects in with the two supplied formats (binary and SOAP) or create their own. </a:t>
            </a:r>
          </a:p>
          <a:p>
            <a:endParaRPr lang="en-US" altLang="en-US" dirty="0"/>
          </a:p>
          <a:p>
            <a:r>
              <a:rPr lang="en-US" altLang="en-US" dirty="0" err="1"/>
              <a:t>Serializetion</a:t>
            </a:r>
            <a:r>
              <a:rPr lang="en-US" altLang="en-US" dirty="0"/>
              <a:t> can take place with any stream, not just a </a:t>
            </a:r>
            <a:r>
              <a:rPr lang="en-US" altLang="en-US" dirty="0" err="1"/>
              <a:t>FileStream</a:t>
            </a:r>
            <a:r>
              <a:rPr lang="en-US" altLang="en-US" dirty="0"/>
              <a:t> (see </a:t>
            </a:r>
            <a:r>
              <a:rPr lang="en-US" altLang="en-US" dirty="0" err="1"/>
              <a:t>MemoryStream</a:t>
            </a:r>
            <a:r>
              <a:rPr lang="en-US" altLang="en-US" dirty="0"/>
              <a:t>, </a:t>
            </a:r>
            <a:r>
              <a:rPr lang="en-US" altLang="en-US" dirty="0" err="1"/>
              <a:t>NetStream</a:t>
            </a:r>
            <a:r>
              <a:rPr lang="en-US" altLang="en-US" dirty="0"/>
              <a:t>, etc.)</a:t>
            </a:r>
          </a:p>
          <a:p>
            <a:r>
              <a:rPr lang="en-US" altLang="en-US" dirty="0"/>
              <a:t>Serialization makes use of several classes, as follows: </a:t>
            </a:r>
          </a:p>
          <a:p>
            <a:pPr>
              <a:buFontTx/>
              <a:buChar char="•"/>
            </a:pPr>
            <a:r>
              <a:rPr lang="en-US" altLang="en-US" dirty="0"/>
              <a:t>Formatter — Responsible for writing object data in some specified format to the output stream. This class is also responsible for driving the deserialization operation. </a:t>
            </a:r>
          </a:p>
          <a:p>
            <a:pPr>
              <a:buFontTx/>
              <a:buChar char="•"/>
            </a:pPr>
            <a:r>
              <a:rPr lang="en-US" altLang="en-US" dirty="0" err="1"/>
              <a:t>ObjectIDGenerator</a:t>
            </a:r>
            <a:r>
              <a:rPr lang="en-US" altLang="en-US" dirty="0"/>
              <a:t> — </a:t>
            </a:r>
            <a:r>
              <a:rPr lang="en-US" altLang="en-US" dirty="0" err="1"/>
              <a:t>ObjectIDGenerator</a:t>
            </a:r>
            <a:r>
              <a:rPr lang="en-US" altLang="en-US" dirty="0"/>
              <a:t> generates IDs for objects. It keeps track of objects already 'seen' so that if you ask for the ID of an object, it knows whether to return its existing ID, or generate (and remember) a new ID. </a:t>
            </a:r>
          </a:p>
          <a:p>
            <a:pPr>
              <a:buFontTx/>
              <a:buChar char="•"/>
            </a:pPr>
            <a:r>
              <a:rPr lang="en-US" altLang="en-US" dirty="0" err="1"/>
              <a:t>ObjectManager</a:t>
            </a:r>
            <a:r>
              <a:rPr lang="en-US" altLang="en-US" dirty="0"/>
              <a:t> — Keeps track of objects as they are being deserialized. In this way, deserialization can query the </a:t>
            </a:r>
            <a:r>
              <a:rPr lang="en-US" altLang="en-US" dirty="0" err="1"/>
              <a:t>ObjectManager</a:t>
            </a:r>
            <a:r>
              <a:rPr lang="en-US" altLang="en-US" dirty="0"/>
              <a:t> to know whether a reference to an object, in the serialized stream, refers to an object that has already been deserialized (a backward reference), or to an object that has not yet been deserialized (a forward reference). </a:t>
            </a:r>
          </a:p>
          <a:p>
            <a:r>
              <a:rPr lang="en-US" altLang="en-US" dirty="0"/>
              <a:t>Each of these components is 'pluggable' — the programmer can provide alternatives</a:t>
            </a:r>
          </a:p>
          <a:p>
            <a:endParaRPr lang="en-US" altLang="en-US" dirty="0"/>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30</a:t>
            </a:fld>
            <a:endParaRPr lang="en-US"/>
          </a:p>
        </p:txBody>
      </p:sp>
    </p:spTree>
    <p:extLst>
      <p:ext uri="{BB962C8B-B14F-4D97-AF65-F5344CB8AC3E}">
        <p14:creationId xmlns:p14="http://schemas.microsoft.com/office/powerpoint/2010/main" val="2445338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9/19/2023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2593510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E89489-AEBE-439C-933E-91ED45DA7F20}" type="datetimeFigureOut">
              <a:rPr lang="en-US" smtClean="0"/>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2413386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89489-AEBE-439C-933E-91ED45DA7F20}"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2695890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89489-AEBE-439C-933E-91ED45DA7F20}"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814868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89489-AEBE-439C-933E-91ED45DA7F20}"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4026827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89489-AEBE-439C-933E-91ED45DA7F20}"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0175663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89489-AEBE-439C-933E-91ED45DA7F20}"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2953285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41545036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52713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169531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89489-AEBE-439C-933E-91ED45DA7F20}"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2316909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E89489-AEBE-439C-933E-91ED45DA7F20}" type="datetimeFigureOut">
              <a:rPr lang="en-US" smtClean="0"/>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2240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E89489-AEBE-439C-933E-91ED45DA7F20}" type="datetimeFigureOut">
              <a:rPr lang="en-US" smtClean="0"/>
              <a:t>9/19/2023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2747164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E89489-AEBE-439C-933E-91ED45DA7F20}" type="datetimeFigureOut">
              <a:rPr lang="en-US" smtClean="0"/>
              <a:t>9/19/2023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2270481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E89489-AEBE-439C-933E-91ED45DA7F20}" type="datetimeFigureOut">
              <a:rPr lang="en-US" smtClean="0"/>
              <a:t>9/19/2023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2294808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E89489-AEBE-439C-933E-91ED45DA7F20}" type="datetimeFigureOut">
              <a:rPr lang="en-US" smtClean="0"/>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93553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E89489-AEBE-439C-933E-91ED45DA7F20}" type="datetimeFigureOut">
              <a:rPr lang="en-US" smtClean="0"/>
              <a:t>9/19/2023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490935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0E89489-AEBE-439C-933E-91ED45DA7F20}" type="datetimeFigureOut">
              <a:rPr lang="en-US" smtClean="0"/>
              <a:t>9/19/2023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47A3A5D-71DC-4500-AFF9-B4D6D29BBFB6}" type="slidenum">
              <a:rPr lang="en-US" smtClean="0"/>
              <a:t>‹#›</a:t>
            </a:fld>
            <a:endParaRPr lang="en-US"/>
          </a:p>
        </p:txBody>
      </p:sp>
    </p:spTree>
    <p:extLst>
      <p:ext uri="{BB962C8B-B14F-4D97-AF65-F5344CB8AC3E}">
        <p14:creationId xmlns:p14="http://schemas.microsoft.com/office/powerpoint/2010/main" val="4002942319"/>
      </p:ext>
    </p:extLst>
  </p:cSld>
  <p:clrMap bg1="lt1" tx1="dk1" bg2="lt2" tx2="dk2" accent1="accent1" accent2="accent2" accent3="accent3" accent4="accent4" accent5="accent5" accent6="accent6" hlink="hlink" folHlink="folHlink"/>
  <p:sldLayoutIdLst>
    <p:sldLayoutId id="2147484815" r:id="rId1"/>
    <p:sldLayoutId id="2147484816" r:id="rId2"/>
    <p:sldLayoutId id="2147484817" r:id="rId3"/>
    <p:sldLayoutId id="2147484818" r:id="rId4"/>
    <p:sldLayoutId id="2147484819" r:id="rId5"/>
    <p:sldLayoutId id="2147484820" r:id="rId6"/>
    <p:sldLayoutId id="2147484821" r:id="rId7"/>
    <p:sldLayoutId id="2147484822" r:id="rId8"/>
    <p:sldLayoutId id="2147484823" r:id="rId9"/>
    <p:sldLayoutId id="2147484824" r:id="rId10"/>
    <p:sldLayoutId id="2147484825" r:id="rId11"/>
    <p:sldLayoutId id="2147484826" r:id="rId12"/>
    <p:sldLayoutId id="2147484827" r:id="rId13"/>
    <p:sldLayoutId id="2147484828" r:id="rId14"/>
    <p:sldLayoutId id="2147484829" r:id="rId15"/>
    <p:sldLayoutId id="2147484830" r:id="rId16"/>
    <p:sldLayoutId id="214748483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B527-8687-4640-9FFE-FD555931098C}"/>
              </a:ext>
            </a:extLst>
          </p:cNvPr>
          <p:cNvSpPr>
            <a:spLocks noGrp="1"/>
          </p:cNvSpPr>
          <p:nvPr>
            <p:ph type="ctrTitle"/>
          </p:nvPr>
        </p:nvSpPr>
        <p:spPr/>
        <p:txBody>
          <a:bodyPr>
            <a:normAutofit/>
          </a:bodyPr>
          <a:lstStyle/>
          <a:p>
            <a:pPr algn="ctr"/>
            <a:r>
              <a:rPr lang="en-US" sz="6000" dirty="0"/>
              <a:t>Information Processing Techniques</a:t>
            </a:r>
          </a:p>
        </p:txBody>
      </p:sp>
      <p:sp>
        <p:nvSpPr>
          <p:cNvPr id="3" name="Subtitle 2">
            <a:extLst>
              <a:ext uri="{FF2B5EF4-FFF2-40B4-BE49-F238E27FC236}">
                <a16:creationId xmlns:a16="http://schemas.microsoft.com/office/drawing/2014/main" id="{4153FB99-E02A-4F6C-8B10-D860A567D67F}"/>
              </a:ext>
            </a:extLst>
          </p:cNvPr>
          <p:cNvSpPr>
            <a:spLocks noGrp="1"/>
          </p:cNvSpPr>
          <p:nvPr>
            <p:ph type="subTitle" idx="1"/>
          </p:nvPr>
        </p:nvSpPr>
        <p:spPr/>
        <p:txBody>
          <a:bodyPr/>
          <a:lstStyle/>
          <a:p>
            <a:pPr algn="ctr"/>
            <a:r>
              <a:rPr lang="en-US" dirty="0"/>
              <a:t>Week 04</a:t>
            </a:r>
          </a:p>
        </p:txBody>
      </p:sp>
      <p:sp>
        <p:nvSpPr>
          <p:cNvPr id="5" name="TextBox 4">
            <a:extLst>
              <a:ext uri="{FF2B5EF4-FFF2-40B4-BE49-F238E27FC236}">
                <a16:creationId xmlns:a16="http://schemas.microsoft.com/office/drawing/2014/main" id="{BC4FDB64-FC64-40A1-A7C5-E82A9AB90044}"/>
              </a:ext>
            </a:extLst>
          </p:cNvPr>
          <p:cNvSpPr txBox="1"/>
          <p:nvPr/>
        </p:nvSpPr>
        <p:spPr>
          <a:xfrm>
            <a:off x="8705636" y="5345039"/>
            <a:ext cx="1185124" cy="300082"/>
          </a:xfrm>
          <a:prstGeom prst="rect">
            <a:avLst/>
          </a:prstGeom>
          <a:noFill/>
        </p:spPr>
        <p:txBody>
          <a:bodyPr wrap="square" rtlCol="0">
            <a:spAutoFit/>
          </a:bodyPr>
          <a:lstStyle/>
          <a:p>
            <a:r>
              <a:rPr lang="en-US" sz="1350" dirty="0"/>
              <a:t>Abeeha Sattar</a:t>
            </a:r>
          </a:p>
        </p:txBody>
      </p:sp>
    </p:spTree>
    <p:extLst>
      <p:ext uri="{BB962C8B-B14F-4D97-AF65-F5344CB8AC3E}">
        <p14:creationId xmlns:p14="http://schemas.microsoft.com/office/powerpoint/2010/main" val="4155996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3A482-8A56-49AA-A5FF-76D65CEFF5E7}"/>
              </a:ext>
            </a:extLst>
          </p:cNvPr>
          <p:cNvSpPr>
            <a:spLocks noGrp="1"/>
          </p:cNvSpPr>
          <p:nvPr>
            <p:ph type="title"/>
          </p:nvPr>
        </p:nvSpPr>
        <p:spPr>
          <a:xfrm>
            <a:off x="1564321" y="342900"/>
            <a:ext cx="10018713" cy="1752599"/>
          </a:xfrm>
        </p:spPr>
        <p:txBody>
          <a:bodyPr/>
          <a:lstStyle/>
          <a:p>
            <a:r>
              <a:rPr lang="en-US" dirty="0"/>
              <a:t>XSD</a:t>
            </a:r>
          </a:p>
        </p:txBody>
      </p:sp>
      <p:sp>
        <p:nvSpPr>
          <p:cNvPr id="3" name="Content Placeholder 2">
            <a:extLst>
              <a:ext uri="{FF2B5EF4-FFF2-40B4-BE49-F238E27FC236}">
                <a16:creationId xmlns:a16="http://schemas.microsoft.com/office/drawing/2014/main" id="{7C58F0E6-5F34-426C-8747-33D6E1AABFD1}"/>
              </a:ext>
            </a:extLst>
          </p:cNvPr>
          <p:cNvSpPr>
            <a:spLocks noGrp="1"/>
          </p:cNvSpPr>
          <p:nvPr>
            <p:ph idx="1"/>
          </p:nvPr>
        </p:nvSpPr>
        <p:spPr>
          <a:xfrm>
            <a:off x="2436810" y="1885950"/>
            <a:ext cx="10018713" cy="4972050"/>
          </a:xfrm>
        </p:spPr>
        <p:txBody>
          <a:bodyPr>
            <a:normAutofit fontScale="92500" lnSpcReduction="10000"/>
          </a:bodyPr>
          <a:lstStyle/>
          <a:p>
            <a:pPr marL="0" indent="0">
              <a:buNone/>
            </a:pPr>
            <a:r>
              <a:rPr lang="en-US" b="1" dirty="0"/>
              <a:t>&lt;?xml version="1.0"?&gt;</a:t>
            </a:r>
            <a:br>
              <a:rPr lang="en-US" b="1" dirty="0"/>
            </a:br>
            <a:r>
              <a:rPr lang="en-US" b="1" dirty="0"/>
              <a:t>&lt;</a:t>
            </a:r>
            <a:r>
              <a:rPr lang="en-US" b="1" dirty="0" err="1"/>
              <a:t>xs:schema</a:t>
            </a:r>
            <a:r>
              <a:rPr lang="en-US" b="1" dirty="0"/>
              <a:t> </a:t>
            </a:r>
            <a:r>
              <a:rPr lang="en-US" b="1" dirty="0" err="1"/>
              <a:t>xmlns:xs</a:t>
            </a:r>
            <a:r>
              <a:rPr lang="en-US" b="1" dirty="0"/>
              <a:t>="http://www.w3.org/2001/XMLSchema"&gt;</a:t>
            </a:r>
            <a:br>
              <a:rPr lang="en-US" b="1" dirty="0"/>
            </a:br>
            <a:br>
              <a:rPr lang="en-US" b="1" dirty="0"/>
            </a:br>
            <a:r>
              <a:rPr lang="en-US" b="1" dirty="0"/>
              <a:t>&lt;</a:t>
            </a:r>
            <a:r>
              <a:rPr lang="en-US" b="1" dirty="0" err="1"/>
              <a:t>xs:element</a:t>
            </a:r>
            <a:r>
              <a:rPr lang="en-US" b="1" dirty="0"/>
              <a:t> name="note"&gt;</a:t>
            </a:r>
            <a:br>
              <a:rPr lang="en-US" b="1" dirty="0"/>
            </a:br>
            <a:r>
              <a:rPr lang="en-US" b="1" dirty="0"/>
              <a:t>  &lt;</a:t>
            </a:r>
            <a:r>
              <a:rPr lang="en-US" b="1" dirty="0" err="1"/>
              <a:t>xs:complexType</a:t>
            </a:r>
            <a:r>
              <a:rPr lang="en-US" b="1" dirty="0"/>
              <a:t>&gt;</a:t>
            </a:r>
            <a:br>
              <a:rPr lang="en-US" b="1" dirty="0"/>
            </a:br>
            <a:r>
              <a:rPr lang="en-US" b="1" dirty="0"/>
              <a:t>    &lt;</a:t>
            </a:r>
            <a:r>
              <a:rPr lang="en-US" b="1" dirty="0" err="1"/>
              <a:t>xs:sequence</a:t>
            </a:r>
            <a:r>
              <a:rPr lang="en-US" b="1" dirty="0"/>
              <a:t>&gt;</a:t>
            </a:r>
            <a:br>
              <a:rPr lang="en-US" b="1" dirty="0"/>
            </a:br>
            <a:r>
              <a:rPr lang="en-US" b="1" dirty="0"/>
              <a:t>      &lt;</a:t>
            </a:r>
            <a:r>
              <a:rPr lang="en-US" b="1" dirty="0" err="1"/>
              <a:t>xs:element</a:t>
            </a:r>
            <a:r>
              <a:rPr lang="en-US" b="1" dirty="0"/>
              <a:t> name="to" type="</a:t>
            </a:r>
            <a:r>
              <a:rPr lang="en-US" b="1" dirty="0" err="1"/>
              <a:t>xs:string</a:t>
            </a:r>
            <a:r>
              <a:rPr lang="en-US" b="1" dirty="0"/>
              <a:t>"/&gt;</a:t>
            </a:r>
            <a:br>
              <a:rPr lang="en-US" b="1" dirty="0"/>
            </a:br>
            <a:r>
              <a:rPr lang="en-US" b="1" dirty="0"/>
              <a:t>      &lt;</a:t>
            </a:r>
            <a:r>
              <a:rPr lang="en-US" b="1" dirty="0" err="1"/>
              <a:t>xs:element</a:t>
            </a:r>
            <a:r>
              <a:rPr lang="en-US" b="1" dirty="0"/>
              <a:t> name="from" type="</a:t>
            </a:r>
            <a:r>
              <a:rPr lang="en-US" b="1" dirty="0" err="1"/>
              <a:t>xs:string</a:t>
            </a:r>
            <a:r>
              <a:rPr lang="en-US" b="1" dirty="0"/>
              <a:t>"/&gt;</a:t>
            </a:r>
            <a:br>
              <a:rPr lang="en-US" b="1" dirty="0"/>
            </a:br>
            <a:r>
              <a:rPr lang="en-US" b="1" dirty="0"/>
              <a:t>      &lt;</a:t>
            </a:r>
            <a:r>
              <a:rPr lang="en-US" b="1" dirty="0" err="1"/>
              <a:t>xs:element</a:t>
            </a:r>
            <a:r>
              <a:rPr lang="en-US" b="1" dirty="0"/>
              <a:t> name="heading" type="</a:t>
            </a:r>
            <a:r>
              <a:rPr lang="en-US" b="1" dirty="0" err="1"/>
              <a:t>xs:string</a:t>
            </a:r>
            <a:r>
              <a:rPr lang="en-US" b="1" dirty="0"/>
              <a:t>"/&gt;</a:t>
            </a:r>
            <a:br>
              <a:rPr lang="en-US" b="1" dirty="0"/>
            </a:br>
            <a:r>
              <a:rPr lang="en-US" b="1" dirty="0"/>
              <a:t>      &lt;</a:t>
            </a:r>
            <a:r>
              <a:rPr lang="en-US" b="1" dirty="0" err="1"/>
              <a:t>xs:element</a:t>
            </a:r>
            <a:r>
              <a:rPr lang="en-US" b="1" dirty="0"/>
              <a:t> name="body" type="</a:t>
            </a:r>
            <a:r>
              <a:rPr lang="en-US" b="1" dirty="0" err="1"/>
              <a:t>xs:string</a:t>
            </a:r>
            <a:r>
              <a:rPr lang="en-US" b="1" dirty="0"/>
              <a:t>"/&gt;</a:t>
            </a:r>
            <a:br>
              <a:rPr lang="en-US" b="1" dirty="0"/>
            </a:br>
            <a:r>
              <a:rPr lang="en-US" b="1" dirty="0"/>
              <a:t>    &lt;/</a:t>
            </a:r>
            <a:r>
              <a:rPr lang="en-US" b="1" dirty="0" err="1"/>
              <a:t>xs:sequence</a:t>
            </a:r>
            <a:r>
              <a:rPr lang="en-US" b="1" dirty="0"/>
              <a:t>&gt;</a:t>
            </a:r>
            <a:br>
              <a:rPr lang="en-US" b="1" dirty="0"/>
            </a:br>
            <a:r>
              <a:rPr lang="en-US" b="1" dirty="0"/>
              <a:t>  &lt;/</a:t>
            </a:r>
            <a:r>
              <a:rPr lang="en-US" b="1" dirty="0" err="1"/>
              <a:t>xs:complexType</a:t>
            </a:r>
            <a:r>
              <a:rPr lang="en-US" b="1" dirty="0"/>
              <a:t>&gt;</a:t>
            </a:r>
            <a:br>
              <a:rPr lang="en-US" b="1" dirty="0"/>
            </a:br>
            <a:r>
              <a:rPr lang="en-US" b="1" dirty="0"/>
              <a:t>&lt;/</a:t>
            </a:r>
            <a:r>
              <a:rPr lang="en-US" b="1" dirty="0" err="1"/>
              <a:t>xs:element</a:t>
            </a:r>
            <a:r>
              <a:rPr lang="en-US" b="1" dirty="0"/>
              <a:t>&gt;</a:t>
            </a:r>
            <a:br>
              <a:rPr lang="en-US" b="1" dirty="0"/>
            </a:br>
            <a:br>
              <a:rPr lang="en-US" b="1" dirty="0"/>
            </a:br>
            <a:r>
              <a:rPr lang="en-US" b="1" dirty="0"/>
              <a:t>&lt;/</a:t>
            </a:r>
            <a:r>
              <a:rPr lang="en-US" b="1" dirty="0" err="1"/>
              <a:t>xs:schema</a:t>
            </a:r>
            <a:r>
              <a:rPr lang="en-US" b="1" dirty="0"/>
              <a:t>&gt;</a:t>
            </a:r>
          </a:p>
          <a:p>
            <a:endParaRPr lang="en-US" b="1" dirty="0"/>
          </a:p>
        </p:txBody>
      </p:sp>
    </p:spTree>
    <p:extLst>
      <p:ext uri="{BB962C8B-B14F-4D97-AF65-F5344CB8AC3E}">
        <p14:creationId xmlns:p14="http://schemas.microsoft.com/office/powerpoint/2010/main" val="3630352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DFEFD-2F14-4CDB-9F22-B713B233C5A4}"/>
              </a:ext>
            </a:extLst>
          </p:cNvPr>
          <p:cNvSpPr>
            <a:spLocks noGrp="1"/>
          </p:cNvSpPr>
          <p:nvPr>
            <p:ph type="title"/>
          </p:nvPr>
        </p:nvSpPr>
        <p:spPr/>
        <p:txBody>
          <a:bodyPr/>
          <a:lstStyle/>
          <a:p>
            <a:r>
              <a:rPr lang="en-US" dirty="0"/>
              <a:t>XML in .NET Framework</a:t>
            </a:r>
          </a:p>
        </p:txBody>
      </p:sp>
      <p:sp>
        <p:nvSpPr>
          <p:cNvPr id="12" name="Rectangle 205">
            <a:extLst>
              <a:ext uri="{FF2B5EF4-FFF2-40B4-BE49-F238E27FC236}">
                <a16:creationId xmlns:a16="http://schemas.microsoft.com/office/drawing/2014/main" id="{5856BC8C-FB9D-4442-8B17-5D8199FD2E25}"/>
              </a:ext>
            </a:extLst>
          </p:cNvPr>
          <p:cNvSpPr>
            <a:spLocks noChangeArrowheads="1"/>
          </p:cNvSpPr>
          <p:nvPr/>
        </p:nvSpPr>
        <p:spPr bwMode="auto">
          <a:xfrm>
            <a:off x="2874645" y="1876425"/>
            <a:ext cx="6753225" cy="44196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205">
            <a:extLst>
              <a:ext uri="{FF2B5EF4-FFF2-40B4-BE49-F238E27FC236}">
                <a16:creationId xmlns:a16="http://schemas.microsoft.com/office/drawing/2014/main" id="{F31CD2C3-A5AB-4DC8-81AB-F93FF9C79292}"/>
              </a:ext>
            </a:extLst>
          </p:cNvPr>
          <p:cNvSpPr>
            <a:spLocks noChangeArrowheads="1"/>
          </p:cNvSpPr>
          <p:nvPr/>
        </p:nvSpPr>
        <p:spPr bwMode="auto">
          <a:xfrm>
            <a:off x="2963833" y="1968781"/>
            <a:ext cx="6568787" cy="89849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205">
            <a:extLst>
              <a:ext uri="{FF2B5EF4-FFF2-40B4-BE49-F238E27FC236}">
                <a16:creationId xmlns:a16="http://schemas.microsoft.com/office/drawing/2014/main" id="{1ACEFB3C-C097-4EBC-9079-FD7D1589E17C}"/>
              </a:ext>
            </a:extLst>
          </p:cNvPr>
          <p:cNvSpPr>
            <a:spLocks noChangeArrowheads="1"/>
          </p:cNvSpPr>
          <p:nvPr/>
        </p:nvSpPr>
        <p:spPr bwMode="auto">
          <a:xfrm>
            <a:off x="2963832" y="3006340"/>
            <a:ext cx="6568787" cy="1372719"/>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Rectangle 205">
            <a:extLst>
              <a:ext uri="{FF2B5EF4-FFF2-40B4-BE49-F238E27FC236}">
                <a16:creationId xmlns:a16="http://schemas.microsoft.com/office/drawing/2014/main" id="{09F7CE64-07E2-47EF-B2AC-C13633413F0A}"/>
              </a:ext>
            </a:extLst>
          </p:cNvPr>
          <p:cNvSpPr>
            <a:spLocks noChangeArrowheads="1"/>
          </p:cNvSpPr>
          <p:nvPr/>
        </p:nvSpPr>
        <p:spPr bwMode="auto">
          <a:xfrm>
            <a:off x="2963832" y="4379059"/>
            <a:ext cx="6568787" cy="879447"/>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205">
            <a:extLst>
              <a:ext uri="{FF2B5EF4-FFF2-40B4-BE49-F238E27FC236}">
                <a16:creationId xmlns:a16="http://schemas.microsoft.com/office/drawing/2014/main" id="{6895F9C5-A072-4E49-AF06-B5725927D483}"/>
              </a:ext>
            </a:extLst>
          </p:cNvPr>
          <p:cNvSpPr>
            <a:spLocks noChangeArrowheads="1"/>
          </p:cNvSpPr>
          <p:nvPr/>
        </p:nvSpPr>
        <p:spPr bwMode="auto">
          <a:xfrm>
            <a:off x="2963832" y="5508976"/>
            <a:ext cx="6568787" cy="39631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Rectangle 205">
            <a:extLst>
              <a:ext uri="{FF2B5EF4-FFF2-40B4-BE49-F238E27FC236}">
                <a16:creationId xmlns:a16="http://schemas.microsoft.com/office/drawing/2014/main" id="{E67F30BE-C454-4AAE-8874-25CC42FD41C9}"/>
              </a:ext>
            </a:extLst>
          </p:cNvPr>
          <p:cNvSpPr>
            <a:spLocks noChangeArrowheads="1"/>
          </p:cNvSpPr>
          <p:nvPr/>
        </p:nvSpPr>
        <p:spPr bwMode="auto">
          <a:xfrm>
            <a:off x="3131821" y="2380364"/>
            <a:ext cx="1409700" cy="39052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Rectangle 205">
            <a:extLst>
              <a:ext uri="{FF2B5EF4-FFF2-40B4-BE49-F238E27FC236}">
                <a16:creationId xmlns:a16="http://schemas.microsoft.com/office/drawing/2014/main" id="{86B7619B-72D9-4478-9C39-A33A8EA1BFC6}"/>
              </a:ext>
            </a:extLst>
          </p:cNvPr>
          <p:cNvSpPr>
            <a:spLocks noChangeArrowheads="1"/>
          </p:cNvSpPr>
          <p:nvPr/>
        </p:nvSpPr>
        <p:spPr bwMode="auto">
          <a:xfrm>
            <a:off x="4727431" y="2377924"/>
            <a:ext cx="1409700" cy="39052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Rectangle 205">
            <a:extLst>
              <a:ext uri="{FF2B5EF4-FFF2-40B4-BE49-F238E27FC236}">
                <a16:creationId xmlns:a16="http://schemas.microsoft.com/office/drawing/2014/main" id="{7CEC24F0-6850-46E5-999B-10A1E86CDF44}"/>
              </a:ext>
            </a:extLst>
          </p:cNvPr>
          <p:cNvSpPr>
            <a:spLocks noChangeArrowheads="1"/>
          </p:cNvSpPr>
          <p:nvPr/>
        </p:nvSpPr>
        <p:spPr bwMode="auto">
          <a:xfrm>
            <a:off x="6305119" y="2377924"/>
            <a:ext cx="1409700" cy="39052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Rectangle 205">
            <a:extLst>
              <a:ext uri="{FF2B5EF4-FFF2-40B4-BE49-F238E27FC236}">
                <a16:creationId xmlns:a16="http://schemas.microsoft.com/office/drawing/2014/main" id="{133C62E0-8911-4226-8206-34F2249311A8}"/>
              </a:ext>
            </a:extLst>
          </p:cNvPr>
          <p:cNvSpPr>
            <a:spLocks noChangeArrowheads="1"/>
          </p:cNvSpPr>
          <p:nvPr/>
        </p:nvSpPr>
        <p:spPr bwMode="auto">
          <a:xfrm>
            <a:off x="7882807" y="2377924"/>
            <a:ext cx="1409700" cy="39052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Rectangle 205">
            <a:extLst>
              <a:ext uri="{FF2B5EF4-FFF2-40B4-BE49-F238E27FC236}">
                <a16:creationId xmlns:a16="http://schemas.microsoft.com/office/drawing/2014/main" id="{4FE4DA4E-732C-42AF-9F67-7B70EE614D5D}"/>
              </a:ext>
            </a:extLst>
          </p:cNvPr>
          <p:cNvSpPr>
            <a:spLocks noChangeArrowheads="1"/>
          </p:cNvSpPr>
          <p:nvPr/>
        </p:nvSpPr>
        <p:spPr bwMode="auto">
          <a:xfrm>
            <a:off x="3131821" y="3332892"/>
            <a:ext cx="1409700" cy="39052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Rectangle 205">
            <a:extLst>
              <a:ext uri="{FF2B5EF4-FFF2-40B4-BE49-F238E27FC236}">
                <a16:creationId xmlns:a16="http://schemas.microsoft.com/office/drawing/2014/main" id="{2358C373-B28D-469E-A643-4EE22C507A5F}"/>
              </a:ext>
            </a:extLst>
          </p:cNvPr>
          <p:cNvSpPr>
            <a:spLocks noChangeArrowheads="1"/>
          </p:cNvSpPr>
          <p:nvPr/>
        </p:nvSpPr>
        <p:spPr bwMode="auto">
          <a:xfrm>
            <a:off x="4727431" y="3330452"/>
            <a:ext cx="1409700" cy="39052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Rectangle 205">
            <a:extLst>
              <a:ext uri="{FF2B5EF4-FFF2-40B4-BE49-F238E27FC236}">
                <a16:creationId xmlns:a16="http://schemas.microsoft.com/office/drawing/2014/main" id="{75A5CE83-D35A-4534-8370-CA3E4AD09AB5}"/>
              </a:ext>
            </a:extLst>
          </p:cNvPr>
          <p:cNvSpPr>
            <a:spLocks noChangeArrowheads="1"/>
          </p:cNvSpPr>
          <p:nvPr/>
        </p:nvSpPr>
        <p:spPr bwMode="auto">
          <a:xfrm>
            <a:off x="6305119" y="3330452"/>
            <a:ext cx="1409700" cy="39052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Rectangle 205">
            <a:extLst>
              <a:ext uri="{FF2B5EF4-FFF2-40B4-BE49-F238E27FC236}">
                <a16:creationId xmlns:a16="http://schemas.microsoft.com/office/drawing/2014/main" id="{0A237FE1-DE25-49E0-915F-87C661B37824}"/>
              </a:ext>
            </a:extLst>
          </p:cNvPr>
          <p:cNvSpPr>
            <a:spLocks noChangeArrowheads="1"/>
          </p:cNvSpPr>
          <p:nvPr/>
        </p:nvSpPr>
        <p:spPr bwMode="auto">
          <a:xfrm>
            <a:off x="7882807" y="3330452"/>
            <a:ext cx="1409700" cy="39052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Rectangle 205">
            <a:extLst>
              <a:ext uri="{FF2B5EF4-FFF2-40B4-BE49-F238E27FC236}">
                <a16:creationId xmlns:a16="http://schemas.microsoft.com/office/drawing/2014/main" id="{FB5780A5-9E9E-4DBE-8D41-F34E71ABC834}"/>
              </a:ext>
            </a:extLst>
          </p:cNvPr>
          <p:cNvSpPr>
            <a:spLocks noChangeArrowheads="1"/>
          </p:cNvSpPr>
          <p:nvPr/>
        </p:nvSpPr>
        <p:spPr bwMode="auto">
          <a:xfrm>
            <a:off x="3131821" y="3799621"/>
            <a:ext cx="1409700" cy="39052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Rectangle 205">
            <a:extLst>
              <a:ext uri="{FF2B5EF4-FFF2-40B4-BE49-F238E27FC236}">
                <a16:creationId xmlns:a16="http://schemas.microsoft.com/office/drawing/2014/main" id="{FBFAD944-E6B1-4608-BA59-2CC260CE7C29}"/>
              </a:ext>
            </a:extLst>
          </p:cNvPr>
          <p:cNvSpPr>
            <a:spLocks noChangeArrowheads="1"/>
          </p:cNvSpPr>
          <p:nvPr/>
        </p:nvSpPr>
        <p:spPr bwMode="auto">
          <a:xfrm>
            <a:off x="4727431" y="3797181"/>
            <a:ext cx="1409700" cy="39052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Rectangle 205">
            <a:extLst>
              <a:ext uri="{FF2B5EF4-FFF2-40B4-BE49-F238E27FC236}">
                <a16:creationId xmlns:a16="http://schemas.microsoft.com/office/drawing/2014/main" id="{44C403DD-9BDE-4127-95B4-EAABB60310C5}"/>
              </a:ext>
            </a:extLst>
          </p:cNvPr>
          <p:cNvSpPr>
            <a:spLocks noChangeArrowheads="1"/>
          </p:cNvSpPr>
          <p:nvPr/>
        </p:nvSpPr>
        <p:spPr bwMode="auto">
          <a:xfrm>
            <a:off x="6305119" y="3797181"/>
            <a:ext cx="1409700" cy="39052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Rectangle 205">
            <a:extLst>
              <a:ext uri="{FF2B5EF4-FFF2-40B4-BE49-F238E27FC236}">
                <a16:creationId xmlns:a16="http://schemas.microsoft.com/office/drawing/2014/main" id="{CC985132-61B5-483E-8688-FD44FFB94394}"/>
              </a:ext>
            </a:extLst>
          </p:cNvPr>
          <p:cNvSpPr>
            <a:spLocks noChangeArrowheads="1"/>
          </p:cNvSpPr>
          <p:nvPr/>
        </p:nvSpPr>
        <p:spPr bwMode="auto">
          <a:xfrm>
            <a:off x="7882807" y="3797181"/>
            <a:ext cx="1409700" cy="39052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Rectangle 205">
            <a:extLst>
              <a:ext uri="{FF2B5EF4-FFF2-40B4-BE49-F238E27FC236}">
                <a16:creationId xmlns:a16="http://schemas.microsoft.com/office/drawing/2014/main" id="{EA1F8047-6CF6-4830-BFCC-C4FC9B28C8AD}"/>
              </a:ext>
            </a:extLst>
          </p:cNvPr>
          <p:cNvSpPr>
            <a:spLocks noChangeArrowheads="1"/>
          </p:cNvSpPr>
          <p:nvPr/>
        </p:nvSpPr>
        <p:spPr bwMode="auto">
          <a:xfrm>
            <a:off x="3131821" y="4727716"/>
            <a:ext cx="1409700" cy="39052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Rectangle 205">
            <a:extLst>
              <a:ext uri="{FF2B5EF4-FFF2-40B4-BE49-F238E27FC236}">
                <a16:creationId xmlns:a16="http://schemas.microsoft.com/office/drawing/2014/main" id="{ED739437-709A-40A8-83FA-7CCCDCB7073A}"/>
              </a:ext>
            </a:extLst>
          </p:cNvPr>
          <p:cNvSpPr>
            <a:spLocks noChangeArrowheads="1"/>
          </p:cNvSpPr>
          <p:nvPr/>
        </p:nvSpPr>
        <p:spPr bwMode="auto">
          <a:xfrm>
            <a:off x="4727431" y="4725276"/>
            <a:ext cx="1409700" cy="39052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Rectangle 205">
            <a:extLst>
              <a:ext uri="{FF2B5EF4-FFF2-40B4-BE49-F238E27FC236}">
                <a16:creationId xmlns:a16="http://schemas.microsoft.com/office/drawing/2014/main" id="{39481E9E-BFC2-4AF5-AF72-080438F07698}"/>
              </a:ext>
            </a:extLst>
          </p:cNvPr>
          <p:cNvSpPr>
            <a:spLocks noChangeArrowheads="1"/>
          </p:cNvSpPr>
          <p:nvPr/>
        </p:nvSpPr>
        <p:spPr bwMode="auto">
          <a:xfrm>
            <a:off x="6305119" y="4725276"/>
            <a:ext cx="1409700" cy="39052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Rectangle 205">
            <a:extLst>
              <a:ext uri="{FF2B5EF4-FFF2-40B4-BE49-F238E27FC236}">
                <a16:creationId xmlns:a16="http://schemas.microsoft.com/office/drawing/2014/main" id="{CC93D0A3-DA49-460F-97AF-5629188CB908}"/>
              </a:ext>
            </a:extLst>
          </p:cNvPr>
          <p:cNvSpPr>
            <a:spLocks noChangeArrowheads="1"/>
          </p:cNvSpPr>
          <p:nvPr/>
        </p:nvSpPr>
        <p:spPr bwMode="auto">
          <a:xfrm>
            <a:off x="7882807" y="4725276"/>
            <a:ext cx="1409700" cy="39052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TextBox 34">
            <a:extLst>
              <a:ext uri="{FF2B5EF4-FFF2-40B4-BE49-F238E27FC236}">
                <a16:creationId xmlns:a16="http://schemas.microsoft.com/office/drawing/2014/main" id="{FD37C47D-A28C-4B4F-9EFD-06523A9539D9}"/>
              </a:ext>
            </a:extLst>
          </p:cNvPr>
          <p:cNvSpPr txBox="1"/>
          <p:nvPr/>
        </p:nvSpPr>
        <p:spPr>
          <a:xfrm>
            <a:off x="4355303" y="2003141"/>
            <a:ext cx="3512737" cy="369332"/>
          </a:xfrm>
          <a:prstGeom prst="rect">
            <a:avLst/>
          </a:prstGeom>
          <a:noFill/>
        </p:spPr>
        <p:txBody>
          <a:bodyPr wrap="square" rtlCol="0">
            <a:spAutoFit/>
          </a:bodyPr>
          <a:lstStyle/>
          <a:p>
            <a:pPr algn="ctr"/>
            <a:r>
              <a:rPr lang="en-US" b="1" dirty="0">
                <a:solidFill>
                  <a:srgbClr val="0070C0"/>
                </a:solidFill>
              </a:rPr>
              <a:t>.NET Applications</a:t>
            </a:r>
          </a:p>
        </p:txBody>
      </p:sp>
      <p:sp>
        <p:nvSpPr>
          <p:cNvPr id="36" name="TextBox 35">
            <a:extLst>
              <a:ext uri="{FF2B5EF4-FFF2-40B4-BE49-F238E27FC236}">
                <a16:creationId xmlns:a16="http://schemas.microsoft.com/office/drawing/2014/main" id="{8BE9FBA9-CD22-4370-BBAC-2A129AC262E5}"/>
              </a:ext>
            </a:extLst>
          </p:cNvPr>
          <p:cNvSpPr txBox="1"/>
          <p:nvPr/>
        </p:nvSpPr>
        <p:spPr>
          <a:xfrm>
            <a:off x="4383570" y="3006340"/>
            <a:ext cx="3512737" cy="369332"/>
          </a:xfrm>
          <a:prstGeom prst="rect">
            <a:avLst/>
          </a:prstGeom>
          <a:noFill/>
        </p:spPr>
        <p:txBody>
          <a:bodyPr wrap="square" rtlCol="0">
            <a:spAutoFit/>
          </a:bodyPr>
          <a:lstStyle/>
          <a:p>
            <a:pPr algn="ctr"/>
            <a:r>
              <a:rPr lang="en-US" b="1" dirty="0">
                <a:solidFill>
                  <a:srgbClr val="0070C0"/>
                </a:solidFill>
              </a:rPr>
              <a:t>.NET Framework Base Classes</a:t>
            </a:r>
          </a:p>
        </p:txBody>
      </p:sp>
      <p:sp>
        <p:nvSpPr>
          <p:cNvPr id="37" name="TextBox 36">
            <a:extLst>
              <a:ext uri="{FF2B5EF4-FFF2-40B4-BE49-F238E27FC236}">
                <a16:creationId xmlns:a16="http://schemas.microsoft.com/office/drawing/2014/main" id="{E5D3D4B5-D06A-4AC4-BD83-CDB96D969A0D}"/>
              </a:ext>
            </a:extLst>
          </p:cNvPr>
          <p:cNvSpPr txBox="1"/>
          <p:nvPr/>
        </p:nvSpPr>
        <p:spPr>
          <a:xfrm>
            <a:off x="4491856" y="4326768"/>
            <a:ext cx="3512737" cy="369332"/>
          </a:xfrm>
          <a:prstGeom prst="rect">
            <a:avLst/>
          </a:prstGeom>
          <a:noFill/>
        </p:spPr>
        <p:txBody>
          <a:bodyPr wrap="square" rtlCol="0">
            <a:spAutoFit/>
          </a:bodyPr>
          <a:lstStyle/>
          <a:p>
            <a:pPr algn="ctr"/>
            <a:r>
              <a:rPr lang="en-US" b="1" dirty="0">
                <a:solidFill>
                  <a:srgbClr val="0070C0"/>
                </a:solidFill>
              </a:rPr>
              <a:t>.NET Applications</a:t>
            </a:r>
          </a:p>
        </p:txBody>
      </p:sp>
      <p:sp>
        <p:nvSpPr>
          <p:cNvPr id="38" name="TextBox 37">
            <a:extLst>
              <a:ext uri="{FF2B5EF4-FFF2-40B4-BE49-F238E27FC236}">
                <a16:creationId xmlns:a16="http://schemas.microsoft.com/office/drawing/2014/main" id="{1195D7F4-98F7-4D95-AE9A-5ED469EBF2E9}"/>
              </a:ext>
            </a:extLst>
          </p:cNvPr>
          <p:cNvSpPr txBox="1"/>
          <p:nvPr/>
        </p:nvSpPr>
        <p:spPr>
          <a:xfrm>
            <a:off x="4548750" y="5508974"/>
            <a:ext cx="3512737" cy="369332"/>
          </a:xfrm>
          <a:prstGeom prst="rect">
            <a:avLst/>
          </a:prstGeom>
          <a:noFill/>
        </p:spPr>
        <p:txBody>
          <a:bodyPr wrap="square" rtlCol="0">
            <a:spAutoFit/>
          </a:bodyPr>
          <a:lstStyle/>
          <a:p>
            <a:pPr algn="ctr"/>
            <a:r>
              <a:rPr lang="en-US" b="1" dirty="0">
                <a:solidFill>
                  <a:srgbClr val="0070C0"/>
                </a:solidFill>
              </a:rPr>
              <a:t>Operating System</a:t>
            </a:r>
          </a:p>
        </p:txBody>
      </p:sp>
      <p:sp>
        <p:nvSpPr>
          <p:cNvPr id="39" name="TextBox 38">
            <a:extLst>
              <a:ext uri="{FF2B5EF4-FFF2-40B4-BE49-F238E27FC236}">
                <a16:creationId xmlns:a16="http://schemas.microsoft.com/office/drawing/2014/main" id="{BEB5E17B-F9F5-49B6-8979-B82E4C829668}"/>
              </a:ext>
            </a:extLst>
          </p:cNvPr>
          <p:cNvSpPr txBox="1"/>
          <p:nvPr/>
        </p:nvSpPr>
        <p:spPr>
          <a:xfrm>
            <a:off x="4548750" y="5952781"/>
            <a:ext cx="3512737" cy="369332"/>
          </a:xfrm>
          <a:prstGeom prst="rect">
            <a:avLst/>
          </a:prstGeom>
          <a:noFill/>
        </p:spPr>
        <p:txBody>
          <a:bodyPr wrap="square" rtlCol="0">
            <a:spAutoFit/>
          </a:bodyPr>
          <a:lstStyle/>
          <a:p>
            <a:pPr algn="ctr"/>
            <a:r>
              <a:rPr lang="en-US" b="1" dirty="0">
                <a:solidFill>
                  <a:srgbClr val="0070C0"/>
                </a:solidFill>
              </a:rPr>
              <a:t>MACHINE</a:t>
            </a:r>
          </a:p>
        </p:txBody>
      </p:sp>
      <p:sp>
        <p:nvSpPr>
          <p:cNvPr id="40" name="TextBox 39">
            <a:extLst>
              <a:ext uri="{FF2B5EF4-FFF2-40B4-BE49-F238E27FC236}">
                <a16:creationId xmlns:a16="http://schemas.microsoft.com/office/drawing/2014/main" id="{B90EFB8B-F588-4F4C-8DE9-18111B0522B5}"/>
              </a:ext>
            </a:extLst>
          </p:cNvPr>
          <p:cNvSpPr txBox="1"/>
          <p:nvPr/>
        </p:nvSpPr>
        <p:spPr>
          <a:xfrm>
            <a:off x="3172217" y="2303746"/>
            <a:ext cx="1416929" cy="523220"/>
          </a:xfrm>
          <a:prstGeom prst="rect">
            <a:avLst/>
          </a:prstGeom>
          <a:noFill/>
        </p:spPr>
        <p:txBody>
          <a:bodyPr wrap="square" rtlCol="0">
            <a:spAutoFit/>
          </a:bodyPr>
          <a:lstStyle/>
          <a:p>
            <a:r>
              <a:rPr lang="en-US" sz="1400" dirty="0"/>
              <a:t>ASP. NET Web Applications</a:t>
            </a:r>
          </a:p>
        </p:txBody>
      </p:sp>
      <p:sp>
        <p:nvSpPr>
          <p:cNvPr id="41" name="TextBox 40">
            <a:extLst>
              <a:ext uri="{FF2B5EF4-FFF2-40B4-BE49-F238E27FC236}">
                <a16:creationId xmlns:a16="http://schemas.microsoft.com/office/drawing/2014/main" id="{9E7C4467-3F9C-4370-BD4A-E6F04AB8BBEE}"/>
              </a:ext>
            </a:extLst>
          </p:cNvPr>
          <p:cNvSpPr txBox="1"/>
          <p:nvPr/>
        </p:nvSpPr>
        <p:spPr>
          <a:xfrm>
            <a:off x="4778755" y="2303746"/>
            <a:ext cx="1416929" cy="523220"/>
          </a:xfrm>
          <a:prstGeom prst="rect">
            <a:avLst/>
          </a:prstGeom>
          <a:noFill/>
        </p:spPr>
        <p:txBody>
          <a:bodyPr wrap="square" rtlCol="0">
            <a:spAutoFit/>
          </a:bodyPr>
          <a:lstStyle/>
          <a:p>
            <a:r>
              <a:rPr lang="en-US" sz="1400" dirty="0"/>
              <a:t>Windows Forms Applications</a:t>
            </a:r>
          </a:p>
        </p:txBody>
      </p:sp>
      <p:sp>
        <p:nvSpPr>
          <p:cNvPr id="42" name="TextBox 41">
            <a:extLst>
              <a:ext uri="{FF2B5EF4-FFF2-40B4-BE49-F238E27FC236}">
                <a16:creationId xmlns:a16="http://schemas.microsoft.com/office/drawing/2014/main" id="{6CFEAE14-1D17-4AD8-BE9A-6850F1BC8530}"/>
              </a:ext>
            </a:extLst>
          </p:cNvPr>
          <p:cNvSpPr txBox="1"/>
          <p:nvPr/>
        </p:nvSpPr>
        <p:spPr>
          <a:xfrm>
            <a:off x="6381884" y="2311576"/>
            <a:ext cx="1416929" cy="523220"/>
          </a:xfrm>
          <a:prstGeom prst="rect">
            <a:avLst/>
          </a:prstGeom>
          <a:noFill/>
        </p:spPr>
        <p:txBody>
          <a:bodyPr wrap="square" rtlCol="0">
            <a:spAutoFit/>
          </a:bodyPr>
          <a:lstStyle/>
          <a:p>
            <a:r>
              <a:rPr lang="en-US" sz="1400" dirty="0"/>
              <a:t>ASP. NET Web Services</a:t>
            </a:r>
          </a:p>
        </p:txBody>
      </p:sp>
      <p:sp>
        <p:nvSpPr>
          <p:cNvPr id="43" name="TextBox 42">
            <a:extLst>
              <a:ext uri="{FF2B5EF4-FFF2-40B4-BE49-F238E27FC236}">
                <a16:creationId xmlns:a16="http://schemas.microsoft.com/office/drawing/2014/main" id="{32D0D80D-2589-462B-AB42-12FED69055AC}"/>
              </a:ext>
            </a:extLst>
          </p:cNvPr>
          <p:cNvSpPr txBox="1"/>
          <p:nvPr/>
        </p:nvSpPr>
        <p:spPr>
          <a:xfrm>
            <a:off x="7985013" y="2311576"/>
            <a:ext cx="1416929" cy="523220"/>
          </a:xfrm>
          <a:prstGeom prst="rect">
            <a:avLst/>
          </a:prstGeom>
          <a:noFill/>
        </p:spPr>
        <p:txBody>
          <a:bodyPr wrap="square" rtlCol="0">
            <a:spAutoFit/>
          </a:bodyPr>
          <a:lstStyle/>
          <a:p>
            <a:r>
              <a:rPr lang="en-US" sz="1400" dirty="0"/>
              <a:t>Windows Services</a:t>
            </a:r>
          </a:p>
        </p:txBody>
      </p:sp>
      <p:sp>
        <p:nvSpPr>
          <p:cNvPr id="45" name="TextBox 44">
            <a:extLst>
              <a:ext uri="{FF2B5EF4-FFF2-40B4-BE49-F238E27FC236}">
                <a16:creationId xmlns:a16="http://schemas.microsoft.com/office/drawing/2014/main" id="{9D57008E-C4F8-4282-A333-AA81AA234C96}"/>
              </a:ext>
            </a:extLst>
          </p:cNvPr>
          <p:cNvSpPr txBox="1"/>
          <p:nvPr/>
        </p:nvSpPr>
        <p:spPr>
          <a:xfrm>
            <a:off x="3172217" y="3341183"/>
            <a:ext cx="1416929" cy="307777"/>
          </a:xfrm>
          <a:prstGeom prst="rect">
            <a:avLst/>
          </a:prstGeom>
          <a:noFill/>
        </p:spPr>
        <p:txBody>
          <a:bodyPr wrap="square" rtlCol="0">
            <a:spAutoFit/>
          </a:bodyPr>
          <a:lstStyle/>
          <a:p>
            <a:r>
              <a:rPr lang="en-US" sz="1400" dirty="0"/>
              <a:t>ADO. NET</a:t>
            </a:r>
          </a:p>
        </p:txBody>
      </p:sp>
      <p:sp>
        <p:nvSpPr>
          <p:cNvPr id="46" name="TextBox 45">
            <a:extLst>
              <a:ext uri="{FF2B5EF4-FFF2-40B4-BE49-F238E27FC236}">
                <a16:creationId xmlns:a16="http://schemas.microsoft.com/office/drawing/2014/main" id="{F89C5642-D52A-4BC8-BACA-E24D5E3B72B5}"/>
              </a:ext>
            </a:extLst>
          </p:cNvPr>
          <p:cNvSpPr txBox="1"/>
          <p:nvPr/>
        </p:nvSpPr>
        <p:spPr>
          <a:xfrm>
            <a:off x="4778755" y="3360233"/>
            <a:ext cx="1416929" cy="338554"/>
          </a:xfrm>
          <a:prstGeom prst="rect">
            <a:avLst/>
          </a:prstGeom>
          <a:noFill/>
        </p:spPr>
        <p:txBody>
          <a:bodyPr wrap="square" rtlCol="0">
            <a:spAutoFit/>
          </a:bodyPr>
          <a:lstStyle/>
          <a:p>
            <a:r>
              <a:rPr lang="en-US" sz="1600" b="1" dirty="0">
                <a:solidFill>
                  <a:srgbClr val="FF0000"/>
                </a:solidFill>
              </a:rPr>
              <a:t>XML</a:t>
            </a:r>
          </a:p>
        </p:txBody>
      </p:sp>
      <p:sp>
        <p:nvSpPr>
          <p:cNvPr id="47" name="TextBox 46">
            <a:extLst>
              <a:ext uri="{FF2B5EF4-FFF2-40B4-BE49-F238E27FC236}">
                <a16:creationId xmlns:a16="http://schemas.microsoft.com/office/drawing/2014/main" id="{83A9E389-0544-458A-9EC7-F93E3334D507}"/>
              </a:ext>
            </a:extLst>
          </p:cNvPr>
          <p:cNvSpPr txBox="1"/>
          <p:nvPr/>
        </p:nvSpPr>
        <p:spPr>
          <a:xfrm>
            <a:off x="6381884" y="3349013"/>
            <a:ext cx="1416929" cy="307777"/>
          </a:xfrm>
          <a:prstGeom prst="rect">
            <a:avLst/>
          </a:prstGeom>
          <a:noFill/>
        </p:spPr>
        <p:txBody>
          <a:bodyPr wrap="square" rtlCol="0">
            <a:spAutoFit/>
          </a:bodyPr>
          <a:lstStyle/>
          <a:p>
            <a:r>
              <a:rPr lang="en-US" sz="1400" dirty="0"/>
              <a:t>SECURITY</a:t>
            </a:r>
          </a:p>
        </p:txBody>
      </p:sp>
      <p:sp>
        <p:nvSpPr>
          <p:cNvPr id="48" name="TextBox 47">
            <a:extLst>
              <a:ext uri="{FF2B5EF4-FFF2-40B4-BE49-F238E27FC236}">
                <a16:creationId xmlns:a16="http://schemas.microsoft.com/office/drawing/2014/main" id="{9ED3B80F-E100-465D-BD27-D1882C4860B6}"/>
              </a:ext>
            </a:extLst>
          </p:cNvPr>
          <p:cNvSpPr txBox="1"/>
          <p:nvPr/>
        </p:nvSpPr>
        <p:spPr>
          <a:xfrm>
            <a:off x="7985013" y="3339488"/>
            <a:ext cx="1416929" cy="307777"/>
          </a:xfrm>
          <a:prstGeom prst="rect">
            <a:avLst/>
          </a:prstGeom>
          <a:noFill/>
        </p:spPr>
        <p:txBody>
          <a:bodyPr wrap="square" rtlCol="0">
            <a:spAutoFit/>
          </a:bodyPr>
          <a:lstStyle/>
          <a:p>
            <a:r>
              <a:rPr lang="en-US" sz="1400" dirty="0"/>
              <a:t>NETWORK</a:t>
            </a:r>
          </a:p>
        </p:txBody>
      </p:sp>
      <p:sp>
        <p:nvSpPr>
          <p:cNvPr id="49" name="TextBox 48">
            <a:extLst>
              <a:ext uri="{FF2B5EF4-FFF2-40B4-BE49-F238E27FC236}">
                <a16:creationId xmlns:a16="http://schemas.microsoft.com/office/drawing/2014/main" id="{8562FE5B-8561-494F-8AEA-9AC7148FD893}"/>
              </a:ext>
            </a:extLst>
          </p:cNvPr>
          <p:cNvSpPr txBox="1"/>
          <p:nvPr/>
        </p:nvSpPr>
        <p:spPr>
          <a:xfrm>
            <a:off x="3172217" y="3799202"/>
            <a:ext cx="1416929" cy="307777"/>
          </a:xfrm>
          <a:prstGeom prst="rect">
            <a:avLst/>
          </a:prstGeom>
          <a:noFill/>
        </p:spPr>
        <p:txBody>
          <a:bodyPr wrap="square" rtlCol="0">
            <a:spAutoFit/>
          </a:bodyPr>
          <a:lstStyle/>
          <a:p>
            <a:r>
              <a:rPr lang="en-US" sz="1400" dirty="0"/>
              <a:t>MESSAGING</a:t>
            </a:r>
          </a:p>
        </p:txBody>
      </p:sp>
      <p:sp>
        <p:nvSpPr>
          <p:cNvPr id="50" name="TextBox 49">
            <a:extLst>
              <a:ext uri="{FF2B5EF4-FFF2-40B4-BE49-F238E27FC236}">
                <a16:creationId xmlns:a16="http://schemas.microsoft.com/office/drawing/2014/main" id="{C11C8E3F-5740-4E55-B76F-369CCE1DA025}"/>
              </a:ext>
            </a:extLst>
          </p:cNvPr>
          <p:cNvSpPr txBox="1"/>
          <p:nvPr/>
        </p:nvSpPr>
        <p:spPr>
          <a:xfrm>
            <a:off x="4778755" y="3799202"/>
            <a:ext cx="1416929" cy="307777"/>
          </a:xfrm>
          <a:prstGeom prst="rect">
            <a:avLst/>
          </a:prstGeom>
          <a:noFill/>
        </p:spPr>
        <p:txBody>
          <a:bodyPr wrap="square" rtlCol="0">
            <a:spAutoFit/>
          </a:bodyPr>
          <a:lstStyle/>
          <a:p>
            <a:r>
              <a:rPr lang="en-US" sz="1400" dirty="0"/>
              <a:t>WINFORMS</a:t>
            </a:r>
          </a:p>
        </p:txBody>
      </p:sp>
      <p:sp>
        <p:nvSpPr>
          <p:cNvPr id="51" name="TextBox 50">
            <a:extLst>
              <a:ext uri="{FF2B5EF4-FFF2-40B4-BE49-F238E27FC236}">
                <a16:creationId xmlns:a16="http://schemas.microsoft.com/office/drawing/2014/main" id="{A7DDA819-07C4-4B5A-BC6A-892B8D9FEA38}"/>
              </a:ext>
            </a:extLst>
          </p:cNvPr>
          <p:cNvSpPr txBox="1"/>
          <p:nvPr/>
        </p:nvSpPr>
        <p:spPr>
          <a:xfrm>
            <a:off x="6381884" y="3807032"/>
            <a:ext cx="1416929" cy="307777"/>
          </a:xfrm>
          <a:prstGeom prst="rect">
            <a:avLst/>
          </a:prstGeom>
          <a:noFill/>
        </p:spPr>
        <p:txBody>
          <a:bodyPr wrap="square" rtlCol="0">
            <a:spAutoFit/>
          </a:bodyPr>
          <a:lstStyle/>
          <a:p>
            <a:r>
              <a:rPr lang="en-US" sz="1400" dirty="0"/>
              <a:t>WEB</a:t>
            </a:r>
          </a:p>
        </p:txBody>
      </p:sp>
      <p:sp>
        <p:nvSpPr>
          <p:cNvPr id="52" name="TextBox 51">
            <a:extLst>
              <a:ext uri="{FF2B5EF4-FFF2-40B4-BE49-F238E27FC236}">
                <a16:creationId xmlns:a16="http://schemas.microsoft.com/office/drawing/2014/main" id="{9C3636FB-640A-4014-BE02-5452D7AEA83F}"/>
              </a:ext>
            </a:extLst>
          </p:cNvPr>
          <p:cNvSpPr txBox="1"/>
          <p:nvPr/>
        </p:nvSpPr>
        <p:spPr>
          <a:xfrm>
            <a:off x="7985013" y="3807032"/>
            <a:ext cx="1416929" cy="307777"/>
          </a:xfrm>
          <a:prstGeom prst="rect">
            <a:avLst/>
          </a:prstGeom>
          <a:noFill/>
        </p:spPr>
        <p:txBody>
          <a:bodyPr wrap="square" rtlCol="0">
            <a:spAutoFit/>
          </a:bodyPr>
          <a:lstStyle/>
          <a:p>
            <a:r>
              <a:rPr lang="en-US" sz="1400" dirty="0" err="1"/>
              <a:t>Etc</a:t>
            </a:r>
            <a:r>
              <a:rPr lang="en-US" sz="1400" dirty="0"/>
              <a:t>…</a:t>
            </a:r>
          </a:p>
        </p:txBody>
      </p:sp>
      <p:sp>
        <p:nvSpPr>
          <p:cNvPr id="53" name="TextBox 52">
            <a:extLst>
              <a:ext uri="{FF2B5EF4-FFF2-40B4-BE49-F238E27FC236}">
                <a16:creationId xmlns:a16="http://schemas.microsoft.com/office/drawing/2014/main" id="{8B06DF0C-AE6C-4FB2-ABE6-C282DE917539}"/>
              </a:ext>
            </a:extLst>
          </p:cNvPr>
          <p:cNvSpPr txBox="1"/>
          <p:nvPr/>
        </p:nvSpPr>
        <p:spPr>
          <a:xfrm>
            <a:off x="3172217" y="4657094"/>
            <a:ext cx="1416929" cy="523220"/>
          </a:xfrm>
          <a:prstGeom prst="rect">
            <a:avLst/>
          </a:prstGeom>
          <a:noFill/>
        </p:spPr>
        <p:txBody>
          <a:bodyPr wrap="square" rtlCol="0">
            <a:spAutoFit/>
          </a:bodyPr>
          <a:lstStyle/>
          <a:p>
            <a:r>
              <a:rPr lang="en-US" sz="1400" dirty="0"/>
              <a:t>Memory Management</a:t>
            </a:r>
          </a:p>
        </p:txBody>
      </p:sp>
      <p:sp>
        <p:nvSpPr>
          <p:cNvPr id="54" name="TextBox 53">
            <a:extLst>
              <a:ext uri="{FF2B5EF4-FFF2-40B4-BE49-F238E27FC236}">
                <a16:creationId xmlns:a16="http://schemas.microsoft.com/office/drawing/2014/main" id="{9FE07A1A-3E15-4619-9E4A-77798771F235}"/>
              </a:ext>
            </a:extLst>
          </p:cNvPr>
          <p:cNvSpPr txBox="1"/>
          <p:nvPr/>
        </p:nvSpPr>
        <p:spPr>
          <a:xfrm>
            <a:off x="4778755" y="4657094"/>
            <a:ext cx="1416929" cy="523220"/>
          </a:xfrm>
          <a:prstGeom prst="rect">
            <a:avLst/>
          </a:prstGeom>
          <a:noFill/>
        </p:spPr>
        <p:txBody>
          <a:bodyPr wrap="square" rtlCol="0">
            <a:spAutoFit/>
          </a:bodyPr>
          <a:lstStyle/>
          <a:p>
            <a:r>
              <a:rPr lang="en-US" sz="1400" dirty="0"/>
              <a:t>Object Life Cycle Management</a:t>
            </a:r>
          </a:p>
        </p:txBody>
      </p:sp>
      <p:sp>
        <p:nvSpPr>
          <p:cNvPr id="55" name="TextBox 54">
            <a:extLst>
              <a:ext uri="{FF2B5EF4-FFF2-40B4-BE49-F238E27FC236}">
                <a16:creationId xmlns:a16="http://schemas.microsoft.com/office/drawing/2014/main" id="{E5F7655A-E1C8-4BA9-A6C8-461EE3F88455}"/>
              </a:ext>
            </a:extLst>
          </p:cNvPr>
          <p:cNvSpPr txBox="1"/>
          <p:nvPr/>
        </p:nvSpPr>
        <p:spPr>
          <a:xfrm>
            <a:off x="6381884" y="4664924"/>
            <a:ext cx="1416929" cy="523220"/>
          </a:xfrm>
          <a:prstGeom prst="rect">
            <a:avLst/>
          </a:prstGeom>
          <a:noFill/>
        </p:spPr>
        <p:txBody>
          <a:bodyPr wrap="square" rtlCol="0">
            <a:spAutoFit/>
          </a:bodyPr>
          <a:lstStyle/>
          <a:p>
            <a:r>
              <a:rPr lang="en-US" sz="1400" dirty="0"/>
              <a:t>Common Type System</a:t>
            </a:r>
          </a:p>
        </p:txBody>
      </p:sp>
      <p:sp>
        <p:nvSpPr>
          <p:cNvPr id="56" name="TextBox 55">
            <a:extLst>
              <a:ext uri="{FF2B5EF4-FFF2-40B4-BE49-F238E27FC236}">
                <a16:creationId xmlns:a16="http://schemas.microsoft.com/office/drawing/2014/main" id="{27C3AF65-0EB4-4610-917B-69942086BAC2}"/>
              </a:ext>
            </a:extLst>
          </p:cNvPr>
          <p:cNvSpPr txBox="1"/>
          <p:nvPr/>
        </p:nvSpPr>
        <p:spPr>
          <a:xfrm>
            <a:off x="7985013" y="4731599"/>
            <a:ext cx="1416929" cy="307777"/>
          </a:xfrm>
          <a:prstGeom prst="rect">
            <a:avLst/>
          </a:prstGeom>
          <a:noFill/>
        </p:spPr>
        <p:txBody>
          <a:bodyPr wrap="square" rtlCol="0">
            <a:spAutoFit/>
          </a:bodyPr>
          <a:lstStyle/>
          <a:p>
            <a:r>
              <a:rPr lang="en-US" sz="1400" dirty="0"/>
              <a:t>JIT Compilers</a:t>
            </a:r>
          </a:p>
        </p:txBody>
      </p:sp>
    </p:spTree>
    <p:extLst>
      <p:ext uri="{BB962C8B-B14F-4D97-AF65-F5344CB8AC3E}">
        <p14:creationId xmlns:p14="http://schemas.microsoft.com/office/powerpoint/2010/main" val="487007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29328-3D59-4CBD-9EAE-79F334CCE7F7}"/>
              </a:ext>
            </a:extLst>
          </p:cNvPr>
          <p:cNvSpPr>
            <a:spLocks noGrp="1"/>
          </p:cNvSpPr>
          <p:nvPr>
            <p:ph type="title"/>
          </p:nvPr>
        </p:nvSpPr>
        <p:spPr/>
        <p:txBody>
          <a:bodyPr/>
          <a:lstStyle/>
          <a:p>
            <a:r>
              <a:rPr lang="en-US" dirty="0"/>
              <a:t>XML .NET Architecture</a:t>
            </a:r>
          </a:p>
        </p:txBody>
      </p:sp>
      <p:sp>
        <p:nvSpPr>
          <p:cNvPr id="3" name="Content Placeholder 2">
            <a:extLst>
              <a:ext uri="{FF2B5EF4-FFF2-40B4-BE49-F238E27FC236}">
                <a16:creationId xmlns:a16="http://schemas.microsoft.com/office/drawing/2014/main" id="{0F5AB112-4B32-4F1D-B34E-57A875B02A03}"/>
              </a:ext>
            </a:extLst>
          </p:cNvPr>
          <p:cNvSpPr>
            <a:spLocks noGrp="1"/>
          </p:cNvSpPr>
          <p:nvPr>
            <p:ph idx="1"/>
          </p:nvPr>
        </p:nvSpPr>
        <p:spPr/>
        <p:txBody>
          <a:bodyPr>
            <a:normAutofit lnSpcReduction="10000"/>
          </a:bodyPr>
          <a:lstStyle/>
          <a:p>
            <a:pPr>
              <a:spcBef>
                <a:spcPct val="40000"/>
              </a:spcBef>
              <a:buFont typeface="Arial" panose="020B0604020202020204" pitchFamily="34" charset="0"/>
              <a:buChar char="•"/>
            </a:pPr>
            <a:endParaRPr lang="en-US" altLang="en-US" dirty="0"/>
          </a:p>
          <a:p>
            <a:pPr>
              <a:spcBef>
                <a:spcPct val="40000"/>
              </a:spcBef>
              <a:buFont typeface="Arial" panose="020B0604020202020204" pitchFamily="34" charset="0"/>
              <a:buChar char="•"/>
            </a:pPr>
            <a:r>
              <a:rPr lang="en-US" altLang="en-US" dirty="0"/>
              <a:t> </a:t>
            </a:r>
            <a:r>
              <a:rPr lang="en-US" altLang="en-US" sz="2400" dirty="0"/>
              <a:t>XML is extensible in the .NET Framework (extending the existing classes)</a:t>
            </a:r>
          </a:p>
          <a:p>
            <a:pPr>
              <a:spcBef>
                <a:spcPct val="40000"/>
              </a:spcBef>
              <a:buFont typeface="Arial" panose="020B0604020202020204" pitchFamily="34" charset="0"/>
              <a:buChar char="•"/>
            </a:pPr>
            <a:r>
              <a:rPr lang="en-US" altLang="en-US" sz="2400" dirty="0"/>
              <a:t> In the .NET Framework XML has a pluggable architecture.</a:t>
            </a:r>
          </a:p>
          <a:p>
            <a:pPr>
              <a:spcBef>
                <a:spcPct val="40000"/>
              </a:spcBef>
              <a:buFont typeface="Arial" panose="020B0604020202020204" pitchFamily="34" charset="0"/>
              <a:buChar char="•"/>
            </a:pPr>
            <a:r>
              <a:rPr lang="en-US" altLang="en-US" sz="2400" dirty="0"/>
              <a:t> Pluggable ~ abstract classes can be easily substituted</a:t>
            </a:r>
          </a:p>
          <a:p>
            <a:pPr>
              <a:spcBef>
                <a:spcPct val="40000"/>
              </a:spcBef>
              <a:buFont typeface="Arial" panose="020B0604020202020204" pitchFamily="34" charset="0"/>
              <a:buChar char="•"/>
            </a:pPr>
            <a:r>
              <a:rPr lang="en-US" altLang="en-US" sz="2400" dirty="0"/>
              <a:t> Pluggable ~ Data can be streamed between components and new components can be inserted that can alter the processing of the document</a:t>
            </a:r>
          </a:p>
          <a:p>
            <a:pPr>
              <a:lnSpc>
                <a:spcPct val="90000"/>
              </a:lnSpc>
              <a:buFont typeface="Arial" panose="020B0604020202020204" pitchFamily="34" charset="0"/>
              <a:buChar char="•"/>
            </a:pPr>
            <a:endParaRPr lang="en-US" altLang="en-US" sz="2400"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468079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97B94-EB6B-41A2-A6DD-35027DF70260}"/>
              </a:ext>
            </a:extLst>
          </p:cNvPr>
          <p:cNvSpPr>
            <a:spLocks noGrp="1"/>
          </p:cNvSpPr>
          <p:nvPr>
            <p:ph type="title"/>
          </p:nvPr>
        </p:nvSpPr>
        <p:spPr/>
        <p:txBody>
          <a:bodyPr/>
          <a:lstStyle/>
          <a:p>
            <a:r>
              <a:rPr lang="en-US" dirty="0"/>
              <a:t>Pluggable Architecture</a:t>
            </a:r>
          </a:p>
        </p:txBody>
      </p:sp>
      <p:sp>
        <p:nvSpPr>
          <p:cNvPr id="3" name="Content Placeholder 2">
            <a:extLst>
              <a:ext uri="{FF2B5EF4-FFF2-40B4-BE49-F238E27FC236}">
                <a16:creationId xmlns:a16="http://schemas.microsoft.com/office/drawing/2014/main" id="{4C52E461-27B2-4EC1-8CAD-37EE62AB5457}"/>
              </a:ext>
            </a:extLst>
          </p:cNvPr>
          <p:cNvSpPr>
            <a:spLocks noGrp="1"/>
          </p:cNvSpPr>
          <p:nvPr>
            <p:ph idx="1"/>
          </p:nvPr>
        </p:nvSpPr>
        <p:spPr>
          <a:xfrm>
            <a:off x="1484310" y="2666999"/>
            <a:ext cx="10018713" cy="3733801"/>
          </a:xfrm>
        </p:spPr>
        <p:txBody>
          <a:bodyPr>
            <a:normAutofit/>
          </a:bodyPr>
          <a:lstStyle/>
          <a:p>
            <a:pPr marL="0" indent="0">
              <a:buNone/>
            </a:pPr>
            <a:endParaRPr lang="en-US" altLang="en-US" sz="2400" dirty="0"/>
          </a:p>
          <a:p>
            <a:pPr>
              <a:buFont typeface="Arial" panose="020B0604020202020204" pitchFamily="34" charset="0"/>
              <a:buChar char="•"/>
            </a:pPr>
            <a:r>
              <a:rPr lang="en-US" altLang="en-US" sz="2400" dirty="0"/>
              <a:t> Developer can create new classes by extending the existing ones </a:t>
            </a:r>
          </a:p>
          <a:p>
            <a:pPr>
              <a:buFont typeface="Arial" panose="020B0604020202020204" pitchFamily="34" charset="0"/>
              <a:buChar char="•"/>
            </a:pPr>
            <a:r>
              <a:rPr lang="en-US" altLang="en-US" sz="2400" dirty="0"/>
              <a:t> Can introduce new features and thus changes the behavior of existing ones</a:t>
            </a:r>
          </a:p>
          <a:p>
            <a:pPr>
              <a:buFont typeface="Arial" panose="020B0604020202020204" pitchFamily="34" charset="0"/>
              <a:buChar char="•"/>
            </a:pPr>
            <a:r>
              <a:rPr lang="en-US" altLang="en-US" sz="2400" dirty="0"/>
              <a:t> e.g. create </a:t>
            </a:r>
            <a:r>
              <a:rPr lang="en-US" altLang="en-US" sz="2400" dirty="0" err="1"/>
              <a:t>MyXmlTextReader</a:t>
            </a:r>
            <a:r>
              <a:rPr lang="en-US" altLang="en-US" sz="2400" dirty="0"/>
              <a:t> extending the </a:t>
            </a:r>
            <a:r>
              <a:rPr lang="en-US" altLang="en-US" sz="2400" dirty="0" err="1"/>
              <a:t>XmlTextReader</a:t>
            </a:r>
            <a:r>
              <a:rPr lang="en-US" altLang="en-US" sz="2400" dirty="0"/>
              <a:t> class which converts an attribute-centric document to an element-centric document</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4158054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B6FCD-24A9-4D09-A840-AAEC7E8E74D7}"/>
              </a:ext>
            </a:extLst>
          </p:cNvPr>
          <p:cNvSpPr>
            <a:spLocks noGrp="1"/>
          </p:cNvSpPr>
          <p:nvPr>
            <p:ph type="title"/>
          </p:nvPr>
        </p:nvSpPr>
        <p:spPr/>
        <p:txBody>
          <a:bodyPr/>
          <a:lstStyle/>
          <a:p>
            <a:r>
              <a:rPr lang="en-US" altLang="en-US" sz="4800" dirty="0"/>
              <a:t>XML.NET Classes &amp; Namespaces</a:t>
            </a:r>
            <a:endParaRPr lang="en-US" dirty="0"/>
          </a:p>
        </p:txBody>
      </p:sp>
      <p:sp>
        <p:nvSpPr>
          <p:cNvPr id="3" name="Content Placeholder 2">
            <a:extLst>
              <a:ext uri="{FF2B5EF4-FFF2-40B4-BE49-F238E27FC236}">
                <a16:creationId xmlns:a16="http://schemas.microsoft.com/office/drawing/2014/main" id="{59702218-508D-45BD-8EEA-8D889F4BA028}"/>
              </a:ext>
            </a:extLst>
          </p:cNvPr>
          <p:cNvSpPr>
            <a:spLocks noGrp="1"/>
          </p:cNvSpPr>
          <p:nvPr>
            <p:ph idx="1"/>
          </p:nvPr>
        </p:nvSpPr>
        <p:spPr>
          <a:xfrm>
            <a:off x="1484310" y="2666999"/>
            <a:ext cx="10018713" cy="3505201"/>
          </a:xfrm>
        </p:spPr>
        <p:txBody>
          <a:bodyPr>
            <a:normAutofit/>
          </a:bodyPr>
          <a:lstStyle/>
          <a:p>
            <a:pPr>
              <a:lnSpc>
                <a:spcPct val="90000"/>
              </a:lnSpc>
              <a:spcBef>
                <a:spcPct val="40000"/>
              </a:spcBef>
              <a:buFont typeface="Arial" panose="020B0604020202020204" pitchFamily="34" charset="0"/>
              <a:buChar char="•"/>
            </a:pPr>
            <a:r>
              <a:rPr lang="en-US" altLang="en-US" sz="2400" dirty="0"/>
              <a:t> The Framework has several XML classes that allow working with XML documents and data</a:t>
            </a:r>
          </a:p>
          <a:p>
            <a:pPr>
              <a:lnSpc>
                <a:spcPct val="90000"/>
              </a:lnSpc>
              <a:spcBef>
                <a:spcPct val="40000"/>
              </a:spcBef>
              <a:buFont typeface="Arial" panose="020B0604020202020204" pitchFamily="34" charset="0"/>
              <a:buChar char="•"/>
            </a:pPr>
            <a:r>
              <a:rPr lang="en-US" altLang="en-US" sz="2400" dirty="0"/>
              <a:t> These classes are the core elements of .NET Framework</a:t>
            </a:r>
          </a:p>
          <a:p>
            <a:pPr>
              <a:lnSpc>
                <a:spcPct val="90000"/>
              </a:lnSpc>
              <a:spcBef>
                <a:spcPct val="40000"/>
              </a:spcBef>
              <a:buFont typeface="Arial" panose="020B0604020202020204" pitchFamily="34" charset="0"/>
              <a:buChar char="•"/>
            </a:pPr>
            <a:r>
              <a:rPr lang="en-CA" altLang="en-US" sz="2400" dirty="0"/>
              <a:t> Most of the XML classes are contained in the </a:t>
            </a:r>
            <a:r>
              <a:rPr lang="en-CA" altLang="en-US" sz="2400" dirty="0" err="1"/>
              <a:t>System.Xml</a:t>
            </a:r>
            <a:r>
              <a:rPr lang="en-CA" altLang="en-US" sz="2400" dirty="0"/>
              <a:t> namespace.</a:t>
            </a:r>
          </a:p>
          <a:p>
            <a:pPr>
              <a:lnSpc>
                <a:spcPct val="90000"/>
              </a:lnSpc>
              <a:spcBef>
                <a:spcPct val="40000"/>
              </a:spcBef>
              <a:buFont typeface="Arial" panose="020B0604020202020204" pitchFamily="34" charset="0"/>
              <a:buChar char="•"/>
            </a:pPr>
            <a:r>
              <a:rPr lang="en-CA" altLang="en-US" sz="2400" dirty="0"/>
              <a:t> The term namespace refers to a logical grouping of the classes designed to implement a specific functionality.</a:t>
            </a:r>
          </a:p>
          <a:p>
            <a:pPr>
              <a:lnSpc>
                <a:spcPct val="90000"/>
              </a:lnSpc>
              <a:buFont typeface="Arial" panose="020B0604020202020204" pitchFamily="34" charset="0"/>
              <a:buChar char="•"/>
            </a:pPr>
            <a:endParaRPr lang="en-US" altLang="en-US" sz="2400" dirty="0"/>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2291127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43186-9403-4A12-A988-6A8C3DCAA34E}"/>
              </a:ext>
            </a:extLst>
          </p:cNvPr>
          <p:cNvSpPr>
            <a:spLocks noGrp="1"/>
          </p:cNvSpPr>
          <p:nvPr>
            <p:ph type="title"/>
          </p:nvPr>
        </p:nvSpPr>
        <p:spPr/>
        <p:txBody>
          <a:bodyPr/>
          <a:lstStyle/>
          <a:p>
            <a:r>
              <a:rPr lang="en-US" altLang="en-US" dirty="0"/>
              <a:t>Hierarchy</a:t>
            </a:r>
            <a:endParaRPr lang="en-US" dirty="0"/>
          </a:p>
        </p:txBody>
      </p:sp>
      <p:grpSp>
        <p:nvGrpSpPr>
          <p:cNvPr id="4" name="Group 231">
            <a:extLst>
              <a:ext uri="{FF2B5EF4-FFF2-40B4-BE49-F238E27FC236}">
                <a16:creationId xmlns:a16="http://schemas.microsoft.com/office/drawing/2014/main" id="{3BA16821-02AA-483B-84B5-343AE8D2D113}"/>
              </a:ext>
            </a:extLst>
          </p:cNvPr>
          <p:cNvGrpSpPr>
            <a:grpSpLocks/>
          </p:cNvGrpSpPr>
          <p:nvPr/>
        </p:nvGrpSpPr>
        <p:grpSpPr bwMode="auto">
          <a:xfrm>
            <a:off x="3699163" y="1863437"/>
            <a:ext cx="4883727" cy="4177145"/>
            <a:chOff x="720" y="720"/>
            <a:chExt cx="4320" cy="3360"/>
          </a:xfrm>
        </p:grpSpPr>
        <p:sp>
          <p:nvSpPr>
            <p:cNvPr id="5" name="Rectangle 205">
              <a:extLst>
                <a:ext uri="{FF2B5EF4-FFF2-40B4-BE49-F238E27FC236}">
                  <a16:creationId xmlns:a16="http://schemas.microsoft.com/office/drawing/2014/main" id="{E97BE587-527D-49DA-AAB7-E2320E426F8A}"/>
                </a:ext>
              </a:extLst>
            </p:cNvPr>
            <p:cNvSpPr>
              <a:spLocks noChangeArrowheads="1"/>
            </p:cNvSpPr>
            <p:nvPr/>
          </p:nvSpPr>
          <p:spPr bwMode="auto">
            <a:xfrm>
              <a:off x="720" y="912"/>
              <a:ext cx="4320" cy="1392"/>
            </a:xfrm>
            <a:prstGeom prst="rect">
              <a:avLst/>
            </a:prstGeom>
            <a:noFill/>
            <a:ln w="38100">
              <a:solidFill>
                <a:schemeClr val="accent1">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Rectangle 206">
              <a:extLst>
                <a:ext uri="{FF2B5EF4-FFF2-40B4-BE49-F238E27FC236}">
                  <a16:creationId xmlns:a16="http://schemas.microsoft.com/office/drawing/2014/main" id="{0AAE3D73-8BD5-4A9A-AAE9-ABB11F1CA7DA}"/>
                </a:ext>
              </a:extLst>
            </p:cNvPr>
            <p:cNvSpPr>
              <a:spLocks noChangeArrowheads="1"/>
            </p:cNvSpPr>
            <p:nvPr/>
          </p:nvSpPr>
          <p:spPr bwMode="auto">
            <a:xfrm>
              <a:off x="1200" y="1536"/>
              <a:ext cx="1488" cy="336"/>
            </a:xfrm>
            <a:prstGeom prst="rect">
              <a:avLst/>
            </a:prstGeom>
            <a:solidFill>
              <a:schemeClr val="accent1">
                <a:lumMod val="60000"/>
                <a:lumOff val="40000"/>
              </a:schemeClr>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err="1"/>
                <a:t>XMlWriter</a:t>
              </a:r>
              <a:endParaRPr lang="en-US" altLang="en-US" dirty="0"/>
            </a:p>
          </p:txBody>
        </p:sp>
        <p:sp>
          <p:nvSpPr>
            <p:cNvPr id="7" name="Rectangle 207">
              <a:extLst>
                <a:ext uri="{FF2B5EF4-FFF2-40B4-BE49-F238E27FC236}">
                  <a16:creationId xmlns:a16="http://schemas.microsoft.com/office/drawing/2014/main" id="{F9D66965-DAE7-428B-9252-8583212EE883}"/>
                </a:ext>
              </a:extLst>
            </p:cNvPr>
            <p:cNvSpPr>
              <a:spLocks noChangeArrowheads="1"/>
            </p:cNvSpPr>
            <p:nvPr/>
          </p:nvSpPr>
          <p:spPr bwMode="auto">
            <a:xfrm>
              <a:off x="1200" y="1152"/>
              <a:ext cx="1488" cy="336"/>
            </a:xfrm>
            <a:prstGeom prst="rect">
              <a:avLst/>
            </a:prstGeom>
            <a:solidFill>
              <a:schemeClr val="accent1">
                <a:lumMod val="60000"/>
                <a:lumOff val="40000"/>
              </a:schemeClr>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err="1"/>
                <a:t>XmlReader</a:t>
              </a:r>
              <a:endParaRPr lang="en-US" altLang="en-US" dirty="0"/>
            </a:p>
          </p:txBody>
        </p:sp>
        <p:sp>
          <p:nvSpPr>
            <p:cNvPr id="8" name="Rectangle 208">
              <a:extLst>
                <a:ext uri="{FF2B5EF4-FFF2-40B4-BE49-F238E27FC236}">
                  <a16:creationId xmlns:a16="http://schemas.microsoft.com/office/drawing/2014/main" id="{B1D92045-35A6-4519-9671-AE0F4A3ADD10}"/>
                </a:ext>
              </a:extLst>
            </p:cNvPr>
            <p:cNvSpPr>
              <a:spLocks noChangeArrowheads="1"/>
            </p:cNvSpPr>
            <p:nvPr/>
          </p:nvSpPr>
          <p:spPr bwMode="auto">
            <a:xfrm>
              <a:off x="1200" y="1920"/>
              <a:ext cx="1488" cy="336"/>
            </a:xfrm>
            <a:prstGeom prst="rect">
              <a:avLst/>
            </a:prstGeom>
            <a:solidFill>
              <a:schemeClr val="accent1">
                <a:lumMod val="60000"/>
                <a:lumOff val="40000"/>
              </a:schemeClr>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XmlNavigator</a:t>
              </a:r>
            </a:p>
          </p:txBody>
        </p:sp>
        <p:sp>
          <p:nvSpPr>
            <p:cNvPr id="9" name="Rectangle 209">
              <a:extLst>
                <a:ext uri="{FF2B5EF4-FFF2-40B4-BE49-F238E27FC236}">
                  <a16:creationId xmlns:a16="http://schemas.microsoft.com/office/drawing/2014/main" id="{982152A9-1A58-48FD-AF97-53AD456FBC74}"/>
                </a:ext>
              </a:extLst>
            </p:cNvPr>
            <p:cNvSpPr>
              <a:spLocks noChangeArrowheads="1"/>
            </p:cNvSpPr>
            <p:nvPr/>
          </p:nvSpPr>
          <p:spPr bwMode="auto">
            <a:xfrm>
              <a:off x="3120" y="1920"/>
              <a:ext cx="1488" cy="336"/>
            </a:xfrm>
            <a:prstGeom prst="rect">
              <a:avLst/>
            </a:prstGeom>
            <a:solidFill>
              <a:schemeClr val="accent1">
                <a:lumMod val="60000"/>
                <a:lumOff val="40000"/>
              </a:schemeClr>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err="1"/>
                <a:t>XmlAttribute</a:t>
              </a:r>
              <a:endParaRPr lang="en-US" altLang="en-US" dirty="0"/>
            </a:p>
          </p:txBody>
        </p:sp>
        <p:sp>
          <p:nvSpPr>
            <p:cNvPr id="10" name="Rectangle 210">
              <a:extLst>
                <a:ext uri="{FF2B5EF4-FFF2-40B4-BE49-F238E27FC236}">
                  <a16:creationId xmlns:a16="http://schemas.microsoft.com/office/drawing/2014/main" id="{C39B27BC-D41B-402C-AA4A-3E21CDF16731}"/>
                </a:ext>
              </a:extLst>
            </p:cNvPr>
            <p:cNvSpPr>
              <a:spLocks noChangeArrowheads="1"/>
            </p:cNvSpPr>
            <p:nvPr/>
          </p:nvSpPr>
          <p:spPr bwMode="auto">
            <a:xfrm>
              <a:off x="3120" y="1536"/>
              <a:ext cx="1488" cy="336"/>
            </a:xfrm>
            <a:prstGeom prst="rect">
              <a:avLst/>
            </a:prstGeom>
            <a:solidFill>
              <a:schemeClr val="accent1">
                <a:lumMod val="60000"/>
                <a:lumOff val="40000"/>
              </a:schemeClr>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XmlElement</a:t>
              </a:r>
            </a:p>
          </p:txBody>
        </p:sp>
        <p:sp>
          <p:nvSpPr>
            <p:cNvPr id="11" name="Rectangle 211">
              <a:extLst>
                <a:ext uri="{FF2B5EF4-FFF2-40B4-BE49-F238E27FC236}">
                  <a16:creationId xmlns:a16="http://schemas.microsoft.com/office/drawing/2014/main" id="{C5DADDA7-B3FA-4200-9F8A-A13F31B182D0}"/>
                </a:ext>
              </a:extLst>
            </p:cNvPr>
            <p:cNvSpPr>
              <a:spLocks noChangeArrowheads="1"/>
            </p:cNvSpPr>
            <p:nvPr/>
          </p:nvSpPr>
          <p:spPr bwMode="auto">
            <a:xfrm>
              <a:off x="3120" y="1152"/>
              <a:ext cx="1488" cy="336"/>
            </a:xfrm>
            <a:prstGeom prst="rect">
              <a:avLst/>
            </a:prstGeom>
            <a:solidFill>
              <a:schemeClr val="accent1">
                <a:lumMod val="60000"/>
                <a:lumOff val="40000"/>
              </a:schemeClr>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err="1"/>
                <a:t>XmlDocument</a:t>
              </a:r>
              <a:endParaRPr lang="en-US" altLang="en-US" dirty="0"/>
            </a:p>
          </p:txBody>
        </p:sp>
        <p:sp>
          <p:nvSpPr>
            <p:cNvPr id="12" name="Rectangle 225">
              <a:extLst>
                <a:ext uri="{FF2B5EF4-FFF2-40B4-BE49-F238E27FC236}">
                  <a16:creationId xmlns:a16="http://schemas.microsoft.com/office/drawing/2014/main" id="{41FD84B2-BC54-4420-8A03-0C5CE534DDD2}"/>
                </a:ext>
              </a:extLst>
            </p:cNvPr>
            <p:cNvSpPr>
              <a:spLocks noChangeArrowheads="1"/>
            </p:cNvSpPr>
            <p:nvPr/>
          </p:nvSpPr>
          <p:spPr bwMode="auto">
            <a:xfrm>
              <a:off x="816" y="720"/>
              <a:ext cx="2256" cy="384"/>
            </a:xfrm>
            <a:prstGeom prst="rect">
              <a:avLst/>
            </a:prstGeom>
            <a:solidFill>
              <a:schemeClr val="accent1">
                <a:lumMod val="60000"/>
                <a:lumOff val="40000"/>
              </a:schemeClr>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err="1"/>
                <a:t>System.Xml</a:t>
              </a:r>
              <a:r>
                <a:rPr lang="en-US" altLang="en-US" dirty="0"/>
                <a:t> Namespace</a:t>
              </a:r>
            </a:p>
          </p:txBody>
        </p:sp>
        <p:sp>
          <p:nvSpPr>
            <p:cNvPr id="13" name="Rectangle 227">
              <a:extLst>
                <a:ext uri="{FF2B5EF4-FFF2-40B4-BE49-F238E27FC236}">
                  <a16:creationId xmlns:a16="http://schemas.microsoft.com/office/drawing/2014/main" id="{9916348F-D1E8-4D21-AB89-59DB4381463F}"/>
                </a:ext>
              </a:extLst>
            </p:cNvPr>
            <p:cNvSpPr>
              <a:spLocks noChangeArrowheads="1"/>
            </p:cNvSpPr>
            <p:nvPr/>
          </p:nvSpPr>
          <p:spPr bwMode="auto">
            <a:xfrm>
              <a:off x="816" y="3696"/>
              <a:ext cx="2256" cy="384"/>
            </a:xfrm>
            <a:prstGeom prst="rect">
              <a:avLst/>
            </a:prstGeom>
            <a:solidFill>
              <a:schemeClr val="accent1">
                <a:lumMod val="60000"/>
                <a:lumOff val="40000"/>
              </a:schemeClr>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err="1"/>
                <a:t>System.Xml</a:t>
              </a:r>
              <a:r>
                <a:rPr lang="en-US" altLang="en-US" dirty="0"/>
                <a:t> Schema</a:t>
              </a:r>
            </a:p>
          </p:txBody>
        </p:sp>
        <p:sp>
          <p:nvSpPr>
            <p:cNvPr id="14" name="Rectangle 228">
              <a:extLst>
                <a:ext uri="{FF2B5EF4-FFF2-40B4-BE49-F238E27FC236}">
                  <a16:creationId xmlns:a16="http://schemas.microsoft.com/office/drawing/2014/main" id="{4ADA9B7B-4C3A-41FC-AF02-CFBE1D352A76}"/>
                </a:ext>
              </a:extLst>
            </p:cNvPr>
            <p:cNvSpPr>
              <a:spLocks noChangeArrowheads="1"/>
            </p:cNvSpPr>
            <p:nvPr/>
          </p:nvSpPr>
          <p:spPr bwMode="auto">
            <a:xfrm>
              <a:off x="816" y="2784"/>
              <a:ext cx="2256" cy="384"/>
            </a:xfrm>
            <a:prstGeom prst="rect">
              <a:avLst/>
            </a:prstGeom>
            <a:solidFill>
              <a:schemeClr val="accent1">
                <a:lumMod val="60000"/>
                <a:lumOff val="40000"/>
              </a:schemeClr>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err="1"/>
                <a:t>System.Xml</a:t>
              </a:r>
              <a:r>
                <a:rPr lang="en-US" altLang="en-US" dirty="0"/>
                <a:t> .</a:t>
              </a:r>
              <a:r>
                <a:rPr lang="en-US" altLang="en-US" dirty="0" err="1"/>
                <a:t>Xsl</a:t>
              </a:r>
              <a:endParaRPr lang="en-US" altLang="en-US" dirty="0"/>
            </a:p>
          </p:txBody>
        </p:sp>
        <p:sp>
          <p:nvSpPr>
            <p:cNvPr id="15" name="Rectangle 229">
              <a:extLst>
                <a:ext uri="{FF2B5EF4-FFF2-40B4-BE49-F238E27FC236}">
                  <a16:creationId xmlns:a16="http://schemas.microsoft.com/office/drawing/2014/main" id="{261204D3-5469-4951-9558-4925711256C2}"/>
                </a:ext>
              </a:extLst>
            </p:cNvPr>
            <p:cNvSpPr>
              <a:spLocks noChangeArrowheads="1"/>
            </p:cNvSpPr>
            <p:nvPr/>
          </p:nvSpPr>
          <p:spPr bwMode="auto">
            <a:xfrm>
              <a:off x="816" y="2352"/>
              <a:ext cx="2256" cy="384"/>
            </a:xfrm>
            <a:prstGeom prst="rect">
              <a:avLst/>
            </a:prstGeom>
            <a:solidFill>
              <a:schemeClr val="accent1">
                <a:lumMod val="60000"/>
                <a:lumOff val="40000"/>
              </a:schemeClr>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System.Xml.XPath</a:t>
              </a:r>
            </a:p>
          </p:txBody>
        </p:sp>
        <p:sp>
          <p:nvSpPr>
            <p:cNvPr id="16" name="Rectangle 230">
              <a:extLst>
                <a:ext uri="{FF2B5EF4-FFF2-40B4-BE49-F238E27FC236}">
                  <a16:creationId xmlns:a16="http://schemas.microsoft.com/office/drawing/2014/main" id="{26694FBC-F718-451F-B721-3AB51EA72737}"/>
                </a:ext>
              </a:extLst>
            </p:cNvPr>
            <p:cNvSpPr>
              <a:spLocks noChangeArrowheads="1"/>
            </p:cNvSpPr>
            <p:nvPr/>
          </p:nvSpPr>
          <p:spPr bwMode="auto">
            <a:xfrm>
              <a:off x="816" y="3216"/>
              <a:ext cx="2256" cy="384"/>
            </a:xfrm>
            <a:prstGeom prst="rect">
              <a:avLst/>
            </a:prstGeom>
            <a:solidFill>
              <a:schemeClr val="accent1">
                <a:lumMod val="60000"/>
                <a:lumOff val="40000"/>
              </a:schemeClr>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err="1"/>
                <a:t>System.Xml.Serialization</a:t>
              </a:r>
              <a:endParaRPr lang="en-US" altLang="en-US" dirty="0"/>
            </a:p>
          </p:txBody>
        </p:sp>
      </p:grpSp>
    </p:spTree>
    <p:extLst>
      <p:ext uri="{BB962C8B-B14F-4D97-AF65-F5344CB8AC3E}">
        <p14:creationId xmlns:p14="http://schemas.microsoft.com/office/powerpoint/2010/main" val="678017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EF9E5-D7FA-4739-8F0F-A3196BB01388}"/>
              </a:ext>
            </a:extLst>
          </p:cNvPr>
          <p:cNvSpPr>
            <a:spLocks noGrp="1"/>
          </p:cNvSpPr>
          <p:nvPr>
            <p:ph type="title"/>
          </p:nvPr>
        </p:nvSpPr>
        <p:spPr/>
        <p:txBody>
          <a:bodyPr/>
          <a:lstStyle/>
          <a:p>
            <a:r>
              <a:rPr lang="en-US" altLang="en-US" dirty="0"/>
              <a:t>XML Parsing</a:t>
            </a:r>
            <a:endParaRPr lang="en-US" dirty="0"/>
          </a:p>
        </p:txBody>
      </p:sp>
      <p:sp>
        <p:nvSpPr>
          <p:cNvPr id="3" name="Content Placeholder 2">
            <a:extLst>
              <a:ext uri="{FF2B5EF4-FFF2-40B4-BE49-F238E27FC236}">
                <a16:creationId xmlns:a16="http://schemas.microsoft.com/office/drawing/2014/main" id="{9CF96AF4-442B-4AB0-AC23-E7E8B4EDBA40}"/>
              </a:ext>
            </a:extLst>
          </p:cNvPr>
          <p:cNvSpPr>
            <a:spLocks noGrp="1"/>
          </p:cNvSpPr>
          <p:nvPr>
            <p:ph idx="1"/>
          </p:nvPr>
        </p:nvSpPr>
        <p:spPr/>
        <p:txBody>
          <a:bodyPr>
            <a:normAutofit/>
          </a:bodyPr>
          <a:lstStyle/>
          <a:p>
            <a:endParaRPr lang="en-US" altLang="en-US" sz="2400" dirty="0"/>
          </a:p>
          <a:p>
            <a:r>
              <a:rPr lang="en-US" altLang="en-US" sz="2400" dirty="0"/>
              <a:t>Parsing in .NET</a:t>
            </a:r>
          </a:p>
          <a:p>
            <a:endParaRPr lang="en-US" altLang="en-US" sz="2400" dirty="0"/>
          </a:p>
          <a:p>
            <a:pPr lvl="3">
              <a:buFont typeface="Arial" panose="020B0604020202020204" pitchFamily="34" charset="0"/>
              <a:buChar char="•"/>
            </a:pPr>
            <a:r>
              <a:rPr lang="en-US" altLang="en-US" sz="2400" dirty="0"/>
              <a:t>Pull Model</a:t>
            </a:r>
          </a:p>
          <a:p>
            <a:pPr lvl="3">
              <a:buFont typeface="Arial" panose="020B0604020202020204" pitchFamily="34" charset="0"/>
              <a:buChar char="•"/>
            </a:pPr>
            <a:r>
              <a:rPr lang="en-US" altLang="en-US" sz="2400" dirty="0"/>
              <a:t>DOM </a:t>
            </a:r>
          </a:p>
          <a:p>
            <a:pPr lvl="1">
              <a:buFontTx/>
              <a:buNone/>
            </a:pPr>
            <a:endParaRPr lang="en-US" altLang="en-US" sz="2400" dirty="0"/>
          </a:p>
          <a:p>
            <a:endParaRPr lang="en-US" sz="2400" dirty="0"/>
          </a:p>
        </p:txBody>
      </p:sp>
    </p:spTree>
    <p:extLst>
      <p:ext uri="{BB962C8B-B14F-4D97-AF65-F5344CB8AC3E}">
        <p14:creationId xmlns:p14="http://schemas.microsoft.com/office/powerpoint/2010/main" val="4115977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AD2BA-F41D-4DC2-8501-369B5832E4EF}"/>
              </a:ext>
            </a:extLst>
          </p:cNvPr>
          <p:cNvSpPr>
            <a:spLocks noGrp="1"/>
          </p:cNvSpPr>
          <p:nvPr>
            <p:ph type="title"/>
          </p:nvPr>
        </p:nvSpPr>
        <p:spPr/>
        <p:txBody>
          <a:bodyPr/>
          <a:lstStyle/>
          <a:p>
            <a:r>
              <a:rPr lang="en-US" altLang="en-US" dirty="0" err="1"/>
              <a:t>XmlReader</a:t>
            </a:r>
            <a:r>
              <a:rPr lang="en-US" altLang="en-US" dirty="0"/>
              <a:t> Class</a:t>
            </a:r>
            <a:endParaRPr lang="en-US" dirty="0"/>
          </a:p>
        </p:txBody>
      </p:sp>
      <p:sp>
        <p:nvSpPr>
          <p:cNvPr id="3" name="Content Placeholder 2">
            <a:extLst>
              <a:ext uri="{FF2B5EF4-FFF2-40B4-BE49-F238E27FC236}">
                <a16:creationId xmlns:a16="http://schemas.microsoft.com/office/drawing/2014/main" id="{81BE519A-C594-4C46-9701-43D12C7197B9}"/>
              </a:ext>
            </a:extLst>
          </p:cNvPr>
          <p:cNvSpPr>
            <a:spLocks noGrp="1"/>
          </p:cNvSpPr>
          <p:nvPr>
            <p:ph idx="1"/>
          </p:nvPr>
        </p:nvSpPr>
        <p:spPr>
          <a:xfrm>
            <a:off x="1097279" y="4592097"/>
            <a:ext cx="10058401" cy="1718267"/>
          </a:xfrm>
        </p:spPr>
        <p:txBody>
          <a:bodyPr>
            <a:normAutofit fontScale="70000" lnSpcReduction="20000"/>
          </a:bodyPr>
          <a:lstStyle/>
          <a:p>
            <a:pPr>
              <a:spcBef>
                <a:spcPct val="50000"/>
              </a:spcBef>
              <a:buFontTx/>
              <a:buChar char="•"/>
            </a:pPr>
            <a:r>
              <a:rPr lang="en-US" altLang="en-US" dirty="0"/>
              <a:t> </a:t>
            </a:r>
            <a:r>
              <a:rPr lang="en-US" altLang="en-US" dirty="0" err="1"/>
              <a:t>XmlReader</a:t>
            </a:r>
            <a:r>
              <a:rPr lang="en-US" altLang="en-US" dirty="0"/>
              <a:t> – Abstract Class</a:t>
            </a:r>
          </a:p>
          <a:p>
            <a:pPr>
              <a:spcBef>
                <a:spcPct val="50000"/>
              </a:spcBef>
              <a:buFontTx/>
              <a:buChar char="•"/>
            </a:pPr>
            <a:r>
              <a:rPr lang="en-US" altLang="en-US" dirty="0"/>
              <a:t> </a:t>
            </a:r>
            <a:r>
              <a:rPr lang="en-US" altLang="en-US" dirty="0" err="1"/>
              <a:t>XmlTextReader</a:t>
            </a:r>
            <a:r>
              <a:rPr lang="en-US" altLang="en-US" dirty="0"/>
              <a:t> – Reads text based stream, non-cached, read-only</a:t>
            </a:r>
          </a:p>
          <a:p>
            <a:pPr>
              <a:spcBef>
                <a:spcPct val="50000"/>
              </a:spcBef>
              <a:buFontTx/>
              <a:buChar char="•"/>
            </a:pPr>
            <a:r>
              <a:rPr lang="en-US" altLang="en-US" dirty="0"/>
              <a:t> </a:t>
            </a:r>
            <a:r>
              <a:rPr lang="en-US" altLang="en-US" dirty="0" err="1"/>
              <a:t>XmlNodeReader</a:t>
            </a:r>
            <a:r>
              <a:rPr lang="en-US" altLang="en-US" dirty="0"/>
              <a:t> – Reads in memory DOM tree</a:t>
            </a:r>
          </a:p>
          <a:p>
            <a:pPr>
              <a:spcBef>
                <a:spcPct val="50000"/>
              </a:spcBef>
              <a:buFontTx/>
              <a:buChar char="•"/>
            </a:pPr>
            <a:r>
              <a:rPr lang="en-US" altLang="en-US" dirty="0"/>
              <a:t> </a:t>
            </a:r>
            <a:r>
              <a:rPr lang="en-US" altLang="en-US" dirty="0" err="1"/>
              <a:t>XmlValidatingReader</a:t>
            </a:r>
            <a:r>
              <a:rPr lang="en-US" altLang="en-US" dirty="0"/>
              <a:t> – validates with DTD, XDR XSD schemas</a:t>
            </a:r>
          </a:p>
          <a:p>
            <a:pPr>
              <a:spcBef>
                <a:spcPct val="50000"/>
              </a:spcBef>
              <a:buFontTx/>
              <a:buChar char="•"/>
            </a:pPr>
            <a:endParaRPr lang="en-US" altLang="en-US" dirty="0"/>
          </a:p>
          <a:p>
            <a:endParaRPr lang="en-US" dirty="0"/>
          </a:p>
        </p:txBody>
      </p:sp>
      <p:grpSp>
        <p:nvGrpSpPr>
          <p:cNvPr id="4" name="Group 32">
            <a:extLst>
              <a:ext uri="{FF2B5EF4-FFF2-40B4-BE49-F238E27FC236}">
                <a16:creationId xmlns:a16="http://schemas.microsoft.com/office/drawing/2014/main" id="{125931D4-6BD2-4D89-B11C-5EFD61C8ED8A}"/>
              </a:ext>
            </a:extLst>
          </p:cNvPr>
          <p:cNvGrpSpPr>
            <a:grpSpLocks/>
          </p:cNvGrpSpPr>
          <p:nvPr/>
        </p:nvGrpSpPr>
        <p:grpSpPr bwMode="auto">
          <a:xfrm>
            <a:off x="2468880" y="1851660"/>
            <a:ext cx="7315200" cy="2225040"/>
            <a:chOff x="576" y="1008"/>
            <a:chExt cx="4608" cy="1488"/>
          </a:xfrm>
          <a:solidFill>
            <a:schemeClr val="accent1">
              <a:lumMod val="60000"/>
              <a:lumOff val="40000"/>
            </a:schemeClr>
          </a:solidFill>
        </p:grpSpPr>
        <p:sp>
          <p:nvSpPr>
            <p:cNvPr id="5" name="Rectangle 7">
              <a:extLst>
                <a:ext uri="{FF2B5EF4-FFF2-40B4-BE49-F238E27FC236}">
                  <a16:creationId xmlns:a16="http://schemas.microsoft.com/office/drawing/2014/main" id="{B1035BB2-685B-4B96-8E89-E2C94194F2CF}"/>
                </a:ext>
              </a:extLst>
            </p:cNvPr>
            <p:cNvSpPr>
              <a:spLocks noChangeArrowheads="1"/>
            </p:cNvSpPr>
            <p:nvPr/>
          </p:nvSpPr>
          <p:spPr bwMode="auto">
            <a:xfrm>
              <a:off x="2256" y="1008"/>
              <a:ext cx="1056" cy="384"/>
            </a:xfrm>
            <a:prstGeom prst="rect">
              <a:avLst/>
            </a:prstGeom>
            <a:grpFill/>
            <a:ln w="28575">
              <a:solidFill>
                <a:schemeClr val="accent1">
                  <a:lumMod val="75000"/>
                </a:schemeClr>
              </a:solidFill>
              <a:miter lim="800000"/>
              <a:headEnd/>
              <a:tailEnd/>
            </a:ln>
            <a:effectLst>
              <a:prstShdw prst="shdw17" dist="17961" dir="2700000">
                <a:schemeClr val="bg2">
                  <a:gamma/>
                  <a:shade val="60000"/>
                  <a:invGamma/>
                </a:schemeClr>
              </a:prstShdw>
            </a:effectLst>
          </p:spPr>
          <p:txBody>
            <a:bodyPr wrap="none" anchor="ctr"/>
            <a:lstStyle/>
            <a:p>
              <a:pPr algn="ctr"/>
              <a:r>
                <a:rPr lang="en-US" altLang="en-US" dirty="0" err="1"/>
                <a:t>XmlReader</a:t>
              </a:r>
              <a:endParaRPr lang="en-US" altLang="en-US" dirty="0"/>
            </a:p>
          </p:txBody>
        </p:sp>
        <p:sp>
          <p:nvSpPr>
            <p:cNvPr id="6" name="Rectangle 12">
              <a:extLst>
                <a:ext uri="{FF2B5EF4-FFF2-40B4-BE49-F238E27FC236}">
                  <a16:creationId xmlns:a16="http://schemas.microsoft.com/office/drawing/2014/main" id="{54548F9D-C5F2-4BD5-B7CE-86761A7E166C}"/>
                </a:ext>
              </a:extLst>
            </p:cNvPr>
            <p:cNvSpPr>
              <a:spLocks noChangeArrowheads="1"/>
            </p:cNvSpPr>
            <p:nvPr/>
          </p:nvSpPr>
          <p:spPr bwMode="auto">
            <a:xfrm>
              <a:off x="576" y="1920"/>
              <a:ext cx="1200" cy="576"/>
            </a:xfrm>
            <a:prstGeom prst="rect">
              <a:avLst/>
            </a:prstGeom>
            <a:grpFill/>
            <a:ln w="28575">
              <a:solidFill>
                <a:schemeClr val="accent1">
                  <a:lumMod val="75000"/>
                </a:schemeClr>
              </a:solidFill>
              <a:miter lim="800000"/>
              <a:headEnd/>
              <a:tailEnd/>
            </a:ln>
            <a:effectLst>
              <a:prstShdw prst="shdw17" dist="17961" dir="2700000">
                <a:schemeClr val="bg2">
                  <a:gamma/>
                  <a:shade val="60000"/>
                  <a:invGamma/>
                </a:schemeClr>
              </a:prstShdw>
            </a:effectLst>
          </p:spPr>
          <p:txBody>
            <a:bodyPr wrap="none" anchor="ctr"/>
            <a:lstStyle/>
            <a:p>
              <a:pPr algn="ctr"/>
              <a:r>
                <a:rPr lang="en-US" altLang="en-US"/>
                <a:t>XmlTextReader</a:t>
              </a:r>
            </a:p>
            <a:p>
              <a:pPr algn="ctr"/>
              <a:r>
                <a:rPr lang="en-US" altLang="en-US"/>
                <a:t>MoveTo()</a:t>
              </a:r>
            </a:p>
            <a:p>
              <a:pPr algn="ctr"/>
              <a:r>
                <a:rPr lang="en-US" altLang="en-US"/>
                <a:t>Read()</a:t>
              </a:r>
            </a:p>
          </p:txBody>
        </p:sp>
        <p:sp>
          <p:nvSpPr>
            <p:cNvPr id="7" name="Rectangle 14">
              <a:extLst>
                <a:ext uri="{FF2B5EF4-FFF2-40B4-BE49-F238E27FC236}">
                  <a16:creationId xmlns:a16="http://schemas.microsoft.com/office/drawing/2014/main" id="{55E82150-A2A4-4833-A95C-309DC3E158D6}"/>
                </a:ext>
              </a:extLst>
            </p:cNvPr>
            <p:cNvSpPr>
              <a:spLocks noChangeArrowheads="1"/>
            </p:cNvSpPr>
            <p:nvPr/>
          </p:nvSpPr>
          <p:spPr bwMode="auto">
            <a:xfrm>
              <a:off x="3744" y="1920"/>
              <a:ext cx="1440" cy="528"/>
            </a:xfrm>
            <a:prstGeom prst="rect">
              <a:avLst/>
            </a:prstGeom>
            <a:grpFill/>
            <a:ln w="28575">
              <a:solidFill>
                <a:schemeClr val="accent1">
                  <a:lumMod val="75000"/>
                </a:schemeClr>
              </a:solidFill>
              <a:miter lim="800000"/>
              <a:headEnd/>
              <a:tailEnd/>
            </a:ln>
            <a:effectLst>
              <a:prstShdw prst="shdw17" dist="17961" dir="2700000">
                <a:schemeClr val="bg2">
                  <a:gamma/>
                  <a:shade val="60000"/>
                  <a:invGamma/>
                </a:schemeClr>
              </a:prstShdw>
            </a:effectLst>
          </p:spPr>
          <p:txBody>
            <a:bodyPr wrap="none" anchor="ctr"/>
            <a:lstStyle/>
            <a:p>
              <a:pPr algn="ctr"/>
              <a:endParaRPr lang="en-US" altLang="en-US" dirty="0"/>
            </a:p>
            <a:p>
              <a:pPr algn="ctr"/>
              <a:r>
                <a:rPr lang="en-US" altLang="en-US" dirty="0" err="1"/>
                <a:t>XmlValidatingReader</a:t>
              </a:r>
              <a:endParaRPr lang="en-US" altLang="en-US" dirty="0"/>
            </a:p>
            <a:p>
              <a:pPr algn="ctr"/>
              <a:endParaRPr lang="en-US" altLang="en-US" dirty="0"/>
            </a:p>
          </p:txBody>
        </p:sp>
        <p:sp>
          <p:nvSpPr>
            <p:cNvPr id="8" name="Line 21">
              <a:extLst>
                <a:ext uri="{FF2B5EF4-FFF2-40B4-BE49-F238E27FC236}">
                  <a16:creationId xmlns:a16="http://schemas.microsoft.com/office/drawing/2014/main" id="{10F7BCF8-C1E1-460C-9382-649D5C9E49F6}"/>
                </a:ext>
              </a:extLst>
            </p:cNvPr>
            <p:cNvSpPr>
              <a:spLocks noChangeShapeType="1"/>
            </p:cNvSpPr>
            <p:nvPr/>
          </p:nvSpPr>
          <p:spPr bwMode="auto">
            <a:xfrm>
              <a:off x="1104" y="1680"/>
              <a:ext cx="3360" cy="0"/>
            </a:xfrm>
            <a:prstGeom prst="line">
              <a:avLst/>
            </a:prstGeom>
            <a:grpFill/>
            <a:ln w="28575">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22">
              <a:extLst>
                <a:ext uri="{FF2B5EF4-FFF2-40B4-BE49-F238E27FC236}">
                  <a16:creationId xmlns:a16="http://schemas.microsoft.com/office/drawing/2014/main" id="{14E71081-D39F-411C-A9B0-08BB5C74B9BE}"/>
                </a:ext>
              </a:extLst>
            </p:cNvPr>
            <p:cNvSpPr>
              <a:spLocks noChangeShapeType="1"/>
            </p:cNvSpPr>
            <p:nvPr/>
          </p:nvSpPr>
          <p:spPr bwMode="auto">
            <a:xfrm>
              <a:off x="1104" y="1680"/>
              <a:ext cx="0" cy="240"/>
            </a:xfrm>
            <a:prstGeom prst="line">
              <a:avLst/>
            </a:prstGeom>
            <a:grpFill/>
            <a:ln w="28575">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0" name="Line 23">
              <a:extLst>
                <a:ext uri="{FF2B5EF4-FFF2-40B4-BE49-F238E27FC236}">
                  <a16:creationId xmlns:a16="http://schemas.microsoft.com/office/drawing/2014/main" id="{218AA874-1D42-4B1D-9BA1-46D6AB246B64}"/>
                </a:ext>
              </a:extLst>
            </p:cNvPr>
            <p:cNvSpPr>
              <a:spLocks noChangeShapeType="1"/>
            </p:cNvSpPr>
            <p:nvPr/>
          </p:nvSpPr>
          <p:spPr bwMode="auto">
            <a:xfrm>
              <a:off x="4464" y="1680"/>
              <a:ext cx="0" cy="240"/>
            </a:xfrm>
            <a:prstGeom prst="line">
              <a:avLst/>
            </a:prstGeom>
            <a:grpFill/>
            <a:ln w="28575">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28">
              <a:extLst>
                <a:ext uri="{FF2B5EF4-FFF2-40B4-BE49-F238E27FC236}">
                  <a16:creationId xmlns:a16="http://schemas.microsoft.com/office/drawing/2014/main" id="{7E1CD140-19F3-438A-88BC-518138618D77}"/>
                </a:ext>
              </a:extLst>
            </p:cNvPr>
            <p:cNvSpPr>
              <a:spLocks noChangeShapeType="1"/>
            </p:cNvSpPr>
            <p:nvPr/>
          </p:nvSpPr>
          <p:spPr bwMode="auto">
            <a:xfrm>
              <a:off x="2784" y="1392"/>
              <a:ext cx="0" cy="288"/>
            </a:xfrm>
            <a:prstGeom prst="line">
              <a:avLst/>
            </a:prstGeom>
            <a:grpFill/>
            <a:ln w="28575">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2" name="Rectangle 30">
              <a:extLst>
                <a:ext uri="{FF2B5EF4-FFF2-40B4-BE49-F238E27FC236}">
                  <a16:creationId xmlns:a16="http://schemas.microsoft.com/office/drawing/2014/main" id="{B62D4002-A59B-48EF-BD90-A5CEB640BEE1}"/>
                </a:ext>
              </a:extLst>
            </p:cNvPr>
            <p:cNvSpPr>
              <a:spLocks noChangeArrowheads="1"/>
            </p:cNvSpPr>
            <p:nvPr/>
          </p:nvSpPr>
          <p:spPr bwMode="auto">
            <a:xfrm>
              <a:off x="2064" y="1920"/>
              <a:ext cx="1440" cy="528"/>
            </a:xfrm>
            <a:prstGeom prst="rect">
              <a:avLst/>
            </a:prstGeom>
            <a:grpFill/>
            <a:ln w="28575">
              <a:solidFill>
                <a:schemeClr val="accent1">
                  <a:lumMod val="75000"/>
                </a:schemeClr>
              </a:solidFill>
              <a:miter lim="800000"/>
              <a:headEnd/>
              <a:tailEnd/>
            </a:ln>
            <a:effectLst>
              <a:prstShdw prst="shdw17" dist="17961" dir="2700000">
                <a:schemeClr val="bg2">
                  <a:gamma/>
                  <a:shade val="60000"/>
                  <a:invGamma/>
                </a:schemeClr>
              </a:prstShdw>
            </a:effectLst>
          </p:spPr>
          <p:txBody>
            <a:bodyPr wrap="none" anchor="ctr"/>
            <a:lstStyle/>
            <a:p>
              <a:pPr algn="ctr"/>
              <a:endParaRPr lang="en-US" altLang="en-US"/>
            </a:p>
            <a:p>
              <a:pPr algn="ctr"/>
              <a:r>
                <a:rPr lang="en-US" altLang="en-US"/>
                <a:t>XmlNodeReader</a:t>
              </a:r>
            </a:p>
            <a:p>
              <a:pPr algn="ctr"/>
              <a:endParaRPr lang="en-US" altLang="en-US"/>
            </a:p>
          </p:txBody>
        </p:sp>
        <p:sp>
          <p:nvSpPr>
            <p:cNvPr id="13" name="Line 31">
              <a:extLst>
                <a:ext uri="{FF2B5EF4-FFF2-40B4-BE49-F238E27FC236}">
                  <a16:creationId xmlns:a16="http://schemas.microsoft.com/office/drawing/2014/main" id="{3676A79C-DB25-4DF2-A391-AFE9A930EADD}"/>
                </a:ext>
              </a:extLst>
            </p:cNvPr>
            <p:cNvSpPr>
              <a:spLocks noChangeShapeType="1"/>
            </p:cNvSpPr>
            <p:nvPr/>
          </p:nvSpPr>
          <p:spPr bwMode="auto">
            <a:xfrm>
              <a:off x="2784" y="1680"/>
              <a:ext cx="0" cy="240"/>
            </a:xfrm>
            <a:prstGeom prst="line">
              <a:avLst/>
            </a:prstGeom>
            <a:grpFill/>
            <a:ln w="28575">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239847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179DF1FD-3CEB-4923-9F46-64D1FC0875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9688" t="8919" b="33784"/>
          <a:stretch>
            <a:fillRect/>
          </a:stretch>
        </p:blipFill>
        <p:spPr bwMode="auto">
          <a:xfrm>
            <a:off x="1814945" y="367146"/>
            <a:ext cx="83058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2468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044C9-BD45-4890-A345-A04A9F27A8DA}"/>
              </a:ext>
            </a:extLst>
          </p:cNvPr>
          <p:cNvSpPr>
            <a:spLocks noGrp="1"/>
          </p:cNvSpPr>
          <p:nvPr>
            <p:ph type="title"/>
          </p:nvPr>
        </p:nvSpPr>
        <p:spPr/>
        <p:txBody>
          <a:bodyPr/>
          <a:lstStyle/>
          <a:p>
            <a:r>
              <a:rPr lang="en-US" altLang="en-US" dirty="0" err="1"/>
              <a:t>XmlReader</a:t>
            </a:r>
            <a:r>
              <a:rPr lang="en-US" altLang="en-US" dirty="0"/>
              <a:t> Example</a:t>
            </a:r>
            <a:endParaRPr lang="en-US" dirty="0"/>
          </a:p>
        </p:txBody>
      </p:sp>
      <p:sp>
        <p:nvSpPr>
          <p:cNvPr id="3" name="Content Placeholder 2">
            <a:extLst>
              <a:ext uri="{FF2B5EF4-FFF2-40B4-BE49-F238E27FC236}">
                <a16:creationId xmlns:a16="http://schemas.microsoft.com/office/drawing/2014/main" id="{33995DC4-17E2-4FDD-AAF4-E63FD7A93F89}"/>
              </a:ext>
            </a:extLst>
          </p:cNvPr>
          <p:cNvSpPr>
            <a:spLocks noGrp="1"/>
          </p:cNvSpPr>
          <p:nvPr>
            <p:ph idx="1"/>
          </p:nvPr>
        </p:nvSpPr>
        <p:spPr/>
        <p:txBody>
          <a:bodyPr>
            <a:normAutofit fontScale="92500" lnSpcReduction="20000"/>
          </a:bodyPr>
          <a:lstStyle/>
          <a:p>
            <a:pPr>
              <a:buFontTx/>
              <a:buNone/>
            </a:pPr>
            <a:r>
              <a:rPr lang="en-US" altLang="en-US" sz="2400" dirty="0" err="1"/>
              <a:t>XmlReader</a:t>
            </a:r>
            <a:r>
              <a:rPr lang="en-US" altLang="en-US" sz="2400" dirty="0"/>
              <a:t> reader;</a:t>
            </a:r>
          </a:p>
          <a:p>
            <a:pPr>
              <a:buFontTx/>
              <a:buNone/>
            </a:pPr>
            <a:r>
              <a:rPr lang="en-US" altLang="en-US" sz="2400" dirty="0"/>
              <a:t>Reader = new </a:t>
            </a:r>
            <a:r>
              <a:rPr lang="en-US" altLang="en-US" sz="2400" dirty="0" err="1"/>
              <a:t>XmlTextReader</a:t>
            </a:r>
            <a:r>
              <a:rPr lang="en-US" altLang="en-US" sz="2400" dirty="0"/>
              <a:t>(“test.xml”);</a:t>
            </a:r>
          </a:p>
          <a:p>
            <a:pPr>
              <a:buFontTx/>
              <a:buNone/>
            </a:pPr>
            <a:r>
              <a:rPr lang="en-US" altLang="en-US" sz="2400" dirty="0"/>
              <a:t>While(</a:t>
            </a:r>
            <a:r>
              <a:rPr lang="en-US" altLang="en-US" sz="2400" dirty="0" err="1"/>
              <a:t>reader.Read</a:t>
            </a:r>
            <a:r>
              <a:rPr lang="en-US" altLang="en-US" sz="2400" dirty="0"/>
              <a:t>()){</a:t>
            </a:r>
          </a:p>
          <a:p>
            <a:pPr>
              <a:buFontTx/>
              <a:buNone/>
            </a:pPr>
            <a:r>
              <a:rPr lang="en-US" altLang="en-US" sz="2400" dirty="0"/>
              <a:t>/*</a:t>
            </a:r>
          </a:p>
          <a:p>
            <a:pPr>
              <a:buFontTx/>
              <a:buNone/>
            </a:pPr>
            <a:r>
              <a:rPr lang="en-US" altLang="en-US" sz="2400" dirty="0"/>
              <a:t>Your processing code here</a:t>
            </a:r>
          </a:p>
          <a:p>
            <a:pPr>
              <a:buFontTx/>
              <a:buNone/>
            </a:pPr>
            <a:r>
              <a:rPr lang="en-US" altLang="en-US" sz="2400" dirty="0"/>
              <a:t>*/</a:t>
            </a:r>
          </a:p>
          <a:p>
            <a:pPr>
              <a:buFontTx/>
              <a:buNone/>
            </a:pPr>
            <a:r>
              <a:rPr lang="en-US" altLang="en-US" sz="2400" dirty="0"/>
              <a:t>}</a:t>
            </a:r>
          </a:p>
          <a:p>
            <a:endParaRPr lang="en-US" sz="2400" dirty="0"/>
          </a:p>
        </p:txBody>
      </p:sp>
    </p:spTree>
    <p:extLst>
      <p:ext uri="{BB962C8B-B14F-4D97-AF65-F5344CB8AC3E}">
        <p14:creationId xmlns:p14="http://schemas.microsoft.com/office/powerpoint/2010/main" val="490682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AC86-FE96-41CE-A984-57705F03E47C}"/>
              </a:ext>
            </a:extLst>
          </p:cNvPr>
          <p:cNvSpPr>
            <a:spLocks noGrp="1"/>
          </p:cNvSpPr>
          <p:nvPr>
            <p:ph type="title"/>
          </p:nvPr>
        </p:nvSpPr>
        <p:spPr>
          <a:xfrm>
            <a:off x="1903141" y="758952"/>
            <a:ext cx="8352265" cy="3566160"/>
          </a:xfrm>
        </p:spPr>
        <p:txBody>
          <a:bodyPr>
            <a:normAutofit/>
          </a:bodyPr>
          <a:lstStyle/>
          <a:p>
            <a:pPr algn="ctr"/>
            <a:r>
              <a:rPr lang="en-US" sz="6000" dirty="0"/>
              <a:t>XML</a:t>
            </a:r>
            <a:br>
              <a:rPr lang="en-US" sz="6000" dirty="0"/>
            </a:br>
            <a:r>
              <a:rPr lang="en-US" sz="5400" dirty="0"/>
              <a:t>Concepts and Implementation</a:t>
            </a:r>
            <a:endParaRPr lang="en-US" sz="5800" dirty="0"/>
          </a:p>
        </p:txBody>
      </p:sp>
    </p:spTree>
    <p:extLst>
      <p:ext uri="{BB962C8B-B14F-4D97-AF65-F5344CB8AC3E}">
        <p14:creationId xmlns:p14="http://schemas.microsoft.com/office/powerpoint/2010/main" val="2239162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9FABE-B5CE-43F0-AB36-AE445B4E4CD3}"/>
              </a:ext>
            </a:extLst>
          </p:cNvPr>
          <p:cNvSpPr>
            <a:spLocks noGrp="1"/>
          </p:cNvSpPr>
          <p:nvPr>
            <p:ph type="title"/>
          </p:nvPr>
        </p:nvSpPr>
        <p:spPr/>
        <p:txBody>
          <a:bodyPr/>
          <a:lstStyle/>
          <a:p>
            <a:r>
              <a:rPr lang="en-US" altLang="en-US" dirty="0" err="1"/>
              <a:t>XmlWriter</a:t>
            </a:r>
            <a:r>
              <a:rPr lang="en-US" altLang="en-US" dirty="0"/>
              <a:t> Class</a:t>
            </a:r>
            <a:endParaRPr lang="en-US" dirty="0"/>
          </a:p>
        </p:txBody>
      </p:sp>
      <p:sp>
        <p:nvSpPr>
          <p:cNvPr id="3" name="Content Placeholder 2">
            <a:extLst>
              <a:ext uri="{FF2B5EF4-FFF2-40B4-BE49-F238E27FC236}">
                <a16:creationId xmlns:a16="http://schemas.microsoft.com/office/drawing/2014/main" id="{CEA916F1-7CDA-4CA1-8157-D809D6A56942}"/>
              </a:ext>
            </a:extLst>
          </p:cNvPr>
          <p:cNvSpPr>
            <a:spLocks noGrp="1"/>
          </p:cNvSpPr>
          <p:nvPr>
            <p:ph idx="1"/>
          </p:nvPr>
        </p:nvSpPr>
        <p:spPr>
          <a:xfrm>
            <a:off x="1097279" y="4973934"/>
            <a:ext cx="10058401" cy="1316334"/>
          </a:xfrm>
        </p:spPr>
        <p:txBody>
          <a:bodyPr>
            <a:normAutofit fontScale="77500" lnSpcReduction="20000"/>
          </a:bodyPr>
          <a:lstStyle/>
          <a:p>
            <a:pPr>
              <a:spcBef>
                <a:spcPct val="50000"/>
              </a:spcBef>
            </a:pPr>
            <a:r>
              <a:rPr lang="en-US" altLang="en-US" dirty="0" err="1"/>
              <a:t>XmlWriter</a:t>
            </a:r>
            <a:r>
              <a:rPr lang="en-US" altLang="en-US" dirty="0"/>
              <a:t> writer = new </a:t>
            </a:r>
            <a:r>
              <a:rPr lang="en-US" altLang="en-US" dirty="0" err="1"/>
              <a:t>XmlTextWriter</a:t>
            </a:r>
            <a:r>
              <a:rPr lang="en-US" altLang="en-US" dirty="0"/>
              <a:t>();</a:t>
            </a:r>
          </a:p>
          <a:p>
            <a:pPr>
              <a:spcBef>
                <a:spcPct val="50000"/>
              </a:spcBef>
            </a:pPr>
            <a:r>
              <a:rPr lang="en-US" altLang="en-US" dirty="0" err="1"/>
              <a:t>writer.WriteStartDocument</a:t>
            </a:r>
            <a:r>
              <a:rPr lang="en-US" altLang="en-US" dirty="0"/>
              <a:t>();</a:t>
            </a:r>
          </a:p>
          <a:p>
            <a:pPr>
              <a:spcBef>
                <a:spcPct val="50000"/>
              </a:spcBef>
            </a:pPr>
            <a:r>
              <a:rPr lang="en-US" altLang="en-US" dirty="0" err="1"/>
              <a:t>Writer.WriteStartElement</a:t>
            </a:r>
            <a:r>
              <a:rPr lang="en-US" altLang="en-US" dirty="0"/>
              <a:t>(“name”, “Ahmed”);</a:t>
            </a:r>
          </a:p>
          <a:p>
            <a:pPr>
              <a:spcBef>
                <a:spcPct val="50000"/>
              </a:spcBef>
            </a:pPr>
            <a:endParaRPr lang="en-US" altLang="en-US" dirty="0"/>
          </a:p>
          <a:p>
            <a:endParaRPr lang="en-US" dirty="0"/>
          </a:p>
        </p:txBody>
      </p:sp>
      <p:grpSp>
        <p:nvGrpSpPr>
          <p:cNvPr id="4" name="Group 12">
            <a:extLst>
              <a:ext uri="{FF2B5EF4-FFF2-40B4-BE49-F238E27FC236}">
                <a16:creationId xmlns:a16="http://schemas.microsoft.com/office/drawing/2014/main" id="{91AF13DB-DAC6-4AE2-AD72-A496A227EDD7}"/>
              </a:ext>
            </a:extLst>
          </p:cNvPr>
          <p:cNvGrpSpPr>
            <a:grpSpLocks/>
          </p:cNvGrpSpPr>
          <p:nvPr/>
        </p:nvGrpSpPr>
        <p:grpSpPr bwMode="auto">
          <a:xfrm>
            <a:off x="2286000" y="1935480"/>
            <a:ext cx="7162800" cy="2362200"/>
            <a:chOff x="576" y="1008"/>
            <a:chExt cx="4512" cy="1488"/>
          </a:xfrm>
          <a:solidFill>
            <a:schemeClr val="accent1">
              <a:lumMod val="60000"/>
              <a:lumOff val="40000"/>
            </a:schemeClr>
          </a:solidFill>
        </p:grpSpPr>
        <p:sp>
          <p:nvSpPr>
            <p:cNvPr id="5" name="Rectangle 4">
              <a:extLst>
                <a:ext uri="{FF2B5EF4-FFF2-40B4-BE49-F238E27FC236}">
                  <a16:creationId xmlns:a16="http://schemas.microsoft.com/office/drawing/2014/main" id="{828E82CA-ED81-4172-A0AA-F3441E64F227}"/>
                </a:ext>
              </a:extLst>
            </p:cNvPr>
            <p:cNvSpPr>
              <a:spLocks noChangeArrowheads="1"/>
            </p:cNvSpPr>
            <p:nvPr/>
          </p:nvSpPr>
          <p:spPr bwMode="auto">
            <a:xfrm>
              <a:off x="2256" y="1008"/>
              <a:ext cx="1056" cy="384"/>
            </a:xfrm>
            <a:prstGeom prst="rect">
              <a:avLst/>
            </a:prstGeom>
            <a:grpFill/>
            <a:ln w="28575">
              <a:solidFill>
                <a:schemeClr val="accent1">
                  <a:lumMod val="75000"/>
                </a:schemeClr>
              </a:solidFill>
              <a:miter lim="800000"/>
              <a:headEnd/>
              <a:tailEnd/>
            </a:ln>
            <a:effectLst>
              <a:prstShdw prst="shdw17" dist="17961" dir="2700000">
                <a:schemeClr val="bg2">
                  <a:gamma/>
                  <a:shade val="60000"/>
                  <a:invGamma/>
                </a:schemeClr>
              </a:prstShdw>
            </a:effectLst>
          </p:spPr>
          <p:txBody>
            <a:bodyPr wrap="none" anchor="ctr"/>
            <a:lstStyle/>
            <a:p>
              <a:pPr algn="ctr"/>
              <a:r>
                <a:rPr lang="en-US" altLang="en-US" dirty="0" err="1"/>
                <a:t>XmlWriter</a:t>
              </a:r>
              <a:endParaRPr lang="en-US" altLang="en-US" dirty="0"/>
            </a:p>
          </p:txBody>
        </p:sp>
        <p:sp>
          <p:nvSpPr>
            <p:cNvPr id="6" name="Rectangle 5">
              <a:extLst>
                <a:ext uri="{FF2B5EF4-FFF2-40B4-BE49-F238E27FC236}">
                  <a16:creationId xmlns:a16="http://schemas.microsoft.com/office/drawing/2014/main" id="{7E3A5546-A6A6-48C7-A0AF-04FB2C23DBA2}"/>
                </a:ext>
              </a:extLst>
            </p:cNvPr>
            <p:cNvSpPr>
              <a:spLocks noChangeArrowheads="1"/>
            </p:cNvSpPr>
            <p:nvPr/>
          </p:nvSpPr>
          <p:spPr bwMode="auto">
            <a:xfrm>
              <a:off x="576" y="1920"/>
              <a:ext cx="1200" cy="576"/>
            </a:xfrm>
            <a:prstGeom prst="rect">
              <a:avLst/>
            </a:prstGeom>
            <a:grpFill/>
            <a:ln w="28575">
              <a:solidFill>
                <a:schemeClr val="accent1">
                  <a:lumMod val="75000"/>
                </a:schemeClr>
              </a:solidFill>
              <a:miter lim="800000"/>
              <a:headEnd/>
              <a:tailEnd/>
            </a:ln>
            <a:effectLst>
              <a:prstShdw prst="shdw17" dist="17961" dir="2700000">
                <a:schemeClr val="bg2">
                  <a:gamma/>
                  <a:shade val="60000"/>
                  <a:invGamma/>
                </a:schemeClr>
              </a:prstShdw>
            </a:effectLst>
          </p:spPr>
          <p:txBody>
            <a:bodyPr wrap="none" anchor="ctr"/>
            <a:lstStyle/>
            <a:p>
              <a:pPr algn="ctr"/>
              <a:r>
                <a:rPr lang="en-US" altLang="en-US"/>
                <a:t>XmlTextWriter</a:t>
              </a:r>
            </a:p>
            <a:p>
              <a:pPr algn="ctr"/>
              <a:r>
                <a:rPr lang="en-US" altLang="en-US"/>
                <a:t>MoveTo()</a:t>
              </a:r>
            </a:p>
            <a:p>
              <a:pPr algn="ctr"/>
              <a:r>
                <a:rPr lang="en-US" altLang="en-US"/>
                <a:t>Read()</a:t>
              </a:r>
            </a:p>
          </p:txBody>
        </p:sp>
        <p:sp>
          <p:nvSpPr>
            <p:cNvPr id="7" name="Rectangle 6">
              <a:extLst>
                <a:ext uri="{FF2B5EF4-FFF2-40B4-BE49-F238E27FC236}">
                  <a16:creationId xmlns:a16="http://schemas.microsoft.com/office/drawing/2014/main" id="{7503A5D9-2F7B-49BB-A943-0F5511AC37A0}"/>
                </a:ext>
              </a:extLst>
            </p:cNvPr>
            <p:cNvSpPr>
              <a:spLocks noChangeArrowheads="1"/>
            </p:cNvSpPr>
            <p:nvPr/>
          </p:nvSpPr>
          <p:spPr bwMode="auto">
            <a:xfrm>
              <a:off x="3888" y="1920"/>
              <a:ext cx="1200" cy="528"/>
            </a:xfrm>
            <a:prstGeom prst="rect">
              <a:avLst/>
            </a:prstGeom>
            <a:grpFill/>
            <a:ln w="28575">
              <a:solidFill>
                <a:schemeClr val="accent1">
                  <a:lumMod val="75000"/>
                </a:schemeClr>
              </a:solidFill>
              <a:miter lim="800000"/>
              <a:headEnd/>
              <a:tailEnd/>
            </a:ln>
            <a:effectLst>
              <a:prstShdw prst="shdw17" dist="17961" dir="2700000">
                <a:schemeClr val="bg2">
                  <a:gamma/>
                  <a:shade val="60000"/>
                  <a:invGamma/>
                </a:schemeClr>
              </a:prstShdw>
            </a:effectLst>
          </p:spPr>
          <p:txBody>
            <a:bodyPr wrap="none" anchor="ctr"/>
            <a:lstStyle/>
            <a:p>
              <a:pPr algn="ctr"/>
              <a:endParaRPr lang="en-US" altLang="en-US"/>
            </a:p>
            <a:p>
              <a:pPr algn="ctr"/>
              <a:r>
                <a:rPr lang="en-US" altLang="en-US"/>
                <a:t>XmlNodeWriter</a:t>
              </a:r>
            </a:p>
            <a:p>
              <a:pPr algn="ctr"/>
              <a:endParaRPr lang="en-US" altLang="en-US"/>
            </a:p>
          </p:txBody>
        </p:sp>
        <p:sp>
          <p:nvSpPr>
            <p:cNvPr id="8" name="Line 7">
              <a:extLst>
                <a:ext uri="{FF2B5EF4-FFF2-40B4-BE49-F238E27FC236}">
                  <a16:creationId xmlns:a16="http://schemas.microsoft.com/office/drawing/2014/main" id="{939C9DC2-7751-4FF9-A6AC-6740569ED477}"/>
                </a:ext>
              </a:extLst>
            </p:cNvPr>
            <p:cNvSpPr>
              <a:spLocks noChangeShapeType="1"/>
            </p:cNvSpPr>
            <p:nvPr/>
          </p:nvSpPr>
          <p:spPr bwMode="auto">
            <a:xfrm>
              <a:off x="1104" y="1680"/>
              <a:ext cx="3360" cy="0"/>
            </a:xfrm>
            <a:prstGeom prst="line">
              <a:avLst/>
            </a:prstGeom>
            <a:grpFill/>
            <a:ln w="28575">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 name="Line 8">
              <a:extLst>
                <a:ext uri="{FF2B5EF4-FFF2-40B4-BE49-F238E27FC236}">
                  <a16:creationId xmlns:a16="http://schemas.microsoft.com/office/drawing/2014/main" id="{7A2B2977-0B78-4885-AF4F-49B78775FE58}"/>
                </a:ext>
              </a:extLst>
            </p:cNvPr>
            <p:cNvSpPr>
              <a:spLocks noChangeShapeType="1"/>
            </p:cNvSpPr>
            <p:nvPr/>
          </p:nvSpPr>
          <p:spPr bwMode="auto">
            <a:xfrm>
              <a:off x="1104" y="1680"/>
              <a:ext cx="0" cy="240"/>
            </a:xfrm>
            <a:prstGeom prst="line">
              <a:avLst/>
            </a:prstGeom>
            <a:grpFill/>
            <a:ln w="28575">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9">
              <a:extLst>
                <a:ext uri="{FF2B5EF4-FFF2-40B4-BE49-F238E27FC236}">
                  <a16:creationId xmlns:a16="http://schemas.microsoft.com/office/drawing/2014/main" id="{7C9590B7-8A47-4C20-A589-7168BE2E9851}"/>
                </a:ext>
              </a:extLst>
            </p:cNvPr>
            <p:cNvSpPr>
              <a:spLocks noChangeShapeType="1"/>
            </p:cNvSpPr>
            <p:nvPr/>
          </p:nvSpPr>
          <p:spPr bwMode="auto">
            <a:xfrm>
              <a:off x="4464" y="1680"/>
              <a:ext cx="0" cy="240"/>
            </a:xfrm>
            <a:prstGeom prst="line">
              <a:avLst/>
            </a:prstGeom>
            <a:grpFill/>
            <a:ln w="28575">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1">
              <a:extLst>
                <a:ext uri="{FF2B5EF4-FFF2-40B4-BE49-F238E27FC236}">
                  <a16:creationId xmlns:a16="http://schemas.microsoft.com/office/drawing/2014/main" id="{FF682A7E-861D-471E-9867-94A8A068D943}"/>
                </a:ext>
              </a:extLst>
            </p:cNvPr>
            <p:cNvSpPr>
              <a:spLocks noChangeShapeType="1"/>
            </p:cNvSpPr>
            <p:nvPr/>
          </p:nvSpPr>
          <p:spPr bwMode="auto">
            <a:xfrm>
              <a:off x="2784" y="1392"/>
              <a:ext cx="0" cy="288"/>
            </a:xfrm>
            <a:prstGeom prst="line">
              <a:avLst/>
            </a:prstGeom>
            <a:grpFill/>
            <a:ln w="28575">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4240352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5D6C49-4B41-4CC2-B3DE-3C68BB2CB1B9}"/>
              </a:ext>
            </a:extLst>
          </p:cNvPr>
          <p:cNvSpPr>
            <a:spLocks noGrp="1"/>
          </p:cNvSpPr>
          <p:nvPr>
            <p:ph type="title"/>
          </p:nvPr>
        </p:nvSpPr>
        <p:spPr>
          <a:xfrm>
            <a:off x="457200" y="594358"/>
            <a:ext cx="3200400" cy="3103435"/>
          </a:xfrm>
        </p:spPr>
        <p:txBody>
          <a:bodyPr>
            <a:normAutofit/>
          </a:bodyPr>
          <a:lstStyle/>
          <a:p>
            <a:r>
              <a:rPr lang="en-US" altLang="en-US" sz="4000" b="1" dirty="0" err="1"/>
              <a:t>XmlWriter</a:t>
            </a:r>
            <a:r>
              <a:rPr lang="en-US" altLang="en-US" sz="4000" b="1" dirty="0"/>
              <a:t> Class Overview</a:t>
            </a:r>
            <a:endParaRPr lang="en-US" sz="4000" b="1" dirty="0"/>
          </a:p>
        </p:txBody>
      </p:sp>
      <p:pic>
        <p:nvPicPr>
          <p:cNvPr id="7" name="Picture 2">
            <a:extLst>
              <a:ext uri="{FF2B5EF4-FFF2-40B4-BE49-F238E27FC236}">
                <a16:creationId xmlns:a16="http://schemas.microsoft.com/office/drawing/2014/main" id="{EEDF6A9F-ED36-492A-B6C2-D99E933338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9895" t="9041" b="33972"/>
          <a:stretch>
            <a:fillRect/>
          </a:stretch>
        </p:blipFill>
        <p:spPr bwMode="auto">
          <a:xfrm>
            <a:off x="4127674" y="466103"/>
            <a:ext cx="8064326" cy="5925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4047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2FC6-37C3-442C-8C93-2C9909DF8DCE}"/>
              </a:ext>
            </a:extLst>
          </p:cNvPr>
          <p:cNvSpPr>
            <a:spLocks noGrp="1"/>
          </p:cNvSpPr>
          <p:nvPr>
            <p:ph type="title"/>
          </p:nvPr>
        </p:nvSpPr>
        <p:spPr>
          <a:xfrm>
            <a:off x="1495741" y="99808"/>
            <a:ext cx="10018713" cy="1752599"/>
          </a:xfrm>
        </p:spPr>
        <p:txBody>
          <a:bodyPr/>
          <a:lstStyle/>
          <a:p>
            <a:r>
              <a:rPr lang="en-US" altLang="en-US" dirty="0" err="1"/>
              <a:t>XmlDocument</a:t>
            </a:r>
            <a:r>
              <a:rPr lang="en-US" altLang="en-US" dirty="0"/>
              <a:t> (DOM)</a:t>
            </a:r>
            <a:endParaRPr lang="en-US" dirty="0"/>
          </a:p>
        </p:txBody>
      </p:sp>
      <p:sp>
        <p:nvSpPr>
          <p:cNvPr id="3" name="Content Placeholder 2">
            <a:extLst>
              <a:ext uri="{FF2B5EF4-FFF2-40B4-BE49-F238E27FC236}">
                <a16:creationId xmlns:a16="http://schemas.microsoft.com/office/drawing/2014/main" id="{F831514E-9E87-4303-BAD7-AE12E7B2098C}"/>
              </a:ext>
            </a:extLst>
          </p:cNvPr>
          <p:cNvSpPr>
            <a:spLocks noGrp="1"/>
          </p:cNvSpPr>
          <p:nvPr>
            <p:ph idx="1"/>
          </p:nvPr>
        </p:nvSpPr>
        <p:spPr>
          <a:xfrm>
            <a:off x="1097279" y="4001990"/>
            <a:ext cx="10058401" cy="2569403"/>
          </a:xfrm>
        </p:spPr>
        <p:txBody>
          <a:bodyPr>
            <a:normAutofit fontScale="77500" lnSpcReduction="20000"/>
          </a:bodyPr>
          <a:lstStyle/>
          <a:p>
            <a:pPr>
              <a:spcBef>
                <a:spcPct val="50000"/>
              </a:spcBef>
              <a:buFontTx/>
              <a:buChar char="•"/>
            </a:pPr>
            <a:r>
              <a:rPr lang="en-US" altLang="en-US" dirty="0"/>
              <a:t> </a:t>
            </a:r>
            <a:r>
              <a:rPr lang="en-US" altLang="en-US" dirty="0" err="1"/>
              <a:t>XmlNodeList</a:t>
            </a:r>
            <a:r>
              <a:rPr lang="en-US" altLang="en-US" dirty="0"/>
              <a:t> – Collection of Different Xml Nodes</a:t>
            </a:r>
          </a:p>
          <a:p>
            <a:pPr>
              <a:spcBef>
                <a:spcPct val="50000"/>
              </a:spcBef>
              <a:buFontTx/>
              <a:buChar char="•"/>
            </a:pPr>
            <a:r>
              <a:rPr lang="en-US" altLang="en-US" dirty="0"/>
              <a:t> </a:t>
            </a:r>
            <a:r>
              <a:rPr lang="en-US" altLang="en-US" dirty="0" err="1"/>
              <a:t>XmlNamedNodeMap</a:t>
            </a:r>
            <a:r>
              <a:rPr lang="en-US" altLang="en-US" dirty="0"/>
              <a:t> – collection of Attributes</a:t>
            </a:r>
          </a:p>
          <a:p>
            <a:pPr>
              <a:spcBef>
                <a:spcPct val="50000"/>
              </a:spcBef>
              <a:buFontTx/>
              <a:buChar char="•"/>
            </a:pPr>
            <a:r>
              <a:rPr lang="en-US" altLang="en-US" dirty="0"/>
              <a:t> Methods</a:t>
            </a:r>
          </a:p>
          <a:p>
            <a:pPr lvl="1">
              <a:spcBef>
                <a:spcPct val="50000"/>
              </a:spcBef>
              <a:buFontTx/>
              <a:buChar char="•"/>
            </a:pPr>
            <a:r>
              <a:rPr lang="en-US" altLang="en-US" dirty="0"/>
              <a:t>Load</a:t>
            </a:r>
          </a:p>
          <a:p>
            <a:pPr lvl="1">
              <a:spcBef>
                <a:spcPct val="50000"/>
              </a:spcBef>
              <a:buFontTx/>
              <a:buChar char="•"/>
            </a:pPr>
            <a:r>
              <a:rPr lang="en-US" altLang="en-US" dirty="0" err="1"/>
              <a:t>LoadXml</a:t>
            </a:r>
            <a:endParaRPr lang="en-US" altLang="en-US" dirty="0"/>
          </a:p>
          <a:p>
            <a:pPr lvl="1">
              <a:spcBef>
                <a:spcPct val="50000"/>
              </a:spcBef>
              <a:buFontTx/>
              <a:buChar char="•"/>
            </a:pPr>
            <a:r>
              <a:rPr lang="en-US" altLang="en-US" dirty="0"/>
              <a:t>Save</a:t>
            </a:r>
          </a:p>
          <a:p>
            <a:pPr>
              <a:spcBef>
                <a:spcPct val="50000"/>
              </a:spcBef>
            </a:pPr>
            <a:endParaRPr lang="en-US" altLang="en-US" dirty="0"/>
          </a:p>
          <a:p>
            <a:endParaRPr lang="en-US" dirty="0"/>
          </a:p>
        </p:txBody>
      </p:sp>
      <p:sp>
        <p:nvSpPr>
          <p:cNvPr id="4" name="Rectangle 5">
            <a:extLst>
              <a:ext uri="{FF2B5EF4-FFF2-40B4-BE49-F238E27FC236}">
                <a16:creationId xmlns:a16="http://schemas.microsoft.com/office/drawing/2014/main" id="{56718031-9B83-46B4-B465-D1D0532DD1AF}"/>
              </a:ext>
            </a:extLst>
          </p:cNvPr>
          <p:cNvSpPr>
            <a:spLocks noChangeArrowheads="1"/>
          </p:cNvSpPr>
          <p:nvPr/>
        </p:nvSpPr>
        <p:spPr bwMode="auto">
          <a:xfrm>
            <a:off x="4939145" y="1357107"/>
            <a:ext cx="1676400" cy="609600"/>
          </a:xfrm>
          <a:prstGeom prst="rect">
            <a:avLst/>
          </a:prstGeom>
          <a:solidFill>
            <a:schemeClr val="accent1">
              <a:lumMod val="60000"/>
              <a:lumOff val="40000"/>
            </a:schemeClr>
          </a:solidFill>
          <a:ln w="28575">
            <a:solidFill>
              <a:schemeClr val="accent1">
                <a:lumMod val="75000"/>
              </a:schemeClr>
            </a:solidFill>
          </a:ln>
          <a:effectLst>
            <a:prstShdw prst="shdw17" dist="17961" dir="2700000">
              <a:schemeClr val="bg2">
                <a:gamma/>
                <a:shade val="60000"/>
                <a:invGamma/>
              </a:schemeClr>
            </a:prstShdw>
          </a:effectLst>
        </p:spPr>
        <p:txBody>
          <a:bodyPr wrap="none" anchor="ctr"/>
          <a:lstStyle/>
          <a:p>
            <a:pPr algn="ctr"/>
            <a:r>
              <a:rPr lang="en-US" altLang="en-US" dirty="0" err="1"/>
              <a:t>XmlDocument</a:t>
            </a:r>
            <a:endParaRPr lang="en-US" altLang="en-US" dirty="0"/>
          </a:p>
        </p:txBody>
      </p:sp>
      <p:sp>
        <p:nvSpPr>
          <p:cNvPr id="5" name="Rectangle 6">
            <a:extLst>
              <a:ext uri="{FF2B5EF4-FFF2-40B4-BE49-F238E27FC236}">
                <a16:creationId xmlns:a16="http://schemas.microsoft.com/office/drawing/2014/main" id="{BD99EDE0-56D3-498B-8812-CE6E48DBD234}"/>
              </a:ext>
            </a:extLst>
          </p:cNvPr>
          <p:cNvSpPr>
            <a:spLocks noChangeArrowheads="1"/>
          </p:cNvSpPr>
          <p:nvPr/>
        </p:nvSpPr>
        <p:spPr bwMode="auto">
          <a:xfrm>
            <a:off x="1967345" y="2804907"/>
            <a:ext cx="2286000" cy="685800"/>
          </a:xfrm>
          <a:prstGeom prst="rect">
            <a:avLst/>
          </a:prstGeom>
          <a:solidFill>
            <a:schemeClr val="accent1">
              <a:lumMod val="60000"/>
              <a:lumOff val="40000"/>
            </a:schemeClr>
          </a:solidFill>
          <a:ln w="28575">
            <a:solidFill>
              <a:schemeClr val="accent1">
                <a:lumMod val="75000"/>
              </a:schemeClr>
            </a:solidFill>
          </a:ln>
          <a:effectLst>
            <a:prstShdw prst="shdw17" dist="17961" dir="2700000">
              <a:schemeClr val="bg2">
                <a:gamma/>
                <a:shade val="60000"/>
                <a:invGamma/>
              </a:schemeClr>
            </a:prstShdw>
          </a:effectLst>
        </p:spPr>
        <p:txBody>
          <a:bodyPr wrap="none" anchor="ctr"/>
          <a:lstStyle/>
          <a:p>
            <a:pPr algn="ctr"/>
            <a:r>
              <a:rPr lang="en-US" altLang="en-US"/>
              <a:t>XmlNodeList</a:t>
            </a:r>
          </a:p>
        </p:txBody>
      </p:sp>
      <p:sp>
        <p:nvSpPr>
          <p:cNvPr id="6" name="Rectangle 7">
            <a:extLst>
              <a:ext uri="{FF2B5EF4-FFF2-40B4-BE49-F238E27FC236}">
                <a16:creationId xmlns:a16="http://schemas.microsoft.com/office/drawing/2014/main" id="{E0749A55-D19C-4F97-9206-CC106A056FBB}"/>
              </a:ext>
            </a:extLst>
          </p:cNvPr>
          <p:cNvSpPr>
            <a:spLocks noChangeArrowheads="1"/>
          </p:cNvSpPr>
          <p:nvPr/>
        </p:nvSpPr>
        <p:spPr bwMode="auto">
          <a:xfrm>
            <a:off x="7225145" y="2804907"/>
            <a:ext cx="2362200" cy="685800"/>
          </a:xfrm>
          <a:prstGeom prst="rect">
            <a:avLst/>
          </a:prstGeom>
          <a:solidFill>
            <a:schemeClr val="accent1">
              <a:lumMod val="60000"/>
              <a:lumOff val="40000"/>
            </a:schemeClr>
          </a:solidFill>
          <a:ln w="28575">
            <a:solidFill>
              <a:schemeClr val="accent1">
                <a:lumMod val="75000"/>
              </a:schemeClr>
            </a:solidFill>
          </a:ln>
          <a:effectLst>
            <a:prstShdw prst="shdw17" dist="17961" dir="2700000">
              <a:schemeClr val="bg2">
                <a:gamma/>
                <a:shade val="60000"/>
                <a:invGamma/>
              </a:schemeClr>
            </a:prstShdw>
          </a:effectLst>
        </p:spPr>
        <p:txBody>
          <a:bodyPr wrap="none" anchor="ctr"/>
          <a:lstStyle/>
          <a:p>
            <a:pPr algn="ctr"/>
            <a:r>
              <a:rPr lang="en-US" altLang="en-US"/>
              <a:t>XmlNamedNodeMap</a:t>
            </a:r>
          </a:p>
        </p:txBody>
      </p:sp>
      <p:sp>
        <p:nvSpPr>
          <p:cNvPr id="7" name="Line 8">
            <a:extLst>
              <a:ext uri="{FF2B5EF4-FFF2-40B4-BE49-F238E27FC236}">
                <a16:creationId xmlns:a16="http://schemas.microsoft.com/office/drawing/2014/main" id="{7DB5E92D-DB3E-47F9-A363-E0F26B24F219}"/>
              </a:ext>
            </a:extLst>
          </p:cNvPr>
          <p:cNvSpPr>
            <a:spLocks noChangeShapeType="1"/>
          </p:cNvSpPr>
          <p:nvPr/>
        </p:nvSpPr>
        <p:spPr bwMode="auto">
          <a:xfrm>
            <a:off x="3110345" y="2423907"/>
            <a:ext cx="5334000" cy="0"/>
          </a:xfrm>
          <a:prstGeom prst="line">
            <a:avLst/>
          </a:prstGeom>
          <a:noFill/>
          <a:ln w="28575">
            <a:solidFill>
              <a:schemeClr val="accent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9">
            <a:extLst>
              <a:ext uri="{FF2B5EF4-FFF2-40B4-BE49-F238E27FC236}">
                <a16:creationId xmlns:a16="http://schemas.microsoft.com/office/drawing/2014/main" id="{E7E7C388-E092-4970-BDD7-9710FDB63A8E}"/>
              </a:ext>
            </a:extLst>
          </p:cNvPr>
          <p:cNvSpPr>
            <a:spLocks noChangeShapeType="1"/>
          </p:cNvSpPr>
          <p:nvPr/>
        </p:nvSpPr>
        <p:spPr bwMode="auto">
          <a:xfrm>
            <a:off x="3110345" y="2423907"/>
            <a:ext cx="0" cy="381000"/>
          </a:xfrm>
          <a:prstGeom prst="line">
            <a:avLst/>
          </a:prstGeom>
          <a:noFill/>
          <a:ln w="28575">
            <a:solidFill>
              <a:schemeClr val="accent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10">
            <a:extLst>
              <a:ext uri="{FF2B5EF4-FFF2-40B4-BE49-F238E27FC236}">
                <a16:creationId xmlns:a16="http://schemas.microsoft.com/office/drawing/2014/main" id="{09597A75-D397-4474-9DC6-C2D9D96CF9AF}"/>
              </a:ext>
            </a:extLst>
          </p:cNvPr>
          <p:cNvSpPr>
            <a:spLocks noChangeShapeType="1"/>
          </p:cNvSpPr>
          <p:nvPr/>
        </p:nvSpPr>
        <p:spPr bwMode="auto">
          <a:xfrm>
            <a:off x="8444345" y="2423907"/>
            <a:ext cx="0" cy="381000"/>
          </a:xfrm>
          <a:prstGeom prst="line">
            <a:avLst/>
          </a:prstGeom>
          <a:noFill/>
          <a:ln w="28575">
            <a:solidFill>
              <a:schemeClr val="accent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1">
            <a:extLst>
              <a:ext uri="{FF2B5EF4-FFF2-40B4-BE49-F238E27FC236}">
                <a16:creationId xmlns:a16="http://schemas.microsoft.com/office/drawing/2014/main" id="{6FDF37DB-EB83-4071-B0E7-7C854B47B25B}"/>
              </a:ext>
            </a:extLst>
          </p:cNvPr>
          <p:cNvSpPr>
            <a:spLocks noChangeShapeType="1"/>
          </p:cNvSpPr>
          <p:nvPr/>
        </p:nvSpPr>
        <p:spPr bwMode="auto">
          <a:xfrm>
            <a:off x="5777345" y="1966707"/>
            <a:ext cx="0" cy="457200"/>
          </a:xfrm>
          <a:prstGeom prst="line">
            <a:avLst/>
          </a:prstGeom>
          <a:noFill/>
          <a:ln w="28575">
            <a:solidFill>
              <a:schemeClr val="accent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609859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1D88BAA7-3B4A-4C43-B027-8A353FEA37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531" t="8919" b="12163"/>
          <a:stretch>
            <a:fillRect/>
          </a:stretch>
        </p:blipFill>
        <p:spPr bwMode="auto">
          <a:xfrm>
            <a:off x="1884218" y="297874"/>
            <a:ext cx="8534400" cy="594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8338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EC006-AFC9-41CD-A9C0-F04B4047D634}"/>
              </a:ext>
            </a:extLst>
          </p:cNvPr>
          <p:cNvSpPr>
            <a:spLocks noGrp="1"/>
          </p:cNvSpPr>
          <p:nvPr>
            <p:ph type="title"/>
          </p:nvPr>
        </p:nvSpPr>
        <p:spPr/>
        <p:txBody>
          <a:bodyPr/>
          <a:lstStyle/>
          <a:p>
            <a:r>
              <a:rPr lang="en-US" altLang="en-US" dirty="0" err="1"/>
              <a:t>Xpath</a:t>
            </a:r>
            <a:r>
              <a:rPr lang="en-US" altLang="en-US" dirty="0"/>
              <a:t> Query in .NET</a:t>
            </a:r>
            <a:endParaRPr lang="en-US" dirty="0"/>
          </a:p>
        </p:txBody>
      </p:sp>
      <p:sp>
        <p:nvSpPr>
          <p:cNvPr id="3" name="Content Placeholder 2">
            <a:extLst>
              <a:ext uri="{FF2B5EF4-FFF2-40B4-BE49-F238E27FC236}">
                <a16:creationId xmlns:a16="http://schemas.microsoft.com/office/drawing/2014/main" id="{88B16999-B5E2-42EF-AC89-7450FBEAF721}"/>
              </a:ext>
            </a:extLst>
          </p:cNvPr>
          <p:cNvSpPr>
            <a:spLocks noGrp="1"/>
          </p:cNvSpPr>
          <p:nvPr>
            <p:ph idx="1"/>
          </p:nvPr>
        </p:nvSpPr>
        <p:spPr/>
        <p:txBody>
          <a:bodyPr>
            <a:normAutofit lnSpcReduction="10000"/>
          </a:bodyPr>
          <a:lstStyle/>
          <a:p>
            <a:pPr>
              <a:lnSpc>
                <a:spcPct val="120000"/>
              </a:lnSpc>
              <a:buFont typeface="Arial" panose="020B0604020202020204" pitchFamily="34" charset="0"/>
              <a:buChar char="•"/>
            </a:pPr>
            <a:endParaRPr lang="en-US" altLang="en-US" sz="2400" dirty="0"/>
          </a:p>
          <a:p>
            <a:pPr>
              <a:lnSpc>
                <a:spcPct val="120000"/>
              </a:lnSpc>
              <a:buFont typeface="Arial" panose="020B0604020202020204" pitchFamily="34" charset="0"/>
              <a:buChar char="•"/>
            </a:pPr>
            <a:r>
              <a:rPr lang="en-US" altLang="en-US" sz="2400" dirty="0"/>
              <a:t> Used to specify query expressions to locate nodes in XML document</a:t>
            </a:r>
          </a:p>
          <a:p>
            <a:pPr>
              <a:lnSpc>
                <a:spcPct val="120000"/>
              </a:lnSpc>
              <a:buFont typeface="Arial" panose="020B0604020202020204" pitchFamily="34" charset="0"/>
              <a:buChar char="•"/>
            </a:pPr>
            <a:r>
              <a:rPr lang="en-US" altLang="en-US" sz="2400" dirty="0"/>
              <a:t> Used in XSLT stylesheets to locate and apply transformation to specific nodes in an XML document</a:t>
            </a:r>
          </a:p>
          <a:p>
            <a:pPr>
              <a:lnSpc>
                <a:spcPct val="120000"/>
              </a:lnSpc>
              <a:buFont typeface="Arial" panose="020B0604020202020204" pitchFamily="34" charset="0"/>
              <a:buChar char="•"/>
            </a:pPr>
            <a:r>
              <a:rPr lang="en-US" altLang="en-US" sz="2400" dirty="0"/>
              <a:t> Used in DOM code to locate and process specific nodes in an XML document</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3335513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60FA1-AB63-43B5-8334-C605214C79AC}"/>
              </a:ext>
            </a:extLst>
          </p:cNvPr>
          <p:cNvSpPr>
            <a:spLocks noGrp="1"/>
          </p:cNvSpPr>
          <p:nvPr>
            <p:ph type="title"/>
          </p:nvPr>
        </p:nvSpPr>
        <p:spPr/>
        <p:txBody>
          <a:bodyPr/>
          <a:lstStyle/>
          <a:p>
            <a:r>
              <a:rPr lang="en-US" altLang="en-US" dirty="0"/>
              <a:t>XML</a:t>
            </a:r>
            <a:r>
              <a:rPr lang="en-US" altLang="en-US" dirty="0">
                <a:solidFill>
                  <a:srgbClr val="CCFF66"/>
                </a:solidFill>
              </a:rPr>
              <a:t> </a:t>
            </a:r>
            <a:r>
              <a:rPr lang="en-US" altLang="en-US" dirty="0"/>
              <a:t>and</a:t>
            </a:r>
            <a:r>
              <a:rPr lang="en-US" altLang="en-US" dirty="0">
                <a:solidFill>
                  <a:srgbClr val="CCFF66"/>
                </a:solidFill>
              </a:rPr>
              <a:t> </a:t>
            </a:r>
            <a:r>
              <a:rPr lang="en-US" altLang="en-US" dirty="0"/>
              <a:t>ADO.NET</a:t>
            </a:r>
            <a:endParaRPr lang="en-US" dirty="0"/>
          </a:p>
        </p:txBody>
      </p:sp>
      <p:sp>
        <p:nvSpPr>
          <p:cNvPr id="3" name="Content Placeholder 2">
            <a:extLst>
              <a:ext uri="{FF2B5EF4-FFF2-40B4-BE49-F238E27FC236}">
                <a16:creationId xmlns:a16="http://schemas.microsoft.com/office/drawing/2014/main" id="{BDF002D9-B701-4C72-A7CB-A093F2C8112D}"/>
              </a:ext>
            </a:extLst>
          </p:cNvPr>
          <p:cNvSpPr>
            <a:spLocks noGrp="1"/>
          </p:cNvSpPr>
          <p:nvPr>
            <p:ph idx="1"/>
          </p:nvPr>
        </p:nvSpPr>
        <p:spPr/>
        <p:txBody>
          <a:bodyPr>
            <a:normAutofit fontScale="85000" lnSpcReduction="20000"/>
          </a:bodyPr>
          <a:lstStyle/>
          <a:p>
            <a:pPr>
              <a:lnSpc>
                <a:spcPct val="110000"/>
              </a:lnSpc>
              <a:spcBef>
                <a:spcPct val="40000"/>
              </a:spcBef>
              <a:buFont typeface="Arial" panose="020B0604020202020204" pitchFamily="34" charset="0"/>
              <a:buChar char="•"/>
            </a:pPr>
            <a:r>
              <a:rPr lang="en-US" altLang="en-US" sz="2400" dirty="0">
                <a:solidFill>
                  <a:schemeClr val="tx1"/>
                </a:solidFill>
              </a:rPr>
              <a:t> In .NET Framework tight integration has been introduced between XML classes and ADO.NET</a:t>
            </a:r>
          </a:p>
          <a:p>
            <a:pPr>
              <a:lnSpc>
                <a:spcPct val="110000"/>
              </a:lnSpc>
              <a:spcBef>
                <a:spcPct val="40000"/>
              </a:spcBef>
              <a:buFont typeface="Arial" panose="020B0604020202020204" pitchFamily="34" charset="0"/>
              <a:buChar char="•"/>
            </a:pPr>
            <a:r>
              <a:rPr lang="en-US" altLang="en-US" sz="2400" dirty="0">
                <a:solidFill>
                  <a:schemeClr val="tx1"/>
                </a:solidFill>
              </a:rPr>
              <a:t> The </a:t>
            </a:r>
            <a:r>
              <a:rPr lang="en-US" altLang="en-US" sz="2400" dirty="0" err="1">
                <a:solidFill>
                  <a:schemeClr val="tx1"/>
                </a:solidFill>
              </a:rPr>
              <a:t>DataSet</a:t>
            </a:r>
            <a:r>
              <a:rPr lang="en-US" altLang="en-US" sz="2400" dirty="0">
                <a:solidFill>
                  <a:schemeClr val="tx1"/>
                </a:solidFill>
              </a:rPr>
              <a:t> components are able to read and write XML using </a:t>
            </a:r>
            <a:r>
              <a:rPr lang="en-US" altLang="en-US" sz="2400" dirty="0" err="1">
                <a:solidFill>
                  <a:schemeClr val="tx1"/>
                </a:solidFill>
              </a:rPr>
              <a:t>XmlRead</a:t>
            </a:r>
            <a:r>
              <a:rPr lang="en-US" altLang="en-US" sz="2400" dirty="0">
                <a:solidFill>
                  <a:schemeClr val="tx1"/>
                </a:solidFill>
              </a:rPr>
              <a:t> and </a:t>
            </a:r>
            <a:r>
              <a:rPr lang="en-US" altLang="en-US" sz="2400" dirty="0" err="1">
                <a:solidFill>
                  <a:schemeClr val="tx1"/>
                </a:solidFill>
              </a:rPr>
              <a:t>XmlWrite</a:t>
            </a:r>
            <a:r>
              <a:rPr lang="en-US" altLang="en-US" sz="2400" dirty="0">
                <a:solidFill>
                  <a:schemeClr val="tx1"/>
                </a:solidFill>
              </a:rPr>
              <a:t> Classes</a:t>
            </a:r>
          </a:p>
          <a:p>
            <a:pPr>
              <a:lnSpc>
                <a:spcPct val="110000"/>
              </a:lnSpc>
              <a:spcBef>
                <a:spcPct val="40000"/>
              </a:spcBef>
              <a:buFont typeface="Arial" panose="020B0604020202020204" pitchFamily="34" charset="0"/>
              <a:buChar char="•"/>
            </a:pPr>
            <a:r>
              <a:rPr lang="en-US" altLang="en-US" sz="2400" dirty="0">
                <a:solidFill>
                  <a:schemeClr val="tx1"/>
                </a:solidFill>
              </a:rPr>
              <a:t> There is a synchronization between </a:t>
            </a:r>
            <a:r>
              <a:rPr lang="en-US" altLang="en-US" sz="2400" dirty="0" err="1">
                <a:solidFill>
                  <a:schemeClr val="tx1"/>
                </a:solidFill>
              </a:rPr>
              <a:t>XmlDocument</a:t>
            </a:r>
            <a:r>
              <a:rPr lang="en-US" altLang="en-US" sz="2400" dirty="0">
                <a:solidFill>
                  <a:schemeClr val="tx1"/>
                </a:solidFill>
              </a:rPr>
              <a:t> and </a:t>
            </a:r>
            <a:r>
              <a:rPr lang="en-US" altLang="en-US" sz="2400" dirty="0" err="1">
                <a:solidFill>
                  <a:schemeClr val="tx1"/>
                </a:solidFill>
              </a:rPr>
              <a:t>DataSet</a:t>
            </a:r>
            <a:r>
              <a:rPr lang="en-US" altLang="en-US" sz="2400" dirty="0">
                <a:solidFill>
                  <a:schemeClr val="tx1"/>
                </a:solidFill>
              </a:rPr>
              <a:t>, which enables automatic update </a:t>
            </a:r>
          </a:p>
          <a:p>
            <a:pPr>
              <a:lnSpc>
                <a:spcPct val="110000"/>
              </a:lnSpc>
              <a:spcBef>
                <a:spcPct val="40000"/>
              </a:spcBef>
              <a:buFont typeface="Arial" panose="020B0604020202020204" pitchFamily="34" charset="0"/>
              <a:buChar char="•"/>
            </a:pPr>
            <a:r>
              <a:rPr lang="en-US" altLang="en-US" sz="2400" dirty="0">
                <a:solidFill>
                  <a:schemeClr val="tx1"/>
                </a:solidFill>
              </a:rPr>
              <a:t> </a:t>
            </a:r>
            <a:r>
              <a:rPr lang="en-US" altLang="en-US" sz="2400" dirty="0" err="1">
                <a:solidFill>
                  <a:schemeClr val="tx1"/>
                </a:solidFill>
              </a:rPr>
              <a:t>XmlDataDocument</a:t>
            </a:r>
            <a:r>
              <a:rPr lang="en-US" altLang="en-US" sz="2400" dirty="0">
                <a:solidFill>
                  <a:schemeClr val="tx1"/>
                </a:solidFill>
              </a:rPr>
              <a:t> (extension of </a:t>
            </a:r>
            <a:r>
              <a:rPr lang="en-US" altLang="en-US" sz="2400" dirty="0" err="1">
                <a:solidFill>
                  <a:schemeClr val="tx1"/>
                </a:solidFill>
              </a:rPr>
              <a:t>XmlDocument</a:t>
            </a:r>
            <a:r>
              <a:rPr lang="en-US" altLang="en-US" sz="2400" dirty="0">
                <a:solidFill>
                  <a:schemeClr val="tx1"/>
                </a:solidFill>
              </a:rPr>
              <a:t>) provides a bridge between relational and hierarchical data</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425757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FD4E0-AC9B-41BC-83D4-663410C5CCC4}"/>
              </a:ext>
            </a:extLst>
          </p:cNvPr>
          <p:cNvSpPr>
            <a:spLocks noGrp="1"/>
          </p:cNvSpPr>
          <p:nvPr>
            <p:ph type="title"/>
          </p:nvPr>
        </p:nvSpPr>
        <p:spPr/>
        <p:txBody>
          <a:bodyPr/>
          <a:lstStyle/>
          <a:p>
            <a:r>
              <a:rPr lang="en-US" altLang="en-US" dirty="0"/>
              <a:t>Serialization</a:t>
            </a:r>
            <a:endParaRPr lang="en-US" dirty="0"/>
          </a:p>
        </p:txBody>
      </p:sp>
      <p:sp>
        <p:nvSpPr>
          <p:cNvPr id="3" name="Content Placeholder 2">
            <a:extLst>
              <a:ext uri="{FF2B5EF4-FFF2-40B4-BE49-F238E27FC236}">
                <a16:creationId xmlns:a16="http://schemas.microsoft.com/office/drawing/2014/main" id="{E0617EE2-3816-4109-A541-3656D2D8DFDB}"/>
              </a:ext>
            </a:extLst>
          </p:cNvPr>
          <p:cNvSpPr>
            <a:spLocks noGrp="1"/>
          </p:cNvSpPr>
          <p:nvPr>
            <p:ph idx="1"/>
          </p:nvPr>
        </p:nvSpPr>
        <p:spPr/>
        <p:txBody>
          <a:bodyPr>
            <a:normAutofit/>
          </a:bodyPr>
          <a:lstStyle/>
          <a:p>
            <a:pPr marL="0" indent="0">
              <a:buNone/>
            </a:pPr>
            <a:r>
              <a:rPr lang="en-US" altLang="en-US" sz="2400" dirty="0"/>
              <a:t>What is Serialization?</a:t>
            </a:r>
            <a:endParaRPr lang="en-US" altLang="en-US" sz="2800" dirty="0"/>
          </a:p>
          <a:p>
            <a:pPr lvl="2">
              <a:buFont typeface="Arial" panose="020B0604020202020204" pitchFamily="34" charset="0"/>
              <a:buChar char="•"/>
            </a:pPr>
            <a:r>
              <a:rPr lang="en-US" altLang="en-US" sz="2400" dirty="0"/>
              <a:t> </a:t>
            </a:r>
            <a:r>
              <a:rPr lang="en-US" altLang="en-US" sz="2400" dirty="0" err="1"/>
              <a:t>System.Serialization</a:t>
            </a:r>
            <a:endParaRPr lang="en-US" altLang="en-US" sz="2400" dirty="0"/>
          </a:p>
          <a:p>
            <a:pPr>
              <a:buFont typeface="Arial" panose="020B0604020202020204" pitchFamily="34" charset="0"/>
              <a:buChar char="•"/>
            </a:pPr>
            <a:endParaRPr lang="en-US" altLang="en-US" sz="2400" dirty="0"/>
          </a:p>
          <a:p>
            <a:pPr>
              <a:buFont typeface="Arial" panose="020B0604020202020204" pitchFamily="34" charset="0"/>
              <a:buChar char="•"/>
            </a:pPr>
            <a:r>
              <a:rPr lang="en-US" altLang="en-US" sz="2400" dirty="0"/>
              <a:t> Scenarios in Serialization</a:t>
            </a:r>
          </a:p>
          <a:p>
            <a:pPr lvl="1">
              <a:buFont typeface="Arial" panose="020B0604020202020204" pitchFamily="34" charset="0"/>
              <a:buChar char="•"/>
            </a:pPr>
            <a:r>
              <a:rPr lang="en-US" altLang="en-US" sz="2200" dirty="0"/>
              <a:t> Basic Serialization</a:t>
            </a:r>
          </a:p>
          <a:p>
            <a:pPr lvl="1">
              <a:buFont typeface="Arial" panose="020B0604020202020204" pitchFamily="34" charset="0"/>
              <a:buChar char="•"/>
            </a:pPr>
            <a:r>
              <a:rPr lang="en-US" altLang="en-US" sz="2200" dirty="0"/>
              <a:t> Custom Serialization</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683602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35DC3-9D4A-4B86-AE60-1EF7C40493A8}"/>
              </a:ext>
            </a:extLst>
          </p:cNvPr>
          <p:cNvSpPr>
            <a:spLocks noGrp="1"/>
          </p:cNvSpPr>
          <p:nvPr>
            <p:ph type="title"/>
          </p:nvPr>
        </p:nvSpPr>
        <p:spPr/>
        <p:txBody>
          <a:bodyPr/>
          <a:lstStyle/>
          <a:p>
            <a:r>
              <a:rPr lang="en-US" altLang="en-US" dirty="0"/>
              <a:t>Serialization/Deserialization</a:t>
            </a:r>
            <a:endParaRPr lang="en-US" dirty="0"/>
          </a:p>
        </p:txBody>
      </p:sp>
      <p:sp>
        <p:nvSpPr>
          <p:cNvPr id="4" name="Rectangle 3">
            <a:extLst>
              <a:ext uri="{FF2B5EF4-FFF2-40B4-BE49-F238E27FC236}">
                <a16:creationId xmlns:a16="http://schemas.microsoft.com/office/drawing/2014/main" id="{A0C04352-C2A9-4F8D-B7E5-726405CD5D65}"/>
              </a:ext>
            </a:extLst>
          </p:cNvPr>
          <p:cNvSpPr txBox="1">
            <a:spLocks noChangeArrowheads="1"/>
          </p:cNvSpPr>
          <p:nvPr/>
        </p:nvSpPr>
        <p:spPr>
          <a:xfrm>
            <a:off x="2787650" y="2028843"/>
            <a:ext cx="3308350" cy="614362"/>
          </a:xfrm>
          <a:prstGeom prst="rect">
            <a:avLst/>
          </a:prstGeom>
          <a:solidFill>
            <a:schemeClr val="hlink"/>
          </a:solidFill>
          <a:ln w="28575">
            <a:solidFill>
              <a:schemeClr val="tx1"/>
            </a:solidFill>
            <a:miter lim="800000"/>
            <a:headEnd/>
            <a:tailEnd/>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buFont typeface="Wingdings" panose="05000000000000000000" pitchFamily="2" charset="2"/>
              <a:buNone/>
            </a:pPr>
            <a:r>
              <a:rPr lang="en-US" altLang="en-US" sz="2400" dirty="0">
                <a:solidFill>
                  <a:schemeClr val="bg2"/>
                </a:solidFill>
              </a:rPr>
              <a:t>Object in memory</a:t>
            </a:r>
          </a:p>
        </p:txBody>
      </p:sp>
      <p:sp>
        <p:nvSpPr>
          <p:cNvPr id="5" name="Rectangle 4">
            <a:extLst>
              <a:ext uri="{FF2B5EF4-FFF2-40B4-BE49-F238E27FC236}">
                <a16:creationId xmlns:a16="http://schemas.microsoft.com/office/drawing/2014/main" id="{56E77623-2F18-48EB-ACB9-DCF2C8BFF272}"/>
              </a:ext>
            </a:extLst>
          </p:cNvPr>
          <p:cNvSpPr>
            <a:spLocks noChangeArrowheads="1"/>
          </p:cNvSpPr>
          <p:nvPr/>
        </p:nvSpPr>
        <p:spPr bwMode="auto">
          <a:xfrm>
            <a:off x="6053138" y="4920647"/>
            <a:ext cx="3124200" cy="609600"/>
          </a:xfrm>
          <a:prstGeom prst="rect">
            <a:avLst/>
          </a:prstGeom>
          <a:solidFill>
            <a:schemeClr va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Font typeface="Wingdings" panose="05000000000000000000" pitchFamily="2" charset="2"/>
              <a:buChar char="w"/>
              <a:defRPr sz="2800">
                <a:solidFill>
                  <a:schemeClr val="tx1"/>
                </a:solidFill>
                <a:latin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400">
                <a:solidFill>
                  <a:schemeClr val="tx1"/>
                </a:solidFill>
                <a:latin typeface="Arial" panose="020B0604020202020204" pitchFamily="34" charset="0"/>
              </a:defRPr>
            </a:lvl2pPr>
            <a:lvl3pPr marL="1085850" indent="-228600">
              <a:spcBef>
                <a:spcPct val="20000"/>
              </a:spcBef>
              <a:buClr>
                <a:schemeClr val="accent2"/>
              </a:buClr>
              <a:buSzPct val="65000"/>
              <a:buFont typeface="Wingdings" panose="05000000000000000000" pitchFamily="2" charset="2"/>
              <a:buChar char="l"/>
              <a:defRPr sz="2000">
                <a:solidFill>
                  <a:schemeClr val="tx1"/>
                </a:solidFill>
                <a:latin typeface="Arial" panose="020B0604020202020204" pitchFamily="34" charset="0"/>
              </a:defRPr>
            </a:lvl3pPr>
            <a:lvl4pPr marL="1428750" indent="-228600">
              <a:spcBef>
                <a:spcPct val="20000"/>
              </a:spcBef>
              <a:buClr>
                <a:schemeClr val="accent2"/>
              </a:buClr>
              <a:buSzPct val="85000"/>
              <a:buFont typeface="Wingdings" panose="05000000000000000000" pitchFamily="2" charset="2"/>
              <a:buChar char="w"/>
              <a:defRPr>
                <a:solidFill>
                  <a:schemeClr val="tx1"/>
                </a:solidFill>
                <a:latin typeface="Arial" panose="020B0604020202020204" pitchFamily="34" charset="0"/>
              </a:defRPr>
            </a:lvl4pPr>
            <a:lvl5pPr marL="1771650" indent="-228600">
              <a:spcBef>
                <a:spcPct val="20000"/>
              </a:spcBef>
              <a:buClr>
                <a:schemeClr val="accent2"/>
              </a:buClr>
              <a:buSzPct val="80000"/>
              <a:buFont typeface="Wingdings" panose="05000000000000000000" pitchFamily="2" charset="2"/>
              <a:buChar char="§"/>
              <a:defRPr sz="1600">
                <a:solidFill>
                  <a:schemeClr val="tx1"/>
                </a:solidFill>
                <a:latin typeface="Arial" panose="020B0604020202020204" pitchFamily="34" charset="0"/>
              </a:defRPr>
            </a:lvl5pPr>
            <a:lvl6pPr marL="2228850" indent="-228600" fontAlgn="base">
              <a:spcBef>
                <a:spcPct val="20000"/>
              </a:spcBef>
              <a:spcAft>
                <a:spcPct val="0"/>
              </a:spcAft>
              <a:buClr>
                <a:schemeClr val="accent2"/>
              </a:buClr>
              <a:buSzPct val="80000"/>
              <a:buFont typeface="Wingdings" panose="05000000000000000000" pitchFamily="2" charset="2"/>
              <a:buChar char="§"/>
              <a:defRPr sz="1600">
                <a:solidFill>
                  <a:schemeClr val="tx1"/>
                </a:solidFill>
                <a:latin typeface="Arial" panose="020B0604020202020204" pitchFamily="34" charset="0"/>
              </a:defRPr>
            </a:lvl6pPr>
            <a:lvl7pPr marL="2686050" indent="-228600" fontAlgn="base">
              <a:spcBef>
                <a:spcPct val="20000"/>
              </a:spcBef>
              <a:spcAft>
                <a:spcPct val="0"/>
              </a:spcAft>
              <a:buClr>
                <a:schemeClr val="accent2"/>
              </a:buClr>
              <a:buSzPct val="80000"/>
              <a:buFont typeface="Wingdings" panose="05000000000000000000" pitchFamily="2" charset="2"/>
              <a:buChar char="§"/>
              <a:defRPr sz="1600">
                <a:solidFill>
                  <a:schemeClr val="tx1"/>
                </a:solidFill>
                <a:latin typeface="Arial" panose="020B0604020202020204" pitchFamily="34" charset="0"/>
              </a:defRPr>
            </a:lvl7pPr>
            <a:lvl8pPr marL="3143250" indent="-228600" fontAlgn="base">
              <a:spcBef>
                <a:spcPct val="20000"/>
              </a:spcBef>
              <a:spcAft>
                <a:spcPct val="0"/>
              </a:spcAft>
              <a:buClr>
                <a:schemeClr val="accent2"/>
              </a:buClr>
              <a:buSzPct val="80000"/>
              <a:buFont typeface="Wingdings" panose="05000000000000000000" pitchFamily="2" charset="2"/>
              <a:buChar char="§"/>
              <a:defRPr sz="1600">
                <a:solidFill>
                  <a:schemeClr val="tx1"/>
                </a:solidFill>
                <a:latin typeface="Arial" panose="020B0604020202020204" pitchFamily="34" charset="0"/>
              </a:defRPr>
            </a:lvl8pPr>
            <a:lvl9pPr marL="3600450" indent="-228600" fontAlgn="base">
              <a:spcBef>
                <a:spcPct val="20000"/>
              </a:spcBef>
              <a:spcAft>
                <a:spcPct val="0"/>
              </a:spcAft>
              <a:buClr>
                <a:schemeClr val="accent2"/>
              </a:buClr>
              <a:buSzPct val="80000"/>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Font typeface="Wingdings" panose="05000000000000000000" pitchFamily="2" charset="2"/>
              <a:buNone/>
            </a:pPr>
            <a:r>
              <a:rPr lang="en-US" altLang="en-US" sz="2400">
                <a:solidFill>
                  <a:schemeClr val="bg2"/>
                </a:solidFill>
              </a:rPr>
              <a:t>Object in memory</a:t>
            </a:r>
          </a:p>
        </p:txBody>
      </p:sp>
      <p:sp>
        <p:nvSpPr>
          <p:cNvPr id="6" name="Line 5">
            <a:extLst>
              <a:ext uri="{FF2B5EF4-FFF2-40B4-BE49-F238E27FC236}">
                <a16:creationId xmlns:a16="http://schemas.microsoft.com/office/drawing/2014/main" id="{B9D204D3-BFFA-47B5-84E9-4C93EFD77826}"/>
              </a:ext>
            </a:extLst>
          </p:cNvPr>
          <p:cNvSpPr>
            <a:spLocks noChangeShapeType="1"/>
          </p:cNvSpPr>
          <p:nvPr/>
        </p:nvSpPr>
        <p:spPr bwMode="auto">
          <a:xfrm>
            <a:off x="4290907" y="2643205"/>
            <a:ext cx="1143000" cy="8382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Rectangle 6">
            <a:extLst>
              <a:ext uri="{FF2B5EF4-FFF2-40B4-BE49-F238E27FC236}">
                <a16:creationId xmlns:a16="http://schemas.microsoft.com/office/drawing/2014/main" id="{3A6D47CE-63C7-4DBB-8D52-52DA522E4BA4}"/>
              </a:ext>
            </a:extLst>
          </p:cNvPr>
          <p:cNvSpPr>
            <a:spLocks noChangeArrowheads="1"/>
          </p:cNvSpPr>
          <p:nvPr/>
        </p:nvSpPr>
        <p:spPr bwMode="auto">
          <a:xfrm>
            <a:off x="3388230" y="3481404"/>
            <a:ext cx="5257800" cy="609600"/>
          </a:xfrm>
          <a:prstGeom prst="rect">
            <a:avLst/>
          </a:prstGeom>
          <a:solidFill>
            <a:schemeClr val="accent2">
              <a:lumMod val="75000"/>
            </a:schemeClr>
          </a:solidFill>
          <a:ln w="28575">
            <a:solidFill>
              <a:schemeClr val="tx1"/>
            </a:solidFill>
            <a:miter lim="800000"/>
            <a:headEnd/>
            <a:tailEnd/>
          </a:ln>
          <a:effectLst/>
        </p:spPr>
        <p:txBody>
          <a:bodyPr/>
          <a:lstStyle>
            <a:lvl1pPr marL="342900" indent="-342900">
              <a:spcBef>
                <a:spcPct val="20000"/>
              </a:spcBef>
              <a:buClr>
                <a:schemeClr val="accent2"/>
              </a:buClr>
              <a:buFont typeface="Wingdings" panose="05000000000000000000" pitchFamily="2" charset="2"/>
              <a:buChar char="w"/>
              <a:defRPr sz="2800">
                <a:solidFill>
                  <a:schemeClr val="tx1"/>
                </a:solidFill>
                <a:latin typeface="Arial" panose="020B0604020202020204" pitchFamily="34" charset="0"/>
              </a:defRPr>
            </a:lvl1pPr>
            <a:lvl2pPr marL="742950" indent="-285750">
              <a:spcBef>
                <a:spcPct val="20000"/>
              </a:spcBef>
              <a:buClr>
                <a:schemeClr val="accent2"/>
              </a:buClr>
              <a:buSzPct val="55000"/>
              <a:buFont typeface="Wingdings" panose="05000000000000000000" pitchFamily="2" charset="2"/>
              <a:buChar char="n"/>
              <a:defRPr sz="2400">
                <a:solidFill>
                  <a:schemeClr val="tx1"/>
                </a:solidFill>
                <a:latin typeface="Arial" panose="020B0604020202020204" pitchFamily="34" charset="0"/>
              </a:defRPr>
            </a:lvl2pPr>
            <a:lvl3pPr marL="1085850" indent="-228600">
              <a:spcBef>
                <a:spcPct val="20000"/>
              </a:spcBef>
              <a:buClr>
                <a:schemeClr val="accent2"/>
              </a:buClr>
              <a:buSzPct val="65000"/>
              <a:buFont typeface="Wingdings" panose="05000000000000000000" pitchFamily="2" charset="2"/>
              <a:buChar char="l"/>
              <a:defRPr sz="2000">
                <a:solidFill>
                  <a:schemeClr val="tx1"/>
                </a:solidFill>
                <a:latin typeface="Arial" panose="020B0604020202020204" pitchFamily="34" charset="0"/>
              </a:defRPr>
            </a:lvl3pPr>
            <a:lvl4pPr marL="1428750" indent="-228600">
              <a:spcBef>
                <a:spcPct val="20000"/>
              </a:spcBef>
              <a:buClr>
                <a:schemeClr val="accent2"/>
              </a:buClr>
              <a:buSzPct val="85000"/>
              <a:buFont typeface="Wingdings" panose="05000000000000000000" pitchFamily="2" charset="2"/>
              <a:buChar char="w"/>
              <a:defRPr>
                <a:solidFill>
                  <a:schemeClr val="tx1"/>
                </a:solidFill>
                <a:latin typeface="Arial" panose="020B0604020202020204" pitchFamily="34" charset="0"/>
              </a:defRPr>
            </a:lvl4pPr>
            <a:lvl5pPr marL="1771650" indent="-228600">
              <a:spcBef>
                <a:spcPct val="20000"/>
              </a:spcBef>
              <a:buClr>
                <a:schemeClr val="accent2"/>
              </a:buClr>
              <a:buSzPct val="80000"/>
              <a:buFont typeface="Wingdings" panose="05000000000000000000" pitchFamily="2" charset="2"/>
              <a:buChar char="§"/>
              <a:defRPr sz="1600">
                <a:solidFill>
                  <a:schemeClr val="tx1"/>
                </a:solidFill>
                <a:latin typeface="Arial" panose="020B0604020202020204" pitchFamily="34" charset="0"/>
              </a:defRPr>
            </a:lvl5pPr>
            <a:lvl6pPr marL="2228850" indent="-228600" fontAlgn="base">
              <a:spcBef>
                <a:spcPct val="20000"/>
              </a:spcBef>
              <a:spcAft>
                <a:spcPct val="0"/>
              </a:spcAft>
              <a:buClr>
                <a:schemeClr val="accent2"/>
              </a:buClr>
              <a:buSzPct val="80000"/>
              <a:buFont typeface="Wingdings" panose="05000000000000000000" pitchFamily="2" charset="2"/>
              <a:buChar char="§"/>
              <a:defRPr sz="1600">
                <a:solidFill>
                  <a:schemeClr val="tx1"/>
                </a:solidFill>
                <a:latin typeface="Arial" panose="020B0604020202020204" pitchFamily="34" charset="0"/>
              </a:defRPr>
            </a:lvl6pPr>
            <a:lvl7pPr marL="2686050" indent="-228600" fontAlgn="base">
              <a:spcBef>
                <a:spcPct val="20000"/>
              </a:spcBef>
              <a:spcAft>
                <a:spcPct val="0"/>
              </a:spcAft>
              <a:buClr>
                <a:schemeClr val="accent2"/>
              </a:buClr>
              <a:buSzPct val="80000"/>
              <a:buFont typeface="Wingdings" panose="05000000000000000000" pitchFamily="2" charset="2"/>
              <a:buChar char="§"/>
              <a:defRPr sz="1600">
                <a:solidFill>
                  <a:schemeClr val="tx1"/>
                </a:solidFill>
                <a:latin typeface="Arial" panose="020B0604020202020204" pitchFamily="34" charset="0"/>
              </a:defRPr>
            </a:lvl7pPr>
            <a:lvl8pPr marL="3143250" indent="-228600" fontAlgn="base">
              <a:spcBef>
                <a:spcPct val="20000"/>
              </a:spcBef>
              <a:spcAft>
                <a:spcPct val="0"/>
              </a:spcAft>
              <a:buClr>
                <a:schemeClr val="accent2"/>
              </a:buClr>
              <a:buSzPct val="80000"/>
              <a:buFont typeface="Wingdings" panose="05000000000000000000" pitchFamily="2" charset="2"/>
              <a:buChar char="§"/>
              <a:defRPr sz="1600">
                <a:solidFill>
                  <a:schemeClr val="tx1"/>
                </a:solidFill>
                <a:latin typeface="Arial" panose="020B0604020202020204" pitchFamily="34" charset="0"/>
              </a:defRPr>
            </a:lvl8pPr>
            <a:lvl9pPr marL="3600450" indent="-228600" fontAlgn="base">
              <a:spcBef>
                <a:spcPct val="20000"/>
              </a:spcBef>
              <a:spcAft>
                <a:spcPct val="0"/>
              </a:spcAft>
              <a:buClr>
                <a:schemeClr val="accent2"/>
              </a:buClr>
              <a:buSzPct val="80000"/>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Font typeface="Wingdings" panose="05000000000000000000" pitchFamily="2" charset="2"/>
              <a:buNone/>
            </a:pPr>
            <a:r>
              <a:rPr lang="en-US" altLang="en-US" sz="2400" dirty="0">
                <a:solidFill>
                  <a:schemeClr val="bg2"/>
                </a:solidFill>
              </a:rPr>
              <a:t>…binary or character stream…</a:t>
            </a:r>
          </a:p>
        </p:txBody>
      </p:sp>
      <p:sp>
        <p:nvSpPr>
          <p:cNvPr id="8" name="Line 7">
            <a:extLst>
              <a:ext uri="{FF2B5EF4-FFF2-40B4-BE49-F238E27FC236}">
                <a16:creationId xmlns:a16="http://schemas.microsoft.com/office/drawing/2014/main" id="{FF849812-9417-4EA3-B16C-57B6FDCC74F1}"/>
              </a:ext>
            </a:extLst>
          </p:cNvPr>
          <p:cNvSpPr>
            <a:spLocks noChangeShapeType="1"/>
          </p:cNvSpPr>
          <p:nvPr/>
        </p:nvSpPr>
        <p:spPr bwMode="auto">
          <a:xfrm>
            <a:off x="5815013" y="4091003"/>
            <a:ext cx="1143000" cy="8382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8">
            <a:extLst>
              <a:ext uri="{FF2B5EF4-FFF2-40B4-BE49-F238E27FC236}">
                <a16:creationId xmlns:a16="http://schemas.microsoft.com/office/drawing/2014/main" id="{C5BABBD0-20F9-4338-90C0-D2724BD55EFD}"/>
              </a:ext>
            </a:extLst>
          </p:cNvPr>
          <p:cNvSpPr>
            <a:spLocks noChangeShapeType="1"/>
          </p:cNvSpPr>
          <p:nvPr/>
        </p:nvSpPr>
        <p:spPr bwMode="auto">
          <a:xfrm>
            <a:off x="5284047" y="2643205"/>
            <a:ext cx="1143000" cy="8382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9">
            <a:extLst>
              <a:ext uri="{FF2B5EF4-FFF2-40B4-BE49-F238E27FC236}">
                <a16:creationId xmlns:a16="http://schemas.microsoft.com/office/drawing/2014/main" id="{48B30CC0-ED1C-42E5-879A-AA3D41B482F7}"/>
              </a:ext>
            </a:extLst>
          </p:cNvPr>
          <p:cNvSpPr>
            <a:spLocks noChangeShapeType="1"/>
          </p:cNvSpPr>
          <p:nvPr/>
        </p:nvSpPr>
        <p:spPr bwMode="auto">
          <a:xfrm>
            <a:off x="6715125" y="4076715"/>
            <a:ext cx="1143000" cy="8382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p14="http://schemas.microsoft.com/office/powerpoint/2010/main" val="2594473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407D-C1B0-4E78-A593-D50B68864699}"/>
              </a:ext>
            </a:extLst>
          </p:cNvPr>
          <p:cNvSpPr>
            <a:spLocks noGrp="1"/>
          </p:cNvSpPr>
          <p:nvPr>
            <p:ph type="title"/>
          </p:nvPr>
        </p:nvSpPr>
        <p:spPr/>
        <p:txBody>
          <a:bodyPr/>
          <a:lstStyle/>
          <a:p>
            <a:r>
              <a:rPr lang="en-US" altLang="en-US" dirty="0"/>
              <a:t>Serialization</a:t>
            </a:r>
            <a:br>
              <a:rPr lang="en-US" altLang="en-US" dirty="0"/>
            </a:br>
            <a:r>
              <a:rPr lang="en-US" altLang="en-US" sz="3200" dirty="0">
                <a:solidFill>
                  <a:schemeClr val="accent1">
                    <a:lumMod val="75000"/>
                  </a:schemeClr>
                </a:solidFill>
              </a:rPr>
              <a:t>What is Serialization</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D3A48C4F-34E2-4C68-A611-0FC1253A8226}"/>
              </a:ext>
            </a:extLst>
          </p:cNvPr>
          <p:cNvSpPr>
            <a:spLocks noGrp="1"/>
          </p:cNvSpPr>
          <p:nvPr>
            <p:ph idx="1"/>
          </p:nvPr>
        </p:nvSpPr>
        <p:spPr>
          <a:xfrm>
            <a:off x="1484310" y="2666999"/>
            <a:ext cx="10018713" cy="4408171"/>
          </a:xfrm>
        </p:spPr>
        <p:txBody>
          <a:bodyPr>
            <a:normAutofit/>
          </a:bodyPr>
          <a:lstStyle/>
          <a:p>
            <a:r>
              <a:rPr lang="en-US" altLang="en-US" sz="2400" dirty="0"/>
              <a:t>Serialization is the process of converting an object, or a connected graph of objects, stored within computer memory, into a linear sequence of bytes</a:t>
            </a:r>
          </a:p>
          <a:p>
            <a:r>
              <a:rPr lang="en-US" altLang="en-US" sz="2400" dirty="0"/>
              <a:t>Use the sequence of bytes in several ways:</a:t>
            </a:r>
          </a:p>
          <a:p>
            <a:pPr lvl="1">
              <a:buFont typeface="Arial" panose="020B0604020202020204" pitchFamily="34" charset="0"/>
              <a:buChar char="•"/>
            </a:pPr>
            <a:r>
              <a:rPr lang="en-US" altLang="en-US" sz="2400" dirty="0"/>
              <a:t>Send it to another process</a:t>
            </a:r>
          </a:p>
          <a:p>
            <a:pPr lvl="1">
              <a:buFont typeface="Arial" panose="020B0604020202020204" pitchFamily="34" charset="0"/>
              <a:buChar char="•"/>
            </a:pPr>
            <a:r>
              <a:rPr lang="en-US" altLang="en-US" sz="2400" dirty="0"/>
              <a:t>Send it to the clipboard, to be browsed or used by another application</a:t>
            </a:r>
          </a:p>
          <a:p>
            <a:pPr lvl="1">
              <a:buFont typeface="Arial" panose="020B0604020202020204" pitchFamily="34" charset="0"/>
              <a:buChar char="•"/>
            </a:pPr>
            <a:r>
              <a:rPr lang="en-US" altLang="en-US" sz="2400" dirty="0"/>
              <a:t>Send it to another machine</a:t>
            </a:r>
          </a:p>
          <a:p>
            <a:pPr lvl="1">
              <a:buFont typeface="Arial" panose="020B0604020202020204" pitchFamily="34" charset="0"/>
              <a:buChar char="•"/>
            </a:pPr>
            <a:r>
              <a:rPr lang="en-US" altLang="en-US" sz="2400" dirty="0"/>
              <a:t>Send it to a file on disk</a:t>
            </a:r>
          </a:p>
          <a:p>
            <a:endParaRPr lang="en-US" altLang="en-US" sz="2400" dirty="0"/>
          </a:p>
          <a:p>
            <a:endParaRPr lang="en-US" altLang="en-US" sz="2400" dirty="0"/>
          </a:p>
          <a:p>
            <a:endParaRPr lang="en-US" sz="2400" dirty="0"/>
          </a:p>
        </p:txBody>
      </p:sp>
    </p:spTree>
    <p:extLst>
      <p:ext uri="{BB962C8B-B14F-4D97-AF65-F5344CB8AC3E}">
        <p14:creationId xmlns:p14="http://schemas.microsoft.com/office/powerpoint/2010/main" val="1344897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CE953-D3A1-447B-B8E9-48BF8BA06C7A}"/>
              </a:ext>
            </a:extLst>
          </p:cNvPr>
          <p:cNvSpPr>
            <a:spLocks noGrp="1"/>
          </p:cNvSpPr>
          <p:nvPr>
            <p:ph type="title"/>
          </p:nvPr>
        </p:nvSpPr>
        <p:spPr>
          <a:xfrm>
            <a:off x="1584685" y="112607"/>
            <a:ext cx="10018713" cy="1752599"/>
          </a:xfrm>
        </p:spPr>
        <p:txBody>
          <a:bodyPr/>
          <a:lstStyle/>
          <a:p>
            <a:r>
              <a:rPr lang="en-US" altLang="en-US" dirty="0"/>
              <a:t>Serialization</a:t>
            </a:r>
            <a:br>
              <a:rPr lang="en-US" altLang="en-US" dirty="0"/>
            </a:br>
            <a:r>
              <a:rPr lang="en-US" altLang="en-US" sz="3200" dirty="0">
                <a:solidFill>
                  <a:schemeClr val="accent1">
                    <a:lumMod val="75000"/>
                  </a:schemeClr>
                </a:solidFill>
              </a:rPr>
              <a:t>Object</a:t>
            </a:r>
            <a:r>
              <a:rPr lang="en-US" altLang="en-US" sz="3200" dirty="0"/>
              <a:t> </a:t>
            </a:r>
            <a:r>
              <a:rPr lang="en-US" altLang="en-US" sz="3200" dirty="0">
                <a:solidFill>
                  <a:schemeClr val="accent1">
                    <a:lumMod val="75000"/>
                  </a:schemeClr>
                </a:solidFill>
              </a:rPr>
              <a:t>Graph</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09BD6D35-83D7-4791-B762-7DD8365B16DF}"/>
              </a:ext>
            </a:extLst>
          </p:cNvPr>
          <p:cNvSpPr>
            <a:spLocks noGrp="1"/>
          </p:cNvSpPr>
          <p:nvPr>
            <p:ph idx="1"/>
          </p:nvPr>
        </p:nvSpPr>
        <p:spPr>
          <a:xfrm>
            <a:off x="1378313" y="1023369"/>
            <a:ext cx="10018713" cy="3124201"/>
          </a:xfrm>
        </p:spPr>
        <p:txBody>
          <a:bodyPr>
            <a:normAutofit/>
          </a:bodyPr>
          <a:lstStyle/>
          <a:p>
            <a:r>
              <a:rPr lang="en-US" altLang="en-US" sz="2400" dirty="0"/>
              <a:t>What is an object graph? </a:t>
            </a:r>
          </a:p>
          <a:p>
            <a:pPr lvl="1">
              <a:buFont typeface="Arial" panose="020B0604020202020204" pitchFamily="34" charset="0"/>
              <a:buChar char="•"/>
            </a:pPr>
            <a:r>
              <a:rPr lang="en-US" altLang="en-US" sz="2400" dirty="0"/>
              <a:t>An object graph is a set of objects with some set of references to each other</a:t>
            </a:r>
          </a:p>
          <a:p>
            <a:pPr lvl="1">
              <a:buFont typeface="Arial" panose="020B0604020202020204" pitchFamily="34" charset="0"/>
              <a:buChar char="•"/>
            </a:pPr>
            <a:r>
              <a:rPr lang="en-US" altLang="en-US" sz="2400" dirty="0"/>
              <a:t>The most obvious problem is how to represent the links between the objects in the Serialized stream</a:t>
            </a:r>
          </a:p>
        </p:txBody>
      </p:sp>
      <p:sp>
        <p:nvSpPr>
          <p:cNvPr id="28" name="Oval 6">
            <a:extLst>
              <a:ext uri="{FF2B5EF4-FFF2-40B4-BE49-F238E27FC236}">
                <a16:creationId xmlns:a16="http://schemas.microsoft.com/office/drawing/2014/main" id="{1001738E-EA0B-44A8-B95E-A010A2BAA5ED}"/>
              </a:ext>
            </a:extLst>
          </p:cNvPr>
          <p:cNvSpPr>
            <a:spLocks noChangeArrowheads="1"/>
          </p:cNvSpPr>
          <p:nvPr/>
        </p:nvSpPr>
        <p:spPr bwMode="auto">
          <a:xfrm>
            <a:off x="5832908" y="3691890"/>
            <a:ext cx="526184" cy="51935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square" anchor="ctr">
            <a:spAutoFit/>
          </a:bodyPr>
          <a:lstStyle/>
          <a:p>
            <a:r>
              <a:rPr lang="en-US" dirty="0"/>
              <a:t>3</a:t>
            </a:r>
          </a:p>
        </p:txBody>
      </p:sp>
      <p:sp>
        <p:nvSpPr>
          <p:cNvPr id="30" name="Oval 6">
            <a:extLst>
              <a:ext uri="{FF2B5EF4-FFF2-40B4-BE49-F238E27FC236}">
                <a16:creationId xmlns:a16="http://schemas.microsoft.com/office/drawing/2014/main" id="{33F336B7-0DF6-4AE4-AFBD-723301707E35}"/>
              </a:ext>
            </a:extLst>
          </p:cNvPr>
          <p:cNvSpPr>
            <a:spLocks noChangeArrowheads="1"/>
          </p:cNvSpPr>
          <p:nvPr/>
        </p:nvSpPr>
        <p:spPr bwMode="auto">
          <a:xfrm>
            <a:off x="5832908" y="4652261"/>
            <a:ext cx="526184" cy="51935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square" anchor="ctr">
            <a:spAutoFit/>
          </a:bodyPr>
          <a:lstStyle/>
          <a:p>
            <a:r>
              <a:rPr lang="en-US" dirty="0"/>
              <a:t>7</a:t>
            </a:r>
          </a:p>
        </p:txBody>
      </p:sp>
      <p:sp>
        <p:nvSpPr>
          <p:cNvPr id="31" name="Oval 6">
            <a:extLst>
              <a:ext uri="{FF2B5EF4-FFF2-40B4-BE49-F238E27FC236}">
                <a16:creationId xmlns:a16="http://schemas.microsoft.com/office/drawing/2014/main" id="{6CA3EF1E-DC0A-4859-9563-2C4FABD892CB}"/>
              </a:ext>
            </a:extLst>
          </p:cNvPr>
          <p:cNvSpPr>
            <a:spLocks noChangeArrowheads="1"/>
          </p:cNvSpPr>
          <p:nvPr/>
        </p:nvSpPr>
        <p:spPr bwMode="auto">
          <a:xfrm>
            <a:off x="4499408" y="4652261"/>
            <a:ext cx="526184" cy="51935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square" anchor="ctr">
            <a:spAutoFit/>
          </a:bodyPr>
          <a:lstStyle/>
          <a:p>
            <a:r>
              <a:rPr lang="en-US" dirty="0"/>
              <a:t>4</a:t>
            </a:r>
          </a:p>
        </p:txBody>
      </p:sp>
      <p:sp>
        <p:nvSpPr>
          <p:cNvPr id="32" name="Oval 6">
            <a:extLst>
              <a:ext uri="{FF2B5EF4-FFF2-40B4-BE49-F238E27FC236}">
                <a16:creationId xmlns:a16="http://schemas.microsoft.com/office/drawing/2014/main" id="{B74FBF12-1E44-456C-83E0-9DC68D495393}"/>
              </a:ext>
            </a:extLst>
          </p:cNvPr>
          <p:cNvSpPr>
            <a:spLocks noChangeArrowheads="1"/>
          </p:cNvSpPr>
          <p:nvPr/>
        </p:nvSpPr>
        <p:spPr bwMode="auto">
          <a:xfrm>
            <a:off x="7160794" y="4652260"/>
            <a:ext cx="526184" cy="51935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square" anchor="ctr">
            <a:spAutoFit/>
          </a:bodyPr>
          <a:lstStyle/>
          <a:p>
            <a:r>
              <a:rPr lang="en-US" dirty="0"/>
              <a:t>1</a:t>
            </a:r>
          </a:p>
        </p:txBody>
      </p:sp>
      <p:sp>
        <p:nvSpPr>
          <p:cNvPr id="33" name="Oval 6">
            <a:extLst>
              <a:ext uri="{FF2B5EF4-FFF2-40B4-BE49-F238E27FC236}">
                <a16:creationId xmlns:a16="http://schemas.microsoft.com/office/drawing/2014/main" id="{EB785CB9-994D-4649-B58F-8A2049A2F451}"/>
              </a:ext>
            </a:extLst>
          </p:cNvPr>
          <p:cNvSpPr>
            <a:spLocks noChangeArrowheads="1"/>
          </p:cNvSpPr>
          <p:nvPr/>
        </p:nvSpPr>
        <p:spPr bwMode="auto">
          <a:xfrm>
            <a:off x="5832908" y="5612632"/>
            <a:ext cx="526184" cy="51935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square" anchor="ctr">
            <a:spAutoFit/>
          </a:bodyPr>
          <a:lstStyle/>
          <a:p>
            <a:r>
              <a:rPr lang="en-US" dirty="0"/>
              <a:t>9</a:t>
            </a:r>
          </a:p>
        </p:txBody>
      </p:sp>
      <p:sp>
        <p:nvSpPr>
          <p:cNvPr id="34" name="Oval 6">
            <a:extLst>
              <a:ext uri="{FF2B5EF4-FFF2-40B4-BE49-F238E27FC236}">
                <a16:creationId xmlns:a16="http://schemas.microsoft.com/office/drawing/2014/main" id="{8BB4785F-41CD-4112-80CF-F603A5D63590}"/>
              </a:ext>
            </a:extLst>
          </p:cNvPr>
          <p:cNvSpPr>
            <a:spLocks noChangeArrowheads="1"/>
          </p:cNvSpPr>
          <p:nvPr/>
        </p:nvSpPr>
        <p:spPr bwMode="auto">
          <a:xfrm>
            <a:off x="8494294" y="5612631"/>
            <a:ext cx="526184" cy="51935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square" anchor="ctr">
            <a:spAutoFit/>
          </a:bodyPr>
          <a:lstStyle/>
          <a:p>
            <a:r>
              <a:rPr lang="en-US" dirty="0"/>
              <a:t>2</a:t>
            </a:r>
          </a:p>
        </p:txBody>
      </p:sp>
      <p:cxnSp>
        <p:nvCxnSpPr>
          <p:cNvPr id="36" name="Straight Arrow Connector 35">
            <a:extLst>
              <a:ext uri="{FF2B5EF4-FFF2-40B4-BE49-F238E27FC236}">
                <a16:creationId xmlns:a16="http://schemas.microsoft.com/office/drawing/2014/main" id="{16107129-B694-4077-98CF-6A7B51093B25}"/>
              </a:ext>
            </a:extLst>
          </p:cNvPr>
          <p:cNvCxnSpPr>
            <a:stCxn id="28" idx="4"/>
            <a:endCxn id="30" idx="0"/>
          </p:cNvCxnSpPr>
          <p:nvPr/>
        </p:nvCxnSpPr>
        <p:spPr>
          <a:xfrm>
            <a:off x="6096000" y="4211241"/>
            <a:ext cx="0" cy="4410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E24EC95-5995-4C28-BB54-18CF7E318482}"/>
              </a:ext>
            </a:extLst>
          </p:cNvPr>
          <p:cNvCxnSpPr>
            <a:cxnSpLocks/>
            <a:stCxn id="28" idx="3"/>
            <a:endCxn id="31" idx="7"/>
          </p:cNvCxnSpPr>
          <p:nvPr/>
        </p:nvCxnSpPr>
        <p:spPr>
          <a:xfrm flipH="1">
            <a:off x="4948534" y="4135184"/>
            <a:ext cx="961432" cy="5931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EF676C2-570A-427A-ACB0-855608323BCD}"/>
              </a:ext>
            </a:extLst>
          </p:cNvPr>
          <p:cNvCxnSpPr>
            <a:cxnSpLocks/>
            <a:stCxn id="28" idx="5"/>
            <a:endCxn id="32" idx="1"/>
          </p:cNvCxnSpPr>
          <p:nvPr/>
        </p:nvCxnSpPr>
        <p:spPr>
          <a:xfrm>
            <a:off x="6282034" y="4135184"/>
            <a:ext cx="955818" cy="5931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15E2AA0-960A-410E-85FB-55F7D00BED8A}"/>
              </a:ext>
            </a:extLst>
          </p:cNvPr>
          <p:cNvCxnSpPr>
            <a:stCxn id="32" idx="3"/>
            <a:endCxn id="33" idx="6"/>
          </p:cNvCxnSpPr>
          <p:nvPr/>
        </p:nvCxnSpPr>
        <p:spPr>
          <a:xfrm flipH="1">
            <a:off x="6359092" y="5095554"/>
            <a:ext cx="878760" cy="7767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38146A3-5775-4CDB-B77F-6C8097F69B9F}"/>
              </a:ext>
            </a:extLst>
          </p:cNvPr>
          <p:cNvCxnSpPr>
            <a:stCxn id="33" idx="2"/>
            <a:endCxn id="31" idx="5"/>
          </p:cNvCxnSpPr>
          <p:nvPr/>
        </p:nvCxnSpPr>
        <p:spPr>
          <a:xfrm flipH="1" flipV="1">
            <a:off x="4948534" y="5095555"/>
            <a:ext cx="884374" cy="7767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CA997DA-0D1D-4590-992F-07D06C1D7490}"/>
              </a:ext>
            </a:extLst>
          </p:cNvPr>
          <p:cNvCxnSpPr>
            <a:stCxn id="32" idx="5"/>
            <a:endCxn id="34" idx="1"/>
          </p:cNvCxnSpPr>
          <p:nvPr/>
        </p:nvCxnSpPr>
        <p:spPr>
          <a:xfrm>
            <a:off x="7609920" y="5095554"/>
            <a:ext cx="961432" cy="5931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 Box 14">
            <a:extLst>
              <a:ext uri="{FF2B5EF4-FFF2-40B4-BE49-F238E27FC236}">
                <a16:creationId xmlns:a16="http://schemas.microsoft.com/office/drawing/2014/main" id="{E7B71B3F-02B8-4DD4-AA74-95DDF02212A3}"/>
              </a:ext>
            </a:extLst>
          </p:cNvPr>
          <p:cNvSpPr txBox="1">
            <a:spLocks noChangeArrowheads="1"/>
          </p:cNvSpPr>
          <p:nvPr/>
        </p:nvSpPr>
        <p:spPr bwMode="auto">
          <a:xfrm>
            <a:off x="5050195" y="4759535"/>
            <a:ext cx="469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spAutoFit/>
          </a:bodyPr>
          <a:lstStyle/>
          <a:p>
            <a:r>
              <a:rPr lang="en-US" altLang="en-US" sz="1400" dirty="0">
                <a:latin typeface="Arial" panose="020B0604020202020204" pitchFamily="34" charset="0"/>
              </a:rPr>
              <a:t>Cat</a:t>
            </a:r>
          </a:p>
        </p:txBody>
      </p:sp>
      <p:sp>
        <p:nvSpPr>
          <p:cNvPr id="51" name="Text Box 14">
            <a:extLst>
              <a:ext uri="{FF2B5EF4-FFF2-40B4-BE49-F238E27FC236}">
                <a16:creationId xmlns:a16="http://schemas.microsoft.com/office/drawing/2014/main" id="{4E1D2A2B-96B9-416A-BF6A-DD36F1F807D6}"/>
              </a:ext>
            </a:extLst>
          </p:cNvPr>
          <p:cNvSpPr txBox="1">
            <a:spLocks noChangeArrowheads="1"/>
          </p:cNvSpPr>
          <p:nvPr/>
        </p:nvSpPr>
        <p:spPr bwMode="auto">
          <a:xfrm>
            <a:off x="6359092" y="4759535"/>
            <a:ext cx="469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spAutoFit/>
          </a:bodyPr>
          <a:lstStyle/>
          <a:p>
            <a:r>
              <a:rPr lang="en-US" altLang="en-US" sz="1400" dirty="0">
                <a:latin typeface="Arial" panose="020B0604020202020204" pitchFamily="34" charset="0"/>
              </a:rPr>
              <a:t>Cat</a:t>
            </a:r>
          </a:p>
        </p:txBody>
      </p:sp>
      <p:sp>
        <p:nvSpPr>
          <p:cNvPr id="54" name="Text Box 15">
            <a:extLst>
              <a:ext uri="{FF2B5EF4-FFF2-40B4-BE49-F238E27FC236}">
                <a16:creationId xmlns:a16="http://schemas.microsoft.com/office/drawing/2014/main" id="{A16ADFFC-F516-4921-9154-377D92EF3413}"/>
              </a:ext>
            </a:extLst>
          </p:cNvPr>
          <p:cNvSpPr txBox="1">
            <a:spLocks noChangeArrowheads="1"/>
          </p:cNvSpPr>
          <p:nvPr/>
        </p:nvSpPr>
        <p:spPr bwMode="auto">
          <a:xfrm>
            <a:off x="7744553" y="4759535"/>
            <a:ext cx="7445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spAutoFit/>
          </a:bodyPr>
          <a:lstStyle/>
          <a:p>
            <a:r>
              <a:rPr lang="en-US" altLang="en-US" sz="1400" dirty="0">
                <a:latin typeface="Arial" panose="020B0604020202020204" pitchFamily="34" charset="0"/>
              </a:rPr>
              <a:t>Mouse</a:t>
            </a:r>
          </a:p>
        </p:txBody>
      </p:sp>
      <p:sp>
        <p:nvSpPr>
          <p:cNvPr id="55" name="Text Box 17">
            <a:extLst>
              <a:ext uri="{FF2B5EF4-FFF2-40B4-BE49-F238E27FC236}">
                <a16:creationId xmlns:a16="http://schemas.microsoft.com/office/drawing/2014/main" id="{04B64F8C-E13A-4B1D-8134-132365DCDE9E}"/>
              </a:ext>
            </a:extLst>
          </p:cNvPr>
          <p:cNvSpPr txBox="1">
            <a:spLocks noChangeArrowheads="1"/>
          </p:cNvSpPr>
          <p:nvPr/>
        </p:nvSpPr>
        <p:spPr bwMode="auto">
          <a:xfrm>
            <a:off x="6387670" y="3779973"/>
            <a:ext cx="5286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spAutoFit/>
          </a:bodyPr>
          <a:lstStyle/>
          <a:p>
            <a:r>
              <a:rPr lang="en-US" altLang="en-US" sz="1400" dirty="0">
                <a:latin typeface="Arial" panose="020B0604020202020204" pitchFamily="34" charset="0"/>
              </a:rPr>
              <a:t>Dog</a:t>
            </a:r>
          </a:p>
        </p:txBody>
      </p:sp>
      <p:sp>
        <p:nvSpPr>
          <p:cNvPr id="56" name="Text Box 25">
            <a:extLst>
              <a:ext uri="{FF2B5EF4-FFF2-40B4-BE49-F238E27FC236}">
                <a16:creationId xmlns:a16="http://schemas.microsoft.com/office/drawing/2014/main" id="{3C6C7AA0-B913-446E-860E-FE926215961D}"/>
              </a:ext>
            </a:extLst>
          </p:cNvPr>
          <p:cNvSpPr txBox="1">
            <a:spLocks noChangeArrowheads="1"/>
          </p:cNvSpPr>
          <p:nvPr/>
        </p:nvSpPr>
        <p:spPr bwMode="auto">
          <a:xfrm>
            <a:off x="6392729" y="5719906"/>
            <a:ext cx="6873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spAutoFit/>
          </a:bodyPr>
          <a:lstStyle/>
          <a:p>
            <a:r>
              <a:rPr lang="en-US" altLang="en-US" sz="1400" dirty="0">
                <a:latin typeface="Arial" panose="020B0604020202020204" pitchFamily="34" charset="0"/>
              </a:rPr>
              <a:t>Horse</a:t>
            </a:r>
          </a:p>
        </p:txBody>
      </p:sp>
      <p:sp>
        <p:nvSpPr>
          <p:cNvPr id="59" name="Text Box 16">
            <a:extLst>
              <a:ext uri="{FF2B5EF4-FFF2-40B4-BE49-F238E27FC236}">
                <a16:creationId xmlns:a16="http://schemas.microsoft.com/office/drawing/2014/main" id="{9DDFDA53-A9CD-4F74-9833-4A5D074DADAC}"/>
              </a:ext>
            </a:extLst>
          </p:cNvPr>
          <p:cNvSpPr txBox="1">
            <a:spLocks noChangeArrowheads="1"/>
          </p:cNvSpPr>
          <p:nvPr/>
        </p:nvSpPr>
        <p:spPr bwMode="auto">
          <a:xfrm>
            <a:off x="9045521" y="5716929"/>
            <a:ext cx="59343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a:spAutoFit/>
          </a:bodyPr>
          <a:lstStyle/>
          <a:p>
            <a:r>
              <a:rPr lang="en-US" altLang="en-US" sz="1400" dirty="0">
                <a:latin typeface="Arial" panose="020B0604020202020204" pitchFamily="34" charset="0"/>
              </a:rPr>
              <a:t>Duck</a:t>
            </a:r>
          </a:p>
        </p:txBody>
      </p:sp>
    </p:spTree>
    <p:extLst>
      <p:ext uri="{BB962C8B-B14F-4D97-AF65-F5344CB8AC3E}">
        <p14:creationId xmlns:p14="http://schemas.microsoft.com/office/powerpoint/2010/main" val="1982241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01F1E2-E3E3-484C-A0BA-AFF2D5E00A16}"/>
              </a:ext>
            </a:extLst>
          </p:cNvPr>
          <p:cNvSpPr>
            <a:spLocks noGrp="1"/>
          </p:cNvSpPr>
          <p:nvPr>
            <p:ph type="title"/>
          </p:nvPr>
        </p:nvSpPr>
        <p:spPr/>
        <p:txBody>
          <a:bodyPr/>
          <a:lstStyle/>
          <a:p>
            <a:r>
              <a:rPr lang="en-US" dirty="0"/>
              <a:t>XML Technology</a:t>
            </a:r>
          </a:p>
        </p:txBody>
      </p:sp>
      <p:sp>
        <p:nvSpPr>
          <p:cNvPr id="5" name="Content Placeholder 4">
            <a:extLst>
              <a:ext uri="{FF2B5EF4-FFF2-40B4-BE49-F238E27FC236}">
                <a16:creationId xmlns:a16="http://schemas.microsoft.com/office/drawing/2014/main" id="{E0A7CBF4-82E8-4074-8927-717EF9C2CADD}"/>
              </a:ext>
            </a:extLst>
          </p:cNvPr>
          <p:cNvSpPr>
            <a:spLocks noGrp="1"/>
          </p:cNvSpPr>
          <p:nvPr>
            <p:ph idx="1"/>
          </p:nvPr>
        </p:nvSpPr>
        <p:spPr>
          <a:xfrm>
            <a:off x="1484310" y="2205991"/>
            <a:ext cx="10018713" cy="4457700"/>
          </a:xfrm>
        </p:spPr>
        <p:txBody>
          <a:bodyPr>
            <a:normAutofit/>
          </a:bodyPr>
          <a:lstStyle/>
          <a:p>
            <a:pPr>
              <a:lnSpc>
                <a:spcPct val="140000"/>
              </a:lnSpc>
              <a:buFont typeface="Arial" panose="020B0604020202020204" pitchFamily="34" charset="0"/>
              <a:buChar char="•"/>
            </a:pPr>
            <a:r>
              <a:rPr lang="en-US" altLang="en-US" dirty="0"/>
              <a:t> Derived from SGML (Standard Generalized Markup Language)</a:t>
            </a:r>
          </a:p>
          <a:p>
            <a:pPr>
              <a:lnSpc>
                <a:spcPct val="140000"/>
              </a:lnSpc>
              <a:buFont typeface="Arial" panose="020B0604020202020204" pitchFamily="34" charset="0"/>
              <a:buChar char="•"/>
            </a:pPr>
            <a:r>
              <a:rPr lang="en-US" altLang="en-US" dirty="0"/>
              <a:t> Text-based format</a:t>
            </a:r>
          </a:p>
          <a:p>
            <a:pPr>
              <a:lnSpc>
                <a:spcPct val="140000"/>
              </a:lnSpc>
              <a:buFont typeface="Arial" panose="020B0604020202020204" pitchFamily="34" charset="0"/>
              <a:buChar char="•"/>
            </a:pPr>
            <a:r>
              <a:rPr lang="en-US" altLang="en-US" dirty="0"/>
              <a:t> Describes document structures using markup tags</a:t>
            </a:r>
          </a:p>
          <a:p>
            <a:pPr>
              <a:lnSpc>
                <a:spcPct val="140000"/>
              </a:lnSpc>
              <a:buFont typeface="Arial" panose="020B0604020202020204" pitchFamily="34" charset="0"/>
              <a:buChar char="•"/>
            </a:pPr>
            <a:r>
              <a:rPr lang="en-US" altLang="en-US" dirty="0"/>
              <a:t> Useful for describing document formats for Web</a:t>
            </a:r>
          </a:p>
          <a:p>
            <a:pPr>
              <a:lnSpc>
                <a:spcPct val="140000"/>
              </a:lnSpc>
              <a:buFont typeface="Arial" panose="020B0604020202020204" pitchFamily="34" charset="0"/>
              <a:buChar char="•"/>
            </a:pPr>
            <a:r>
              <a:rPr lang="en-US" altLang="en-US" dirty="0"/>
              <a:t> It is also useful for describing both structured as well as semi-structured data.</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1465997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1CA61-D9D4-408A-8C28-E39485E1C959}"/>
              </a:ext>
            </a:extLst>
          </p:cNvPr>
          <p:cNvSpPr>
            <a:spLocks noGrp="1"/>
          </p:cNvSpPr>
          <p:nvPr>
            <p:ph type="title"/>
          </p:nvPr>
        </p:nvSpPr>
        <p:spPr/>
        <p:txBody>
          <a:bodyPr/>
          <a:lstStyle/>
          <a:p>
            <a:r>
              <a:rPr lang="en-US" altLang="en-US" dirty="0"/>
              <a:t>Serialization</a:t>
            </a:r>
            <a:br>
              <a:rPr lang="en-US" altLang="en-US" dirty="0"/>
            </a:br>
            <a:r>
              <a:rPr lang="en-US" altLang="en-US" sz="3200" dirty="0">
                <a:solidFill>
                  <a:schemeClr val="accent1">
                    <a:lumMod val="75000"/>
                  </a:schemeClr>
                </a:solidFill>
              </a:rPr>
              <a:t>How Serialization Works</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1B5624A8-2F71-43F1-BE09-6B88E8EA62CF}"/>
              </a:ext>
            </a:extLst>
          </p:cNvPr>
          <p:cNvSpPr>
            <a:spLocks noGrp="1"/>
          </p:cNvSpPr>
          <p:nvPr>
            <p:ph idx="1"/>
          </p:nvPr>
        </p:nvSpPr>
        <p:spPr>
          <a:xfrm>
            <a:off x="1484310" y="2666999"/>
            <a:ext cx="10018713" cy="3802381"/>
          </a:xfrm>
        </p:spPr>
        <p:txBody>
          <a:bodyPr>
            <a:normAutofit lnSpcReduction="10000"/>
          </a:bodyPr>
          <a:lstStyle/>
          <a:p>
            <a:r>
              <a:rPr lang="en-US" altLang="en-US" sz="2400" dirty="0"/>
              <a:t>Because run-time metadata 'knows' about each object's layout in memory, and its field and property definitions, you can serialize objects automatically, without having to write code to serialize each field</a:t>
            </a:r>
          </a:p>
          <a:p>
            <a:r>
              <a:rPr lang="en-US" altLang="en-US" sz="2400" dirty="0"/>
              <a:t>The serialized stream might be encoded using XML, or a compact binary representation</a:t>
            </a:r>
          </a:p>
          <a:p>
            <a:r>
              <a:rPr lang="en-US" altLang="en-US" sz="2400" dirty="0"/>
              <a:t>The format is decided by the Formatter object that you call:</a:t>
            </a:r>
          </a:p>
          <a:p>
            <a:pPr lvl="1">
              <a:buFont typeface="Arial" panose="020B0604020202020204" pitchFamily="34" charset="0"/>
              <a:buChar char="•"/>
            </a:pPr>
            <a:r>
              <a:rPr lang="en-US" altLang="en-US" sz="2000" dirty="0"/>
              <a:t>Binary</a:t>
            </a:r>
          </a:p>
          <a:p>
            <a:pPr lvl="1">
              <a:buFont typeface="Arial" panose="020B0604020202020204" pitchFamily="34" charset="0"/>
              <a:buChar char="•"/>
            </a:pPr>
            <a:r>
              <a:rPr lang="en-US" altLang="en-US" sz="2000" dirty="0"/>
              <a:t>SOAP</a:t>
            </a:r>
          </a:p>
          <a:p>
            <a:pPr lvl="1">
              <a:buFont typeface="Arial" panose="020B0604020202020204" pitchFamily="34" charset="0"/>
              <a:buChar char="•"/>
            </a:pPr>
            <a:r>
              <a:rPr lang="en-US" altLang="en-US" sz="2000" dirty="0"/>
              <a:t>Custom</a:t>
            </a:r>
          </a:p>
          <a:p>
            <a:endParaRPr lang="en-US" dirty="0"/>
          </a:p>
        </p:txBody>
      </p:sp>
    </p:spTree>
    <p:extLst>
      <p:ext uri="{BB962C8B-B14F-4D97-AF65-F5344CB8AC3E}">
        <p14:creationId xmlns:p14="http://schemas.microsoft.com/office/powerpoint/2010/main" val="1484175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53951-916B-4DBA-A32C-34DB8FDDCD15}"/>
              </a:ext>
            </a:extLst>
          </p:cNvPr>
          <p:cNvSpPr>
            <a:spLocks noGrp="1"/>
          </p:cNvSpPr>
          <p:nvPr>
            <p:ph type="title"/>
          </p:nvPr>
        </p:nvSpPr>
        <p:spPr>
          <a:xfrm>
            <a:off x="1484310" y="-294640"/>
            <a:ext cx="10018713" cy="1752599"/>
          </a:xfrm>
        </p:spPr>
        <p:txBody>
          <a:bodyPr/>
          <a:lstStyle/>
          <a:p>
            <a:r>
              <a:rPr lang="de-DE" altLang="en-US" dirty="0"/>
              <a:t>Serializaiton </a:t>
            </a:r>
            <a:br>
              <a:rPr lang="de-DE" altLang="en-US" dirty="0"/>
            </a:br>
            <a:r>
              <a:rPr lang="de-DE" altLang="en-US" sz="3200" dirty="0">
                <a:solidFill>
                  <a:schemeClr val="accent1">
                    <a:lumMod val="75000"/>
                  </a:schemeClr>
                </a:solidFill>
              </a:rPr>
              <a:t>FileStream Example</a:t>
            </a:r>
            <a:endParaRPr lang="en-US" dirty="0">
              <a:solidFill>
                <a:schemeClr val="accent1">
                  <a:lumMod val="75000"/>
                </a:schemeClr>
              </a:solidFill>
            </a:endParaRPr>
          </a:p>
        </p:txBody>
      </p:sp>
      <p:sp>
        <p:nvSpPr>
          <p:cNvPr id="4" name="Text Box 3">
            <a:extLst>
              <a:ext uri="{FF2B5EF4-FFF2-40B4-BE49-F238E27FC236}">
                <a16:creationId xmlns:a16="http://schemas.microsoft.com/office/drawing/2014/main" id="{5E20073A-80B3-4CB1-AA1E-6F06C840CFF4}"/>
              </a:ext>
            </a:extLst>
          </p:cNvPr>
          <p:cNvSpPr txBox="1">
            <a:spLocks noGrp="1" noChangeArrowheads="1"/>
          </p:cNvSpPr>
          <p:nvPr>
            <p:ph idx="1"/>
          </p:nvPr>
        </p:nvSpPr>
        <p:spPr>
          <a:xfrm>
            <a:off x="1484310" y="1493146"/>
            <a:ext cx="10540999" cy="5186677"/>
          </a:xfrm>
          <a:solidFill>
            <a:schemeClr val="bg1"/>
          </a:solidFill>
          <a:ln w="12700" cap="flat">
            <a:solidFill>
              <a:schemeClr val="tx1"/>
            </a:solidFill>
            <a:miter lim="800000"/>
            <a:headEnd type="none" w="sm" len="sm"/>
            <a:tailEnd type="none" w="sm" len="sm"/>
          </a:ln>
        </p:spPr>
        <p:txBody>
          <a:bodyPr vert="horz" wrap="square" lIns="92075" tIns="46038" rIns="92075" bIns="46038" rtlCol="0">
            <a:spAutoFit/>
          </a:bodyPr>
          <a:lstStyle/>
          <a:p>
            <a:pPr marL="230188" indent="-230188">
              <a:spcBef>
                <a:spcPct val="0"/>
              </a:spcBef>
              <a:buClrTx/>
              <a:buNone/>
            </a:pPr>
            <a:r>
              <a:rPr lang="en-US" altLang="en-US" sz="1600" b="1" dirty="0">
                <a:solidFill>
                  <a:schemeClr val="accent1">
                    <a:lumMod val="75000"/>
                  </a:schemeClr>
                </a:solidFill>
                <a:latin typeface="Lucida Console" panose="020B0609040504020204" pitchFamily="49" charset="0"/>
              </a:rPr>
              <a:t>class </a:t>
            </a:r>
            <a:r>
              <a:rPr lang="en-US" altLang="en-US" sz="1600" b="1" dirty="0" err="1">
                <a:solidFill>
                  <a:schemeClr val="accent1">
                    <a:lumMod val="75000"/>
                  </a:schemeClr>
                </a:solidFill>
                <a:latin typeface="Lucida Console" panose="020B0609040504020204" pitchFamily="49" charset="0"/>
              </a:rPr>
              <a:t>SerializeExample</a:t>
            </a:r>
            <a:r>
              <a:rPr lang="en-US" altLang="en-US" sz="1600" b="1" dirty="0">
                <a:solidFill>
                  <a:schemeClr val="accent1">
                    <a:lumMod val="75000"/>
                  </a:schemeClr>
                </a:solidFill>
                <a:latin typeface="Lucida Console" panose="020B0609040504020204" pitchFamily="49" charset="0"/>
              </a:rPr>
              <a:t>{</a:t>
            </a:r>
          </a:p>
          <a:p>
            <a:pPr marL="230188" indent="-230188">
              <a:spcBef>
                <a:spcPct val="0"/>
              </a:spcBef>
              <a:buClrTx/>
              <a:buNone/>
            </a:pPr>
            <a:r>
              <a:rPr lang="en-US" altLang="en-US" sz="1600" b="1" dirty="0">
                <a:solidFill>
                  <a:schemeClr val="accent1">
                    <a:lumMod val="75000"/>
                  </a:schemeClr>
                </a:solidFill>
                <a:latin typeface="Lucida Console" panose="020B0609040504020204" pitchFamily="49" charset="0"/>
              </a:rPr>
              <a:t> </a:t>
            </a:r>
          </a:p>
          <a:p>
            <a:pPr marL="230188" indent="-230188">
              <a:spcBef>
                <a:spcPct val="0"/>
              </a:spcBef>
              <a:buClrTx/>
              <a:buNone/>
            </a:pPr>
            <a:r>
              <a:rPr lang="en-US" altLang="en-US" sz="1600" b="1" dirty="0">
                <a:solidFill>
                  <a:schemeClr val="accent1">
                    <a:lumMod val="75000"/>
                  </a:schemeClr>
                </a:solidFill>
                <a:latin typeface="Lucida Console" panose="020B0609040504020204" pitchFamily="49" charset="0"/>
              </a:rPr>
              <a:t>public static void Main(String[] </a:t>
            </a:r>
            <a:r>
              <a:rPr lang="en-US" altLang="en-US" sz="1600" b="1" dirty="0" err="1">
                <a:solidFill>
                  <a:schemeClr val="accent1">
                    <a:lumMod val="75000"/>
                  </a:schemeClr>
                </a:solidFill>
                <a:latin typeface="Lucida Console" panose="020B0609040504020204" pitchFamily="49" charset="0"/>
              </a:rPr>
              <a:t>args</a:t>
            </a:r>
            <a:r>
              <a:rPr lang="en-US" altLang="en-US" sz="1600" b="1" dirty="0">
                <a:solidFill>
                  <a:schemeClr val="accent1">
                    <a:lumMod val="75000"/>
                  </a:schemeClr>
                </a:solidFill>
                <a:latin typeface="Lucida Console" panose="020B0609040504020204" pitchFamily="49" charset="0"/>
              </a:rPr>
              <a:t>) </a:t>
            </a:r>
          </a:p>
          <a:p>
            <a:pPr marL="230188" indent="-230188">
              <a:spcBef>
                <a:spcPct val="0"/>
              </a:spcBef>
              <a:buClrTx/>
              <a:buNone/>
            </a:pPr>
            <a:r>
              <a:rPr lang="en-US" altLang="en-US" sz="1600" b="1" dirty="0">
                <a:solidFill>
                  <a:schemeClr val="accent1">
                    <a:lumMod val="75000"/>
                  </a:schemeClr>
                </a:solidFill>
                <a:latin typeface="Lucida Console" panose="020B0609040504020204" pitchFamily="49" charset="0"/>
              </a:rPr>
              <a:t>{ </a:t>
            </a:r>
          </a:p>
          <a:p>
            <a:pPr marL="230188" indent="-230188">
              <a:spcBef>
                <a:spcPct val="0"/>
              </a:spcBef>
              <a:buClrTx/>
              <a:buNone/>
            </a:pPr>
            <a:r>
              <a:rPr lang="en-US" altLang="en-US" sz="1600" b="1" dirty="0">
                <a:solidFill>
                  <a:schemeClr val="accent1">
                    <a:lumMod val="75000"/>
                  </a:schemeClr>
                </a:solidFill>
                <a:latin typeface="Lucida Console" panose="020B0609040504020204" pitchFamily="49" charset="0"/>
              </a:rPr>
              <a:t>	</a:t>
            </a:r>
            <a:r>
              <a:rPr lang="en-US" altLang="en-US" sz="1600" b="1" dirty="0" err="1">
                <a:solidFill>
                  <a:schemeClr val="accent1">
                    <a:lumMod val="75000"/>
                  </a:schemeClr>
                </a:solidFill>
                <a:latin typeface="Lucida Console" panose="020B0609040504020204" pitchFamily="49" charset="0"/>
              </a:rPr>
              <a:t>ArrayList</a:t>
            </a:r>
            <a:r>
              <a:rPr lang="en-US" altLang="en-US" sz="1600" b="1" dirty="0">
                <a:solidFill>
                  <a:schemeClr val="accent1">
                    <a:lumMod val="75000"/>
                  </a:schemeClr>
                </a:solidFill>
                <a:latin typeface="Lucida Console" panose="020B0609040504020204" pitchFamily="49" charset="0"/>
              </a:rPr>
              <a:t> l = new </a:t>
            </a:r>
            <a:r>
              <a:rPr lang="en-US" altLang="en-US" sz="1600" b="1" dirty="0" err="1">
                <a:solidFill>
                  <a:schemeClr val="accent1">
                    <a:lumMod val="75000"/>
                  </a:schemeClr>
                </a:solidFill>
                <a:latin typeface="Lucida Console" panose="020B0609040504020204" pitchFamily="49" charset="0"/>
              </a:rPr>
              <a:t>ArrayList</a:t>
            </a:r>
            <a:r>
              <a:rPr lang="en-US" altLang="en-US" sz="1600" b="1" dirty="0">
                <a:solidFill>
                  <a:schemeClr val="accent1">
                    <a:lumMod val="75000"/>
                  </a:schemeClr>
                </a:solidFill>
                <a:latin typeface="Lucida Console" panose="020B0609040504020204" pitchFamily="49" charset="0"/>
              </a:rPr>
              <a:t>(); </a:t>
            </a:r>
          </a:p>
          <a:p>
            <a:pPr marL="230188" indent="-230188">
              <a:spcBef>
                <a:spcPct val="0"/>
              </a:spcBef>
              <a:buClrTx/>
              <a:buNone/>
            </a:pPr>
            <a:r>
              <a:rPr lang="en-US" altLang="en-US" sz="1600" b="1" dirty="0">
                <a:solidFill>
                  <a:schemeClr val="accent1">
                    <a:lumMod val="75000"/>
                  </a:schemeClr>
                </a:solidFill>
                <a:latin typeface="Lucida Console" panose="020B0609040504020204" pitchFamily="49" charset="0"/>
              </a:rPr>
              <a:t>	for (int x=0; x&lt; 100; x++) { </a:t>
            </a:r>
          </a:p>
          <a:p>
            <a:pPr marL="230188" indent="-230188">
              <a:spcBef>
                <a:spcPct val="0"/>
              </a:spcBef>
              <a:buClrTx/>
              <a:buNone/>
            </a:pPr>
            <a:r>
              <a:rPr lang="en-US" altLang="en-US" sz="1600" b="1" dirty="0">
                <a:solidFill>
                  <a:schemeClr val="accent1">
                    <a:lumMod val="75000"/>
                  </a:schemeClr>
                </a:solidFill>
                <a:latin typeface="Lucida Console" panose="020B0609040504020204" pitchFamily="49" charset="0"/>
              </a:rPr>
              <a:t>		</a:t>
            </a:r>
            <a:r>
              <a:rPr lang="en-US" altLang="en-US" sz="1600" b="1" dirty="0" err="1">
                <a:solidFill>
                  <a:schemeClr val="accent1">
                    <a:lumMod val="75000"/>
                  </a:schemeClr>
                </a:solidFill>
                <a:latin typeface="Lucida Console" panose="020B0609040504020204" pitchFamily="49" charset="0"/>
              </a:rPr>
              <a:t>l.Add</a:t>
            </a:r>
            <a:r>
              <a:rPr lang="en-US" altLang="en-US" sz="1600" b="1" dirty="0">
                <a:solidFill>
                  <a:schemeClr val="accent1">
                    <a:lumMod val="75000"/>
                  </a:schemeClr>
                </a:solidFill>
                <a:latin typeface="Lucida Console" panose="020B0609040504020204" pitchFamily="49" charset="0"/>
              </a:rPr>
              <a:t> (x); </a:t>
            </a:r>
          </a:p>
          <a:p>
            <a:pPr marL="230188" indent="-230188">
              <a:spcBef>
                <a:spcPct val="0"/>
              </a:spcBef>
              <a:buClrTx/>
              <a:buNone/>
            </a:pPr>
            <a:r>
              <a:rPr lang="en-US" altLang="en-US" sz="1600" b="1" dirty="0">
                <a:solidFill>
                  <a:schemeClr val="accent1">
                    <a:lumMod val="75000"/>
                  </a:schemeClr>
                </a:solidFill>
                <a:latin typeface="Lucida Console" panose="020B0609040504020204" pitchFamily="49" charset="0"/>
              </a:rPr>
              <a:t>	} // create the object graph </a:t>
            </a:r>
          </a:p>
          <a:p>
            <a:pPr marL="230188" indent="-230188">
              <a:spcBef>
                <a:spcPct val="0"/>
              </a:spcBef>
              <a:buClrTx/>
              <a:buNone/>
            </a:pPr>
            <a:r>
              <a:rPr lang="en-US" altLang="en-US" sz="1600" b="1" dirty="0">
                <a:solidFill>
                  <a:schemeClr val="accent1">
                    <a:lumMod val="75000"/>
                  </a:schemeClr>
                </a:solidFill>
                <a:latin typeface="Lucida Console" panose="020B0609040504020204" pitchFamily="49" charset="0"/>
              </a:rPr>
              <a:t>	</a:t>
            </a:r>
            <a:r>
              <a:rPr lang="en-US" altLang="en-US" sz="1600" b="1" dirty="0" err="1">
                <a:solidFill>
                  <a:schemeClr val="accent1">
                    <a:lumMod val="75000"/>
                  </a:schemeClr>
                </a:solidFill>
                <a:latin typeface="Lucida Console" panose="020B0609040504020204" pitchFamily="49" charset="0"/>
              </a:rPr>
              <a:t>FileStream</a:t>
            </a:r>
            <a:r>
              <a:rPr lang="en-US" altLang="en-US" sz="1600" b="1" dirty="0">
                <a:solidFill>
                  <a:schemeClr val="accent1">
                    <a:lumMod val="75000"/>
                  </a:schemeClr>
                </a:solidFill>
                <a:latin typeface="Lucida Console" panose="020B0609040504020204" pitchFamily="49" charset="0"/>
              </a:rPr>
              <a:t> s = </a:t>
            </a:r>
            <a:r>
              <a:rPr lang="en-US" altLang="en-US" sz="1600" b="1" dirty="0" err="1">
                <a:solidFill>
                  <a:schemeClr val="accent1">
                    <a:lumMod val="75000"/>
                  </a:schemeClr>
                </a:solidFill>
                <a:latin typeface="Lucida Console" panose="020B0609040504020204" pitchFamily="49" charset="0"/>
              </a:rPr>
              <a:t>File.Create</a:t>
            </a:r>
            <a:r>
              <a:rPr lang="en-US" altLang="en-US" sz="1600" b="1" dirty="0">
                <a:solidFill>
                  <a:schemeClr val="accent1">
                    <a:lumMod val="75000"/>
                  </a:schemeClr>
                </a:solidFill>
                <a:latin typeface="Lucida Console" panose="020B0609040504020204" pitchFamily="49" charset="0"/>
              </a:rPr>
              <a:t>("</a:t>
            </a:r>
            <a:r>
              <a:rPr lang="en-US" altLang="en-US" sz="1600" b="1" dirty="0" err="1">
                <a:solidFill>
                  <a:schemeClr val="accent1">
                    <a:lumMod val="75000"/>
                  </a:schemeClr>
                </a:solidFill>
                <a:latin typeface="Lucida Console" panose="020B0609040504020204" pitchFamily="49" charset="0"/>
              </a:rPr>
              <a:t>foo.bin</a:t>
            </a:r>
            <a:r>
              <a:rPr lang="en-US" altLang="en-US" sz="1600" b="1" dirty="0">
                <a:solidFill>
                  <a:schemeClr val="accent1">
                    <a:lumMod val="75000"/>
                  </a:schemeClr>
                </a:solidFill>
                <a:latin typeface="Lucida Console" panose="020B0609040504020204" pitchFamily="49" charset="0"/>
              </a:rPr>
              <a:t>"); // create the </a:t>
            </a:r>
            <a:r>
              <a:rPr lang="en-US" altLang="en-US" sz="1600" b="1" dirty="0" err="1">
                <a:solidFill>
                  <a:schemeClr val="accent1">
                    <a:lumMod val="75000"/>
                  </a:schemeClr>
                </a:solidFill>
                <a:latin typeface="Lucida Console" panose="020B0609040504020204" pitchFamily="49" charset="0"/>
              </a:rPr>
              <a:t>filestream</a:t>
            </a:r>
            <a:r>
              <a:rPr lang="en-US" altLang="en-US" sz="1600" b="1" dirty="0">
                <a:solidFill>
                  <a:schemeClr val="accent1">
                    <a:lumMod val="75000"/>
                  </a:schemeClr>
                </a:solidFill>
                <a:latin typeface="Lucida Console" panose="020B0609040504020204" pitchFamily="49" charset="0"/>
              </a:rPr>
              <a:t> </a:t>
            </a:r>
          </a:p>
          <a:p>
            <a:pPr marL="230188" indent="-230188">
              <a:spcBef>
                <a:spcPct val="0"/>
              </a:spcBef>
              <a:buClrTx/>
              <a:buNone/>
            </a:pPr>
            <a:r>
              <a:rPr lang="en-US" altLang="en-US" sz="1600" b="1" dirty="0">
                <a:solidFill>
                  <a:schemeClr val="accent1">
                    <a:lumMod val="75000"/>
                  </a:schemeClr>
                </a:solidFill>
                <a:latin typeface="Lucida Console" panose="020B0609040504020204" pitchFamily="49" charset="0"/>
              </a:rPr>
              <a:t>  </a:t>
            </a:r>
            <a:r>
              <a:rPr lang="en-US" altLang="en-US" sz="1600" b="1" dirty="0" err="1">
                <a:solidFill>
                  <a:schemeClr val="accent1">
                    <a:lumMod val="75000"/>
                  </a:schemeClr>
                </a:solidFill>
                <a:latin typeface="Lucida Console" panose="020B0609040504020204" pitchFamily="49" charset="0"/>
              </a:rPr>
              <a:t>BinaryFormatter</a:t>
            </a:r>
            <a:r>
              <a:rPr lang="en-US" altLang="en-US" sz="1600" b="1" dirty="0">
                <a:solidFill>
                  <a:schemeClr val="accent1">
                    <a:lumMod val="75000"/>
                  </a:schemeClr>
                </a:solidFill>
                <a:latin typeface="Lucida Console" panose="020B0609040504020204" pitchFamily="49" charset="0"/>
              </a:rPr>
              <a:t> b = new </a:t>
            </a:r>
            <a:r>
              <a:rPr lang="en-US" altLang="en-US" sz="1600" b="1" dirty="0" err="1">
                <a:solidFill>
                  <a:schemeClr val="accent1">
                    <a:lumMod val="75000"/>
                  </a:schemeClr>
                </a:solidFill>
                <a:latin typeface="Lucida Console" panose="020B0609040504020204" pitchFamily="49" charset="0"/>
              </a:rPr>
              <a:t>BinaryFormatter</a:t>
            </a:r>
            <a:r>
              <a:rPr lang="en-US" altLang="en-US" sz="1600" b="1" dirty="0">
                <a:solidFill>
                  <a:schemeClr val="accent1">
                    <a:lumMod val="75000"/>
                  </a:schemeClr>
                </a:solidFill>
                <a:latin typeface="Lucida Console" panose="020B0609040504020204" pitchFamily="49" charset="0"/>
              </a:rPr>
              <a:t>(); </a:t>
            </a:r>
          </a:p>
          <a:p>
            <a:pPr marL="230188" indent="-230188">
              <a:spcBef>
                <a:spcPct val="0"/>
              </a:spcBef>
              <a:buClrTx/>
              <a:buNone/>
            </a:pPr>
            <a:r>
              <a:rPr lang="en-US" altLang="en-US" sz="1600" b="1" dirty="0">
                <a:solidFill>
                  <a:schemeClr val="accent1">
                    <a:lumMod val="75000"/>
                  </a:schemeClr>
                </a:solidFill>
                <a:latin typeface="Lucida Console" panose="020B0609040504020204" pitchFamily="49" charset="0"/>
              </a:rPr>
              <a:t>	// create the </a:t>
            </a:r>
            <a:r>
              <a:rPr lang="en-US" altLang="en-US" sz="1600" b="1" dirty="0" err="1">
                <a:solidFill>
                  <a:schemeClr val="accent1">
                    <a:lumMod val="75000"/>
                  </a:schemeClr>
                </a:solidFill>
                <a:latin typeface="Lucida Console" panose="020B0609040504020204" pitchFamily="49" charset="0"/>
              </a:rPr>
              <a:t>BinaryFormatter</a:t>
            </a:r>
            <a:r>
              <a:rPr lang="en-US" altLang="en-US" sz="1600" b="1" dirty="0">
                <a:solidFill>
                  <a:schemeClr val="accent1">
                    <a:lumMod val="75000"/>
                  </a:schemeClr>
                </a:solidFill>
                <a:latin typeface="Lucida Console" panose="020B0609040504020204" pitchFamily="49" charset="0"/>
              </a:rPr>
              <a:t> </a:t>
            </a:r>
          </a:p>
          <a:p>
            <a:pPr marL="230188" indent="-230188">
              <a:spcBef>
                <a:spcPct val="0"/>
              </a:spcBef>
              <a:buClrTx/>
              <a:buNone/>
            </a:pPr>
            <a:r>
              <a:rPr lang="en-US" altLang="en-US" sz="1600" b="1" dirty="0">
                <a:solidFill>
                  <a:schemeClr val="accent1">
                    <a:lumMod val="75000"/>
                  </a:schemeClr>
                </a:solidFill>
                <a:latin typeface="Lucida Console" panose="020B0609040504020204" pitchFamily="49" charset="0"/>
              </a:rPr>
              <a:t>	</a:t>
            </a:r>
            <a:r>
              <a:rPr lang="en-US" altLang="en-US" sz="1600" b="1" dirty="0" err="1">
                <a:solidFill>
                  <a:schemeClr val="accent1">
                    <a:lumMod val="75000"/>
                  </a:schemeClr>
                </a:solidFill>
                <a:latin typeface="Lucida Console" panose="020B0609040504020204" pitchFamily="49" charset="0"/>
              </a:rPr>
              <a:t>b.Serialize</a:t>
            </a:r>
            <a:r>
              <a:rPr lang="en-US" altLang="en-US" sz="1600" b="1" dirty="0">
                <a:solidFill>
                  <a:schemeClr val="accent1">
                    <a:lumMod val="75000"/>
                  </a:schemeClr>
                </a:solidFill>
                <a:latin typeface="Lucida Console" panose="020B0609040504020204" pitchFamily="49" charset="0"/>
              </a:rPr>
              <a:t>(s, l); </a:t>
            </a:r>
          </a:p>
          <a:p>
            <a:pPr marL="230188" indent="-230188">
              <a:spcBef>
                <a:spcPct val="0"/>
              </a:spcBef>
              <a:buClrTx/>
              <a:buNone/>
            </a:pPr>
            <a:r>
              <a:rPr lang="en-US" altLang="en-US" sz="1600" b="1" dirty="0">
                <a:solidFill>
                  <a:schemeClr val="accent1">
                    <a:lumMod val="75000"/>
                  </a:schemeClr>
                </a:solidFill>
                <a:latin typeface="Lucida Console" panose="020B0609040504020204" pitchFamily="49" charset="0"/>
              </a:rPr>
              <a:t> 	// serialize the graph to the stream </a:t>
            </a:r>
          </a:p>
          <a:p>
            <a:pPr marL="230188" indent="-230188">
              <a:spcBef>
                <a:spcPct val="0"/>
              </a:spcBef>
              <a:buClrTx/>
              <a:buNone/>
            </a:pPr>
            <a:r>
              <a:rPr lang="en-US" altLang="en-US" sz="1600" b="1" dirty="0">
                <a:solidFill>
                  <a:schemeClr val="accent1">
                    <a:lumMod val="75000"/>
                  </a:schemeClr>
                </a:solidFill>
                <a:latin typeface="Lucida Console" panose="020B0609040504020204" pitchFamily="49" charset="0"/>
              </a:rPr>
              <a:t>} // end main </a:t>
            </a:r>
          </a:p>
          <a:p>
            <a:pPr marL="230188" indent="-230188">
              <a:spcBef>
                <a:spcPct val="0"/>
              </a:spcBef>
              <a:buClrTx/>
              <a:buNone/>
            </a:pPr>
            <a:endParaRPr lang="en-US" altLang="en-US" sz="1600" b="1" dirty="0">
              <a:solidFill>
                <a:schemeClr val="accent1">
                  <a:lumMod val="75000"/>
                </a:schemeClr>
              </a:solidFill>
              <a:latin typeface="Lucida Console" panose="020B0609040504020204" pitchFamily="49" charset="0"/>
            </a:endParaRPr>
          </a:p>
          <a:p>
            <a:pPr marL="230188" indent="-230188">
              <a:spcBef>
                <a:spcPct val="0"/>
              </a:spcBef>
              <a:buClrTx/>
              <a:buNone/>
            </a:pPr>
            <a:r>
              <a:rPr lang="en-US" altLang="en-US" sz="1600" b="1" dirty="0">
                <a:solidFill>
                  <a:schemeClr val="accent1">
                    <a:lumMod val="75000"/>
                  </a:schemeClr>
                </a:solidFill>
                <a:latin typeface="Lucida Console" panose="020B0609040504020204" pitchFamily="49" charset="0"/>
              </a:rPr>
              <a:t>} // end class </a:t>
            </a:r>
            <a:endParaRPr lang="en-GB" altLang="en-US" sz="1600" b="1" dirty="0">
              <a:solidFill>
                <a:schemeClr val="accent1">
                  <a:lumMod val="75000"/>
                </a:schemeClr>
              </a:solidFill>
              <a:latin typeface="Lucida Console" panose="020B0609040504020204" pitchFamily="49" charset="0"/>
            </a:endParaRPr>
          </a:p>
        </p:txBody>
      </p:sp>
    </p:spTree>
    <p:extLst>
      <p:ext uri="{BB962C8B-B14F-4D97-AF65-F5344CB8AC3E}">
        <p14:creationId xmlns:p14="http://schemas.microsoft.com/office/powerpoint/2010/main" val="37545060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903EE-E050-42A3-BC76-074C960ABD0A}"/>
              </a:ext>
            </a:extLst>
          </p:cNvPr>
          <p:cNvSpPr>
            <a:spLocks noGrp="1"/>
          </p:cNvSpPr>
          <p:nvPr>
            <p:ph type="title"/>
          </p:nvPr>
        </p:nvSpPr>
        <p:spPr>
          <a:xfrm>
            <a:off x="1484311" y="258330"/>
            <a:ext cx="10018713" cy="1752599"/>
          </a:xfrm>
        </p:spPr>
        <p:txBody>
          <a:bodyPr/>
          <a:lstStyle/>
          <a:p>
            <a:r>
              <a:rPr lang="de-DE" altLang="en-US" dirty="0"/>
              <a:t>Serializaiton </a:t>
            </a:r>
            <a:br>
              <a:rPr lang="de-DE" altLang="en-US" dirty="0"/>
            </a:br>
            <a:r>
              <a:rPr lang="de-DE" altLang="en-US" sz="3200" dirty="0">
                <a:solidFill>
                  <a:schemeClr val="accent1">
                    <a:lumMod val="75000"/>
                  </a:schemeClr>
                </a:solidFill>
              </a:rPr>
              <a:t>Deserialize Example</a:t>
            </a:r>
            <a:endParaRPr lang="en-US" dirty="0">
              <a:solidFill>
                <a:schemeClr val="accent1">
                  <a:lumMod val="75000"/>
                </a:schemeClr>
              </a:solidFill>
            </a:endParaRPr>
          </a:p>
        </p:txBody>
      </p:sp>
      <p:sp>
        <p:nvSpPr>
          <p:cNvPr id="4" name="Text Box 3">
            <a:extLst>
              <a:ext uri="{FF2B5EF4-FFF2-40B4-BE49-F238E27FC236}">
                <a16:creationId xmlns:a16="http://schemas.microsoft.com/office/drawing/2014/main" id="{95DDC774-5621-4752-8776-6BCE6D0DF8B9}"/>
              </a:ext>
            </a:extLst>
          </p:cNvPr>
          <p:cNvSpPr txBox="1">
            <a:spLocks noGrp="1" noChangeArrowheads="1"/>
          </p:cNvSpPr>
          <p:nvPr>
            <p:ph idx="1"/>
          </p:nvPr>
        </p:nvSpPr>
        <p:spPr>
          <a:xfrm>
            <a:off x="1682749" y="2010929"/>
            <a:ext cx="10366375" cy="4817345"/>
          </a:xfrm>
          <a:solidFill>
            <a:schemeClr val="bg1"/>
          </a:solidFill>
          <a:ln w="12700" cap="flat">
            <a:solidFill>
              <a:schemeClr val="tx1"/>
            </a:solidFill>
            <a:miter lim="800000"/>
            <a:headEnd type="none" w="sm" len="sm"/>
            <a:tailEnd type="none" w="sm" len="sm"/>
          </a:ln>
        </p:spPr>
        <p:txBody>
          <a:bodyPr vert="horz" wrap="square" lIns="92075" tIns="46038" rIns="92075" bIns="46038" rtlCol="0">
            <a:spAutoFit/>
          </a:bodyPr>
          <a:lstStyle/>
          <a:p>
            <a:pPr marL="230188" indent="-230188">
              <a:spcBef>
                <a:spcPct val="0"/>
              </a:spcBef>
              <a:buClrTx/>
              <a:buNone/>
            </a:pPr>
            <a:r>
              <a:rPr lang="en-US" altLang="en-US" sz="1800" b="1" dirty="0">
                <a:solidFill>
                  <a:schemeClr val="accent1">
                    <a:lumMod val="75000"/>
                  </a:schemeClr>
                </a:solidFill>
                <a:latin typeface="Lucida Console" panose="020B0609040504020204" pitchFamily="49" charset="0"/>
              </a:rPr>
              <a:t>using System; using System.IO; </a:t>
            </a:r>
          </a:p>
          <a:p>
            <a:pPr marL="230188" indent="-230188">
              <a:spcBef>
                <a:spcPct val="0"/>
              </a:spcBef>
              <a:buClrTx/>
              <a:buNone/>
            </a:pPr>
            <a:r>
              <a:rPr lang="en-US" altLang="en-US" sz="1800" b="1" dirty="0">
                <a:solidFill>
                  <a:schemeClr val="accent1">
                    <a:lumMod val="75000"/>
                  </a:schemeClr>
                </a:solidFill>
                <a:latin typeface="Lucida Console" panose="020B0609040504020204" pitchFamily="49" charset="0"/>
              </a:rPr>
              <a:t>using </a:t>
            </a:r>
            <a:r>
              <a:rPr lang="en-US" altLang="en-US" sz="1800" b="1" dirty="0" err="1">
                <a:solidFill>
                  <a:schemeClr val="accent1">
                    <a:lumMod val="75000"/>
                  </a:schemeClr>
                </a:solidFill>
                <a:latin typeface="Lucida Console" panose="020B0609040504020204" pitchFamily="49" charset="0"/>
              </a:rPr>
              <a:t>System.Collections</a:t>
            </a:r>
            <a:r>
              <a:rPr lang="en-US" altLang="en-US" sz="1800" b="1" dirty="0">
                <a:solidFill>
                  <a:schemeClr val="accent1">
                    <a:lumMod val="75000"/>
                  </a:schemeClr>
                </a:solidFill>
                <a:latin typeface="Lucida Console" panose="020B0609040504020204" pitchFamily="49" charset="0"/>
              </a:rPr>
              <a:t>; </a:t>
            </a:r>
          </a:p>
          <a:p>
            <a:pPr marL="230188" indent="-230188">
              <a:spcBef>
                <a:spcPct val="0"/>
              </a:spcBef>
              <a:buClrTx/>
              <a:buNone/>
            </a:pPr>
            <a:r>
              <a:rPr lang="en-US" altLang="en-US" sz="1800" b="1" dirty="0">
                <a:solidFill>
                  <a:schemeClr val="accent1">
                    <a:lumMod val="75000"/>
                  </a:schemeClr>
                </a:solidFill>
                <a:latin typeface="Lucida Console" panose="020B0609040504020204" pitchFamily="49" charset="0"/>
              </a:rPr>
              <a:t>using </a:t>
            </a:r>
            <a:r>
              <a:rPr lang="en-US" altLang="en-US" sz="1800" b="1" dirty="0" err="1">
                <a:solidFill>
                  <a:schemeClr val="accent1">
                    <a:lumMod val="75000"/>
                  </a:schemeClr>
                </a:solidFill>
                <a:latin typeface="Lucida Console" panose="020B0609040504020204" pitchFamily="49" charset="0"/>
              </a:rPr>
              <a:t>System.Serialization</a:t>
            </a:r>
            <a:r>
              <a:rPr lang="en-US" altLang="en-US" sz="1800" b="1" dirty="0">
                <a:solidFill>
                  <a:schemeClr val="accent1">
                    <a:lumMod val="75000"/>
                  </a:schemeClr>
                </a:solidFill>
                <a:latin typeface="Lucida Console" panose="020B0609040504020204" pitchFamily="49" charset="0"/>
              </a:rPr>
              <a:t>; </a:t>
            </a:r>
          </a:p>
          <a:p>
            <a:pPr marL="230188" indent="-230188">
              <a:spcBef>
                <a:spcPct val="0"/>
              </a:spcBef>
              <a:buClrTx/>
              <a:buNone/>
            </a:pPr>
            <a:r>
              <a:rPr lang="en-US" altLang="en-US" sz="1800" b="1" dirty="0">
                <a:solidFill>
                  <a:schemeClr val="accent1">
                    <a:lumMod val="75000"/>
                  </a:schemeClr>
                </a:solidFill>
                <a:latin typeface="Lucida Console" panose="020B0609040504020204" pitchFamily="49" charset="0"/>
              </a:rPr>
              <a:t>using </a:t>
            </a:r>
            <a:r>
              <a:rPr lang="en-US" altLang="en-US" sz="1800" b="1" dirty="0" err="1">
                <a:solidFill>
                  <a:schemeClr val="accent1">
                    <a:lumMod val="75000"/>
                  </a:schemeClr>
                </a:solidFill>
                <a:latin typeface="Lucida Console" panose="020B0609040504020204" pitchFamily="49" charset="0"/>
              </a:rPr>
              <a:t>System.Serialization.Formatters.Binary</a:t>
            </a:r>
            <a:r>
              <a:rPr lang="en-US" altLang="en-US" sz="1800" b="1" dirty="0">
                <a:solidFill>
                  <a:schemeClr val="accent1">
                    <a:lumMod val="75000"/>
                  </a:schemeClr>
                </a:solidFill>
                <a:latin typeface="Lucida Console" panose="020B0609040504020204" pitchFamily="49" charset="0"/>
              </a:rPr>
              <a:t>; </a:t>
            </a:r>
          </a:p>
          <a:p>
            <a:pPr marL="230188" indent="-230188">
              <a:spcBef>
                <a:spcPct val="0"/>
              </a:spcBef>
              <a:buClrTx/>
              <a:buNone/>
            </a:pPr>
            <a:endParaRPr lang="en-US" altLang="en-US" sz="1800" b="1" dirty="0">
              <a:solidFill>
                <a:schemeClr val="accent1">
                  <a:lumMod val="75000"/>
                </a:schemeClr>
              </a:solidFill>
              <a:latin typeface="Lucida Console" panose="020B0609040504020204" pitchFamily="49" charset="0"/>
            </a:endParaRPr>
          </a:p>
          <a:p>
            <a:pPr marL="230188" indent="-230188">
              <a:spcBef>
                <a:spcPct val="0"/>
              </a:spcBef>
              <a:buClrTx/>
              <a:buNone/>
            </a:pPr>
            <a:r>
              <a:rPr lang="en-US" altLang="en-US" sz="1800" b="1" dirty="0">
                <a:solidFill>
                  <a:schemeClr val="accent1">
                    <a:lumMod val="75000"/>
                  </a:schemeClr>
                </a:solidFill>
                <a:latin typeface="Lucida Console" panose="020B0609040504020204" pitchFamily="49" charset="0"/>
              </a:rPr>
              <a:t>class </a:t>
            </a:r>
            <a:r>
              <a:rPr lang="en-US" altLang="en-US" sz="1800" b="1" dirty="0" err="1">
                <a:solidFill>
                  <a:schemeClr val="accent1">
                    <a:lumMod val="75000"/>
                  </a:schemeClr>
                </a:solidFill>
                <a:latin typeface="Lucida Console" panose="020B0609040504020204" pitchFamily="49" charset="0"/>
              </a:rPr>
              <a:t>DeSerialize</a:t>
            </a:r>
            <a:endParaRPr lang="en-US" altLang="en-US" sz="1800" b="1" dirty="0">
              <a:solidFill>
                <a:schemeClr val="accent1">
                  <a:lumMod val="75000"/>
                </a:schemeClr>
              </a:solidFill>
              <a:latin typeface="Lucida Console" panose="020B0609040504020204" pitchFamily="49" charset="0"/>
            </a:endParaRPr>
          </a:p>
          <a:p>
            <a:pPr marL="230188" indent="-230188">
              <a:spcBef>
                <a:spcPct val="0"/>
              </a:spcBef>
              <a:buClrTx/>
              <a:buNone/>
            </a:pPr>
            <a:r>
              <a:rPr lang="en-US" altLang="en-US" sz="1800" b="1" dirty="0">
                <a:solidFill>
                  <a:schemeClr val="accent1">
                    <a:lumMod val="75000"/>
                  </a:schemeClr>
                </a:solidFill>
                <a:latin typeface="Lucida Console" panose="020B0609040504020204" pitchFamily="49" charset="0"/>
              </a:rPr>
              <a:t>{ </a:t>
            </a:r>
          </a:p>
          <a:p>
            <a:pPr marL="230188" indent="-230188">
              <a:spcBef>
                <a:spcPct val="0"/>
              </a:spcBef>
              <a:buClrTx/>
              <a:buNone/>
            </a:pPr>
            <a:r>
              <a:rPr lang="en-US" altLang="en-US" sz="1800" b="1" dirty="0">
                <a:solidFill>
                  <a:schemeClr val="accent1">
                    <a:lumMod val="75000"/>
                  </a:schemeClr>
                </a:solidFill>
                <a:latin typeface="Lucida Console" panose="020B0609040504020204" pitchFamily="49" charset="0"/>
              </a:rPr>
              <a:t>	public static void Main(String[] </a:t>
            </a:r>
            <a:r>
              <a:rPr lang="en-US" altLang="en-US" sz="1800" b="1" dirty="0" err="1">
                <a:solidFill>
                  <a:schemeClr val="accent1">
                    <a:lumMod val="75000"/>
                  </a:schemeClr>
                </a:solidFill>
                <a:latin typeface="Lucida Console" panose="020B0609040504020204" pitchFamily="49" charset="0"/>
              </a:rPr>
              <a:t>args</a:t>
            </a:r>
            <a:r>
              <a:rPr lang="en-US" altLang="en-US" sz="1800" b="1" dirty="0">
                <a:solidFill>
                  <a:schemeClr val="accent1">
                    <a:lumMod val="75000"/>
                  </a:schemeClr>
                </a:solidFill>
                <a:latin typeface="Lucida Console" panose="020B0609040504020204" pitchFamily="49" charset="0"/>
              </a:rPr>
              <a:t>) { </a:t>
            </a:r>
          </a:p>
          <a:p>
            <a:pPr marL="230188" indent="-230188">
              <a:spcBef>
                <a:spcPct val="0"/>
              </a:spcBef>
              <a:buClrTx/>
              <a:buNone/>
            </a:pPr>
            <a:r>
              <a:rPr lang="en-US" altLang="en-US" sz="1800" b="1" dirty="0">
                <a:solidFill>
                  <a:schemeClr val="accent1">
                    <a:lumMod val="75000"/>
                  </a:schemeClr>
                </a:solidFill>
                <a:latin typeface="Lucida Console" panose="020B0609040504020204" pitchFamily="49" charset="0"/>
              </a:rPr>
              <a:t>	</a:t>
            </a:r>
            <a:r>
              <a:rPr lang="en-US" altLang="en-US" sz="1800" b="1" dirty="0" err="1">
                <a:solidFill>
                  <a:schemeClr val="accent1">
                    <a:lumMod val="75000"/>
                  </a:schemeClr>
                </a:solidFill>
                <a:latin typeface="Lucida Console" panose="020B0609040504020204" pitchFamily="49" charset="0"/>
              </a:rPr>
              <a:t>FileStream</a:t>
            </a:r>
            <a:r>
              <a:rPr lang="en-US" altLang="en-US" sz="1800" b="1" dirty="0">
                <a:solidFill>
                  <a:schemeClr val="accent1">
                    <a:lumMod val="75000"/>
                  </a:schemeClr>
                </a:solidFill>
                <a:latin typeface="Lucida Console" panose="020B0609040504020204" pitchFamily="49" charset="0"/>
              </a:rPr>
              <a:t> s = </a:t>
            </a:r>
            <a:r>
              <a:rPr lang="en-US" altLang="en-US" sz="1800" b="1" dirty="0" err="1">
                <a:solidFill>
                  <a:schemeClr val="accent1">
                    <a:lumMod val="75000"/>
                  </a:schemeClr>
                </a:solidFill>
                <a:latin typeface="Lucida Console" panose="020B0609040504020204" pitchFamily="49" charset="0"/>
              </a:rPr>
              <a:t>File.Open</a:t>
            </a:r>
            <a:r>
              <a:rPr lang="en-US" altLang="en-US" sz="1800" b="1" dirty="0">
                <a:solidFill>
                  <a:schemeClr val="accent1">
                    <a:lumMod val="75000"/>
                  </a:schemeClr>
                </a:solidFill>
                <a:latin typeface="Lucida Console" panose="020B0609040504020204" pitchFamily="49" charset="0"/>
              </a:rPr>
              <a:t>("</a:t>
            </a:r>
            <a:r>
              <a:rPr lang="en-US" altLang="en-US" sz="1800" b="1" dirty="0" err="1">
                <a:solidFill>
                  <a:schemeClr val="accent1">
                    <a:lumMod val="75000"/>
                  </a:schemeClr>
                </a:solidFill>
                <a:latin typeface="Lucida Console" panose="020B0609040504020204" pitchFamily="49" charset="0"/>
              </a:rPr>
              <a:t>foo.bin</a:t>
            </a:r>
            <a:r>
              <a:rPr lang="en-US" altLang="en-US" sz="1800" b="1" dirty="0">
                <a:solidFill>
                  <a:schemeClr val="accent1">
                    <a:lumMod val="75000"/>
                  </a:schemeClr>
                </a:solidFill>
                <a:latin typeface="Lucida Console" panose="020B0609040504020204" pitchFamily="49" charset="0"/>
              </a:rPr>
              <a:t>"); // open the </a:t>
            </a:r>
            <a:r>
              <a:rPr lang="en-US" altLang="en-US" sz="1800" b="1" dirty="0" err="1">
                <a:solidFill>
                  <a:schemeClr val="accent1">
                    <a:lumMod val="75000"/>
                  </a:schemeClr>
                </a:solidFill>
                <a:latin typeface="Lucida Console" panose="020B0609040504020204" pitchFamily="49" charset="0"/>
              </a:rPr>
              <a:t>filestream</a:t>
            </a:r>
            <a:r>
              <a:rPr lang="en-US" altLang="en-US" sz="1800" b="1" dirty="0">
                <a:solidFill>
                  <a:schemeClr val="accent1">
                    <a:lumMod val="75000"/>
                  </a:schemeClr>
                </a:solidFill>
                <a:latin typeface="Lucida Console" panose="020B0609040504020204" pitchFamily="49" charset="0"/>
              </a:rPr>
              <a:t> </a:t>
            </a:r>
            <a:r>
              <a:rPr lang="en-US" altLang="en-US" sz="1800" b="1" dirty="0" err="1">
                <a:solidFill>
                  <a:schemeClr val="accent1">
                    <a:lumMod val="75000"/>
                  </a:schemeClr>
                </a:solidFill>
                <a:latin typeface="Lucida Console" panose="020B0609040504020204" pitchFamily="49" charset="0"/>
              </a:rPr>
              <a:t>BinaryFormatter</a:t>
            </a:r>
            <a:r>
              <a:rPr lang="en-US" altLang="en-US" sz="1800" b="1" dirty="0">
                <a:solidFill>
                  <a:schemeClr val="accent1">
                    <a:lumMod val="75000"/>
                  </a:schemeClr>
                </a:solidFill>
                <a:latin typeface="Lucida Console" panose="020B0609040504020204" pitchFamily="49" charset="0"/>
              </a:rPr>
              <a:t> b = new </a:t>
            </a:r>
            <a:r>
              <a:rPr lang="en-US" altLang="en-US" sz="1800" b="1" dirty="0" err="1">
                <a:solidFill>
                  <a:schemeClr val="accent1">
                    <a:lumMod val="75000"/>
                  </a:schemeClr>
                </a:solidFill>
                <a:latin typeface="Lucida Console" panose="020B0609040504020204" pitchFamily="49" charset="0"/>
              </a:rPr>
              <a:t>BinaryFormatter</a:t>
            </a:r>
            <a:r>
              <a:rPr lang="en-US" altLang="en-US" sz="1800" b="1" dirty="0">
                <a:solidFill>
                  <a:schemeClr val="accent1">
                    <a:lumMod val="75000"/>
                  </a:schemeClr>
                </a:solidFill>
                <a:latin typeface="Lucida Console" panose="020B0609040504020204" pitchFamily="49" charset="0"/>
              </a:rPr>
              <a:t>(); // create the formatter </a:t>
            </a:r>
            <a:r>
              <a:rPr lang="en-US" altLang="en-US" sz="1800" b="1" dirty="0" err="1">
                <a:solidFill>
                  <a:schemeClr val="accent1">
                    <a:lumMod val="75000"/>
                  </a:schemeClr>
                </a:solidFill>
                <a:latin typeface="Lucida Console" panose="020B0609040504020204" pitchFamily="49" charset="0"/>
              </a:rPr>
              <a:t>ArrayList</a:t>
            </a:r>
            <a:r>
              <a:rPr lang="en-US" altLang="en-US" sz="1800" b="1" dirty="0">
                <a:solidFill>
                  <a:schemeClr val="accent1">
                    <a:lumMod val="75000"/>
                  </a:schemeClr>
                </a:solidFill>
                <a:latin typeface="Lucida Console" panose="020B0609040504020204" pitchFamily="49" charset="0"/>
              </a:rPr>
              <a:t> p = (</a:t>
            </a:r>
            <a:r>
              <a:rPr lang="en-US" altLang="en-US" sz="1800" b="1" dirty="0" err="1">
                <a:solidFill>
                  <a:schemeClr val="accent1">
                    <a:lumMod val="75000"/>
                  </a:schemeClr>
                </a:solidFill>
                <a:latin typeface="Lucida Console" panose="020B0609040504020204" pitchFamily="49" charset="0"/>
              </a:rPr>
              <a:t>ArrayList</a:t>
            </a:r>
            <a:r>
              <a:rPr lang="en-US" altLang="en-US" sz="1800" b="1" dirty="0">
                <a:solidFill>
                  <a:schemeClr val="accent1">
                    <a:lumMod val="75000"/>
                  </a:schemeClr>
                </a:solidFill>
                <a:latin typeface="Lucida Console" panose="020B0609040504020204" pitchFamily="49" charset="0"/>
              </a:rPr>
              <a:t>) </a:t>
            </a:r>
            <a:r>
              <a:rPr lang="en-US" altLang="en-US" sz="1800" b="1" dirty="0" err="1">
                <a:solidFill>
                  <a:schemeClr val="accent1">
                    <a:lumMod val="75000"/>
                  </a:schemeClr>
                </a:solidFill>
                <a:latin typeface="Lucida Console" panose="020B0609040504020204" pitchFamily="49" charset="0"/>
              </a:rPr>
              <a:t>b.Deserialize</a:t>
            </a:r>
            <a:r>
              <a:rPr lang="en-US" altLang="en-US" sz="1800" b="1" dirty="0">
                <a:solidFill>
                  <a:schemeClr val="accent1">
                    <a:lumMod val="75000"/>
                  </a:schemeClr>
                </a:solidFill>
                <a:latin typeface="Lucida Console" panose="020B0609040504020204" pitchFamily="49" charset="0"/>
              </a:rPr>
              <a:t>(s); // deserialize </a:t>
            </a:r>
          </a:p>
          <a:p>
            <a:pPr marL="230188" indent="-230188">
              <a:spcBef>
                <a:spcPct val="0"/>
              </a:spcBef>
              <a:buClrTx/>
              <a:buNone/>
            </a:pPr>
            <a:r>
              <a:rPr lang="en-US" altLang="en-US" sz="1800" b="1" dirty="0">
                <a:solidFill>
                  <a:schemeClr val="accent1">
                    <a:lumMod val="75000"/>
                  </a:schemeClr>
                </a:solidFill>
                <a:latin typeface="Lucida Console" panose="020B0609040504020204" pitchFamily="49" charset="0"/>
              </a:rPr>
              <a:t>	</a:t>
            </a:r>
            <a:r>
              <a:rPr lang="en-US" altLang="en-US" sz="1800" b="1" dirty="0" err="1">
                <a:solidFill>
                  <a:schemeClr val="accent1">
                    <a:lumMod val="75000"/>
                  </a:schemeClr>
                </a:solidFill>
                <a:latin typeface="Lucida Console" panose="020B0609040504020204" pitchFamily="49" charset="0"/>
              </a:rPr>
              <a:t>p.ToString</a:t>
            </a:r>
            <a:r>
              <a:rPr lang="en-US" altLang="en-US" sz="1800" b="1" dirty="0">
                <a:solidFill>
                  <a:schemeClr val="accent1">
                    <a:lumMod val="75000"/>
                  </a:schemeClr>
                </a:solidFill>
                <a:latin typeface="Lucida Console" panose="020B0609040504020204" pitchFamily="49" charset="0"/>
              </a:rPr>
              <a:t>(); // print out the new object graph </a:t>
            </a:r>
          </a:p>
          <a:p>
            <a:pPr marL="230188" indent="-230188">
              <a:spcBef>
                <a:spcPct val="0"/>
              </a:spcBef>
              <a:buClrTx/>
              <a:buNone/>
            </a:pPr>
            <a:r>
              <a:rPr lang="en-US" altLang="en-US" sz="1800" b="1" dirty="0">
                <a:solidFill>
                  <a:schemeClr val="accent1">
                    <a:lumMod val="75000"/>
                  </a:schemeClr>
                </a:solidFill>
                <a:latin typeface="Lucida Console" panose="020B0609040504020204" pitchFamily="49" charset="0"/>
              </a:rPr>
              <a:t>} // end Main </a:t>
            </a:r>
          </a:p>
          <a:p>
            <a:pPr marL="230188" indent="-230188">
              <a:spcBef>
                <a:spcPct val="0"/>
              </a:spcBef>
              <a:buClrTx/>
              <a:buNone/>
            </a:pPr>
            <a:r>
              <a:rPr lang="en-US" altLang="en-US" sz="1800" b="1" dirty="0">
                <a:solidFill>
                  <a:schemeClr val="accent1">
                    <a:lumMod val="75000"/>
                  </a:schemeClr>
                </a:solidFill>
                <a:latin typeface="Lucida Console" panose="020B0609040504020204" pitchFamily="49" charset="0"/>
              </a:rPr>
              <a:t>} // end Class </a:t>
            </a:r>
            <a:r>
              <a:rPr lang="en-US" altLang="en-US" sz="1800" b="1" dirty="0" err="1">
                <a:solidFill>
                  <a:schemeClr val="accent1">
                    <a:lumMod val="75000"/>
                  </a:schemeClr>
                </a:solidFill>
                <a:latin typeface="Lucida Console" panose="020B0609040504020204" pitchFamily="49" charset="0"/>
              </a:rPr>
              <a:t>DeSerialize</a:t>
            </a:r>
            <a:r>
              <a:rPr lang="en-US" altLang="en-US" sz="1800" b="1" dirty="0">
                <a:solidFill>
                  <a:schemeClr val="accent1">
                    <a:lumMod val="75000"/>
                  </a:schemeClr>
                </a:solidFill>
                <a:latin typeface="Lucida Console" panose="020B0609040504020204" pitchFamily="49" charset="0"/>
              </a:rPr>
              <a:t> </a:t>
            </a:r>
            <a:endParaRPr lang="en-GB" altLang="en-US" sz="1800" b="1" dirty="0">
              <a:solidFill>
                <a:schemeClr val="accent1">
                  <a:lumMod val="75000"/>
                </a:schemeClr>
              </a:solidFill>
              <a:latin typeface="Lucida Console" panose="020B0609040504020204" pitchFamily="49" charset="0"/>
            </a:endParaRPr>
          </a:p>
        </p:txBody>
      </p:sp>
    </p:spTree>
    <p:extLst>
      <p:ext uri="{BB962C8B-B14F-4D97-AF65-F5344CB8AC3E}">
        <p14:creationId xmlns:p14="http://schemas.microsoft.com/office/powerpoint/2010/main" val="31595943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CDD74-E3E1-4907-B961-AF408FEBFE60}"/>
              </a:ext>
            </a:extLst>
          </p:cNvPr>
          <p:cNvSpPr>
            <a:spLocks noGrp="1"/>
          </p:cNvSpPr>
          <p:nvPr>
            <p:ph type="title"/>
          </p:nvPr>
        </p:nvSpPr>
        <p:spPr/>
        <p:txBody>
          <a:bodyPr/>
          <a:lstStyle/>
          <a:p>
            <a:r>
              <a:rPr lang="en-US" altLang="en-US" dirty="0"/>
              <a:t>Serialization</a:t>
            </a:r>
            <a:br>
              <a:rPr lang="en-US" altLang="en-US" dirty="0"/>
            </a:br>
            <a:r>
              <a:rPr lang="en-US" altLang="en-US" sz="3200" dirty="0">
                <a:solidFill>
                  <a:schemeClr val="accent1">
                    <a:lumMod val="75000"/>
                  </a:schemeClr>
                </a:solidFill>
              </a:rPr>
              <a:t>Basic Serialization</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E7DB92D3-E954-4AC4-97CE-36117E79F0FA}"/>
              </a:ext>
            </a:extLst>
          </p:cNvPr>
          <p:cNvSpPr>
            <a:spLocks noGrp="1"/>
          </p:cNvSpPr>
          <p:nvPr>
            <p:ph idx="1"/>
          </p:nvPr>
        </p:nvSpPr>
        <p:spPr/>
        <p:txBody>
          <a:bodyPr/>
          <a:lstStyle/>
          <a:p>
            <a:r>
              <a:rPr lang="en-US" altLang="en-US" dirty="0"/>
              <a:t>A Type is NOT Serializable unless Type is specifically marked as Serializable</a:t>
            </a:r>
          </a:p>
          <a:p>
            <a:r>
              <a:rPr lang="en-US" altLang="en-US" dirty="0"/>
              <a:t>The Serializable Attribute</a:t>
            </a:r>
          </a:p>
          <a:p>
            <a:endParaRPr lang="en-US" altLang="en-US" dirty="0"/>
          </a:p>
          <a:p>
            <a:endParaRPr lang="en-US" altLang="en-US" dirty="0"/>
          </a:p>
          <a:p>
            <a:r>
              <a:rPr lang="en-US" altLang="en-US" dirty="0"/>
              <a:t>The Non-Serializable Attribute</a:t>
            </a:r>
          </a:p>
          <a:p>
            <a:endParaRPr lang="en-US" altLang="en-US" dirty="0"/>
          </a:p>
          <a:p>
            <a:endParaRPr lang="en-US" altLang="en-US" dirty="0"/>
          </a:p>
          <a:p>
            <a:endParaRPr lang="en-US" dirty="0"/>
          </a:p>
        </p:txBody>
      </p:sp>
      <p:sp>
        <p:nvSpPr>
          <p:cNvPr id="4" name="Text Box 5">
            <a:extLst>
              <a:ext uri="{FF2B5EF4-FFF2-40B4-BE49-F238E27FC236}">
                <a16:creationId xmlns:a16="http://schemas.microsoft.com/office/drawing/2014/main" id="{71E18B03-A954-4ED7-9BC7-F7BCE7228E8F}"/>
              </a:ext>
            </a:extLst>
          </p:cNvPr>
          <p:cNvSpPr txBox="1">
            <a:spLocks noChangeArrowheads="1"/>
          </p:cNvSpPr>
          <p:nvPr/>
        </p:nvSpPr>
        <p:spPr bwMode="auto">
          <a:xfrm>
            <a:off x="1918855" y="3421592"/>
            <a:ext cx="8001000" cy="409575"/>
          </a:xfrm>
          <a:prstGeom prst="rect">
            <a:avLst/>
          </a:prstGeom>
          <a:solidFill>
            <a:schemeClr val="bg1"/>
          </a:solidFill>
          <a:ln w="12700">
            <a:solidFill>
              <a:schemeClr val="tx1"/>
            </a:solidFill>
            <a:miter lim="800000"/>
            <a:headEnd type="none" w="sm" len="sm"/>
            <a:tailEnd type="none" w="sm" len="sm"/>
          </a:ln>
          <a:effectLst/>
        </p:spPr>
        <p:txBody>
          <a:bodyPr lIns="92075" tIns="46038" rIns="92075" bIns="46038">
            <a:spAutoFit/>
          </a:bodyPr>
          <a:lstStyle>
            <a:lvl1pPr marL="230188" indent="-230188">
              <a:defRPr sz="2400">
                <a:solidFill>
                  <a:schemeClr val="tx1"/>
                </a:solidFill>
                <a:latin typeface="Times New Roman" panose="02020603050405020304" pitchFamily="18" charset="0"/>
              </a:defRPr>
            </a:lvl1pPr>
            <a:lvl2pPr marL="681038" indent="-234950">
              <a:defRPr sz="2400">
                <a:solidFill>
                  <a:schemeClr val="tx1"/>
                </a:solidFill>
                <a:latin typeface="Times New Roman" panose="02020603050405020304" pitchFamily="18" charset="0"/>
              </a:defRPr>
            </a:lvl2pPr>
            <a:lvl3pPr marL="1023938" indent="-173038">
              <a:defRPr sz="2400">
                <a:solidFill>
                  <a:schemeClr val="tx1"/>
                </a:solidFill>
                <a:latin typeface="Times New Roman" panose="02020603050405020304" pitchFamily="18" charset="0"/>
              </a:defRPr>
            </a:lvl3pPr>
            <a:lvl4pPr indent="-231775">
              <a:defRPr sz="2400">
                <a:solidFill>
                  <a:schemeClr val="tx1"/>
                </a:solidFill>
                <a:latin typeface="Times New Roman" panose="02020603050405020304" pitchFamily="18" charset="0"/>
              </a:defRPr>
            </a:lvl4pPr>
            <a:lvl5pPr marL="1717675" indent="-173038">
              <a:defRPr sz="2400">
                <a:solidFill>
                  <a:schemeClr val="tx1"/>
                </a:solidFill>
                <a:latin typeface="Times New Roman" panose="02020603050405020304" pitchFamily="18" charset="0"/>
              </a:defRPr>
            </a:lvl5pPr>
            <a:lvl6pPr marL="2174875" indent="-173038" eaLnBrk="0" fontAlgn="base" hangingPunct="0">
              <a:spcBef>
                <a:spcPct val="0"/>
              </a:spcBef>
              <a:spcAft>
                <a:spcPct val="0"/>
              </a:spcAft>
              <a:defRPr sz="2400">
                <a:solidFill>
                  <a:schemeClr val="tx1"/>
                </a:solidFill>
                <a:latin typeface="Times New Roman" panose="02020603050405020304" pitchFamily="18" charset="0"/>
              </a:defRPr>
            </a:lvl6pPr>
            <a:lvl7pPr marL="2632075" indent="-173038" eaLnBrk="0" fontAlgn="base" hangingPunct="0">
              <a:spcBef>
                <a:spcPct val="0"/>
              </a:spcBef>
              <a:spcAft>
                <a:spcPct val="0"/>
              </a:spcAft>
              <a:defRPr sz="2400">
                <a:solidFill>
                  <a:schemeClr val="tx1"/>
                </a:solidFill>
                <a:latin typeface="Times New Roman" panose="02020603050405020304" pitchFamily="18" charset="0"/>
              </a:defRPr>
            </a:lvl7pPr>
            <a:lvl8pPr marL="3089275" indent="-173038" eaLnBrk="0" fontAlgn="base" hangingPunct="0">
              <a:spcBef>
                <a:spcPct val="0"/>
              </a:spcBef>
              <a:spcAft>
                <a:spcPct val="0"/>
              </a:spcAft>
              <a:defRPr sz="2400">
                <a:solidFill>
                  <a:schemeClr val="tx1"/>
                </a:solidFill>
                <a:latin typeface="Times New Roman" panose="02020603050405020304" pitchFamily="18" charset="0"/>
              </a:defRPr>
            </a:lvl8pPr>
            <a:lvl9pPr marL="3546475" indent="-17303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dirty="0">
                <a:solidFill>
                  <a:schemeClr val="accent1">
                    <a:lumMod val="75000"/>
                  </a:schemeClr>
                </a:solidFill>
                <a:latin typeface="Lucida Console" panose="020B0609040504020204" pitchFamily="49" charset="0"/>
              </a:rPr>
              <a:t>[Serializable] public class </a:t>
            </a:r>
            <a:r>
              <a:rPr lang="en-US" altLang="en-US" sz="2000" dirty="0" err="1">
                <a:solidFill>
                  <a:schemeClr val="accent1">
                    <a:lumMod val="75000"/>
                  </a:schemeClr>
                </a:solidFill>
                <a:latin typeface="Lucida Console" panose="020B0609040504020204" pitchFamily="49" charset="0"/>
              </a:rPr>
              <a:t>MyClass</a:t>
            </a:r>
            <a:r>
              <a:rPr lang="en-US" altLang="en-US" sz="2000" dirty="0">
                <a:solidFill>
                  <a:schemeClr val="accent1">
                    <a:lumMod val="75000"/>
                  </a:schemeClr>
                </a:solidFill>
                <a:latin typeface="Lucida Console" panose="020B0609040504020204" pitchFamily="49" charset="0"/>
              </a:rPr>
              <a:t> {}</a:t>
            </a:r>
            <a:r>
              <a:rPr lang="en-US" altLang="en-US" sz="2000" dirty="0">
                <a:solidFill>
                  <a:schemeClr val="accent1">
                    <a:lumMod val="75000"/>
                  </a:schemeClr>
                </a:solidFill>
                <a:latin typeface="Arial Unicode MS" pitchFamily="34" charset="-128"/>
              </a:rPr>
              <a:t> </a:t>
            </a:r>
            <a:endParaRPr lang="en-GB" altLang="en-US" sz="2000" dirty="0">
              <a:solidFill>
                <a:schemeClr val="accent1">
                  <a:lumMod val="75000"/>
                </a:schemeClr>
              </a:solidFill>
              <a:latin typeface="Arial Unicode MS" pitchFamily="34" charset="-128"/>
            </a:endParaRPr>
          </a:p>
        </p:txBody>
      </p:sp>
      <p:sp>
        <p:nvSpPr>
          <p:cNvPr id="5" name="Text Box 6">
            <a:extLst>
              <a:ext uri="{FF2B5EF4-FFF2-40B4-BE49-F238E27FC236}">
                <a16:creationId xmlns:a16="http://schemas.microsoft.com/office/drawing/2014/main" id="{C25F7A44-00E1-4808-A5B8-76D7E5A00A99}"/>
              </a:ext>
            </a:extLst>
          </p:cNvPr>
          <p:cNvSpPr txBox="1">
            <a:spLocks noChangeArrowheads="1"/>
          </p:cNvSpPr>
          <p:nvPr/>
        </p:nvSpPr>
        <p:spPr bwMode="auto">
          <a:xfrm>
            <a:off x="1918855" y="5281612"/>
            <a:ext cx="8001000" cy="1019175"/>
          </a:xfrm>
          <a:prstGeom prst="rect">
            <a:avLst/>
          </a:prstGeom>
          <a:solidFill>
            <a:schemeClr val="bg1"/>
          </a:solidFill>
          <a:ln w="12700">
            <a:solidFill>
              <a:schemeClr val="tx1"/>
            </a:solidFill>
            <a:miter lim="800000"/>
            <a:headEnd type="none" w="sm" len="sm"/>
            <a:tailEnd type="none" w="sm" len="sm"/>
          </a:ln>
          <a:effectLst/>
        </p:spPr>
        <p:txBody>
          <a:bodyPr lIns="92075" tIns="46038" rIns="92075" bIns="46038">
            <a:spAutoFit/>
          </a:bodyPr>
          <a:lstStyle>
            <a:lvl1pPr marL="230188" indent="-230188">
              <a:defRPr sz="2400">
                <a:solidFill>
                  <a:schemeClr val="tx1"/>
                </a:solidFill>
                <a:latin typeface="Times New Roman" panose="02020603050405020304" pitchFamily="18" charset="0"/>
              </a:defRPr>
            </a:lvl1pPr>
            <a:lvl2pPr marL="681038" indent="-234950">
              <a:defRPr sz="2400">
                <a:solidFill>
                  <a:schemeClr val="tx1"/>
                </a:solidFill>
                <a:latin typeface="Times New Roman" panose="02020603050405020304" pitchFamily="18" charset="0"/>
              </a:defRPr>
            </a:lvl2pPr>
            <a:lvl3pPr marL="1023938" indent="-173038">
              <a:defRPr sz="2400">
                <a:solidFill>
                  <a:schemeClr val="tx1"/>
                </a:solidFill>
                <a:latin typeface="Times New Roman" panose="02020603050405020304" pitchFamily="18" charset="0"/>
              </a:defRPr>
            </a:lvl3pPr>
            <a:lvl4pPr indent="-231775">
              <a:defRPr sz="2400">
                <a:solidFill>
                  <a:schemeClr val="tx1"/>
                </a:solidFill>
                <a:latin typeface="Times New Roman" panose="02020603050405020304" pitchFamily="18" charset="0"/>
              </a:defRPr>
            </a:lvl4pPr>
            <a:lvl5pPr marL="1717675" indent="-173038">
              <a:defRPr sz="2400">
                <a:solidFill>
                  <a:schemeClr val="tx1"/>
                </a:solidFill>
                <a:latin typeface="Times New Roman" panose="02020603050405020304" pitchFamily="18" charset="0"/>
              </a:defRPr>
            </a:lvl5pPr>
            <a:lvl6pPr marL="2174875" indent="-173038" eaLnBrk="0" fontAlgn="base" hangingPunct="0">
              <a:spcBef>
                <a:spcPct val="0"/>
              </a:spcBef>
              <a:spcAft>
                <a:spcPct val="0"/>
              </a:spcAft>
              <a:defRPr sz="2400">
                <a:solidFill>
                  <a:schemeClr val="tx1"/>
                </a:solidFill>
                <a:latin typeface="Times New Roman" panose="02020603050405020304" pitchFamily="18" charset="0"/>
              </a:defRPr>
            </a:lvl6pPr>
            <a:lvl7pPr marL="2632075" indent="-173038" eaLnBrk="0" fontAlgn="base" hangingPunct="0">
              <a:spcBef>
                <a:spcPct val="0"/>
              </a:spcBef>
              <a:spcAft>
                <a:spcPct val="0"/>
              </a:spcAft>
              <a:defRPr sz="2400">
                <a:solidFill>
                  <a:schemeClr val="tx1"/>
                </a:solidFill>
                <a:latin typeface="Times New Roman" panose="02020603050405020304" pitchFamily="18" charset="0"/>
              </a:defRPr>
            </a:lvl7pPr>
            <a:lvl8pPr marL="3089275" indent="-173038" eaLnBrk="0" fontAlgn="base" hangingPunct="0">
              <a:spcBef>
                <a:spcPct val="0"/>
              </a:spcBef>
              <a:spcAft>
                <a:spcPct val="0"/>
              </a:spcAft>
              <a:defRPr sz="2400">
                <a:solidFill>
                  <a:schemeClr val="tx1"/>
                </a:solidFill>
                <a:latin typeface="Times New Roman" panose="02020603050405020304" pitchFamily="18" charset="0"/>
              </a:defRPr>
            </a:lvl8pPr>
            <a:lvl9pPr marL="3546475" indent="-17303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dirty="0">
                <a:solidFill>
                  <a:schemeClr val="accent1">
                    <a:lumMod val="75000"/>
                  </a:schemeClr>
                </a:solidFill>
                <a:latin typeface="Lucida Console" panose="020B0609040504020204" pitchFamily="49" charset="0"/>
              </a:rPr>
              <a:t>[Serializable] public class </a:t>
            </a:r>
            <a:r>
              <a:rPr lang="en-US" altLang="en-US" sz="2000" dirty="0" err="1">
                <a:solidFill>
                  <a:schemeClr val="accent1">
                    <a:lumMod val="75000"/>
                  </a:schemeClr>
                </a:solidFill>
                <a:latin typeface="Lucida Console" panose="020B0609040504020204" pitchFamily="49" charset="0"/>
              </a:rPr>
              <a:t>MyClass</a:t>
            </a:r>
            <a:r>
              <a:rPr lang="en-US" altLang="en-US" sz="2000" dirty="0">
                <a:solidFill>
                  <a:schemeClr val="accent1">
                    <a:lumMod val="75000"/>
                  </a:schemeClr>
                </a:solidFill>
                <a:latin typeface="Lucida Console" panose="020B0609040504020204" pitchFamily="49" charset="0"/>
              </a:rPr>
              <a:t> { </a:t>
            </a:r>
          </a:p>
          <a:p>
            <a:pPr eaLnBrk="1" hangingPunct="1"/>
            <a:r>
              <a:rPr lang="en-US" altLang="en-US" sz="2000" dirty="0">
                <a:solidFill>
                  <a:schemeClr val="accent1">
                    <a:lumMod val="75000"/>
                  </a:schemeClr>
                </a:solidFill>
                <a:latin typeface="Lucida Console" panose="020B0609040504020204" pitchFamily="49" charset="0"/>
              </a:rPr>
              <a:t>	[</a:t>
            </a:r>
            <a:r>
              <a:rPr lang="en-US" altLang="en-US" sz="2000" dirty="0" err="1">
                <a:solidFill>
                  <a:schemeClr val="accent1">
                    <a:lumMod val="75000"/>
                  </a:schemeClr>
                </a:solidFill>
                <a:latin typeface="Lucida Console" panose="020B0609040504020204" pitchFamily="49" charset="0"/>
              </a:rPr>
              <a:t>NonSerialized</a:t>
            </a:r>
            <a:r>
              <a:rPr lang="en-US" altLang="en-US" sz="2000" dirty="0">
                <a:solidFill>
                  <a:schemeClr val="accent1">
                    <a:lumMod val="75000"/>
                  </a:schemeClr>
                </a:solidFill>
                <a:latin typeface="Lucida Console" panose="020B0609040504020204" pitchFamily="49" charset="0"/>
              </a:rPr>
              <a:t>] int _</a:t>
            </a:r>
            <a:r>
              <a:rPr lang="en-US" altLang="en-US" sz="2000" dirty="0" err="1">
                <a:solidFill>
                  <a:schemeClr val="accent1">
                    <a:lumMod val="75000"/>
                  </a:schemeClr>
                </a:solidFill>
                <a:latin typeface="Lucida Console" panose="020B0609040504020204" pitchFamily="49" charset="0"/>
              </a:rPr>
              <a:t>cashSize</a:t>
            </a:r>
            <a:r>
              <a:rPr lang="en-US" altLang="en-US" sz="2000" dirty="0">
                <a:solidFill>
                  <a:schemeClr val="accent1">
                    <a:lumMod val="75000"/>
                  </a:schemeClr>
                </a:solidFill>
                <a:latin typeface="Lucida Console" panose="020B0609040504020204" pitchFamily="49" charset="0"/>
              </a:rPr>
              <a:t>; </a:t>
            </a:r>
          </a:p>
          <a:p>
            <a:pPr eaLnBrk="1" hangingPunct="1"/>
            <a:r>
              <a:rPr lang="en-US" altLang="en-US" sz="2000" dirty="0">
                <a:solidFill>
                  <a:schemeClr val="accent1">
                    <a:lumMod val="75000"/>
                  </a:schemeClr>
                </a:solidFill>
                <a:latin typeface="Lucida Console" panose="020B0609040504020204" pitchFamily="49" charset="0"/>
              </a:rPr>
              <a:t>} </a:t>
            </a:r>
          </a:p>
        </p:txBody>
      </p:sp>
    </p:spTree>
    <p:extLst>
      <p:ext uri="{BB962C8B-B14F-4D97-AF65-F5344CB8AC3E}">
        <p14:creationId xmlns:p14="http://schemas.microsoft.com/office/powerpoint/2010/main" val="11820208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C28A9-B2D0-43F7-93F0-D4275DF2ADDA}"/>
              </a:ext>
            </a:extLst>
          </p:cNvPr>
          <p:cNvSpPr>
            <a:spLocks noGrp="1"/>
          </p:cNvSpPr>
          <p:nvPr>
            <p:ph type="title"/>
          </p:nvPr>
        </p:nvSpPr>
        <p:spPr/>
        <p:txBody>
          <a:bodyPr/>
          <a:lstStyle/>
          <a:p>
            <a:r>
              <a:rPr lang="en-US" altLang="en-US" dirty="0"/>
              <a:t>.NET Serialization Facilities</a:t>
            </a:r>
            <a:endParaRPr lang="en-US" dirty="0"/>
          </a:p>
        </p:txBody>
      </p:sp>
      <p:sp>
        <p:nvSpPr>
          <p:cNvPr id="3" name="Content Placeholder 2">
            <a:extLst>
              <a:ext uri="{FF2B5EF4-FFF2-40B4-BE49-F238E27FC236}">
                <a16:creationId xmlns:a16="http://schemas.microsoft.com/office/drawing/2014/main" id="{456DCCB8-F35B-49F0-82EC-5CDB40A6FF95}"/>
              </a:ext>
            </a:extLst>
          </p:cNvPr>
          <p:cNvSpPr>
            <a:spLocks noGrp="1"/>
          </p:cNvSpPr>
          <p:nvPr>
            <p:ph idx="1"/>
          </p:nvPr>
        </p:nvSpPr>
        <p:spPr>
          <a:xfrm>
            <a:off x="2173287" y="2120901"/>
            <a:ext cx="10018713" cy="4406900"/>
          </a:xfrm>
        </p:spPr>
        <p:txBody>
          <a:bodyPr>
            <a:normAutofit/>
          </a:bodyPr>
          <a:lstStyle/>
          <a:p>
            <a:pPr>
              <a:buFont typeface="Wingdings" panose="05000000000000000000" pitchFamily="2" charset="2"/>
              <a:buNone/>
            </a:pPr>
            <a:r>
              <a:rPr lang="en-US" altLang="en-US" sz="2800" u="sng" dirty="0">
                <a:solidFill>
                  <a:schemeClr val="tx1"/>
                </a:solidFill>
              </a:rPr>
              <a:t>Take an extremely simple C# class</a:t>
            </a:r>
            <a:r>
              <a:rPr lang="en-US" altLang="en-US" sz="2800" dirty="0">
                <a:solidFill>
                  <a:schemeClr val="tx1"/>
                </a:solidFill>
              </a:rPr>
              <a:t>:</a:t>
            </a:r>
          </a:p>
          <a:p>
            <a:pPr>
              <a:buFont typeface="Wingdings" panose="05000000000000000000" pitchFamily="2" charset="2"/>
              <a:buNone/>
            </a:pPr>
            <a:endParaRPr lang="en-US" altLang="en-US" sz="1400" dirty="0">
              <a:solidFill>
                <a:schemeClr val="tx1"/>
              </a:solidFill>
            </a:endParaRPr>
          </a:p>
          <a:p>
            <a:pPr>
              <a:buFont typeface="Wingdings" panose="05000000000000000000" pitchFamily="2" charset="2"/>
              <a:buNone/>
            </a:pPr>
            <a:r>
              <a:rPr lang="en-US" altLang="en-US" b="1" dirty="0">
                <a:solidFill>
                  <a:schemeClr val="accent1">
                    <a:lumMod val="75000"/>
                  </a:schemeClr>
                </a:solidFill>
              </a:rPr>
              <a:t>public class </a:t>
            </a:r>
            <a:r>
              <a:rPr lang="en-US" altLang="en-US" b="1" dirty="0" err="1">
                <a:solidFill>
                  <a:schemeClr val="accent1">
                    <a:lumMod val="75000"/>
                  </a:schemeClr>
                </a:solidFill>
              </a:rPr>
              <a:t>InitialConfiguration</a:t>
            </a:r>
            <a:endParaRPr lang="en-US" altLang="en-US" b="1" dirty="0">
              <a:solidFill>
                <a:schemeClr val="accent1">
                  <a:lumMod val="75000"/>
                </a:schemeClr>
              </a:solidFill>
            </a:endParaRPr>
          </a:p>
          <a:p>
            <a:pPr>
              <a:buFont typeface="Wingdings" panose="05000000000000000000" pitchFamily="2" charset="2"/>
              <a:buNone/>
            </a:pPr>
            <a:r>
              <a:rPr lang="en-US" altLang="en-US" b="1" dirty="0">
                <a:solidFill>
                  <a:schemeClr val="accent1">
                    <a:lumMod val="75000"/>
                  </a:schemeClr>
                </a:solidFill>
              </a:rPr>
              <a:t>{</a:t>
            </a:r>
          </a:p>
          <a:p>
            <a:pPr>
              <a:buFont typeface="Wingdings" panose="05000000000000000000" pitchFamily="2" charset="2"/>
              <a:buNone/>
            </a:pPr>
            <a:r>
              <a:rPr lang="en-US" altLang="en-US" b="1" dirty="0">
                <a:solidFill>
                  <a:schemeClr val="accent1">
                    <a:lumMod val="75000"/>
                  </a:schemeClr>
                </a:solidFill>
              </a:rPr>
              <a:t>	public </a:t>
            </a:r>
            <a:r>
              <a:rPr lang="en-US" altLang="en-US" b="1" dirty="0" err="1">
                <a:solidFill>
                  <a:schemeClr val="accent1">
                    <a:lumMod val="75000"/>
                  </a:schemeClr>
                </a:solidFill>
              </a:rPr>
              <a:t>enum</a:t>
            </a:r>
            <a:r>
              <a:rPr lang="en-US" altLang="en-US" b="1" dirty="0">
                <a:solidFill>
                  <a:schemeClr val="accent1">
                    <a:lumMod val="75000"/>
                  </a:schemeClr>
                </a:solidFill>
              </a:rPr>
              <a:t> Difficulty {hard, medium, easy};</a:t>
            </a:r>
          </a:p>
          <a:p>
            <a:pPr>
              <a:buFont typeface="Wingdings" panose="05000000000000000000" pitchFamily="2" charset="2"/>
              <a:buNone/>
            </a:pPr>
            <a:r>
              <a:rPr lang="en-US" altLang="en-US" b="1" dirty="0">
                <a:solidFill>
                  <a:schemeClr val="accent1">
                    <a:lumMod val="75000"/>
                  </a:schemeClr>
                </a:solidFill>
              </a:rPr>
              <a:t>	public </a:t>
            </a:r>
            <a:r>
              <a:rPr lang="en-US" altLang="en-US" b="1" dirty="0" err="1">
                <a:solidFill>
                  <a:schemeClr val="accent1">
                    <a:lumMod val="75000"/>
                  </a:schemeClr>
                </a:solidFill>
              </a:rPr>
              <a:t>InitialConfiguration</a:t>
            </a:r>
            <a:r>
              <a:rPr lang="en-US" altLang="en-US" b="1" dirty="0">
                <a:solidFill>
                  <a:schemeClr val="accent1">
                    <a:lumMod val="75000"/>
                  </a:schemeClr>
                </a:solidFill>
              </a:rPr>
              <a:t>() { }</a:t>
            </a:r>
          </a:p>
          <a:p>
            <a:pPr>
              <a:buFont typeface="Wingdings" panose="05000000000000000000" pitchFamily="2" charset="2"/>
              <a:buNone/>
            </a:pPr>
            <a:r>
              <a:rPr lang="en-US" altLang="en-US" b="1" dirty="0">
                <a:solidFill>
                  <a:schemeClr val="accent1">
                    <a:lumMod val="75000"/>
                  </a:schemeClr>
                </a:solidFill>
              </a:rPr>
              <a:t>	public Difficulty starting = </a:t>
            </a:r>
            <a:r>
              <a:rPr lang="en-US" altLang="en-US" b="1" dirty="0" err="1">
                <a:solidFill>
                  <a:schemeClr val="accent1">
                    <a:lumMod val="75000"/>
                  </a:schemeClr>
                </a:solidFill>
              </a:rPr>
              <a:t>Difficulty.medium</a:t>
            </a:r>
            <a:r>
              <a:rPr lang="en-US" altLang="en-US" b="1" dirty="0">
                <a:solidFill>
                  <a:schemeClr val="accent1">
                    <a:lumMod val="75000"/>
                  </a:schemeClr>
                </a:solidFill>
              </a:rPr>
              <a:t>;</a:t>
            </a:r>
          </a:p>
          <a:p>
            <a:pPr>
              <a:buFont typeface="Wingdings" panose="05000000000000000000" pitchFamily="2" charset="2"/>
              <a:buNone/>
            </a:pPr>
            <a:r>
              <a:rPr lang="en-US" altLang="en-US" b="1" dirty="0">
                <a:solidFill>
                  <a:schemeClr val="accent1">
                    <a:lumMod val="75000"/>
                  </a:schemeClr>
                </a:solidFill>
              </a:rPr>
              <a:t>}</a:t>
            </a:r>
          </a:p>
          <a:p>
            <a:endParaRPr lang="en-US" sz="2800" dirty="0"/>
          </a:p>
        </p:txBody>
      </p:sp>
    </p:spTree>
    <p:extLst>
      <p:ext uri="{BB962C8B-B14F-4D97-AF65-F5344CB8AC3E}">
        <p14:creationId xmlns:p14="http://schemas.microsoft.com/office/powerpoint/2010/main" val="13821977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18732-CE0A-494A-BB40-28768AE57C17}"/>
              </a:ext>
            </a:extLst>
          </p:cNvPr>
          <p:cNvSpPr>
            <a:spLocks noGrp="1"/>
          </p:cNvSpPr>
          <p:nvPr>
            <p:ph type="title"/>
          </p:nvPr>
        </p:nvSpPr>
        <p:spPr/>
        <p:txBody>
          <a:bodyPr/>
          <a:lstStyle/>
          <a:p>
            <a:r>
              <a:rPr lang="en-US" altLang="en-US" dirty="0"/>
              <a:t>.NET Serialization Facilities</a:t>
            </a:r>
            <a:endParaRPr lang="en-US" dirty="0"/>
          </a:p>
        </p:txBody>
      </p:sp>
      <p:sp>
        <p:nvSpPr>
          <p:cNvPr id="3" name="Content Placeholder 2">
            <a:extLst>
              <a:ext uri="{FF2B5EF4-FFF2-40B4-BE49-F238E27FC236}">
                <a16:creationId xmlns:a16="http://schemas.microsoft.com/office/drawing/2014/main" id="{A8C88F25-FC95-4301-A351-5D39F38DA8EC}"/>
              </a:ext>
            </a:extLst>
          </p:cNvPr>
          <p:cNvSpPr>
            <a:spLocks noGrp="1"/>
          </p:cNvSpPr>
          <p:nvPr>
            <p:ph idx="1"/>
          </p:nvPr>
        </p:nvSpPr>
        <p:spPr>
          <a:xfrm>
            <a:off x="1193800" y="2032001"/>
            <a:ext cx="10998200" cy="4826000"/>
          </a:xfrm>
        </p:spPr>
        <p:txBody>
          <a:bodyPr>
            <a:normAutofit/>
          </a:bodyPr>
          <a:lstStyle/>
          <a:p>
            <a:pPr>
              <a:buFont typeface="Wingdings" panose="05000000000000000000" pitchFamily="2" charset="2"/>
              <a:buNone/>
            </a:pPr>
            <a:r>
              <a:rPr lang="en-US" altLang="en-US" b="1" u="sng" dirty="0">
                <a:solidFill>
                  <a:schemeClr val="tx1"/>
                </a:solidFill>
              </a:rPr>
              <a:t>Use .NET library functions to serialize it</a:t>
            </a:r>
            <a:r>
              <a:rPr lang="en-US" altLang="en-US" b="1" dirty="0">
                <a:solidFill>
                  <a:schemeClr val="tx1"/>
                </a:solidFill>
              </a:rPr>
              <a:t>:</a:t>
            </a:r>
          </a:p>
          <a:p>
            <a:pPr>
              <a:buFont typeface="Wingdings" panose="05000000000000000000" pitchFamily="2" charset="2"/>
              <a:buNone/>
            </a:pPr>
            <a:endParaRPr lang="en-US" altLang="en-US" sz="1400" b="1" dirty="0">
              <a:solidFill>
                <a:schemeClr val="tx1"/>
              </a:solidFill>
            </a:endParaRPr>
          </a:p>
          <a:p>
            <a:pPr>
              <a:buFont typeface="Wingdings" panose="05000000000000000000" pitchFamily="2" charset="2"/>
              <a:buNone/>
            </a:pPr>
            <a:r>
              <a:rPr lang="en-US" altLang="en-US" b="1" dirty="0" err="1">
                <a:solidFill>
                  <a:schemeClr val="accent1">
                    <a:lumMod val="75000"/>
                  </a:schemeClr>
                </a:solidFill>
              </a:rPr>
              <a:t>InitialConfiguration</a:t>
            </a:r>
            <a:r>
              <a:rPr lang="en-US" altLang="en-US" b="1" dirty="0">
                <a:solidFill>
                  <a:schemeClr val="accent1">
                    <a:lumMod val="75000"/>
                  </a:schemeClr>
                </a:solidFill>
              </a:rPr>
              <a:t> conf = new </a:t>
            </a:r>
            <a:r>
              <a:rPr lang="en-US" altLang="en-US" b="1" dirty="0" err="1">
                <a:solidFill>
                  <a:schemeClr val="accent1">
                    <a:lumMod val="75000"/>
                  </a:schemeClr>
                </a:solidFill>
              </a:rPr>
              <a:t>InitialConfiguration</a:t>
            </a:r>
            <a:r>
              <a:rPr lang="en-US" altLang="en-US" b="1" dirty="0">
                <a:solidFill>
                  <a:schemeClr val="accent1">
                    <a:lumMod val="75000"/>
                  </a:schemeClr>
                </a:solidFill>
              </a:rPr>
              <a:t>();</a:t>
            </a:r>
          </a:p>
          <a:p>
            <a:pPr>
              <a:buFont typeface="Wingdings" panose="05000000000000000000" pitchFamily="2" charset="2"/>
              <a:buNone/>
            </a:pPr>
            <a:endParaRPr lang="en-US" altLang="en-US" sz="700" b="1" dirty="0">
              <a:solidFill>
                <a:schemeClr val="accent1">
                  <a:lumMod val="75000"/>
                </a:schemeClr>
              </a:solidFill>
            </a:endParaRPr>
          </a:p>
          <a:p>
            <a:pPr>
              <a:buFont typeface="Wingdings" panose="05000000000000000000" pitchFamily="2" charset="2"/>
              <a:buNone/>
            </a:pPr>
            <a:r>
              <a:rPr lang="en-US" altLang="en-US" b="1" dirty="0" err="1">
                <a:solidFill>
                  <a:schemeClr val="accent1">
                    <a:lumMod val="75000"/>
                  </a:schemeClr>
                </a:solidFill>
              </a:rPr>
              <a:t>XmlSerializer</a:t>
            </a:r>
            <a:r>
              <a:rPr lang="en-US" altLang="en-US" b="1" dirty="0">
                <a:solidFill>
                  <a:schemeClr val="accent1">
                    <a:lumMod val="75000"/>
                  </a:schemeClr>
                </a:solidFill>
              </a:rPr>
              <a:t> ser = new </a:t>
            </a:r>
            <a:r>
              <a:rPr lang="en-US" altLang="en-US" b="1" dirty="0" err="1">
                <a:solidFill>
                  <a:schemeClr val="accent1">
                    <a:lumMod val="75000"/>
                  </a:schemeClr>
                </a:solidFill>
              </a:rPr>
              <a:t>XmlSerializer</a:t>
            </a:r>
            <a:r>
              <a:rPr lang="en-US" altLang="en-US" b="1" dirty="0">
                <a:solidFill>
                  <a:schemeClr val="accent1">
                    <a:lumMod val="75000"/>
                  </a:schemeClr>
                </a:solidFill>
              </a:rPr>
              <a:t>(</a:t>
            </a:r>
            <a:r>
              <a:rPr lang="en-US" altLang="en-US" b="1" dirty="0" err="1">
                <a:solidFill>
                  <a:schemeClr val="accent1">
                    <a:lumMod val="75000"/>
                  </a:schemeClr>
                </a:solidFill>
              </a:rPr>
              <a:t>typeof</a:t>
            </a:r>
            <a:r>
              <a:rPr lang="en-US" altLang="en-US" b="1" dirty="0">
                <a:solidFill>
                  <a:schemeClr val="accent1">
                    <a:lumMod val="75000"/>
                  </a:schemeClr>
                </a:solidFill>
              </a:rPr>
              <a:t>(</a:t>
            </a:r>
            <a:r>
              <a:rPr lang="en-US" altLang="en-US" b="1" dirty="0" err="1">
                <a:solidFill>
                  <a:schemeClr val="accent1">
                    <a:lumMod val="75000"/>
                  </a:schemeClr>
                </a:solidFill>
              </a:rPr>
              <a:t>InitialConfiguration</a:t>
            </a:r>
            <a:r>
              <a:rPr lang="en-US" altLang="en-US" b="1" dirty="0">
                <a:solidFill>
                  <a:schemeClr val="accent1">
                    <a:lumMod val="75000"/>
                  </a:schemeClr>
                </a:solidFill>
              </a:rPr>
              <a:t>));</a:t>
            </a:r>
          </a:p>
          <a:p>
            <a:pPr>
              <a:buFont typeface="Wingdings" panose="05000000000000000000" pitchFamily="2" charset="2"/>
              <a:buNone/>
            </a:pPr>
            <a:endParaRPr lang="en-US" altLang="en-US" sz="700" b="1" dirty="0">
              <a:solidFill>
                <a:schemeClr val="accent1">
                  <a:lumMod val="75000"/>
                </a:schemeClr>
              </a:solidFill>
            </a:endParaRPr>
          </a:p>
          <a:p>
            <a:pPr>
              <a:buFont typeface="Wingdings" panose="05000000000000000000" pitchFamily="2" charset="2"/>
              <a:buNone/>
            </a:pPr>
            <a:r>
              <a:rPr lang="en-US" altLang="en-US" b="1" dirty="0" err="1">
                <a:solidFill>
                  <a:schemeClr val="accent1">
                    <a:lumMod val="75000"/>
                  </a:schemeClr>
                </a:solidFill>
              </a:rPr>
              <a:t>XmlTextWriter</a:t>
            </a:r>
            <a:r>
              <a:rPr lang="en-US" altLang="en-US" b="1" dirty="0">
                <a:solidFill>
                  <a:schemeClr val="accent1">
                    <a:lumMod val="75000"/>
                  </a:schemeClr>
                </a:solidFill>
              </a:rPr>
              <a:t> writer = new </a:t>
            </a:r>
            <a:r>
              <a:rPr lang="en-US" altLang="en-US" b="1" dirty="0" err="1">
                <a:solidFill>
                  <a:schemeClr val="accent1">
                    <a:lumMod val="75000"/>
                  </a:schemeClr>
                </a:solidFill>
              </a:rPr>
              <a:t>XmlTextWriter</a:t>
            </a:r>
            <a:r>
              <a:rPr lang="en-US" altLang="en-US" b="1" dirty="0">
                <a:solidFill>
                  <a:schemeClr val="accent1">
                    <a:lumMod val="75000"/>
                  </a:schemeClr>
                </a:solidFill>
              </a:rPr>
              <a:t>(stream, System.Text.Encoding.UTF8);</a:t>
            </a:r>
          </a:p>
          <a:p>
            <a:pPr>
              <a:buFont typeface="Wingdings" panose="05000000000000000000" pitchFamily="2" charset="2"/>
              <a:buNone/>
            </a:pPr>
            <a:endParaRPr lang="en-US" altLang="en-US" sz="700" b="1" dirty="0">
              <a:solidFill>
                <a:schemeClr val="accent1">
                  <a:lumMod val="75000"/>
                </a:schemeClr>
              </a:solidFill>
            </a:endParaRPr>
          </a:p>
          <a:p>
            <a:pPr>
              <a:buFont typeface="Wingdings" panose="05000000000000000000" pitchFamily="2" charset="2"/>
              <a:buNone/>
            </a:pPr>
            <a:r>
              <a:rPr lang="en-US" altLang="en-US" b="1" dirty="0" err="1">
                <a:solidFill>
                  <a:schemeClr val="accent1">
                    <a:lumMod val="75000"/>
                  </a:schemeClr>
                </a:solidFill>
              </a:rPr>
              <a:t>ser.Serialize</a:t>
            </a:r>
            <a:r>
              <a:rPr lang="en-US" altLang="en-US" b="1" dirty="0">
                <a:solidFill>
                  <a:schemeClr val="accent1">
                    <a:lumMod val="75000"/>
                  </a:schemeClr>
                </a:solidFill>
              </a:rPr>
              <a:t>(writer, conf);</a:t>
            </a:r>
          </a:p>
          <a:p>
            <a:endParaRPr lang="en-US" dirty="0"/>
          </a:p>
        </p:txBody>
      </p:sp>
    </p:spTree>
    <p:extLst>
      <p:ext uri="{BB962C8B-B14F-4D97-AF65-F5344CB8AC3E}">
        <p14:creationId xmlns:p14="http://schemas.microsoft.com/office/powerpoint/2010/main" val="42404453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1E546-0AE0-40D7-9552-2234A939A042}"/>
              </a:ext>
            </a:extLst>
          </p:cNvPr>
          <p:cNvSpPr>
            <a:spLocks noGrp="1"/>
          </p:cNvSpPr>
          <p:nvPr>
            <p:ph type="title"/>
          </p:nvPr>
        </p:nvSpPr>
        <p:spPr/>
        <p:txBody>
          <a:bodyPr/>
          <a:lstStyle/>
          <a:p>
            <a:r>
              <a:rPr lang="en-US" altLang="en-US" dirty="0"/>
              <a:t>.NET Serialization Facilities</a:t>
            </a:r>
            <a:endParaRPr lang="en-US" dirty="0"/>
          </a:p>
        </p:txBody>
      </p:sp>
      <p:sp>
        <p:nvSpPr>
          <p:cNvPr id="3" name="Content Placeholder 2">
            <a:extLst>
              <a:ext uri="{FF2B5EF4-FFF2-40B4-BE49-F238E27FC236}">
                <a16:creationId xmlns:a16="http://schemas.microsoft.com/office/drawing/2014/main" id="{51C0E7F1-721F-4E73-A5B6-35EEC18C2881}"/>
              </a:ext>
            </a:extLst>
          </p:cNvPr>
          <p:cNvSpPr>
            <a:spLocks noGrp="1"/>
          </p:cNvSpPr>
          <p:nvPr>
            <p:ph idx="1"/>
          </p:nvPr>
        </p:nvSpPr>
        <p:spPr>
          <a:xfrm>
            <a:off x="1484310" y="2044701"/>
            <a:ext cx="10018713" cy="4572000"/>
          </a:xfrm>
        </p:spPr>
        <p:txBody>
          <a:bodyPr>
            <a:normAutofit/>
          </a:bodyPr>
          <a:lstStyle/>
          <a:p>
            <a:pPr>
              <a:buFont typeface="Wingdings" panose="05000000000000000000" pitchFamily="2" charset="2"/>
              <a:buNone/>
            </a:pPr>
            <a:r>
              <a:rPr lang="en-US" altLang="en-US" u="sng" dirty="0">
                <a:solidFill>
                  <a:schemeClr val="tx1"/>
                </a:solidFill>
              </a:rPr>
              <a:t>Get XML</a:t>
            </a:r>
            <a:r>
              <a:rPr lang="en-US" altLang="en-US" dirty="0">
                <a:solidFill>
                  <a:schemeClr val="tx1"/>
                </a:solidFill>
              </a:rPr>
              <a:t>:</a:t>
            </a:r>
          </a:p>
          <a:p>
            <a:pPr>
              <a:buFont typeface="Wingdings" panose="05000000000000000000" pitchFamily="2" charset="2"/>
              <a:buNone/>
            </a:pPr>
            <a:endParaRPr lang="en-US" altLang="en-US" sz="1600" dirty="0">
              <a:solidFill>
                <a:schemeClr val="tx1"/>
              </a:solidFill>
            </a:endParaRPr>
          </a:p>
          <a:p>
            <a:pPr>
              <a:buFont typeface="Wingdings" panose="05000000000000000000" pitchFamily="2" charset="2"/>
              <a:buNone/>
            </a:pPr>
            <a:r>
              <a:rPr lang="en-US" altLang="en-US" sz="2000" b="1" dirty="0">
                <a:solidFill>
                  <a:schemeClr val="accent1">
                    <a:lumMod val="75000"/>
                  </a:schemeClr>
                </a:solidFill>
              </a:rPr>
              <a:t>&lt;?xml version="1.0" encoding=“utf-8"?&gt;</a:t>
            </a:r>
          </a:p>
          <a:p>
            <a:pPr>
              <a:buFont typeface="Wingdings" panose="05000000000000000000" pitchFamily="2" charset="2"/>
              <a:buNone/>
            </a:pPr>
            <a:r>
              <a:rPr lang="en-US" altLang="en-US" sz="2000" b="1" dirty="0">
                <a:solidFill>
                  <a:schemeClr val="accent1">
                    <a:lumMod val="75000"/>
                  </a:schemeClr>
                </a:solidFill>
              </a:rPr>
              <a:t>&lt;</a:t>
            </a:r>
            <a:r>
              <a:rPr lang="en-US" altLang="en-US" sz="2000" b="1" dirty="0" err="1">
                <a:solidFill>
                  <a:schemeClr val="accent1">
                    <a:lumMod val="75000"/>
                  </a:schemeClr>
                </a:solidFill>
              </a:rPr>
              <a:t>InitialConfiguration</a:t>
            </a:r>
            <a:r>
              <a:rPr lang="en-US" altLang="en-US" sz="2000" b="1" dirty="0">
                <a:solidFill>
                  <a:schemeClr val="accent1">
                    <a:lumMod val="75000"/>
                  </a:schemeClr>
                </a:solidFill>
              </a:rPr>
              <a:t> </a:t>
            </a:r>
          </a:p>
          <a:p>
            <a:pPr>
              <a:buFont typeface="Wingdings" panose="05000000000000000000" pitchFamily="2" charset="2"/>
              <a:buNone/>
            </a:pPr>
            <a:r>
              <a:rPr lang="en-US" altLang="en-US" sz="2000" b="1" dirty="0">
                <a:solidFill>
                  <a:schemeClr val="accent1">
                    <a:lumMod val="75000"/>
                  </a:schemeClr>
                </a:solidFill>
              </a:rPr>
              <a:t>    </a:t>
            </a:r>
            <a:r>
              <a:rPr lang="en-US" altLang="en-US" sz="2000" b="1" dirty="0" err="1">
                <a:solidFill>
                  <a:schemeClr val="accent1">
                    <a:lumMod val="75000"/>
                  </a:schemeClr>
                </a:solidFill>
              </a:rPr>
              <a:t>xmlns:xsd</a:t>
            </a:r>
            <a:r>
              <a:rPr lang="en-US" altLang="en-US" sz="2000" b="1" dirty="0">
                <a:solidFill>
                  <a:schemeClr val="accent1">
                    <a:lumMod val="75000"/>
                  </a:schemeClr>
                </a:solidFill>
              </a:rPr>
              <a:t>="http://www.w3.org/2001/XMLSchema" </a:t>
            </a:r>
          </a:p>
          <a:p>
            <a:pPr>
              <a:buFont typeface="Wingdings" panose="05000000000000000000" pitchFamily="2" charset="2"/>
              <a:buNone/>
            </a:pPr>
            <a:r>
              <a:rPr lang="en-US" altLang="en-US" sz="2000" b="1" dirty="0">
                <a:solidFill>
                  <a:schemeClr val="accent1">
                    <a:lumMod val="75000"/>
                  </a:schemeClr>
                </a:solidFill>
              </a:rPr>
              <a:t>    </a:t>
            </a:r>
            <a:r>
              <a:rPr lang="en-US" altLang="en-US" sz="2000" b="1" dirty="0" err="1">
                <a:solidFill>
                  <a:schemeClr val="accent1">
                    <a:lumMod val="75000"/>
                  </a:schemeClr>
                </a:solidFill>
              </a:rPr>
              <a:t>xmlns:xsi</a:t>
            </a:r>
            <a:r>
              <a:rPr lang="en-US" altLang="en-US" sz="2000" b="1" dirty="0">
                <a:solidFill>
                  <a:schemeClr val="accent1">
                    <a:lumMod val="75000"/>
                  </a:schemeClr>
                </a:solidFill>
              </a:rPr>
              <a:t>="http://www.w3.org/2001/XMLSchema-instance"&gt;</a:t>
            </a:r>
          </a:p>
          <a:p>
            <a:pPr>
              <a:buFont typeface="Wingdings" panose="05000000000000000000" pitchFamily="2" charset="2"/>
              <a:buNone/>
            </a:pPr>
            <a:r>
              <a:rPr lang="en-US" altLang="en-US" sz="2000" b="1" dirty="0">
                <a:solidFill>
                  <a:schemeClr val="accent1">
                    <a:lumMod val="75000"/>
                  </a:schemeClr>
                </a:solidFill>
              </a:rPr>
              <a:t>  &lt;Starting&gt;medium&lt;/starting&gt;</a:t>
            </a:r>
          </a:p>
          <a:p>
            <a:pPr>
              <a:buFont typeface="Wingdings" panose="05000000000000000000" pitchFamily="2" charset="2"/>
              <a:buNone/>
            </a:pPr>
            <a:r>
              <a:rPr lang="en-US" altLang="en-US" sz="2000" b="1" dirty="0">
                <a:solidFill>
                  <a:schemeClr val="accent1">
                    <a:lumMod val="75000"/>
                  </a:schemeClr>
                </a:solidFill>
              </a:rPr>
              <a:t>&lt;/</a:t>
            </a:r>
            <a:r>
              <a:rPr lang="en-US" altLang="en-US" sz="2000" b="1" dirty="0" err="1">
                <a:solidFill>
                  <a:schemeClr val="accent1">
                    <a:lumMod val="75000"/>
                  </a:schemeClr>
                </a:solidFill>
              </a:rPr>
              <a:t>InitialConfiguration</a:t>
            </a:r>
            <a:r>
              <a:rPr lang="en-US" altLang="en-US" sz="2000" b="1" dirty="0">
                <a:solidFill>
                  <a:schemeClr val="accent1">
                    <a:lumMod val="75000"/>
                  </a:schemeClr>
                </a:solidFill>
              </a:rPr>
              <a:t>&gt;</a:t>
            </a:r>
          </a:p>
          <a:p>
            <a:pPr>
              <a:buFont typeface="Wingdings" panose="05000000000000000000" pitchFamily="2" charset="2"/>
              <a:buNone/>
            </a:pPr>
            <a:endParaRPr lang="en-US" altLang="en-US" sz="2000" dirty="0">
              <a:solidFill>
                <a:schemeClr val="tx1"/>
              </a:solidFill>
            </a:endParaRPr>
          </a:p>
          <a:p>
            <a:endParaRPr lang="en-US" dirty="0"/>
          </a:p>
        </p:txBody>
      </p:sp>
    </p:spTree>
    <p:extLst>
      <p:ext uri="{BB962C8B-B14F-4D97-AF65-F5344CB8AC3E}">
        <p14:creationId xmlns:p14="http://schemas.microsoft.com/office/powerpoint/2010/main" val="42864843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EAE94E-849E-49C5-84E3-A6E172E0FA88}"/>
              </a:ext>
            </a:extLst>
          </p:cNvPr>
          <p:cNvSpPr>
            <a:spLocks noGrp="1"/>
          </p:cNvSpPr>
          <p:nvPr>
            <p:ph type="title"/>
          </p:nvPr>
        </p:nvSpPr>
        <p:spPr/>
        <p:txBody>
          <a:bodyPr/>
          <a:lstStyle/>
          <a:p>
            <a:pPr algn="ctr"/>
            <a:r>
              <a:rPr lang="en-US" dirty="0"/>
              <a:t>Fin.</a:t>
            </a:r>
          </a:p>
        </p:txBody>
      </p:sp>
    </p:spTree>
    <p:extLst>
      <p:ext uri="{BB962C8B-B14F-4D97-AF65-F5344CB8AC3E}">
        <p14:creationId xmlns:p14="http://schemas.microsoft.com/office/powerpoint/2010/main" val="587824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E6BED-5D6B-4272-AD44-33A64F5465EB}"/>
              </a:ext>
            </a:extLst>
          </p:cNvPr>
          <p:cNvSpPr>
            <a:spLocks noGrp="1"/>
          </p:cNvSpPr>
          <p:nvPr>
            <p:ph type="title"/>
          </p:nvPr>
        </p:nvSpPr>
        <p:spPr>
          <a:xfrm>
            <a:off x="1484310" y="127000"/>
            <a:ext cx="10018713" cy="1752599"/>
          </a:xfrm>
        </p:spPr>
        <p:txBody>
          <a:bodyPr/>
          <a:lstStyle/>
          <a:p>
            <a:r>
              <a:rPr lang="en-US" dirty="0"/>
              <a:t>Why XML?</a:t>
            </a:r>
          </a:p>
        </p:txBody>
      </p:sp>
      <p:sp>
        <p:nvSpPr>
          <p:cNvPr id="3" name="Content Placeholder 2">
            <a:extLst>
              <a:ext uri="{FF2B5EF4-FFF2-40B4-BE49-F238E27FC236}">
                <a16:creationId xmlns:a16="http://schemas.microsoft.com/office/drawing/2014/main" id="{61C42B6D-710E-463F-9B80-1B3F66238B43}"/>
              </a:ext>
            </a:extLst>
          </p:cNvPr>
          <p:cNvSpPr>
            <a:spLocks noGrp="1"/>
          </p:cNvSpPr>
          <p:nvPr>
            <p:ph idx="1"/>
          </p:nvPr>
        </p:nvSpPr>
        <p:spPr>
          <a:xfrm>
            <a:off x="1484310" y="1689100"/>
            <a:ext cx="10018713" cy="5168901"/>
          </a:xfrm>
        </p:spPr>
        <p:txBody>
          <a:bodyPr>
            <a:normAutofit/>
          </a:bodyPr>
          <a:lstStyle/>
          <a:p>
            <a:pPr>
              <a:buFont typeface="Arial" panose="020B0604020202020204" pitchFamily="34" charset="0"/>
              <a:buChar char="•"/>
            </a:pPr>
            <a:r>
              <a:rPr lang="en-US" altLang="en-US" dirty="0"/>
              <a:t> Platform-independent</a:t>
            </a:r>
          </a:p>
          <a:p>
            <a:pPr marL="1371600" lvl="2" indent="-457200">
              <a:buFont typeface="Arial" panose="020B0604020202020204" pitchFamily="34" charset="0"/>
              <a:buChar char="•"/>
            </a:pPr>
            <a:r>
              <a:rPr lang="en-US" altLang="en-US" sz="2000" dirty="0"/>
              <a:t>Can be run over any operating System</a:t>
            </a:r>
          </a:p>
          <a:p>
            <a:pPr marL="1371600" lvl="2" indent="-457200">
              <a:buFont typeface="Arial" panose="020B0604020202020204" pitchFamily="34" charset="0"/>
              <a:buChar char="•"/>
            </a:pPr>
            <a:r>
              <a:rPr lang="en-US" altLang="en-US" sz="2000" dirty="0"/>
              <a:t>Can be processed using any programming language</a:t>
            </a:r>
          </a:p>
          <a:p>
            <a:pPr>
              <a:buFont typeface="Arial" panose="020B0604020202020204" pitchFamily="34" charset="0"/>
              <a:buChar char="•"/>
            </a:pPr>
            <a:r>
              <a:rPr lang="en-US" altLang="en-US" dirty="0"/>
              <a:t> Extensible: </a:t>
            </a:r>
          </a:p>
          <a:p>
            <a:pPr marL="1371600" lvl="2" indent="-457200">
              <a:buFont typeface="Arial" panose="020B0604020202020204" pitchFamily="34" charset="0"/>
              <a:buChar char="•"/>
            </a:pPr>
            <a:r>
              <a:rPr lang="en-US" altLang="en-US" sz="2000" dirty="0"/>
              <a:t>No fixed vocabulary</a:t>
            </a:r>
          </a:p>
          <a:p>
            <a:pPr marL="1371600" lvl="2" indent="-457200">
              <a:buFont typeface="Arial" panose="020B0604020202020204" pitchFamily="34" charset="0"/>
              <a:buChar char="•"/>
            </a:pPr>
            <a:r>
              <a:rPr lang="en-US" altLang="en-US" sz="2000" dirty="0"/>
              <a:t>Flexible, change the structure by adding new tags</a:t>
            </a:r>
          </a:p>
          <a:p>
            <a:pPr>
              <a:buFont typeface="Arial" panose="020B0604020202020204" pitchFamily="34" charset="0"/>
              <a:buChar char="•"/>
            </a:pPr>
            <a:r>
              <a:rPr lang="en-US" altLang="en-US" dirty="0"/>
              <a:t> Supports Global implementation being fully Unicode</a:t>
            </a:r>
          </a:p>
          <a:p>
            <a:pPr>
              <a:buFont typeface="Arial" panose="020B0604020202020204" pitchFamily="34" charset="0"/>
              <a:buChar char="•"/>
            </a:pPr>
            <a:r>
              <a:rPr lang="en-US" altLang="en-US" dirty="0"/>
              <a:t> No emphasis on display and rendering the XML document</a:t>
            </a:r>
          </a:p>
        </p:txBody>
      </p:sp>
    </p:spTree>
    <p:extLst>
      <p:ext uri="{BB962C8B-B14F-4D97-AF65-F5344CB8AC3E}">
        <p14:creationId xmlns:p14="http://schemas.microsoft.com/office/powerpoint/2010/main" val="3929390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D534F-CE45-4822-A68C-F26C13F750C3}"/>
              </a:ext>
            </a:extLst>
          </p:cNvPr>
          <p:cNvSpPr>
            <a:spLocks noGrp="1"/>
          </p:cNvSpPr>
          <p:nvPr>
            <p:ph type="title"/>
          </p:nvPr>
        </p:nvSpPr>
        <p:spPr/>
        <p:txBody>
          <a:bodyPr/>
          <a:lstStyle/>
          <a:p>
            <a:r>
              <a:rPr lang="en-US" dirty="0"/>
              <a:t>XML Skeleton</a:t>
            </a:r>
          </a:p>
        </p:txBody>
      </p:sp>
      <p:sp>
        <p:nvSpPr>
          <p:cNvPr id="3" name="Content Placeholder 2">
            <a:extLst>
              <a:ext uri="{FF2B5EF4-FFF2-40B4-BE49-F238E27FC236}">
                <a16:creationId xmlns:a16="http://schemas.microsoft.com/office/drawing/2014/main" id="{7A2FC5E7-EAA4-494F-9485-9CE11F8CB803}"/>
              </a:ext>
            </a:extLst>
          </p:cNvPr>
          <p:cNvSpPr>
            <a:spLocks noGrp="1"/>
          </p:cNvSpPr>
          <p:nvPr>
            <p:ph idx="1"/>
          </p:nvPr>
        </p:nvSpPr>
        <p:spPr>
          <a:xfrm>
            <a:off x="1632900" y="2263141"/>
            <a:ext cx="10018713" cy="4594859"/>
          </a:xfrm>
        </p:spPr>
        <p:txBody>
          <a:bodyPr>
            <a:normAutofit lnSpcReduction="10000"/>
          </a:bodyPr>
          <a:lstStyle/>
          <a:p>
            <a:r>
              <a:rPr lang="en-US" altLang="en-US" dirty="0"/>
              <a:t>Syntax similar to HTML</a:t>
            </a:r>
          </a:p>
          <a:p>
            <a:pPr lvl="1">
              <a:buFont typeface="Arial" panose="020B0604020202020204" pitchFamily="34" charset="0"/>
              <a:buChar char="•"/>
            </a:pPr>
            <a:r>
              <a:rPr lang="en-US" altLang="en-US" sz="2000" dirty="0"/>
              <a:t>Start tag &lt;start&gt; </a:t>
            </a:r>
          </a:p>
          <a:p>
            <a:pPr lvl="1">
              <a:buFont typeface="Arial" panose="020B0604020202020204" pitchFamily="34" charset="0"/>
              <a:buChar char="•"/>
            </a:pPr>
            <a:r>
              <a:rPr lang="en-US" altLang="en-US" sz="2000" dirty="0"/>
              <a:t>end tag &lt;/start&gt;</a:t>
            </a:r>
          </a:p>
          <a:p>
            <a:pPr lvl="1">
              <a:buFont typeface="Arial" panose="020B0604020202020204" pitchFamily="34" charset="0"/>
              <a:buChar char="•"/>
            </a:pPr>
            <a:r>
              <a:rPr lang="en-US" altLang="en-US" sz="2000" dirty="0"/>
              <a:t>Case sensitive</a:t>
            </a:r>
          </a:p>
          <a:p>
            <a:pPr lvl="1">
              <a:buFont typeface="Arial" panose="020B0604020202020204" pitchFamily="34" charset="0"/>
              <a:buChar char="•"/>
            </a:pPr>
            <a:r>
              <a:rPr lang="en-US" altLang="en-US" sz="2000" dirty="0"/>
              <a:t>White spaces are preserved</a:t>
            </a:r>
          </a:p>
          <a:p>
            <a:pPr lvl="1">
              <a:buFont typeface="Arial" panose="020B0604020202020204" pitchFamily="34" charset="0"/>
              <a:buChar char="•"/>
            </a:pPr>
            <a:r>
              <a:rPr lang="en-US" altLang="en-US" sz="2000" dirty="0"/>
              <a:t>Elements must be properly nested</a:t>
            </a:r>
          </a:p>
          <a:p>
            <a:r>
              <a:rPr lang="en-US" altLang="en-US" dirty="0"/>
              <a:t>XML </a:t>
            </a:r>
            <a:r>
              <a:rPr lang="en-US" altLang="en-US" dirty="0" err="1"/>
              <a:t>Infoset</a:t>
            </a:r>
            <a:endParaRPr lang="en-US" altLang="en-US" dirty="0"/>
          </a:p>
          <a:p>
            <a:pPr lvl="1">
              <a:buFont typeface="Arial" panose="020B0604020202020204" pitchFamily="34" charset="0"/>
              <a:buChar char="•"/>
            </a:pPr>
            <a:r>
              <a:rPr lang="en-US" altLang="en-US" sz="2000" dirty="0"/>
              <a:t>Information items which are abstract representation of components of an xml document</a:t>
            </a:r>
          </a:p>
          <a:p>
            <a:pPr lvl="1">
              <a:buFont typeface="Arial" panose="020B0604020202020204" pitchFamily="34" charset="0"/>
              <a:buChar char="•"/>
            </a:pPr>
            <a:r>
              <a:rPr lang="en-US" altLang="en-US" sz="2000" dirty="0"/>
              <a:t>Up to 11 information items including Document, element, attribute, processing instructions etc.</a:t>
            </a:r>
            <a:endParaRPr lang="en-US" altLang="en-US" dirty="0"/>
          </a:p>
          <a:p>
            <a:endParaRPr lang="en-US" dirty="0"/>
          </a:p>
        </p:txBody>
      </p:sp>
    </p:spTree>
    <p:extLst>
      <p:ext uri="{BB962C8B-B14F-4D97-AF65-F5344CB8AC3E}">
        <p14:creationId xmlns:p14="http://schemas.microsoft.com/office/powerpoint/2010/main" val="3527525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19ADD-2C16-41A7-857B-25CBBC7803C1}"/>
              </a:ext>
            </a:extLst>
          </p:cNvPr>
          <p:cNvSpPr>
            <a:spLocks noGrp="1"/>
          </p:cNvSpPr>
          <p:nvPr>
            <p:ph type="title"/>
          </p:nvPr>
        </p:nvSpPr>
        <p:spPr>
          <a:xfrm>
            <a:off x="1484311" y="69429"/>
            <a:ext cx="10018713" cy="1752599"/>
          </a:xfrm>
        </p:spPr>
        <p:txBody>
          <a:bodyPr/>
          <a:lstStyle/>
          <a:p>
            <a:r>
              <a:rPr lang="en-US" dirty="0"/>
              <a:t>XML Skeleton</a:t>
            </a:r>
          </a:p>
        </p:txBody>
      </p:sp>
      <p:sp>
        <p:nvSpPr>
          <p:cNvPr id="3" name="Content Placeholder 2">
            <a:extLst>
              <a:ext uri="{FF2B5EF4-FFF2-40B4-BE49-F238E27FC236}">
                <a16:creationId xmlns:a16="http://schemas.microsoft.com/office/drawing/2014/main" id="{2DD51490-ECBB-4976-B937-50832DF9AAB0}"/>
              </a:ext>
            </a:extLst>
          </p:cNvPr>
          <p:cNvSpPr>
            <a:spLocks noGrp="1"/>
          </p:cNvSpPr>
          <p:nvPr>
            <p:ph idx="1"/>
          </p:nvPr>
        </p:nvSpPr>
        <p:spPr>
          <a:xfrm>
            <a:off x="1725929" y="1460500"/>
            <a:ext cx="10058401" cy="5556675"/>
          </a:xfrm>
        </p:spPr>
        <p:txBody>
          <a:bodyPr>
            <a:normAutofit fontScale="92500" lnSpcReduction="20000"/>
          </a:bodyPr>
          <a:lstStyle/>
          <a:p>
            <a:pPr>
              <a:lnSpc>
                <a:spcPct val="90000"/>
              </a:lnSpc>
            </a:pPr>
            <a:r>
              <a:rPr lang="en-US" altLang="en-US" dirty="0"/>
              <a:t>Schema Languages</a:t>
            </a:r>
          </a:p>
          <a:p>
            <a:pPr lvl="1">
              <a:buFont typeface="Arial" panose="020B0604020202020204" pitchFamily="34" charset="0"/>
              <a:buChar char="•"/>
            </a:pPr>
            <a:r>
              <a:rPr lang="en-US" altLang="en-US" sz="2000" dirty="0"/>
              <a:t>Used to describe the structure and content of xml document</a:t>
            </a:r>
          </a:p>
          <a:p>
            <a:pPr lvl="1">
              <a:buFont typeface="Arial" panose="020B0604020202020204" pitchFamily="34" charset="0"/>
              <a:buChar char="•"/>
            </a:pPr>
            <a:r>
              <a:rPr lang="en-US" altLang="en-US" sz="2000" dirty="0"/>
              <a:t>During document interchange describes the contract between the producer and consumer application </a:t>
            </a:r>
          </a:p>
          <a:p>
            <a:pPr lvl="1">
              <a:buFont typeface="Arial" panose="020B0604020202020204" pitchFamily="34" charset="0"/>
              <a:buChar char="•"/>
            </a:pPr>
            <a:r>
              <a:rPr lang="en-US" altLang="en-US" sz="2000" dirty="0"/>
              <a:t>DTDs, XDR, XSD</a:t>
            </a:r>
          </a:p>
          <a:p>
            <a:pPr>
              <a:buFont typeface="Arial" panose="020B0604020202020204" pitchFamily="34" charset="0"/>
              <a:buChar char="•"/>
            </a:pPr>
            <a:r>
              <a:rPr lang="en-US" altLang="en-US" dirty="0"/>
              <a:t>XML APIs </a:t>
            </a:r>
          </a:p>
          <a:p>
            <a:pPr lvl="1">
              <a:buFont typeface="Arial" panose="020B0604020202020204" pitchFamily="34" charset="0"/>
              <a:buChar char="•"/>
            </a:pPr>
            <a:r>
              <a:rPr lang="en-US" altLang="en-US" sz="2000" dirty="0"/>
              <a:t>Tree-model API – (full tree in memory)</a:t>
            </a:r>
          </a:p>
          <a:p>
            <a:pPr lvl="2">
              <a:buFont typeface="Arial" panose="020B0604020202020204" pitchFamily="34" charset="0"/>
              <a:buChar char="•"/>
            </a:pPr>
            <a:r>
              <a:rPr lang="en-US" altLang="en-US" dirty="0" err="1"/>
              <a:t>XmlDocument</a:t>
            </a:r>
            <a:r>
              <a:rPr lang="en-US" altLang="en-US" dirty="0"/>
              <a:t> Class in .NET, DOM, SAX </a:t>
            </a:r>
          </a:p>
          <a:p>
            <a:pPr lvl="1">
              <a:buFont typeface="Arial" panose="020B0604020202020204" pitchFamily="34" charset="0"/>
              <a:buChar char="•"/>
            </a:pPr>
            <a:r>
              <a:rPr lang="en-US" altLang="en-US" sz="2000" dirty="0"/>
              <a:t>Cursor-based API – lens on one node at a time</a:t>
            </a:r>
          </a:p>
          <a:p>
            <a:pPr lvl="2">
              <a:buFont typeface="Arial" panose="020B0604020202020204" pitchFamily="34" charset="0"/>
              <a:buChar char="•"/>
            </a:pPr>
            <a:r>
              <a:rPr lang="en-US" altLang="en-US" dirty="0" err="1"/>
              <a:t>XPathNavigator</a:t>
            </a:r>
            <a:r>
              <a:rPr lang="en-US" altLang="en-US" dirty="0"/>
              <a:t> Class in .NET (only required fields in mem.)</a:t>
            </a:r>
          </a:p>
          <a:p>
            <a:pPr lvl="2">
              <a:buFont typeface="Arial" panose="020B0604020202020204" pitchFamily="34" charset="0"/>
              <a:buChar char="•"/>
            </a:pPr>
            <a:r>
              <a:rPr lang="en-US" altLang="en-US" dirty="0" err="1">
                <a:solidFill>
                  <a:schemeClr val="tx1"/>
                </a:solidFill>
              </a:rPr>
              <a:t>XmlCursor</a:t>
            </a:r>
            <a:r>
              <a:rPr lang="en-US" altLang="en-US" dirty="0">
                <a:solidFill>
                  <a:schemeClr val="tx1"/>
                </a:solidFill>
              </a:rPr>
              <a:t> class from BEA's </a:t>
            </a:r>
            <a:r>
              <a:rPr lang="en-US" altLang="en-US" dirty="0" err="1">
                <a:solidFill>
                  <a:schemeClr val="tx1"/>
                </a:solidFill>
              </a:rPr>
              <a:t>XMLBeans</a:t>
            </a:r>
            <a:r>
              <a:rPr lang="en-US" altLang="en-US" dirty="0">
                <a:solidFill>
                  <a:schemeClr val="tx1"/>
                </a:solidFill>
              </a:rPr>
              <a:t> toolkit</a:t>
            </a:r>
          </a:p>
          <a:p>
            <a:pPr lvl="1">
              <a:buFont typeface="Arial" panose="020B0604020202020204" pitchFamily="34" charset="0"/>
              <a:buChar char="•"/>
            </a:pPr>
            <a:r>
              <a:rPr lang="en-US" altLang="en-US" sz="2000" dirty="0"/>
              <a:t>Streaming API</a:t>
            </a:r>
          </a:p>
          <a:p>
            <a:pPr lvl="2">
              <a:buFont typeface="Arial" panose="020B0604020202020204" pitchFamily="34" charset="0"/>
              <a:buChar char="•"/>
            </a:pPr>
            <a:r>
              <a:rPr lang="en-US" altLang="en-US" sz="1800" dirty="0"/>
              <a:t>SAX, XMLPULL, </a:t>
            </a:r>
          </a:p>
          <a:p>
            <a:pPr lvl="1">
              <a:buFont typeface="Arial" panose="020B0604020202020204" pitchFamily="34" charset="0"/>
              <a:buChar char="•"/>
            </a:pPr>
            <a:r>
              <a:rPr lang="en-US" altLang="en-US" sz="2000" dirty="0"/>
              <a:t>Object to XML Mapping API</a:t>
            </a:r>
          </a:p>
          <a:p>
            <a:pPr lvl="2">
              <a:buFont typeface="Arial" panose="020B0604020202020204" pitchFamily="34" charset="0"/>
              <a:buChar char="•"/>
            </a:pPr>
            <a:r>
              <a:rPr lang="en-US" altLang="en-US" dirty="0"/>
              <a:t>include JAXB, the .NET Framework's </a:t>
            </a:r>
            <a:r>
              <a:rPr lang="en-US" altLang="en-US" dirty="0" err="1"/>
              <a:t>XmlSerializer</a:t>
            </a:r>
            <a:r>
              <a:rPr lang="en-US" altLang="en-US" dirty="0"/>
              <a:t> and Castor.</a:t>
            </a:r>
          </a:p>
          <a:p>
            <a:endParaRPr lang="en-US" dirty="0"/>
          </a:p>
        </p:txBody>
      </p:sp>
    </p:spTree>
    <p:extLst>
      <p:ext uri="{BB962C8B-B14F-4D97-AF65-F5344CB8AC3E}">
        <p14:creationId xmlns:p14="http://schemas.microsoft.com/office/powerpoint/2010/main" val="2719147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0B5B2-2B78-4223-95DB-C66B6379F0FE}"/>
              </a:ext>
            </a:extLst>
          </p:cNvPr>
          <p:cNvSpPr>
            <a:spLocks noGrp="1"/>
          </p:cNvSpPr>
          <p:nvPr>
            <p:ph type="title"/>
          </p:nvPr>
        </p:nvSpPr>
        <p:spPr/>
        <p:txBody>
          <a:bodyPr/>
          <a:lstStyle/>
          <a:p>
            <a:r>
              <a:rPr lang="en-US" dirty="0"/>
              <a:t>XML Skeleton</a:t>
            </a:r>
          </a:p>
        </p:txBody>
      </p:sp>
      <p:sp>
        <p:nvSpPr>
          <p:cNvPr id="3" name="Content Placeholder 2">
            <a:extLst>
              <a:ext uri="{FF2B5EF4-FFF2-40B4-BE49-F238E27FC236}">
                <a16:creationId xmlns:a16="http://schemas.microsoft.com/office/drawing/2014/main" id="{2EFF4A56-7973-45EA-9C9F-8F72F56FD3F8}"/>
              </a:ext>
            </a:extLst>
          </p:cNvPr>
          <p:cNvSpPr>
            <a:spLocks noGrp="1"/>
          </p:cNvSpPr>
          <p:nvPr>
            <p:ph idx="1"/>
          </p:nvPr>
        </p:nvSpPr>
        <p:spPr>
          <a:xfrm>
            <a:off x="1872930" y="2103121"/>
            <a:ext cx="10018713" cy="4754880"/>
          </a:xfrm>
        </p:spPr>
        <p:txBody>
          <a:bodyPr>
            <a:normAutofit/>
          </a:bodyPr>
          <a:lstStyle/>
          <a:p>
            <a:pPr>
              <a:spcBef>
                <a:spcPct val="40000"/>
              </a:spcBef>
            </a:pPr>
            <a:r>
              <a:rPr lang="en-US" altLang="en-US" dirty="0"/>
              <a:t>XML Query</a:t>
            </a:r>
          </a:p>
          <a:p>
            <a:pPr lvl="1">
              <a:spcBef>
                <a:spcPct val="40000"/>
              </a:spcBef>
              <a:buFont typeface="Arial" panose="020B0604020202020204" pitchFamily="34" charset="0"/>
              <a:buChar char="•"/>
            </a:pPr>
            <a:r>
              <a:rPr lang="en-US" altLang="en-US" dirty="0"/>
              <a:t>In some cases data extraction from XML documents through available APIs is difficult or all of the data can not be extracted.</a:t>
            </a:r>
          </a:p>
          <a:p>
            <a:pPr lvl="1">
              <a:spcBef>
                <a:spcPct val="40000"/>
              </a:spcBef>
              <a:buFont typeface="Arial" panose="020B0604020202020204" pitchFamily="34" charset="0"/>
              <a:buChar char="•"/>
            </a:pPr>
            <a:r>
              <a:rPr lang="en-US" altLang="en-US" dirty="0"/>
              <a:t>XPath, XQuery</a:t>
            </a:r>
          </a:p>
          <a:p>
            <a:pPr>
              <a:spcBef>
                <a:spcPct val="40000"/>
              </a:spcBef>
            </a:pPr>
            <a:r>
              <a:rPr lang="en-US" altLang="en-US" dirty="0"/>
              <a:t>XML Transformation</a:t>
            </a:r>
          </a:p>
          <a:p>
            <a:pPr lvl="1">
              <a:spcBef>
                <a:spcPct val="40000"/>
              </a:spcBef>
              <a:buFont typeface="Arial" panose="020B0604020202020204" pitchFamily="34" charset="0"/>
              <a:buChar char="•"/>
            </a:pPr>
            <a:r>
              <a:rPr lang="en-US" altLang="en-US" dirty="0"/>
              <a:t>XSLT is the primary transformation tool</a:t>
            </a:r>
          </a:p>
          <a:p>
            <a:pPr lvl="1">
              <a:spcBef>
                <a:spcPct val="40000"/>
              </a:spcBef>
              <a:buFont typeface="Arial" panose="020B0604020202020204" pitchFamily="34" charset="0"/>
              <a:buChar char="•"/>
            </a:pPr>
            <a:r>
              <a:rPr lang="en-US" altLang="en-US" dirty="0"/>
              <a:t>There are various vendor tools available for transforming XML to HTML, PDF, WORD, RTF etc.</a:t>
            </a:r>
          </a:p>
          <a:p>
            <a:endParaRPr lang="en-US" dirty="0"/>
          </a:p>
        </p:txBody>
      </p:sp>
    </p:spTree>
    <p:extLst>
      <p:ext uri="{BB962C8B-B14F-4D97-AF65-F5344CB8AC3E}">
        <p14:creationId xmlns:p14="http://schemas.microsoft.com/office/powerpoint/2010/main" val="46227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985B1-3615-43D8-A916-EB70502C9B09}"/>
              </a:ext>
            </a:extLst>
          </p:cNvPr>
          <p:cNvSpPr>
            <a:spLocks noGrp="1"/>
          </p:cNvSpPr>
          <p:nvPr>
            <p:ph type="title"/>
          </p:nvPr>
        </p:nvSpPr>
        <p:spPr>
          <a:xfrm>
            <a:off x="1484310" y="0"/>
            <a:ext cx="10018713" cy="1752599"/>
          </a:xfrm>
        </p:spPr>
        <p:txBody>
          <a:bodyPr/>
          <a:lstStyle/>
          <a:p>
            <a:r>
              <a:rPr lang="en-US" dirty="0"/>
              <a:t>Uses of XML</a:t>
            </a:r>
          </a:p>
        </p:txBody>
      </p:sp>
      <p:sp>
        <p:nvSpPr>
          <p:cNvPr id="3" name="Content Placeholder 2">
            <a:extLst>
              <a:ext uri="{FF2B5EF4-FFF2-40B4-BE49-F238E27FC236}">
                <a16:creationId xmlns:a16="http://schemas.microsoft.com/office/drawing/2014/main" id="{48844F9B-3EB6-4579-867A-04351A50ACE3}"/>
              </a:ext>
            </a:extLst>
          </p:cNvPr>
          <p:cNvSpPr>
            <a:spLocks noGrp="1"/>
          </p:cNvSpPr>
          <p:nvPr>
            <p:ph idx="1"/>
          </p:nvPr>
        </p:nvSpPr>
        <p:spPr>
          <a:xfrm>
            <a:off x="1484310" y="1920240"/>
            <a:ext cx="10018713" cy="5063489"/>
          </a:xfrm>
        </p:spPr>
        <p:txBody>
          <a:bodyPr>
            <a:normAutofit/>
          </a:bodyPr>
          <a:lstStyle/>
          <a:p>
            <a:pPr>
              <a:lnSpc>
                <a:spcPct val="90000"/>
              </a:lnSpc>
              <a:spcBef>
                <a:spcPct val="40000"/>
              </a:spcBef>
            </a:pPr>
            <a:r>
              <a:rPr lang="en-US" altLang="en-US" dirty="0"/>
              <a:t>Traditional data processing</a:t>
            </a:r>
          </a:p>
          <a:p>
            <a:pPr lvl="1">
              <a:lnSpc>
                <a:spcPct val="90000"/>
              </a:lnSpc>
              <a:spcBef>
                <a:spcPct val="40000"/>
              </a:spcBef>
            </a:pPr>
            <a:r>
              <a:rPr lang="en-US" altLang="en-US" dirty="0"/>
              <a:t>XML encodes the data for a program to process </a:t>
            </a:r>
          </a:p>
          <a:p>
            <a:pPr>
              <a:lnSpc>
                <a:spcPct val="90000"/>
              </a:lnSpc>
              <a:spcBef>
                <a:spcPct val="40000"/>
              </a:spcBef>
            </a:pPr>
            <a:r>
              <a:rPr lang="en-US" altLang="en-US" dirty="0"/>
              <a:t>Document-driven programming</a:t>
            </a:r>
          </a:p>
          <a:p>
            <a:pPr lvl="1">
              <a:lnSpc>
                <a:spcPct val="90000"/>
              </a:lnSpc>
              <a:spcBef>
                <a:spcPct val="40000"/>
              </a:spcBef>
            </a:pPr>
            <a:r>
              <a:rPr lang="en-US" altLang="en-US" dirty="0"/>
              <a:t>XML documents are containers that build interfaces and applications from existing components </a:t>
            </a:r>
          </a:p>
          <a:p>
            <a:pPr>
              <a:lnSpc>
                <a:spcPct val="90000"/>
              </a:lnSpc>
              <a:spcBef>
                <a:spcPct val="40000"/>
              </a:spcBef>
            </a:pPr>
            <a:r>
              <a:rPr lang="en-US" altLang="en-US" dirty="0"/>
              <a:t>Archiving </a:t>
            </a:r>
          </a:p>
          <a:p>
            <a:pPr lvl="1">
              <a:lnSpc>
                <a:spcPct val="90000"/>
              </a:lnSpc>
              <a:spcBef>
                <a:spcPct val="40000"/>
              </a:spcBef>
            </a:pPr>
            <a:r>
              <a:rPr lang="en-US" altLang="en-US" dirty="0"/>
              <a:t>Foundation for document-driven programming, where the customized version of a component is saved (archived) so it can be used later </a:t>
            </a:r>
          </a:p>
          <a:p>
            <a:pPr>
              <a:lnSpc>
                <a:spcPct val="90000"/>
              </a:lnSpc>
              <a:spcBef>
                <a:spcPct val="40000"/>
              </a:spcBef>
            </a:pPr>
            <a:r>
              <a:rPr lang="en-US" altLang="en-US" dirty="0"/>
              <a:t>Binding</a:t>
            </a:r>
          </a:p>
          <a:p>
            <a:pPr lvl="1">
              <a:lnSpc>
                <a:spcPct val="90000"/>
              </a:lnSpc>
              <a:spcBef>
                <a:spcPct val="40000"/>
              </a:spcBef>
            </a:pPr>
            <a:r>
              <a:rPr lang="en-US" altLang="en-US" dirty="0"/>
              <a:t>DTD or schema that defines an XML data structure is used to automatically generate a significant portion of the application that will eventually process that data </a:t>
            </a:r>
          </a:p>
          <a:p>
            <a:endParaRPr lang="en-US" dirty="0"/>
          </a:p>
        </p:txBody>
      </p:sp>
    </p:spTree>
    <p:extLst>
      <p:ext uri="{BB962C8B-B14F-4D97-AF65-F5344CB8AC3E}">
        <p14:creationId xmlns:p14="http://schemas.microsoft.com/office/powerpoint/2010/main" val="4251052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572B4-DC90-43E6-8C87-CF4CF810FC81}"/>
              </a:ext>
            </a:extLst>
          </p:cNvPr>
          <p:cNvSpPr>
            <a:spLocks noGrp="1"/>
          </p:cNvSpPr>
          <p:nvPr>
            <p:ph type="title"/>
          </p:nvPr>
        </p:nvSpPr>
        <p:spPr>
          <a:xfrm>
            <a:off x="2173287" y="-308610"/>
            <a:ext cx="10018713" cy="1752599"/>
          </a:xfrm>
        </p:spPr>
        <p:txBody>
          <a:bodyPr/>
          <a:lstStyle/>
          <a:p>
            <a:r>
              <a:rPr lang="en-US" dirty="0"/>
              <a:t>Schema</a:t>
            </a:r>
          </a:p>
        </p:txBody>
      </p:sp>
      <p:pic>
        <p:nvPicPr>
          <p:cNvPr id="4" name="Content Placeholder 3">
            <a:extLst>
              <a:ext uri="{FF2B5EF4-FFF2-40B4-BE49-F238E27FC236}">
                <a16:creationId xmlns:a16="http://schemas.microsoft.com/office/drawing/2014/main" id="{3935D318-4C67-489D-9ACD-AF8A638EC84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22012" b="21770"/>
          <a:stretch/>
        </p:blipFill>
        <p:spPr bwMode="auto">
          <a:xfrm>
            <a:off x="2708433" y="965141"/>
            <a:ext cx="8948420" cy="5892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45364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2148</TotalTime>
  <Words>3139</Words>
  <Application>Microsoft Office PowerPoint</Application>
  <PresentationFormat>Widescreen</PresentationFormat>
  <Paragraphs>352</Paragraphs>
  <Slides>37</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Arial Unicode MS</vt:lpstr>
      <vt:lpstr>Calibri</vt:lpstr>
      <vt:lpstr>Corbel</vt:lpstr>
      <vt:lpstr>IBM Plex Sans</vt:lpstr>
      <vt:lpstr>Lucida Console</vt:lpstr>
      <vt:lpstr>Wingdings</vt:lpstr>
      <vt:lpstr>Parallax</vt:lpstr>
      <vt:lpstr>Information Processing Techniques</vt:lpstr>
      <vt:lpstr>XML Concepts and Implementation</vt:lpstr>
      <vt:lpstr>XML Technology</vt:lpstr>
      <vt:lpstr>Why XML?</vt:lpstr>
      <vt:lpstr>XML Skeleton</vt:lpstr>
      <vt:lpstr>XML Skeleton</vt:lpstr>
      <vt:lpstr>XML Skeleton</vt:lpstr>
      <vt:lpstr>Uses of XML</vt:lpstr>
      <vt:lpstr>Schema</vt:lpstr>
      <vt:lpstr>XSD</vt:lpstr>
      <vt:lpstr>XML in .NET Framework</vt:lpstr>
      <vt:lpstr>XML .NET Architecture</vt:lpstr>
      <vt:lpstr>Pluggable Architecture</vt:lpstr>
      <vt:lpstr>XML.NET Classes &amp; Namespaces</vt:lpstr>
      <vt:lpstr>Hierarchy</vt:lpstr>
      <vt:lpstr>XML Parsing</vt:lpstr>
      <vt:lpstr>XmlReader Class</vt:lpstr>
      <vt:lpstr>PowerPoint Presentation</vt:lpstr>
      <vt:lpstr>XmlReader Example</vt:lpstr>
      <vt:lpstr>XmlWriter Class</vt:lpstr>
      <vt:lpstr>XmlWriter Class Overview</vt:lpstr>
      <vt:lpstr>XmlDocument (DOM)</vt:lpstr>
      <vt:lpstr>PowerPoint Presentation</vt:lpstr>
      <vt:lpstr>Xpath Query in .NET</vt:lpstr>
      <vt:lpstr>XML and ADO.NET</vt:lpstr>
      <vt:lpstr>Serialization</vt:lpstr>
      <vt:lpstr>Serialization/Deserialization</vt:lpstr>
      <vt:lpstr>Serialization What is Serialization</vt:lpstr>
      <vt:lpstr>Serialization Object Graph</vt:lpstr>
      <vt:lpstr>Serialization How Serialization Works</vt:lpstr>
      <vt:lpstr>Serializaiton  FileStream Example</vt:lpstr>
      <vt:lpstr>Serializaiton  Deserialize Example</vt:lpstr>
      <vt:lpstr>Serialization Basic Serialization</vt:lpstr>
      <vt:lpstr>.NET Serialization Facilities</vt:lpstr>
      <vt:lpstr>.NET Serialization Facilities</vt:lpstr>
      <vt:lpstr>.NET Serialization Facilities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Processing Techniques</dc:title>
  <dc:creator>Fast</dc:creator>
  <cp:lastModifiedBy>Abeeha Sattar</cp:lastModifiedBy>
  <cp:revision>413</cp:revision>
  <dcterms:created xsi:type="dcterms:W3CDTF">2021-08-26T05:50:28Z</dcterms:created>
  <dcterms:modified xsi:type="dcterms:W3CDTF">2023-09-19T10:48:50Z</dcterms:modified>
</cp:coreProperties>
</file>