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2" d="100"/>
          <a:sy n="72"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5DA2F85-6CD2-4A68-9F99-005BCED3D817}" type="datetimeFigureOut">
              <a:rPr lang="en-US" smtClean="0"/>
              <a:t>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053008-DB43-4F39-A956-88145DC03E80}" type="slidenum">
              <a:rPr lang="en-US" smtClean="0"/>
              <a:t>‹#›</a:t>
            </a:fld>
            <a:endParaRPr lang="en-US"/>
          </a:p>
        </p:txBody>
      </p:sp>
    </p:spTree>
    <p:extLst>
      <p:ext uri="{BB962C8B-B14F-4D97-AF65-F5344CB8AC3E}">
        <p14:creationId xmlns:p14="http://schemas.microsoft.com/office/powerpoint/2010/main" val="1615247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DA2F85-6CD2-4A68-9F99-005BCED3D817}" type="datetimeFigureOut">
              <a:rPr lang="en-US" smtClean="0"/>
              <a:t>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053008-DB43-4F39-A956-88145DC03E80}" type="slidenum">
              <a:rPr lang="en-US" smtClean="0"/>
              <a:t>‹#›</a:t>
            </a:fld>
            <a:endParaRPr lang="en-US"/>
          </a:p>
        </p:txBody>
      </p:sp>
    </p:spTree>
    <p:extLst>
      <p:ext uri="{BB962C8B-B14F-4D97-AF65-F5344CB8AC3E}">
        <p14:creationId xmlns:p14="http://schemas.microsoft.com/office/powerpoint/2010/main" val="2003018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DA2F85-6CD2-4A68-9F99-005BCED3D817}" type="datetimeFigureOut">
              <a:rPr lang="en-US" smtClean="0"/>
              <a:t>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053008-DB43-4F39-A956-88145DC03E80}" type="slidenum">
              <a:rPr lang="en-US" smtClean="0"/>
              <a:t>‹#›</a:t>
            </a:fld>
            <a:endParaRPr lang="en-US"/>
          </a:p>
        </p:txBody>
      </p:sp>
    </p:spTree>
    <p:extLst>
      <p:ext uri="{BB962C8B-B14F-4D97-AF65-F5344CB8AC3E}">
        <p14:creationId xmlns:p14="http://schemas.microsoft.com/office/powerpoint/2010/main" val="862206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DA2F85-6CD2-4A68-9F99-005BCED3D817}" type="datetimeFigureOut">
              <a:rPr lang="en-US" smtClean="0"/>
              <a:t>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053008-DB43-4F39-A956-88145DC03E80}" type="slidenum">
              <a:rPr lang="en-US" smtClean="0"/>
              <a:t>‹#›</a:t>
            </a:fld>
            <a:endParaRPr lang="en-US"/>
          </a:p>
        </p:txBody>
      </p:sp>
    </p:spTree>
    <p:extLst>
      <p:ext uri="{BB962C8B-B14F-4D97-AF65-F5344CB8AC3E}">
        <p14:creationId xmlns:p14="http://schemas.microsoft.com/office/powerpoint/2010/main" val="3044680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5DA2F85-6CD2-4A68-9F99-005BCED3D817}" type="datetimeFigureOut">
              <a:rPr lang="en-US" smtClean="0"/>
              <a:t>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053008-DB43-4F39-A956-88145DC03E80}" type="slidenum">
              <a:rPr lang="en-US" smtClean="0"/>
              <a:t>‹#›</a:t>
            </a:fld>
            <a:endParaRPr lang="en-US"/>
          </a:p>
        </p:txBody>
      </p:sp>
    </p:spTree>
    <p:extLst>
      <p:ext uri="{BB962C8B-B14F-4D97-AF65-F5344CB8AC3E}">
        <p14:creationId xmlns:p14="http://schemas.microsoft.com/office/powerpoint/2010/main" val="2017829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5DA2F85-6CD2-4A68-9F99-005BCED3D817}" type="datetimeFigureOut">
              <a:rPr lang="en-US" smtClean="0"/>
              <a:t>2/29/2024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053008-DB43-4F39-A956-88145DC03E80}" type="slidenum">
              <a:rPr lang="en-US" smtClean="0"/>
              <a:t>‹#›</a:t>
            </a:fld>
            <a:endParaRPr lang="en-US"/>
          </a:p>
        </p:txBody>
      </p:sp>
    </p:spTree>
    <p:extLst>
      <p:ext uri="{BB962C8B-B14F-4D97-AF65-F5344CB8AC3E}">
        <p14:creationId xmlns:p14="http://schemas.microsoft.com/office/powerpoint/2010/main" val="1326708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5DA2F85-6CD2-4A68-9F99-005BCED3D817}" type="datetimeFigureOut">
              <a:rPr lang="en-US" smtClean="0"/>
              <a:t>2/29/2024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053008-DB43-4F39-A956-88145DC03E80}" type="slidenum">
              <a:rPr lang="en-US" smtClean="0"/>
              <a:t>‹#›</a:t>
            </a:fld>
            <a:endParaRPr lang="en-US"/>
          </a:p>
        </p:txBody>
      </p:sp>
    </p:spTree>
    <p:extLst>
      <p:ext uri="{BB962C8B-B14F-4D97-AF65-F5344CB8AC3E}">
        <p14:creationId xmlns:p14="http://schemas.microsoft.com/office/powerpoint/2010/main" val="1213358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5DA2F85-6CD2-4A68-9F99-005BCED3D817}" type="datetimeFigureOut">
              <a:rPr lang="en-US" smtClean="0"/>
              <a:t>2/29/2024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053008-DB43-4F39-A956-88145DC03E80}" type="slidenum">
              <a:rPr lang="en-US" smtClean="0"/>
              <a:t>‹#›</a:t>
            </a:fld>
            <a:endParaRPr lang="en-US"/>
          </a:p>
        </p:txBody>
      </p:sp>
    </p:spTree>
    <p:extLst>
      <p:ext uri="{BB962C8B-B14F-4D97-AF65-F5344CB8AC3E}">
        <p14:creationId xmlns:p14="http://schemas.microsoft.com/office/powerpoint/2010/main" val="1060652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DA2F85-6CD2-4A68-9F99-005BCED3D817}" type="datetimeFigureOut">
              <a:rPr lang="en-US" smtClean="0"/>
              <a:t>2/29/2024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053008-DB43-4F39-A956-88145DC03E80}" type="slidenum">
              <a:rPr lang="en-US" smtClean="0"/>
              <a:t>‹#›</a:t>
            </a:fld>
            <a:endParaRPr lang="en-US"/>
          </a:p>
        </p:txBody>
      </p:sp>
    </p:spTree>
    <p:extLst>
      <p:ext uri="{BB962C8B-B14F-4D97-AF65-F5344CB8AC3E}">
        <p14:creationId xmlns:p14="http://schemas.microsoft.com/office/powerpoint/2010/main" val="229817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5DA2F85-6CD2-4A68-9F99-005BCED3D817}" type="datetimeFigureOut">
              <a:rPr lang="en-US" smtClean="0"/>
              <a:t>2/29/2024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053008-DB43-4F39-A956-88145DC03E80}" type="slidenum">
              <a:rPr lang="en-US" smtClean="0"/>
              <a:t>‹#›</a:t>
            </a:fld>
            <a:endParaRPr lang="en-US"/>
          </a:p>
        </p:txBody>
      </p:sp>
    </p:spTree>
    <p:extLst>
      <p:ext uri="{BB962C8B-B14F-4D97-AF65-F5344CB8AC3E}">
        <p14:creationId xmlns:p14="http://schemas.microsoft.com/office/powerpoint/2010/main" val="863055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5DA2F85-6CD2-4A68-9F99-005BCED3D817}" type="datetimeFigureOut">
              <a:rPr lang="en-US" smtClean="0"/>
              <a:t>2/29/2024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053008-DB43-4F39-A956-88145DC03E80}" type="slidenum">
              <a:rPr lang="en-US" smtClean="0"/>
              <a:t>‹#›</a:t>
            </a:fld>
            <a:endParaRPr lang="en-US"/>
          </a:p>
        </p:txBody>
      </p:sp>
    </p:spTree>
    <p:extLst>
      <p:ext uri="{BB962C8B-B14F-4D97-AF65-F5344CB8AC3E}">
        <p14:creationId xmlns:p14="http://schemas.microsoft.com/office/powerpoint/2010/main" val="4180927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DA2F85-6CD2-4A68-9F99-005BCED3D817}" type="datetimeFigureOut">
              <a:rPr lang="en-US" smtClean="0"/>
              <a:t>2/29/2024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053008-DB43-4F39-A956-88145DC03E80}" type="slidenum">
              <a:rPr lang="en-US" smtClean="0"/>
              <a:t>‹#›</a:t>
            </a:fld>
            <a:endParaRPr lang="en-US"/>
          </a:p>
        </p:txBody>
      </p:sp>
    </p:spTree>
    <p:extLst>
      <p:ext uri="{BB962C8B-B14F-4D97-AF65-F5344CB8AC3E}">
        <p14:creationId xmlns:p14="http://schemas.microsoft.com/office/powerpoint/2010/main" val="29090598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ctr">
              <a:buNone/>
            </a:pPr>
            <a:r>
              <a:rPr lang="en-US" sz="4000" dirty="0"/>
              <a:t>COURSE – INTRODUCTION TO PUBLIC POLICY</a:t>
            </a:r>
          </a:p>
          <a:p>
            <a:pPr marL="0" indent="0" algn="ctr">
              <a:buNone/>
            </a:pPr>
            <a:r>
              <a:rPr lang="en-US" sz="4000" dirty="0"/>
              <a:t>COURSE CODE - SS4003</a:t>
            </a:r>
          </a:p>
          <a:p>
            <a:pPr marL="0" indent="0" algn="ctr">
              <a:buNone/>
            </a:pPr>
            <a:r>
              <a:rPr lang="en-US" sz="4000" dirty="0"/>
              <a:t>INSTRUCTOR – Dr. </a:t>
            </a:r>
            <a:r>
              <a:rPr lang="en-US" sz="4000" dirty="0" err="1"/>
              <a:t>Shahnawaz</a:t>
            </a:r>
            <a:r>
              <a:rPr lang="en-US" sz="4000" dirty="0"/>
              <a:t> Muhammad khan</a:t>
            </a:r>
          </a:p>
        </p:txBody>
      </p:sp>
    </p:spTree>
    <p:extLst>
      <p:ext uri="{BB962C8B-B14F-4D97-AF65-F5344CB8AC3E}">
        <p14:creationId xmlns:p14="http://schemas.microsoft.com/office/powerpoint/2010/main" val="1410438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Public Policy</a:t>
            </a:r>
            <a:endParaRPr lang="en-US" dirty="0"/>
          </a:p>
        </p:txBody>
      </p:sp>
      <p:sp>
        <p:nvSpPr>
          <p:cNvPr id="5" name="Content Placeholder 4"/>
          <p:cNvSpPr>
            <a:spLocks noGrp="1"/>
          </p:cNvSpPr>
          <p:nvPr>
            <p:ph idx="1"/>
          </p:nvPr>
        </p:nvSpPr>
        <p:spPr/>
        <p:txBody>
          <a:bodyPr/>
          <a:lstStyle/>
          <a:p>
            <a:r>
              <a:rPr lang="en-US" dirty="0"/>
              <a:t>Public policy is a multidimensional concept that plays a crucial role in shaping the functioning of societies. At its core, public policy refers to the decisions, actions, and regulations formulated by governmental bodies to address issues affecting the public. These issues can span a wide range of areas, including social, economic, environmental, health, and security concerns. The aim of public policy is to guide and influence the behavior of individuals and organizations within a society, ultimately contributing to the overall well-being of the community.</a:t>
            </a:r>
          </a:p>
          <a:p>
            <a:endParaRPr lang="en-US" dirty="0"/>
          </a:p>
        </p:txBody>
      </p:sp>
    </p:spTree>
    <p:extLst>
      <p:ext uri="{BB962C8B-B14F-4D97-AF65-F5344CB8AC3E}">
        <p14:creationId xmlns:p14="http://schemas.microsoft.com/office/powerpoint/2010/main" val="175270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23455"/>
            <a:ext cx="10515600" cy="5553508"/>
          </a:xfrm>
        </p:spPr>
        <p:txBody>
          <a:bodyPr>
            <a:normAutofit lnSpcReduction="10000"/>
          </a:bodyPr>
          <a:lstStyle/>
          <a:p>
            <a:r>
              <a:rPr lang="en-US" dirty="0"/>
              <a:t>One fundamental aspect of public policy is the establishment of goals and objectives. Policymakers identify specific outcomes they want to achieve, such as improving healthcare access, reducing poverty, or promoting environmental sustainability. These goals serve as a guiding framework for the development and implementation of policies. The process of setting goals involves a careful consideration of societal needs, expert opinions, and the political landscape.</a:t>
            </a:r>
          </a:p>
          <a:p>
            <a:r>
              <a:rPr lang="en-US" dirty="0"/>
              <a:t>Public policy is often translated into concrete laws and regulations. Legislative bodies pass laws that reflect the objectives outlined in policy frameworks. These laws create a legal foundation for government actions and set the rules for individual and organizational behavior. Regulations, developed by administrative agencies, provide more detailed guidelines for the implementation of laws, ensuring consistency and clarity.</a:t>
            </a:r>
          </a:p>
          <a:p>
            <a:endParaRPr lang="en-US" dirty="0"/>
          </a:p>
        </p:txBody>
      </p:sp>
    </p:spTree>
    <p:extLst>
      <p:ext uri="{BB962C8B-B14F-4D97-AF65-F5344CB8AC3E}">
        <p14:creationId xmlns:p14="http://schemas.microsoft.com/office/powerpoint/2010/main" val="4191237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7464"/>
          </a:xfrm>
        </p:spPr>
        <p:txBody>
          <a:bodyPr>
            <a:normAutofit fontScale="90000"/>
          </a:bodyPr>
          <a:lstStyle/>
          <a:p>
            <a:r>
              <a:rPr lang="en-US" dirty="0"/>
              <a:t>Resource allocation and policy formulation</a:t>
            </a:r>
          </a:p>
        </p:txBody>
      </p:sp>
      <p:sp>
        <p:nvSpPr>
          <p:cNvPr id="3" name="Content Placeholder 2"/>
          <p:cNvSpPr>
            <a:spLocks noGrp="1"/>
          </p:cNvSpPr>
          <p:nvPr>
            <p:ph idx="1"/>
          </p:nvPr>
        </p:nvSpPr>
        <p:spPr>
          <a:xfrm>
            <a:off x="432262" y="1379913"/>
            <a:ext cx="10921538" cy="4797050"/>
          </a:xfrm>
        </p:spPr>
        <p:txBody>
          <a:bodyPr>
            <a:normAutofit lnSpcReduction="10000"/>
          </a:bodyPr>
          <a:lstStyle/>
          <a:p>
            <a:r>
              <a:rPr lang="en-US" dirty="0"/>
              <a:t>Resource allocation is a critical component of public policy. Governments decide how to allocate limited resources, such as budgetary funds, to support specific programs and initiatives. This process requires prioritization based on the perceived importance and urgency of various issues. The allocation of resources reflects the government's commitment to addressing particular challenges and achieving policy goals.</a:t>
            </a:r>
          </a:p>
          <a:p>
            <a:r>
              <a:rPr lang="en-US" dirty="0"/>
              <a:t>The decision-making processes involved in public policy formulation are often complex and involve multiple stakeholders. Policymakers consider input from experts, interest groups, the public, and other government officials. Debates, consultations, and negotiations shape the final policy decisions. Public participation is crucial for ensuring that policies are inclusive and representative of diverse perspectives.</a:t>
            </a:r>
          </a:p>
          <a:p>
            <a:endParaRPr lang="en-US" dirty="0"/>
          </a:p>
        </p:txBody>
      </p:sp>
    </p:spTree>
    <p:extLst>
      <p:ext uri="{BB962C8B-B14F-4D97-AF65-F5344CB8AC3E}">
        <p14:creationId xmlns:p14="http://schemas.microsoft.com/office/powerpoint/2010/main" val="2919281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98904"/>
          </a:xfrm>
        </p:spPr>
        <p:txBody>
          <a:bodyPr/>
          <a:lstStyle/>
          <a:p>
            <a:r>
              <a:rPr lang="en-US" dirty="0"/>
              <a:t>Nature of Public Policy</a:t>
            </a:r>
          </a:p>
        </p:txBody>
      </p:sp>
      <p:sp>
        <p:nvSpPr>
          <p:cNvPr id="3" name="Content Placeholder 2"/>
          <p:cNvSpPr>
            <a:spLocks noGrp="1"/>
          </p:cNvSpPr>
          <p:nvPr>
            <p:ph idx="1"/>
          </p:nvPr>
        </p:nvSpPr>
        <p:spPr>
          <a:xfrm>
            <a:off x="199505" y="1064030"/>
            <a:ext cx="11654444" cy="5561214"/>
          </a:xfrm>
        </p:spPr>
        <p:txBody>
          <a:bodyPr>
            <a:normAutofit/>
          </a:bodyPr>
          <a:lstStyle/>
          <a:p>
            <a:pPr marL="0" indent="0">
              <a:buNone/>
            </a:pPr>
            <a:r>
              <a:rPr lang="en-US" dirty="0"/>
              <a:t>The nature of public policy is complex and multifaceted, reflecting the intricate dynamics of governance and the diverse challenges faced by societies. Understanding the nature of public policy involves delving into its inherent characteristics, the way it operates, and its responsiveness to the evolving needs of communities. Here, we explore the nature of public policy in detail.</a:t>
            </a:r>
          </a:p>
          <a:p>
            <a:r>
              <a:rPr lang="en-US" dirty="0"/>
              <a:t>Complexity:</a:t>
            </a:r>
          </a:p>
          <a:p>
            <a:pPr marL="0" indent="0">
              <a:buNone/>
            </a:pPr>
            <a:r>
              <a:rPr lang="en-US" dirty="0"/>
              <a:t>Public policy issues are inherently complex due to the multitude of factors and stakeholders involved. Societal challenges, whether economic, social, or environmental, rarely have straightforward solutions. Policymakers must navigate through intricate webs of interconnected issues, competing interests, and diverse perspectives. The complexity of public policy demands nuanced and comprehensive approaches to problem-solving.</a:t>
            </a:r>
          </a:p>
          <a:p>
            <a:pPr marL="0" indent="0">
              <a:buNone/>
            </a:pPr>
            <a:r>
              <a:rPr lang="en-US" dirty="0"/>
              <a:t> </a:t>
            </a:r>
          </a:p>
        </p:txBody>
      </p:sp>
    </p:spTree>
    <p:extLst>
      <p:ext uri="{BB962C8B-B14F-4D97-AF65-F5344CB8AC3E}">
        <p14:creationId xmlns:p14="http://schemas.microsoft.com/office/powerpoint/2010/main" val="1251710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19" y="689956"/>
            <a:ext cx="11538065" cy="6035040"/>
          </a:xfrm>
        </p:spPr>
        <p:txBody>
          <a:bodyPr>
            <a:normAutofit lnSpcReduction="10000"/>
          </a:bodyPr>
          <a:lstStyle/>
          <a:p>
            <a:r>
              <a:rPr lang="en-US" dirty="0"/>
              <a:t>Dynamic Nature:</a:t>
            </a:r>
          </a:p>
          <a:p>
            <a:pPr marL="0" indent="0">
              <a:buNone/>
            </a:pPr>
            <a:r>
              <a:rPr lang="en-US" dirty="0"/>
              <a:t>Public policy is dynamic, adapting to changes in societal needs, technological advancements, and global circumstances. Policies that were effective in the past may require adjustments to remain relevant in the face of evolving challenges. This dynamic nature necessitates a continuous process of review, evaluation, and adaptation to ensure that policies remain effective and responsive to the changing landscape.</a:t>
            </a:r>
          </a:p>
          <a:p>
            <a:r>
              <a:rPr lang="en-US" dirty="0"/>
              <a:t>Interconnectedness:</a:t>
            </a:r>
          </a:p>
          <a:p>
            <a:pPr marL="0" indent="0">
              <a:buNone/>
            </a:pPr>
            <a:r>
              <a:rPr lang="en-US" dirty="0"/>
              <a:t>Policies in one area often have ripple effects across different sectors and domains. The interconnected nature of public policy requires a holistic understanding of the various factors at play. For example, an economic policy may have implications for social welfare, and an environmental policy may impact economic development. Policymakers must consider these interdependencies to avoid unintended consequences and promote comprehensive solutions</a:t>
            </a:r>
          </a:p>
          <a:p>
            <a:endParaRPr lang="en-US" dirty="0"/>
          </a:p>
        </p:txBody>
      </p:sp>
    </p:spTree>
    <p:extLst>
      <p:ext uri="{BB962C8B-B14F-4D97-AF65-F5344CB8AC3E}">
        <p14:creationId xmlns:p14="http://schemas.microsoft.com/office/powerpoint/2010/main" val="1387609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40962"/>
          </a:xfrm>
        </p:spPr>
        <p:txBody>
          <a:bodyPr>
            <a:normAutofit fontScale="90000"/>
          </a:bodyPr>
          <a:lstStyle/>
          <a:p>
            <a:r>
              <a:rPr lang="en-US" dirty="0"/>
              <a:t>Why Study Public Policy</a:t>
            </a:r>
          </a:p>
        </p:txBody>
      </p:sp>
      <p:sp>
        <p:nvSpPr>
          <p:cNvPr id="3" name="Content Placeholder 2"/>
          <p:cNvSpPr>
            <a:spLocks noGrp="1"/>
          </p:cNvSpPr>
          <p:nvPr>
            <p:ph idx="1"/>
          </p:nvPr>
        </p:nvSpPr>
        <p:spPr>
          <a:xfrm>
            <a:off x="257695" y="997526"/>
            <a:ext cx="11396749" cy="5469775"/>
          </a:xfrm>
        </p:spPr>
        <p:txBody>
          <a:bodyPr>
            <a:normAutofit/>
          </a:bodyPr>
          <a:lstStyle/>
          <a:p>
            <a:r>
              <a:rPr lang="en-US" dirty="0"/>
              <a:t>Understanding Governance: Studying public policy provides insights into how governments operate, make decisions, and address societal challenges.</a:t>
            </a:r>
          </a:p>
          <a:p>
            <a:pPr marL="0" indent="0">
              <a:buNone/>
            </a:pPr>
            <a:endParaRPr lang="en-US" dirty="0"/>
          </a:p>
          <a:p>
            <a:r>
              <a:rPr lang="en-US" dirty="0"/>
              <a:t>Informed Citizenship: A knowledge of public policy enables individuals to be informed and engaged citizens, participating in democratic processes and holding governments accountable.</a:t>
            </a:r>
          </a:p>
          <a:p>
            <a:pPr marL="0" indent="0">
              <a:buNone/>
            </a:pPr>
            <a:endParaRPr lang="en-US" dirty="0"/>
          </a:p>
          <a:p>
            <a:r>
              <a:rPr lang="en-US" dirty="0"/>
              <a:t>Effective Advocacy: Those who understand public policy can advocate for specific issues, contribute to policy debates, and work towards positive change.</a:t>
            </a:r>
          </a:p>
          <a:p>
            <a:pPr marL="0" indent="0">
              <a:buNone/>
            </a:pPr>
            <a:endParaRPr lang="en-US" dirty="0"/>
          </a:p>
          <a:p>
            <a:endParaRPr lang="en-US" dirty="0"/>
          </a:p>
        </p:txBody>
      </p:sp>
    </p:spTree>
    <p:extLst>
      <p:ext uri="{BB962C8B-B14F-4D97-AF65-F5344CB8AC3E}">
        <p14:creationId xmlns:p14="http://schemas.microsoft.com/office/powerpoint/2010/main" val="2398565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6007" y="689956"/>
            <a:ext cx="11737571" cy="6093229"/>
          </a:xfrm>
        </p:spPr>
        <p:txBody>
          <a:bodyPr>
            <a:normAutofit/>
          </a:bodyPr>
          <a:lstStyle/>
          <a:p>
            <a:r>
              <a:rPr lang="en-US" dirty="0"/>
              <a:t>Career Opportunities: Public policy studies open doors to careers in government, non-profit organizations, think tanks, and international organizations, among others.</a:t>
            </a:r>
          </a:p>
          <a:p>
            <a:pPr marL="0" indent="0">
              <a:buNone/>
            </a:pPr>
            <a:endParaRPr lang="en-US" dirty="0"/>
          </a:p>
          <a:p>
            <a:r>
              <a:rPr lang="en-US" dirty="0"/>
              <a:t>Global Perspective: In an increasingly interconnected world, studying public policy helps individuals understand global challenges and the role of international cooperation in addressing them.</a:t>
            </a:r>
          </a:p>
          <a:p>
            <a:pPr marL="0" indent="0">
              <a:buNone/>
            </a:pPr>
            <a:endParaRPr lang="en-US" dirty="0"/>
          </a:p>
          <a:p>
            <a:r>
              <a:rPr lang="en-US" dirty="0"/>
              <a:t>Problem Solving: Public policy analysis equips individuals with skills to analyze complex issues, identify solutions, and contribute to effective problem-solving.</a:t>
            </a:r>
          </a:p>
          <a:p>
            <a:endParaRPr lang="en-US" dirty="0"/>
          </a:p>
        </p:txBody>
      </p:sp>
    </p:spTree>
    <p:extLst>
      <p:ext uri="{BB962C8B-B14F-4D97-AF65-F5344CB8AC3E}">
        <p14:creationId xmlns:p14="http://schemas.microsoft.com/office/powerpoint/2010/main" val="7762603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805</Words>
  <Application>Microsoft Office PowerPoint</Application>
  <PresentationFormat>Widescreen</PresentationFormat>
  <Paragraphs>30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PowerPoint Presentation</vt:lpstr>
      <vt:lpstr>Public Policy</vt:lpstr>
      <vt:lpstr>PowerPoint Presentation</vt:lpstr>
      <vt:lpstr>Resource allocation and policy formulation</vt:lpstr>
      <vt:lpstr>Nature of Public Policy</vt:lpstr>
      <vt:lpstr>PowerPoint Presentation</vt:lpstr>
      <vt:lpstr>Why Study Public Policy</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Fast</dc:creator>
  <cp:lastModifiedBy>Blah Blah</cp:lastModifiedBy>
  <cp:revision>6</cp:revision>
  <dcterms:created xsi:type="dcterms:W3CDTF">2024-01-25T05:47:42Z</dcterms:created>
  <dcterms:modified xsi:type="dcterms:W3CDTF">2024-02-29T03:41:05Z</dcterms:modified>
</cp:coreProperties>
</file>