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B27AAA2-6BFC-45EA-A814-8C255D0BD50E}"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9C566-8089-4DAA-81CE-134260F0E1BE}" type="slidenum">
              <a:rPr lang="en-US" smtClean="0"/>
              <a:t>‹#›</a:t>
            </a:fld>
            <a:endParaRPr lang="en-US"/>
          </a:p>
        </p:txBody>
      </p:sp>
    </p:spTree>
    <p:extLst>
      <p:ext uri="{BB962C8B-B14F-4D97-AF65-F5344CB8AC3E}">
        <p14:creationId xmlns:p14="http://schemas.microsoft.com/office/powerpoint/2010/main" val="2936302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27AAA2-6BFC-45EA-A814-8C255D0BD50E}"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9C566-8089-4DAA-81CE-134260F0E1BE}" type="slidenum">
              <a:rPr lang="en-US" smtClean="0"/>
              <a:t>‹#›</a:t>
            </a:fld>
            <a:endParaRPr lang="en-US"/>
          </a:p>
        </p:txBody>
      </p:sp>
    </p:spTree>
    <p:extLst>
      <p:ext uri="{BB962C8B-B14F-4D97-AF65-F5344CB8AC3E}">
        <p14:creationId xmlns:p14="http://schemas.microsoft.com/office/powerpoint/2010/main" val="3279658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27AAA2-6BFC-45EA-A814-8C255D0BD50E}"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9C566-8089-4DAA-81CE-134260F0E1BE}" type="slidenum">
              <a:rPr lang="en-US" smtClean="0"/>
              <a:t>‹#›</a:t>
            </a:fld>
            <a:endParaRPr lang="en-US"/>
          </a:p>
        </p:txBody>
      </p:sp>
    </p:spTree>
    <p:extLst>
      <p:ext uri="{BB962C8B-B14F-4D97-AF65-F5344CB8AC3E}">
        <p14:creationId xmlns:p14="http://schemas.microsoft.com/office/powerpoint/2010/main" val="4228573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27AAA2-6BFC-45EA-A814-8C255D0BD50E}"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9C566-8089-4DAA-81CE-134260F0E1BE}" type="slidenum">
              <a:rPr lang="en-US" smtClean="0"/>
              <a:t>‹#›</a:t>
            </a:fld>
            <a:endParaRPr lang="en-US"/>
          </a:p>
        </p:txBody>
      </p:sp>
    </p:spTree>
    <p:extLst>
      <p:ext uri="{BB962C8B-B14F-4D97-AF65-F5344CB8AC3E}">
        <p14:creationId xmlns:p14="http://schemas.microsoft.com/office/powerpoint/2010/main" val="240912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27AAA2-6BFC-45EA-A814-8C255D0BD50E}"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9C566-8089-4DAA-81CE-134260F0E1BE}" type="slidenum">
              <a:rPr lang="en-US" smtClean="0"/>
              <a:t>‹#›</a:t>
            </a:fld>
            <a:endParaRPr lang="en-US"/>
          </a:p>
        </p:txBody>
      </p:sp>
    </p:spTree>
    <p:extLst>
      <p:ext uri="{BB962C8B-B14F-4D97-AF65-F5344CB8AC3E}">
        <p14:creationId xmlns:p14="http://schemas.microsoft.com/office/powerpoint/2010/main" val="2745599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27AAA2-6BFC-45EA-A814-8C255D0BD50E}" type="datetimeFigureOut">
              <a:rPr lang="en-US" smtClean="0"/>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89C566-8089-4DAA-81CE-134260F0E1BE}" type="slidenum">
              <a:rPr lang="en-US" smtClean="0"/>
              <a:t>‹#›</a:t>
            </a:fld>
            <a:endParaRPr lang="en-US"/>
          </a:p>
        </p:txBody>
      </p:sp>
    </p:spTree>
    <p:extLst>
      <p:ext uri="{BB962C8B-B14F-4D97-AF65-F5344CB8AC3E}">
        <p14:creationId xmlns:p14="http://schemas.microsoft.com/office/powerpoint/2010/main" val="11238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27AAA2-6BFC-45EA-A814-8C255D0BD50E}" type="datetimeFigureOut">
              <a:rPr lang="en-US" smtClean="0"/>
              <a:t>2/29/2024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89C566-8089-4DAA-81CE-134260F0E1BE}" type="slidenum">
              <a:rPr lang="en-US" smtClean="0"/>
              <a:t>‹#›</a:t>
            </a:fld>
            <a:endParaRPr lang="en-US"/>
          </a:p>
        </p:txBody>
      </p:sp>
    </p:spTree>
    <p:extLst>
      <p:ext uri="{BB962C8B-B14F-4D97-AF65-F5344CB8AC3E}">
        <p14:creationId xmlns:p14="http://schemas.microsoft.com/office/powerpoint/2010/main" val="1620094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27AAA2-6BFC-45EA-A814-8C255D0BD50E}" type="datetimeFigureOut">
              <a:rPr lang="en-US" smtClean="0"/>
              <a:t>2/29/2024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89C566-8089-4DAA-81CE-134260F0E1BE}" type="slidenum">
              <a:rPr lang="en-US" smtClean="0"/>
              <a:t>‹#›</a:t>
            </a:fld>
            <a:endParaRPr lang="en-US"/>
          </a:p>
        </p:txBody>
      </p:sp>
    </p:spTree>
    <p:extLst>
      <p:ext uri="{BB962C8B-B14F-4D97-AF65-F5344CB8AC3E}">
        <p14:creationId xmlns:p14="http://schemas.microsoft.com/office/powerpoint/2010/main" val="3610980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27AAA2-6BFC-45EA-A814-8C255D0BD50E}" type="datetimeFigureOut">
              <a:rPr lang="en-US" smtClean="0"/>
              <a:t>2/29/2024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89C566-8089-4DAA-81CE-134260F0E1BE}" type="slidenum">
              <a:rPr lang="en-US" smtClean="0"/>
              <a:t>‹#›</a:t>
            </a:fld>
            <a:endParaRPr lang="en-US"/>
          </a:p>
        </p:txBody>
      </p:sp>
    </p:spTree>
    <p:extLst>
      <p:ext uri="{BB962C8B-B14F-4D97-AF65-F5344CB8AC3E}">
        <p14:creationId xmlns:p14="http://schemas.microsoft.com/office/powerpoint/2010/main" val="1153839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27AAA2-6BFC-45EA-A814-8C255D0BD50E}" type="datetimeFigureOut">
              <a:rPr lang="en-US" smtClean="0"/>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89C566-8089-4DAA-81CE-134260F0E1BE}" type="slidenum">
              <a:rPr lang="en-US" smtClean="0"/>
              <a:t>‹#›</a:t>
            </a:fld>
            <a:endParaRPr lang="en-US"/>
          </a:p>
        </p:txBody>
      </p:sp>
    </p:spTree>
    <p:extLst>
      <p:ext uri="{BB962C8B-B14F-4D97-AF65-F5344CB8AC3E}">
        <p14:creationId xmlns:p14="http://schemas.microsoft.com/office/powerpoint/2010/main" val="2333861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27AAA2-6BFC-45EA-A814-8C255D0BD50E}" type="datetimeFigureOut">
              <a:rPr lang="en-US" smtClean="0"/>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89C566-8089-4DAA-81CE-134260F0E1BE}" type="slidenum">
              <a:rPr lang="en-US" smtClean="0"/>
              <a:t>‹#›</a:t>
            </a:fld>
            <a:endParaRPr lang="en-US"/>
          </a:p>
        </p:txBody>
      </p:sp>
    </p:spTree>
    <p:extLst>
      <p:ext uri="{BB962C8B-B14F-4D97-AF65-F5344CB8AC3E}">
        <p14:creationId xmlns:p14="http://schemas.microsoft.com/office/powerpoint/2010/main" val="1996140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27AAA2-6BFC-45EA-A814-8C255D0BD50E}" type="datetimeFigureOut">
              <a:rPr lang="en-US" smtClean="0"/>
              <a:t>2/29/2024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89C566-8089-4DAA-81CE-134260F0E1BE}" type="slidenum">
              <a:rPr lang="en-US" smtClean="0"/>
              <a:t>‹#›</a:t>
            </a:fld>
            <a:endParaRPr lang="en-US"/>
          </a:p>
        </p:txBody>
      </p:sp>
    </p:spTree>
    <p:extLst>
      <p:ext uri="{BB962C8B-B14F-4D97-AF65-F5344CB8AC3E}">
        <p14:creationId xmlns:p14="http://schemas.microsoft.com/office/powerpoint/2010/main" val="3424717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type="subTitle" idx="1"/>
          </p:nvPr>
        </p:nvSpPr>
        <p:spPr>
          <a:xfrm>
            <a:off x="407324" y="1454727"/>
            <a:ext cx="11296996" cy="4322618"/>
          </a:xfrm>
        </p:spPr>
        <p:txBody>
          <a:bodyPr>
            <a:normAutofit/>
          </a:bodyPr>
          <a:lstStyle/>
          <a:p>
            <a:pPr marL="0" indent="0" algn="ctr">
              <a:buNone/>
            </a:pPr>
            <a:r>
              <a:rPr lang="en-US" sz="4000" dirty="0"/>
              <a:t>COURSE – INTRODUCTION TO PUBLIC POLICY</a:t>
            </a:r>
          </a:p>
          <a:p>
            <a:pPr marL="0" indent="0" algn="ctr">
              <a:buNone/>
            </a:pPr>
            <a:r>
              <a:rPr lang="en-US" sz="4000" dirty="0"/>
              <a:t>COURSE CODE - SS4003</a:t>
            </a:r>
          </a:p>
          <a:p>
            <a:pPr marL="0" indent="0" algn="ctr">
              <a:buNone/>
            </a:pPr>
            <a:r>
              <a:rPr lang="en-US" sz="4000" dirty="0"/>
              <a:t>INSTRUCTOR – Dr. </a:t>
            </a:r>
            <a:r>
              <a:rPr lang="en-US" sz="4000" dirty="0" err="1"/>
              <a:t>Shahnawaz</a:t>
            </a:r>
            <a:r>
              <a:rPr lang="en-US" sz="4000" dirty="0"/>
              <a:t> Muhammad khan</a:t>
            </a:r>
          </a:p>
          <a:p>
            <a:r>
              <a:rPr lang="en-US" sz="4000" b="1"/>
              <a:t>Topics</a:t>
            </a:r>
            <a:endParaRPr lang="en-US" sz="4000" b="1" dirty="0"/>
          </a:p>
          <a:p>
            <a:r>
              <a:rPr lang="en-US" sz="4000" b="1" dirty="0"/>
              <a:t>Importance of PP for computer science students</a:t>
            </a:r>
          </a:p>
          <a:p>
            <a:r>
              <a:rPr lang="en-US" sz="4000" b="1" dirty="0"/>
              <a:t>Public policy in globalized World</a:t>
            </a:r>
            <a:endParaRPr lang="en-US" sz="4000" dirty="0"/>
          </a:p>
        </p:txBody>
      </p:sp>
    </p:spTree>
    <p:extLst>
      <p:ext uri="{BB962C8B-B14F-4D97-AF65-F5344CB8AC3E}">
        <p14:creationId xmlns:p14="http://schemas.microsoft.com/office/powerpoint/2010/main" val="1263362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4444" y="731520"/>
            <a:ext cx="11129356" cy="5445443"/>
          </a:xfrm>
        </p:spPr>
        <p:txBody>
          <a:bodyPr>
            <a:normAutofit/>
          </a:bodyPr>
          <a:lstStyle/>
          <a:p>
            <a:pPr marL="0" indent="0">
              <a:buNone/>
            </a:pPr>
            <a:r>
              <a:rPr lang="en-US" dirty="0"/>
              <a:t>6. Migration and Human Rights: Globalization has facilitated increased movement of people across borders. Public policies must address migration challenges, ensuring fair treatment, protection of human rights, and equitable distribution of resources. A comprehensive approach that considers both the causes and consequences of migration is essential.</a:t>
            </a:r>
          </a:p>
          <a:p>
            <a:pPr marL="0" indent="0">
              <a:buNone/>
            </a:pPr>
            <a:r>
              <a:rPr lang="en-US" dirty="0"/>
              <a:t> </a:t>
            </a:r>
          </a:p>
          <a:p>
            <a:pPr marL="0" indent="0">
              <a:buNone/>
            </a:pPr>
            <a:r>
              <a:rPr lang="en-US" dirty="0"/>
              <a:t>7. Environmental Sustainability: Environmental issues, such as climate change and resource depletion, are inherently global. Effective public policies must prioritize sustainability, incorporating measures to mitigate environmental degradation and promote responsible resource management. International cooperation is crucial in addressing these challenges that transcend national boundaries.</a:t>
            </a:r>
          </a:p>
          <a:p>
            <a:endParaRPr lang="en-US" dirty="0"/>
          </a:p>
          <a:p>
            <a:endParaRPr lang="en-US" dirty="0"/>
          </a:p>
        </p:txBody>
      </p:sp>
    </p:spTree>
    <p:extLst>
      <p:ext uri="{BB962C8B-B14F-4D97-AF65-F5344CB8AC3E}">
        <p14:creationId xmlns:p14="http://schemas.microsoft.com/office/powerpoint/2010/main" val="798179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2633" y="847898"/>
            <a:ext cx="11071167" cy="5329065"/>
          </a:xfrm>
        </p:spPr>
        <p:txBody>
          <a:bodyPr>
            <a:normAutofit lnSpcReduction="10000"/>
          </a:bodyPr>
          <a:lstStyle/>
          <a:p>
            <a:pPr marL="0" indent="0">
              <a:buNone/>
            </a:pPr>
            <a:r>
              <a:rPr lang="en-US" dirty="0"/>
              <a:t>8. Crisis Response: Globalized crises, such as pandemics or financial downturns, require swift and coordinated responses. Public policies must be agile and adaptable, with mechanisms in place for rapid information sharing, resource allocation, and collaborative decision-making on an international scale.</a:t>
            </a:r>
          </a:p>
          <a:p>
            <a:endParaRPr lang="en-US" dirty="0"/>
          </a:p>
          <a:p>
            <a:pPr marL="0" indent="0">
              <a:buNone/>
            </a:pPr>
            <a:r>
              <a:rPr lang="en-US" dirty="0"/>
              <a:t>Navigating public policy in a globalized world requires an understanding of the interconnected nature of today's challenges. Policymakers must engage in international collaboration, consider economic and technological realities, respect cultural diversity, and address global issues with comprehensive and sustainable solutions. By doing so, nations can work together to create policies that not only serve their individual interests but also contribute to the well-being of the global community.</a:t>
            </a:r>
          </a:p>
          <a:p>
            <a:endParaRPr lang="en-US" dirty="0"/>
          </a:p>
        </p:txBody>
      </p:sp>
    </p:spTree>
    <p:extLst>
      <p:ext uri="{BB962C8B-B14F-4D97-AF65-F5344CB8AC3E}">
        <p14:creationId xmlns:p14="http://schemas.microsoft.com/office/powerpoint/2010/main" val="1476346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12192000" cy="491086"/>
          </a:xfrm>
        </p:spPr>
        <p:txBody>
          <a:bodyPr>
            <a:normAutofit fontScale="90000"/>
          </a:bodyPr>
          <a:lstStyle/>
          <a:p>
            <a:r>
              <a:rPr lang="en-US" b="1" dirty="0"/>
              <a:t>Importance of public policy for computer science students</a:t>
            </a:r>
            <a:endParaRPr lang="en-US" dirty="0"/>
          </a:p>
        </p:txBody>
      </p:sp>
      <p:sp>
        <p:nvSpPr>
          <p:cNvPr id="3" name="Content Placeholder 2"/>
          <p:cNvSpPr>
            <a:spLocks noGrp="1"/>
          </p:cNvSpPr>
          <p:nvPr>
            <p:ph idx="1"/>
          </p:nvPr>
        </p:nvSpPr>
        <p:spPr>
          <a:xfrm>
            <a:off x="166255" y="997527"/>
            <a:ext cx="11187545" cy="5179436"/>
          </a:xfrm>
        </p:spPr>
        <p:txBody>
          <a:bodyPr>
            <a:normAutofit fontScale="92500" lnSpcReduction="10000"/>
          </a:bodyPr>
          <a:lstStyle/>
          <a:p>
            <a:pPr marL="0" indent="0">
              <a:buNone/>
            </a:pPr>
            <a:r>
              <a:rPr lang="en-US" dirty="0"/>
              <a:t>Public policy holds significant relevance for computer science students, as the decisions made in the policy realm have profound implications for the development, deployment, and impact of technology. In an era where computer science is central to numerous aspects of daily life and global progress, understanding and engaging with public policy becomes imperative for students in this field.</a:t>
            </a:r>
          </a:p>
          <a:p>
            <a:pPr marL="0" indent="0">
              <a:buNone/>
            </a:pPr>
            <a:r>
              <a:rPr lang="en-US" dirty="0"/>
              <a:t> </a:t>
            </a:r>
          </a:p>
          <a:p>
            <a:pPr marL="0" indent="0">
              <a:buNone/>
            </a:pPr>
            <a:r>
              <a:rPr lang="en-US" dirty="0"/>
              <a:t>1. Ethical Considerations: Public policy shapes the ethical framework within which technology operates. Computer science students must be aware of the ethical implications of their work, ranging from privacy concerns in data handling to the responsible use of artificial intelligence. Engaging with public policy enables students to contribute to the development of guidelines and regulations that prioritize ethical considerations in the tech industry.</a:t>
            </a:r>
          </a:p>
          <a:p>
            <a:pPr marL="0" indent="0">
              <a:buNone/>
            </a:pPr>
            <a:r>
              <a:rPr lang="en-US" dirty="0"/>
              <a:t> </a:t>
            </a:r>
          </a:p>
          <a:p>
            <a:endParaRPr lang="en-US" dirty="0"/>
          </a:p>
        </p:txBody>
      </p:sp>
    </p:spTree>
    <p:extLst>
      <p:ext uri="{BB962C8B-B14F-4D97-AF65-F5344CB8AC3E}">
        <p14:creationId xmlns:p14="http://schemas.microsoft.com/office/powerpoint/2010/main" val="1286233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9629" y="781396"/>
            <a:ext cx="11204171" cy="5395567"/>
          </a:xfrm>
        </p:spPr>
        <p:txBody>
          <a:bodyPr>
            <a:normAutofit/>
          </a:bodyPr>
          <a:lstStyle/>
          <a:p>
            <a:pPr marL="0" indent="0">
              <a:buNone/>
            </a:pPr>
            <a:r>
              <a:rPr lang="en-US" dirty="0"/>
              <a:t>2. Regulation and Compliance: Technology is subject to various regulations to ensure the safety, security, and privacy of users. Understanding the regulatory landscape is crucial for computer science students, as they design and implement solutions. Compliance with policies related to data protection, cybersecurity, and consumer rights is essential for the success and sustainability of technological innovations.</a:t>
            </a:r>
          </a:p>
          <a:p>
            <a:pPr marL="0" indent="0">
              <a:buNone/>
            </a:pPr>
            <a:r>
              <a:rPr lang="en-US" dirty="0"/>
              <a:t> </a:t>
            </a:r>
          </a:p>
          <a:p>
            <a:pPr marL="0" indent="0">
              <a:buNone/>
            </a:pPr>
            <a:r>
              <a:rPr lang="en-US" dirty="0"/>
              <a:t>3. Privacy and Security: The intersection of computer science and public policy is particularly evident in the realm of privacy and security. Students need to be well-versed in policies related to data protection, encryption, and cybersecurity to design systems that not only meet technical requirements but also adhere to legal and ethical standards.</a:t>
            </a:r>
          </a:p>
          <a:p>
            <a:endParaRPr lang="en-US" dirty="0"/>
          </a:p>
          <a:p>
            <a:endParaRPr lang="en-US" dirty="0"/>
          </a:p>
        </p:txBody>
      </p:sp>
    </p:spTree>
    <p:extLst>
      <p:ext uri="{BB962C8B-B14F-4D97-AF65-F5344CB8AC3E}">
        <p14:creationId xmlns:p14="http://schemas.microsoft.com/office/powerpoint/2010/main" val="1483597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1069" y="847898"/>
            <a:ext cx="11112731" cy="5329065"/>
          </a:xfrm>
        </p:spPr>
        <p:txBody>
          <a:bodyPr>
            <a:normAutofit fontScale="92500" lnSpcReduction="10000"/>
          </a:bodyPr>
          <a:lstStyle/>
          <a:p>
            <a:pPr marL="0" indent="0">
              <a:buNone/>
            </a:pPr>
            <a:r>
              <a:rPr lang="en-US" dirty="0"/>
              <a:t>4. Accessibility and Inclusivity: Public policy plays a key role in promoting accessibility and inclusivity in technology. Computer science students must be aware of policies related to digital accessibility and strive to create technology that is inclusive for users with diverse abilities. Engaging with public policy allows students to advocate for universal design principles and equal access to technological advancements.</a:t>
            </a:r>
          </a:p>
          <a:p>
            <a:pPr marL="0" indent="0">
              <a:buNone/>
            </a:pPr>
            <a:r>
              <a:rPr lang="en-US" dirty="0"/>
              <a:t> </a:t>
            </a:r>
          </a:p>
          <a:p>
            <a:pPr marL="0" indent="0">
              <a:buNone/>
            </a:pPr>
            <a:r>
              <a:rPr lang="en-US" dirty="0"/>
              <a:t>5. Intellectual Property: Understanding intellectual property laws is essential for computer science students involved in software development and innovation. Public policy governs issues such as patents, copyrights, and trademarks, shaping how intellectual property is protected and shared in the tech industry. A solid grasp of these policies enables students to navigate legal complexities and contribute to a culture of innovation.</a:t>
            </a:r>
          </a:p>
          <a:p>
            <a:pPr marL="0" indent="0">
              <a:buNone/>
            </a:pPr>
            <a:r>
              <a:rPr lang="en-US" dirty="0"/>
              <a:t> </a:t>
            </a:r>
          </a:p>
          <a:p>
            <a:endParaRPr lang="en-US" dirty="0"/>
          </a:p>
        </p:txBody>
      </p:sp>
    </p:spTree>
    <p:extLst>
      <p:ext uri="{BB962C8B-B14F-4D97-AF65-F5344CB8AC3E}">
        <p14:creationId xmlns:p14="http://schemas.microsoft.com/office/powerpoint/2010/main" val="4156458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9258" y="897775"/>
            <a:ext cx="11054542" cy="5279188"/>
          </a:xfrm>
        </p:spPr>
        <p:txBody>
          <a:bodyPr>
            <a:normAutofit fontScale="92500" lnSpcReduction="10000"/>
          </a:bodyPr>
          <a:lstStyle/>
          <a:p>
            <a:pPr marL="0" indent="0">
              <a:buNone/>
            </a:pPr>
            <a:r>
              <a:rPr lang="en-US" dirty="0"/>
              <a:t>6. Open Source and Collaboration: Public policy also influences the landscape of open-source software and collaborative development. Computer science students benefit from understanding policies that promote or hinder open-source initiatives. Engaging with these policies can foster a culture of collaboration, enabling students to contribute to open-source projects and participate in the global tech community.</a:t>
            </a:r>
          </a:p>
          <a:p>
            <a:pPr marL="0" indent="0">
              <a:buNone/>
            </a:pPr>
            <a:r>
              <a:rPr lang="en-US" dirty="0"/>
              <a:t> </a:t>
            </a:r>
          </a:p>
          <a:p>
            <a:pPr marL="0" indent="0">
              <a:buNone/>
            </a:pPr>
            <a:r>
              <a:rPr lang="en-US" dirty="0"/>
              <a:t>7. Government Technology Initiatives: Many governments have technology-driven initiatives, from smart cities to digital governance. Computer science students can actively contribute to these initiatives by understanding the policy frameworks that guide them. Involvement in such projects not only provides practical experience but also allows students to influence the direction of technology in the public sector.</a:t>
            </a:r>
          </a:p>
          <a:p>
            <a:pPr marL="0" indent="0">
              <a:buNone/>
            </a:pPr>
            <a:r>
              <a:rPr lang="en-US" dirty="0"/>
              <a:t> </a:t>
            </a:r>
          </a:p>
          <a:p>
            <a:endParaRPr lang="en-US" dirty="0"/>
          </a:p>
        </p:txBody>
      </p:sp>
    </p:spTree>
    <p:extLst>
      <p:ext uri="{BB962C8B-B14F-4D97-AF65-F5344CB8AC3E}">
        <p14:creationId xmlns:p14="http://schemas.microsoft.com/office/powerpoint/2010/main" val="1969147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2633" y="864524"/>
            <a:ext cx="11071167" cy="5312439"/>
          </a:xfrm>
        </p:spPr>
        <p:txBody>
          <a:bodyPr>
            <a:normAutofit fontScale="92500" lnSpcReduction="10000"/>
          </a:bodyPr>
          <a:lstStyle/>
          <a:p>
            <a:pPr marL="0" indent="0">
              <a:buNone/>
            </a:pPr>
            <a:r>
              <a:rPr lang="en-US" dirty="0"/>
              <a:t>8. Social Impact: Public policy decisions often have wide-reaching social implications. Computer science students can contribute to policies that address issues such as algorithmic bias, digital literacy, and the digital divide. By engaging with public policy, students can advocate for technology that positively impacts society and works towards reducing societal disparities.</a:t>
            </a:r>
          </a:p>
          <a:p>
            <a:endParaRPr lang="en-US" dirty="0"/>
          </a:p>
          <a:p>
            <a:pPr marL="0" indent="0">
              <a:buNone/>
            </a:pPr>
            <a:r>
              <a:rPr lang="en-US" dirty="0"/>
              <a:t>Importance of public policy for computer science students lies in the intersection of technology, ethics, and societal impact. By actively engaging with public policy, students not only ensure that their technical skills are aligned with legal and ethical standards but also become advocates for a technology landscape that prioritizes inclusivity, privacy, and social responsibility. As technology continues to evolve, the role of computer science students in shaping responsible and ethical policies becomes increasingly vital for the betterment of society as a whole.</a:t>
            </a:r>
          </a:p>
          <a:p>
            <a:pPr marL="0" indent="0">
              <a:buNone/>
            </a:pPr>
            <a:endParaRPr lang="en-US" dirty="0"/>
          </a:p>
        </p:txBody>
      </p:sp>
    </p:spTree>
    <p:extLst>
      <p:ext uri="{BB962C8B-B14F-4D97-AF65-F5344CB8AC3E}">
        <p14:creationId xmlns:p14="http://schemas.microsoft.com/office/powerpoint/2010/main" val="3788903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41704"/>
          </a:xfrm>
        </p:spPr>
        <p:txBody>
          <a:bodyPr>
            <a:normAutofit fontScale="90000"/>
          </a:bodyPr>
          <a:lstStyle/>
          <a:p>
            <a:r>
              <a:rPr lang="en-US" b="1" dirty="0"/>
              <a:t>Public policy in globalized World</a:t>
            </a:r>
            <a:endParaRPr lang="en-US" dirty="0"/>
          </a:p>
        </p:txBody>
      </p:sp>
      <p:sp>
        <p:nvSpPr>
          <p:cNvPr id="3" name="Content Placeholder 2"/>
          <p:cNvSpPr>
            <a:spLocks noGrp="1"/>
          </p:cNvSpPr>
          <p:nvPr>
            <p:ph idx="1"/>
          </p:nvPr>
        </p:nvSpPr>
        <p:spPr>
          <a:xfrm>
            <a:off x="133004" y="798022"/>
            <a:ext cx="11220796" cy="5378941"/>
          </a:xfrm>
        </p:spPr>
        <p:txBody>
          <a:bodyPr>
            <a:normAutofit fontScale="92500" lnSpcReduction="10000"/>
          </a:bodyPr>
          <a:lstStyle/>
          <a:p>
            <a:pPr marL="0" indent="0">
              <a:buNone/>
            </a:pPr>
            <a:r>
              <a:rPr lang="en-US" dirty="0"/>
              <a:t>Public policy in a globalized world is a complex and dynamic field that requires a nuanced understanding of interconnected systems, diverse stakeholders, and the impact of decisions on a global scale. As nations become increasingly interdependent, the formulation and implementation of public policies take on added significance. Here are several key aspects to consider when navigating the intricacies of public policy in a globalized world.</a:t>
            </a:r>
          </a:p>
          <a:p>
            <a:pPr marL="0" indent="0">
              <a:buNone/>
            </a:pPr>
            <a:r>
              <a:rPr lang="en-US" dirty="0"/>
              <a:t> </a:t>
            </a:r>
          </a:p>
          <a:p>
            <a:pPr marL="0" indent="0">
              <a:buNone/>
            </a:pPr>
            <a:r>
              <a:rPr lang="en-US" dirty="0"/>
              <a:t>1. Interconnectedness: In a globalized world, the actions of one nation can have far-reaching consequences. Policies addressing issues such as climate change, trade, and public health are inherently interconnected. For example, environmental policies in one country can impact global climate patterns, affecting nations worldwide. Recognizing and accounting for these interconnections is crucial for crafting effective and sustainable public policies.</a:t>
            </a:r>
          </a:p>
          <a:p>
            <a:pPr marL="0" indent="0">
              <a:buNone/>
            </a:pPr>
            <a:r>
              <a:rPr lang="en-US" dirty="0"/>
              <a:t> </a:t>
            </a:r>
          </a:p>
          <a:p>
            <a:endParaRPr lang="en-US" dirty="0"/>
          </a:p>
        </p:txBody>
      </p:sp>
    </p:spTree>
    <p:extLst>
      <p:ext uri="{BB962C8B-B14F-4D97-AF65-F5344CB8AC3E}">
        <p14:creationId xmlns:p14="http://schemas.microsoft.com/office/powerpoint/2010/main" val="3981744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505" y="789709"/>
            <a:ext cx="11154295" cy="5387254"/>
          </a:xfrm>
        </p:spPr>
        <p:txBody>
          <a:bodyPr>
            <a:normAutofit/>
          </a:bodyPr>
          <a:lstStyle/>
          <a:p>
            <a:pPr marL="0" indent="0">
              <a:buNone/>
            </a:pPr>
            <a:r>
              <a:rPr lang="en-US" dirty="0"/>
              <a:t>2. International Cooperation: Global challenges, such as pandemics and environmental degradation, necessitate international cooperation. Effective public policy must involve collaboration between nations, international organizations, and non-governmental entities. This requires diplomacy, negotiation, and the establishment of frameworks that facilitate collective action.</a:t>
            </a:r>
          </a:p>
          <a:p>
            <a:pPr marL="0" indent="0">
              <a:buNone/>
            </a:pPr>
            <a:r>
              <a:rPr lang="en-US" dirty="0"/>
              <a:t> </a:t>
            </a:r>
          </a:p>
          <a:p>
            <a:pPr marL="0" indent="0">
              <a:buNone/>
            </a:pPr>
            <a:r>
              <a:rPr lang="en-US" dirty="0"/>
              <a:t>3. Economic Globalization: The global economy is characterized by interconnected financial markets, multinational corporations, and cross-border trade. Public policies must adapt to this reality, addressing issues such as economic inequality, fair trade practices, and financial regulations that impact not only domestic but also international economic dynamics.</a:t>
            </a:r>
          </a:p>
          <a:p>
            <a:endParaRPr lang="en-US" dirty="0"/>
          </a:p>
        </p:txBody>
      </p:sp>
    </p:spTree>
    <p:extLst>
      <p:ext uri="{BB962C8B-B14F-4D97-AF65-F5344CB8AC3E}">
        <p14:creationId xmlns:p14="http://schemas.microsoft.com/office/powerpoint/2010/main" val="2468558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2756" y="756458"/>
            <a:ext cx="11121044" cy="5420505"/>
          </a:xfrm>
        </p:spPr>
        <p:txBody>
          <a:bodyPr>
            <a:normAutofit lnSpcReduction="10000"/>
          </a:bodyPr>
          <a:lstStyle/>
          <a:p>
            <a:pPr marL="0" indent="0">
              <a:buNone/>
            </a:pPr>
            <a:r>
              <a:rPr lang="en-US" dirty="0"/>
              <a:t>4. Technological Advancements: Rapid advancements in technology have profound implications for public policy. Issues such as cybersecurity, data privacy, and the regulation of emerging technologies like artificial intelligence demand thoughtful and adaptable policies that can address challenges across borders. Striking the right balance between innovation and regulation is crucial in this context.</a:t>
            </a:r>
          </a:p>
          <a:p>
            <a:endParaRPr lang="en-US" dirty="0"/>
          </a:p>
          <a:p>
            <a:pPr marL="0" indent="0">
              <a:buNone/>
            </a:pPr>
            <a:r>
              <a:rPr lang="en-US" dirty="0"/>
              <a:t>5. Cultural Sensitivity: Cultural diversity is a hallmark of globalization. Public policies should be crafted with sensitivity to diverse cultural values, norms, and perspectives. Understanding and respecting these differences are essential for the successful implementation of policies that have global implications, ranging from human rights to social welfare.</a:t>
            </a:r>
          </a:p>
          <a:p>
            <a:pPr marL="0" indent="0">
              <a:buNone/>
            </a:pPr>
            <a:r>
              <a:rPr lang="en-US" dirty="0"/>
              <a:t> </a:t>
            </a:r>
          </a:p>
          <a:p>
            <a:endParaRPr lang="en-US" dirty="0"/>
          </a:p>
          <a:p>
            <a:endParaRPr lang="en-US" dirty="0"/>
          </a:p>
        </p:txBody>
      </p:sp>
    </p:spTree>
    <p:extLst>
      <p:ext uri="{BB962C8B-B14F-4D97-AF65-F5344CB8AC3E}">
        <p14:creationId xmlns:p14="http://schemas.microsoft.com/office/powerpoint/2010/main" val="853051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1308</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Importance of public policy for computer science students</vt:lpstr>
      <vt:lpstr>PowerPoint Presentation</vt:lpstr>
      <vt:lpstr>PowerPoint Presentation</vt:lpstr>
      <vt:lpstr>PowerPoint Presentation</vt:lpstr>
      <vt:lpstr>PowerPoint Presentation</vt:lpstr>
      <vt:lpstr>Public policy in globalized World</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Fast</dc:creator>
  <cp:lastModifiedBy>Blah Blah</cp:lastModifiedBy>
  <cp:revision>7</cp:revision>
  <dcterms:created xsi:type="dcterms:W3CDTF">2024-02-02T08:59:09Z</dcterms:created>
  <dcterms:modified xsi:type="dcterms:W3CDTF">2024-02-29T03:41:41Z</dcterms:modified>
</cp:coreProperties>
</file>