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7" r:id="rId4"/>
    <p:sldId id="268" r:id="rId5"/>
    <p:sldId id="269" r:id="rId6"/>
    <p:sldId id="276" r:id="rId7"/>
    <p:sldId id="272" r:id="rId8"/>
    <p:sldId id="273" r:id="rId9"/>
    <p:sldId id="274"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27AAA2-6BFC-45EA-A814-8C255D0BD50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293630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7AAA2-6BFC-45EA-A814-8C255D0BD50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3279658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7AAA2-6BFC-45EA-A814-8C255D0BD50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4228573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27AAA2-6BFC-45EA-A814-8C255D0BD50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24091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27AAA2-6BFC-45EA-A814-8C255D0BD50E}"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274559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27AAA2-6BFC-45EA-A814-8C255D0BD50E}"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11238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27AAA2-6BFC-45EA-A814-8C255D0BD50E}"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162009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27AAA2-6BFC-45EA-A814-8C255D0BD50E}"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361098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7AAA2-6BFC-45EA-A814-8C255D0BD50E}"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1153839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27AAA2-6BFC-45EA-A814-8C255D0BD50E}"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2333861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B27AAA2-6BFC-45EA-A814-8C255D0BD50E}"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89C566-8089-4DAA-81CE-134260F0E1BE}" type="slidenum">
              <a:rPr lang="en-US" smtClean="0"/>
              <a:t>‹#›</a:t>
            </a:fld>
            <a:endParaRPr lang="en-US"/>
          </a:p>
        </p:txBody>
      </p:sp>
    </p:spTree>
    <p:extLst>
      <p:ext uri="{BB962C8B-B14F-4D97-AF65-F5344CB8AC3E}">
        <p14:creationId xmlns:p14="http://schemas.microsoft.com/office/powerpoint/2010/main" val="199614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7AAA2-6BFC-45EA-A814-8C255D0BD50E}" type="datetimeFigureOut">
              <a:rPr lang="en-US" smtClean="0"/>
              <a:t>2/29/2024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9C566-8089-4DAA-81CE-134260F0E1BE}" type="slidenum">
              <a:rPr lang="en-US" smtClean="0"/>
              <a:t>‹#›</a:t>
            </a:fld>
            <a:endParaRPr lang="en-US"/>
          </a:p>
        </p:txBody>
      </p:sp>
    </p:spTree>
    <p:extLst>
      <p:ext uri="{BB962C8B-B14F-4D97-AF65-F5344CB8AC3E}">
        <p14:creationId xmlns:p14="http://schemas.microsoft.com/office/powerpoint/2010/main" val="3424717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type="subTitle" idx="1"/>
          </p:nvPr>
        </p:nvSpPr>
        <p:spPr>
          <a:xfrm>
            <a:off x="407324" y="1454727"/>
            <a:ext cx="11296996" cy="4322618"/>
          </a:xfrm>
        </p:spPr>
        <p:txBody>
          <a:bodyPr>
            <a:normAutofit/>
          </a:bodyPr>
          <a:lstStyle/>
          <a:p>
            <a:pPr marL="0" indent="0" algn="ctr">
              <a:buNone/>
            </a:pPr>
            <a:r>
              <a:rPr lang="en-US" sz="4000" dirty="0"/>
              <a:t>COURSE – INTRODUCTION TO PUBLIC POLICY</a:t>
            </a:r>
          </a:p>
          <a:p>
            <a:pPr marL="0" indent="0" algn="ctr">
              <a:buNone/>
            </a:pPr>
            <a:r>
              <a:rPr lang="en-US" sz="4000" dirty="0"/>
              <a:t>COURSE CODE - SS4003</a:t>
            </a:r>
          </a:p>
          <a:p>
            <a:pPr marL="0" indent="0" algn="ctr">
              <a:buNone/>
            </a:pPr>
            <a:r>
              <a:rPr lang="en-US" sz="4000" dirty="0"/>
              <a:t>INSTRUCTOR – Dr. </a:t>
            </a:r>
            <a:r>
              <a:rPr lang="en-US" sz="4000" dirty="0" err="1"/>
              <a:t>Shahnawaz</a:t>
            </a:r>
            <a:r>
              <a:rPr lang="en-US" sz="4000" dirty="0"/>
              <a:t> Muhammad khan</a:t>
            </a:r>
          </a:p>
          <a:p>
            <a:r>
              <a:rPr lang="en-US" sz="4000" b="1" dirty="0"/>
              <a:t>Topics</a:t>
            </a:r>
          </a:p>
          <a:p>
            <a:r>
              <a:rPr lang="en-US" sz="4000" b="1" dirty="0"/>
              <a:t>Categories of Public Policies </a:t>
            </a:r>
          </a:p>
          <a:p>
            <a:r>
              <a:rPr lang="en-US" sz="4000" b="1"/>
              <a:t>Approaches to study Public </a:t>
            </a:r>
            <a:r>
              <a:rPr lang="en-US" sz="4000" b="1" dirty="0"/>
              <a:t>P</a:t>
            </a:r>
            <a:r>
              <a:rPr lang="en-US" sz="4000" b="1"/>
              <a:t>olicy</a:t>
            </a:r>
            <a:endParaRPr lang="en-US" sz="4000" dirty="0"/>
          </a:p>
        </p:txBody>
      </p:sp>
    </p:spTree>
    <p:extLst>
      <p:ext uri="{BB962C8B-B14F-4D97-AF65-F5344CB8AC3E}">
        <p14:creationId xmlns:p14="http://schemas.microsoft.com/office/powerpoint/2010/main" val="126336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468" y="679270"/>
            <a:ext cx="10979331" cy="5497694"/>
          </a:xfrm>
        </p:spPr>
        <p:txBody>
          <a:bodyPr>
            <a:noAutofit/>
          </a:bodyPr>
          <a:lstStyle/>
          <a:p>
            <a:pPr marL="0" lvl="0" indent="0" eaLnBrk="0" fontAlgn="base" hangingPunct="0">
              <a:lnSpc>
                <a:spcPct val="100000"/>
              </a:lnSpc>
              <a:spcBef>
                <a:spcPct val="0"/>
              </a:spcBef>
              <a:spcAft>
                <a:spcPct val="0"/>
              </a:spcAft>
              <a:buFontTx/>
              <a:buAutoNum type="arabicPeriod" startAt="9"/>
            </a:pPr>
            <a:r>
              <a:rPr lang="en-US" altLang="en-US" sz="2400" b="1" dirty="0">
                <a:latin typeface="Times New Roman" panose="02020603050405020304" pitchFamily="18" charset="0"/>
                <a:cs typeface="Times New Roman" panose="02020603050405020304" pitchFamily="18" charset="0"/>
              </a:rPr>
              <a:t>Policy Diffusion Approach:</a:t>
            </a:r>
            <a:endParaRPr lang="en-US" altLang="en-US" sz="24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Focus:</a:t>
            </a:r>
            <a:r>
              <a:rPr lang="en-US" altLang="en-US" dirty="0">
                <a:latin typeface="Times New Roman" panose="02020603050405020304" pitchFamily="18" charset="0"/>
                <a:cs typeface="Times New Roman" panose="02020603050405020304" pitchFamily="18" charset="0"/>
              </a:rPr>
              <a:t> Examines the spread of policies across different jurisdictions and levels of government.</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Key Aspects:</a:t>
            </a:r>
            <a:r>
              <a:rPr lang="en-US" altLang="en-US" dirty="0">
                <a:latin typeface="Times New Roman" panose="02020603050405020304" pitchFamily="18" charset="0"/>
                <a:cs typeface="Times New Roman" panose="02020603050405020304" pitchFamily="18" charset="0"/>
              </a:rPr>
              <a:t> Analyzes the factors influencing the adoption and adaptation of policies.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Methods:</a:t>
            </a:r>
            <a:r>
              <a:rPr lang="en-US" altLang="en-US" dirty="0">
                <a:latin typeface="Times New Roman" panose="02020603050405020304" pitchFamily="18" charset="0"/>
                <a:cs typeface="Times New Roman" panose="02020603050405020304" pitchFamily="18" charset="0"/>
              </a:rPr>
              <a:t> Cross-national studies, case studies, and comparative analysis.</a:t>
            </a:r>
          </a:p>
          <a:p>
            <a:pPr marL="0" lvl="0" indent="0" eaLnBrk="0" fontAlgn="base" hangingPunct="0">
              <a:lnSpc>
                <a:spcPct val="100000"/>
              </a:lnSpc>
              <a:spcBef>
                <a:spcPct val="0"/>
              </a:spcBef>
              <a:spcAft>
                <a:spcPct val="0"/>
              </a:spcAft>
              <a:buFontTx/>
              <a:buAutoNum type="arabicPeriod" startAt="10"/>
            </a:pPr>
            <a:r>
              <a:rPr lang="en-US" altLang="en-US" sz="2400" b="1" dirty="0">
                <a:latin typeface="Times New Roman" panose="02020603050405020304" pitchFamily="18" charset="0"/>
                <a:cs typeface="Times New Roman" panose="02020603050405020304" pitchFamily="18" charset="0"/>
              </a:rPr>
              <a:t>Critical Policy Studies:</a:t>
            </a:r>
            <a:endParaRPr lang="en-US" altLang="en-US" sz="24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Focus:</a:t>
            </a:r>
            <a:r>
              <a:rPr lang="en-US" altLang="en-US" dirty="0">
                <a:latin typeface="Times New Roman" panose="02020603050405020304" pitchFamily="18" charset="0"/>
                <a:cs typeface="Times New Roman" panose="02020603050405020304" pitchFamily="18" charset="0"/>
              </a:rPr>
              <a:t> Takes a critical perspective, questioning power relations, inequalities, and social justice in policymaking.</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Key Aspects:</a:t>
            </a:r>
            <a:r>
              <a:rPr lang="en-US" altLang="en-US" dirty="0">
                <a:latin typeface="Times New Roman" panose="02020603050405020304" pitchFamily="18" charset="0"/>
                <a:cs typeface="Times New Roman" panose="02020603050405020304" pitchFamily="18" charset="0"/>
              </a:rPr>
              <a:t> Explores the underlying assumptions and power dynamics in policy decisions.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Methods:</a:t>
            </a:r>
            <a:r>
              <a:rPr lang="en-US" altLang="en-US" dirty="0">
                <a:latin typeface="Times New Roman" panose="02020603050405020304" pitchFamily="18" charset="0"/>
                <a:cs typeface="Times New Roman" panose="02020603050405020304" pitchFamily="18" charset="0"/>
              </a:rPr>
              <a:t> Critical discourse analysis, feminist approaches, and participatory research.</a:t>
            </a:r>
          </a:p>
          <a:p>
            <a:pPr marL="0" lv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Researchers often combine these approaches or draw on multiple perspectives to gain a comprehensive understanding of public policy. The choice of approach depends on the research questions, objectives, and the specific context under investigation.</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896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83812"/>
          </a:xfrm>
        </p:spPr>
        <p:txBody>
          <a:bodyPr>
            <a:normAutofit fontScale="90000"/>
          </a:bodyPr>
          <a:lstStyle/>
          <a:p>
            <a:pPr lvl="0"/>
            <a:r>
              <a:rPr lang="en-US" altLang="en-US" b="1" dirty="0">
                <a:latin typeface="Söhne"/>
              </a:rPr>
              <a:t>Categories of public policies</a:t>
            </a:r>
            <a:endParaRPr lang="en-US" dirty="0"/>
          </a:p>
        </p:txBody>
      </p:sp>
      <p:sp>
        <p:nvSpPr>
          <p:cNvPr id="3" name="Content Placeholder 2"/>
          <p:cNvSpPr>
            <a:spLocks noGrp="1"/>
          </p:cNvSpPr>
          <p:nvPr>
            <p:ph idx="1"/>
          </p:nvPr>
        </p:nvSpPr>
        <p:spPr>
          <a:xfrm>
            <a:off x="296091" y="1010194"/>
            <a:ext cx="11057709" cy="5166769"/>
          </a:xfrm>
        </p:spPr>
        <p:txBody>
          <a:bodyPr>
            <a:noAutofit/>
          </a:bodyPr>
          <a:lstStyle/>
          <a:p>
            <a:pPr marL="0" lv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Public policies are government actions or decisions that aim to address specific issues or achieve particular goals within a society. These policies can cover a wide range of areas, including social, economic, environmental, and cultural aspects. Public policies can be categorized in various ways based on their nature, scope, and objectives. Here are some common categories of public policies:</a:t>
            </a:r>
          </a:p>
          <a:p>
            <a:pPr marL="0" lvl="0" indent="0" eaLnBrk="0" fontAlgn="base" hangingPunct="0">
              <a:lnSpc>
                <a:spcPct val="100000"/>
              </a:lnSpc>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a:pPr>
            <a:r>
              <a:rPr lang="en-US" altLang="en-US" sz="2400" b="1" dirty="0">
                <a:latin typeface="Times New Roman" panose="02020603050405020304" pitchFamily="18" charset="0"/>
                <a:cs typeface="Times New Roman" panose="02020603050405020304" pitchFamily="18" charset="0"/>
              </a:rPr>
              <a:t>Distributive Policies:</a:t>
            </a:r>
            <a:r>
              <a:rPr lang="en-US" altLang="en-US" sz="24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Distributive policies involve the allocation of resources, benefits, or services to specific groups or individuals in society.</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Example:</a:t>
            </a:r>
            <a:r>
              <a:rPr lang="en-US" altLang="en-US" dirty="0">
                <a:latin typeface="Times New Roman" panose="02020603050405020304" pitchFamily="18" charset="0"/>
                <a:cs typeface="Times New Roman" panose="02020603050405020304" pitchFamily="18" charset="0"/>
              </a:rPr>
              <a:t> Social welfare programs, education funding, and healthcare subsidies.</a:t>
            </a:r>
          </a:p>
          <a:p>
            <a:pPr marL="0" lvl="0" indent="0" eaLnBrk="0" fontAlgn="base" hangingPunct="0">
              <a:lnSpc>
                <a:spcPct val="100000"/>
              </a:lnSpc>
              <a:spcBef>
                <a:spcPct val="0"/>
              </a:spcBef>
              <a:spcAft>
                <a:spcPct val="0"/>
              </a:spcAft>
              <a:buFontTx/>
              <a:buAutoNum type="arabicPeriod" startAt="2"/>
            </a:pPr>
            <a:r>
              <a:rPr lang="en-US" altLang="en-US" sz="2400" b="1" dirty="0">
                <a:latin typeface="Times New Roman" panose="02020603050405020304" pitchFamily="18" charset="0"/>
                <a:cs typeface="Times New Roman" panose="02020603050405020304" pitchFamily="18" charset="0"/>
              </a:rPr>
              <a:t>Redistributive Policies:</a:t>
            </a:r>
            <a:r>
              <a:rPr lang="en-US" altLang="en-US" sz="24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Redistributive policies aim to reduce economic inequalities by transferring resources from one group to another.</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Example:</a:t>
            </a:r>
            <a:r>
              <a:rPr lang="en-US" altLang="en-US" dirty="0">
                <a:latin typeface="Times New Roman" panose="02020603050405020304" pitchFamily="18" charset="0"/>
                <a:cs typeface="Times New Roman" panose="02020603050405020304" pitchFamily="18" charset="0"/>
              </a:rPr>
              <a:t> Progressive taxation, social security, and wealth redistribution programs.</a:t>
            </a:r>
          </a:p>
          <a:p>
            <a:pPr marL="0" lvl="0" indent="0" eaLnBrk="0" fontAlgn="base" hangingPunct="0">
              <a:lnSpc>
                <a:spcPct val="100000"/>
              </a:lnSpc>
              <a:spcBef>
                <a:spcPct val="0"/>
              </a:spcBef>
              <a:spcAft>
                <a:spcPct val="0"/>
              </a:spcAft>
              <a:buNone/>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290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091" y="888274"/>
            <a:ext cx="11057709" cy="5288689"/>
          </a:xfrm>
        </p:spPr>
        <p:txBody>
          <a:bodyPr>
            <a:noAutofit/>
          </a:bodyPr>
          <a:lstStyle/>
          <a:p>
            <a:pPr marL="0" lvl="0" indent="0" eaLnBrk="0" fontAlgn="base" hangingPunct="0">
              <a:lnSpc>
                <a:spcPct val="100000"/>
              </a:lnSpc>
              <a:spcBef>
                <a:spcPct val="0"/>
              </a:spcBef>
              <a:spcAft>
                <a:spcPct val="0"/>
              </a:spcAft>
              <a:buFontTx/>
              <a:buAutoNum type="arabicPeriod" startAt="3"/>
            </a:pPr>
            <a:r>
              <a:rPr lang="en-US" altLang="en-US" sz="2400" b="1" dirty="0">
                <a:latin typeface="Times New Roman" panose="02020603050405020304" pitchFamily="18" charset="0"/>
                <a:cs typeface="Times New Roman" panose="02020603050405020304" pitchFamily="18" charset="0"/>
              </a:rPr>
              <a:t>Regulatory Policies: </a:t>
            </a:r>
            <a:r>
              <a:rPr lang="en-US" altLang="en-US" dirty="0">
                <a:latin typeface="Times New Roman" panose="02020603050405020304" pitchFamily="18" charset="0"/>
                <a:cs typeface="Times New Roman" panose="02020603050405020304" pitchFamily="18" charset="0"/>
              </a:rPr>
              <a:t>Regulatory policies involve the creation and enforcement of rules and regulations to guide behavior in various sectors.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Example:</a:t>
            </a:r>
            <a:r>
              <a:rPr lang="en-US" altLang="en-US" dirty="0">
                <a:latin typeface="Times New Roman" panose="02020603050405020304" pitchFamily="18" charset="0"/>
                <a:cs typeface="Times New Roman" panose="02020603050405020304" pitchFamily="18" charset="0"/>
              </a:rPr>
              <a:t> Environmental regulations, labor laws, and financial regulations.</a:t>
            </a:r>
          </a:p>
          <a:p>
            <a:pPr marL="0" lvl="0" indent="0" eaLnBrk="0" fontAlgn="base" hangingPunct="0">
              <a:lnSpc>
                <a:spcPct val="100000"/>
              </a:lnSpc>
              <a:spcBef>
                <a:spcPct val="0"/>
              </a:spcBef>
              <a:spcAft>
                <a:spcPct val="0"/>
              </a:spcAft>
              <a:buFontTx/>
              <a:buAutoNum type="arabicPeriod" startAt="4"/>
            </a:pPr>
            <a:r>
              <a:rPr lang="en-US" altLang="en-US" sz="2400" b="1" dirty="0">
                <a:latin typeface="Times New Roman" panose="02020603050405020304" pitchFamily="18" charset="0"/>
                <a:cs typeface="Times New Roman" panose="02020603050405020304" pitchFamily="18" charset="0"/>
              </a:rPr>
              <a:t>Constitutive Policies:</a:t>
            </a:r>
            <a:r>
              <a:rPr lang="en-US" altLang="en-US" sz="2400"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Constitutive policies focus on shaping and defining the fundamental structures and institutions of government.</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Example:</a:t>
            </a:r>
            <a:r>
              <a:rPr lang="en-US" altLang="en-US" dirty="0">
                <a:latin typeface="Times New Roman" panose="02020603050405020304" pitchFamily="18" charset="0"/>
                <a:cs typeface="Times New Roman" panose="02020603050405020304" pitchFamily="18" charset="0"/>
              </a:rPr>
              <a:t> Constitutional amendments, electoral reforms, and changes in the structure of government.</a:t>
            </a:r>
          </a:p>
          <a:p>
            <a:pPr marL="0" lvl="0" indent="0" eaLnBrk="0" fontAlgn="base" hangingPunct="0">
              <a:lnSpc>
                <a:spcPct val="100000"/>
              </a:lnSpc>
              <a:spcBef>
                <a:spcPct val="0"/>
              </a:spcBef>
              <a:spcAft>
                <a:spcPct val="0"/>
              </a:spcAft>
              <a:buFontTx/>
              <a:buAutoNum type="arabicPeriod" startAt="5"/>
            </a:pPr>
            <a:r>
              <a:rPr lang="en-US" altLang="en-US" sz="2400" b="1" dirty="0" err="1">
                <a:latin typeface="Times New Roman" panose="02020603050405020304" pitchFamily="18" charset="0"/>
                <a:cs typeface="Times New Roman" panose="02020603050405020304" pitchFamily="18" charset="0"/>
              </a:rPr>
              <a:t>Redressive</a:t>
            </a:r>
            <a:r>
              <a:rPr lang="en-US" altLang="en-US" sz="2400" b="1" dirty="0">
                <a:latin typeface="Times New Roman" panose="02020603050405020304" pitchFamily="18" charset="0"/>
                <a:cs typeface="Times New Roman" panose="02020603050405020304" pitchFamily="18" charset="0"/>
              </a:rPr>
              <a:t> Policies:</a:t>
            </a:r>
            <a:r>
              <a:rPr lang="en-US" altLang="en-US" sz="2400"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Redressive</a:t>
            </a:r>
            <a:r>
              <a:rPr lang="en-US" altLang="en-US" dirty="0">
                <a:latin typeface="Times New Roman" panose="02020603050405020304" pitchFamily="18" charset="0"/>
                <a:cs typeface="Times New Roman" panose="02020603050405020304" pitchFamily="18" charset="0"/>
              </a:rPr>
              <a:t> policies aim to correct past injustices or address historical grievances.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Example:</a:t>
            </a:r>
            <a:r>
              <a:rPr lang="en-US" altLang="en-US" dirty="0">
                <a:latin typeface="Times New Roman" panose="02020603050405020304" pitchFamily="18" charset="0"/>
                <a:cs typeface="Times New Roman" panose="02020603050405020304" pitchFamily="18" charset="0"/>
              </a:rPr>
              <a:t> Affirmative action programs, reparations, and restorative justice initiatives.</a:t>
            </a:r>
          </a:p>
        </p:txBody>
      </p:sp>
    </p:spTree>
    <p:extLst>
      <p:ext uri="{BB962C8B-B14F-4D97-AF65-F5344CB8AC3E}">
        <p14:creationId xmlns:p14="http://schemas.microsoft.com/office/powerpoint/2010/main" val="419713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686" y="1071154"/>
            <a:ext cx="10657114" cy="5105809"/>
          </a:xfrm>
        </p:spPr>
        <p:txBody>
          <a:bodyPr>
            <a:noAutofit/>
          </a:bodyPr>
          <a:lstStyle/>
          <a:p>
            <a:pPr marL="0" lvl="0" indent="0" eaLnBrk="0" fontAlgn="base" hangingPunct="0">
              <a:lnSpc>
                <a:spcPct val="100000"/>
              </a:lnSpc>
              <a:spcBef>
                <a:spcPct val="0"/>
              </a:spcBef>
              <a:spcAft>
                <a:spcPct val="0"/>
              </a:spcAft>
              <a:buFontTx/>
              <a:buAutoNum type="arabicPeriod" startAt="6"/>
            </a:pPr>
            <a:r>
              <a:rPr lang="en-US" altLang="en-US" sz="2400" b="1" dirty="0">
                <a:latin typeface="Times New Roman" panose="02020603050405020304" pitchFamily="18" charset="0"/>
                <a:cs typeface="Times New Roman" panose="02020603050405020304" pitchFamily="18" charset="0"/>
              </a:rPr>
              <a:t>Developmental </a:t>
            </a:r>
            <a:r>
              <a:rPr lang="en-US" altLang="en-US" sz="2400" b="1" dirty="0" err="1">
                <a:latin typeface="Times New Roman" panose="02020603050405020304" pitchFamily="18" charset="0"/>
                <a:cs typeface="Times New Roman" panose="02020603050405020304" pitchFamily="18" charset="0"/>
              </a:rPr>
              <a:t>Policies:</a:t>
            </a:r>
            <a:r>
              <a:rPr lang="en-US" altLang="en-US" dirty="0" err="1">
                <a:latin typeface="Times New Roman" panose="02020603050405020304" pitchFamily="18" charset="0"/>
                <a:cs typeface="Times New Roman" panose="02020603050405020304" pitchFamily="18" charset="0"/>
              </a:rPr>
              <a:t>Developmental</a:t>
            </a:r>
            <a:r>
              <a:rPr lang="en-US" altLang="en-US" dirty="0">
                <a:latin typeface="Times New Roman" panose="02020603050405020304" pitchFamily="18" charset="0"/>
                <a:cs typeface="Times New Roman" panose="02020603050405020304" pitchFamily="18" charset="0"/>
              </a:rPr>
              <a:t> policies aim to promote economic growth, infrastructure development, and overall progress.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Example:</a:t>
            </a:r>
            <a:r>
              <a:rPr lang="en-US" altLang="en-US" dirty="0">
                <a:latin typeface="Times New Roman" panose="02020603050405020304" pitchFamily="18" charset="0"/>
                <a:cs typeface="Times New Roman" panose="02020603050405020304" pitchFamily="18" charset="0"/>
              </a:rPr>
              <a:t> Industrial policies, investment in technology and innovation, and regional development initiatives.</a:t>
            </a:r>
          </a:p>
          <a:p>
            <a:pPr marL="0" lvl="0" indent="0" eaLnBrk="0" fontAlgn="base" hangingPunct="0">
              <a:lnSpc>
                <a:spcPct val="100000"/>
              </a:lnSpc>
              <a:spcBef>
                <a:spcPct val="0"/>
              </a:spcBef>
              <a:spcAft>
                <a:spcPct val="0"/>
              </a:spcAft>
              <a:buFontTx/>
              <a:buAutoNum type="arabicPeriod" startAt="7"/>
            </a:pPr>
            <a:r>
              <a:rPr lang="en-US" altLang="en-US" sz="2400" b="1" dirty="0">
                <a:latin typeface="Times New Roman" panose="02020603050405020304" pitchFamily="18" charset="0"/>
                <a:cs typeface="Times New Roman" panose="02020603050405020304" pitchFamily="18" charset="0"/>
              </a:rPr>
              <a:t>Public Service Provision </a:t>
            </a:r>
            <a:r>
              <a:rPr lang="en-US" altLang="en-US" sz="2400" b="1" dirty="0" err="1">
                <a:latin typeface="Times New Roman" panose="02020603050405020304" pitchFamily="18" charset="0"/>
                <a:cs typeface="Times New Roman" panose="02020603050405020304" pitchFamily="18" charset="0"/>
              </a:rPr>
              <a:t>Policies:</a:t>
            </a:r>
            <a:r>
              <a:rPr lang="en-US" altLang="en-US" dirty="0" err="1">
                <a:latin typeface="Times New Roman" panose="02020603050405020304" pitchFamily="18" charset="0"/>
                <a:cs typeface="Times New Roman" panose="02020603050405020304" pitchFamily="18" charset="0"/>
              </a:rPr>
              <a:t>These</a:t>
            </a:r>
            <a:r>
              <a:rPr lang="en-US" altLang="en-US" dirty="0">
                <a:latin typeface="Times New Roman" panose="02020603050405020304" pitchFamily="18" charset="0"/>
                <a:cs typeface="Times New Roman" panose="02020603050405020304" pitchFamily="18" charset="0"/>
              </a:rPr>
              <a:t> policies involve the direct provision of public goods and services by the government.</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Example:</a:t>
            </a:r>
            <a:r>
              <a:rPr lang="en-US" altLang="en-US" dirty="0">
                <a:latin typeface="Times New Roman" panose="02020603050405020304" pitchFamily="18" charset="0"/>
                <a:cs typeface="Times New Roman" panose="02020603050405020304" pitchFamily="18" charset="0"/>
              </a:rPr>
              <a:t> Public education, healthcare systems, and public utilities.</a:t>
            </a:r>
          </a:p>
          <a:p>
            <a:pPr marL="0" lvl="0" indent="0" eaLnBrk="0" fontAlgn="base" hangingPunct="0">
              <a:lnSpc>
                <a:spcPct val="100000"/>
              </a:lnSpc>
              <a:spcBef>
                <a:spcPct val="0"/>
              </a:spcBef>
              <a:spcAft>
                <a:spcPct val="0"/>
              </a:spcAft>
              <a:buFontTx/>
              <a:buAutoNum type="arabicPeriod" startAt="8"/>
            </a:pPr>
            <a:r>
              <a:rPr lang="en-US" altLang="en-US" sz="2400" b="1" dirty="0">
                <a:latin typeface="Times New Roman" panose="02020603050405020304" pitchFamily="18" charset="0"/>
                <a:cs typeface="Times New Roman" panose="02020603050405020304" pitchFamily="18" charset="0"/>
              </a:rPr>
              <a:t>Global </a:t>
            </a:r>
            <a:r>
              <a:rPr lang="en-US" altLang="en-US" sz="2400" b="1" dirty="0" err="1">
                <a:latin typeface="Times New Roman" panose="02020603050405020304" pitchFamily="18" charset="0"/>
                <a:cs typeface="Times New Roman" panose="02020603050405020304" pitchFamily="18" charset="0"/>
              </a:rPr>
              <a:t>Policies:</a:t>
            </a:r>
            <a:r>
              <a:rPr lang="en-US" altLang="en-US" dirty="0" err="1">
                <a:latin typeface="Times New Roman" panose="02020603050405020304" pitchFamily="18" charset="0"/>
                <a:cs typeface="Times New Roman" panose="02020603050405020304" pitchFamily="18" charset="0"/>
              </a:rPr>
              <a:t>Global</a:t>
            </a:r>
            <a:r>
              <a:rPr lang="en-US" altLang="en-US" dirty="0">
                <a:latin typeface="Times New Roman" panose="02020603050405020304" pitchFamily="18" charset="0"/>
                <a:cs typeface="Times New Roman" panose="02020603050405020304" pitchFamily="18" charset="0"/>
              </a:rPr>
              <a:t> policies address issues that transcend national boundaries and require international cooperation.</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Example:</a:t>
            </a:r>
            <a:r>
              <a:rPr lang="en-US" altLang="en-US" dirty="0">
                <a:latin typeface="Times New Roman" panose="02020603050405020304" pitchFamily="18" charset="0"/>
                <a:cs typeface="Times New Roman" panose="02020603050405020304" pitchFamily="18" charset="0"/>
              </a:rPr>
              <a:t> Climate change agreements, international trade agreements, and global health initiatives.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292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11" y="1071154"/>
            <a:ext cx="10935789" cy="5617029"/>
          </a:xfrm>
        </p:spPr>
        <p:txBody>
          <a:bodyPr>
            <a:noAutofit/>
          </a:bodyPr>
          <a:lstStyle/>
          <a:p>
            <a:pPr marL="0" lvl="0" indent="0" eaLnBrk="0" fontAlgn="base" hangingPunct="0">
              <a:lnSpc>
                <a:spcPct val="100000"/>
              </a:lnSpc>
              <a:spcBef>
                <a:spcPct val="0"/>
              </a:spcBef>
              <a:spcAft>
                <a:spcPct val="0"/>
              </a:spcAft>
              <a:buFontTx/>
              <a:buAutoNum type="arabicPeriod" startAt="9"/>
            </a:pPr>
            <a:r>
              <a:rPr lang="en-US" altLang="en-US" sz="2400" b="1" dirty="0">
                <a:latin typeface="Times New Roman" panose="02020603050405020304" pitchFamily="18" charset="0"/>
                <a:cs typeface="Times New Roman" panose="02020603050405020304" pitchFamily="18" charset="0"/>
              </a:rPr>
              <a:t>Crisis Management Policies:</a:t>
            </a:r>
            <a:endParaRPr lang="en-US" altLang="en-US" sz="24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Definition:</a:t>
            </a:r>
            <a:r>
              <a:rPr lang="en-US" altLang="en-US" dirty="0">
                <a:latin typeface="Times New Roman" panose="02020603050405020304" pitchFamily="18" charset="0"/>
                <a:cs typeface="Times New Roman" panose="02020603050405020304" pitchFamily="18" charset="0"/>
              </a:rPr>
              <a:t> Crisis management policies focus on responding to and mitigating the impact of emergencies and disasters.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Example:</a:t>
            </a:r>
            <a:r>
              <a:rPr lang="en-US" altLang="en-US" dirty="0">
                <a:latin typeface="Times New Roman" panose="02020603050405020304" pitchFamily="18" charset="0"/>
                <a:cs typeface="Times New Roman" panose="02020603050405020304" pitchFamily="18" charset="0"/>
              </a:rPr>
              <a:t> Emergency response plans, disaster relief programs, and pandemic preparedness.</a:t>
            </a:r>
          </a:p>
          <a:p>
            <a:pPr marL="0" lvl="0" indent="0" eaLnBrk="0" fontAlgn="base" hangingPunct="0">
              <a:lnSpc>
                <a:spcPct val="100000"/>
              </a:lnSpc>
              <a:spcBef>
                <a:spcPct val="0"/>
              </a:spcBef>
              <a:spcAft>
                <a:spcPct val="0"/>
              </a:spcAft>
              <a:buFontTx/>
              <a:buAutoNum type="arabicPeriod" startAt="10"/>
            </a:pPr>
            <a:r>
              <a:rPr lang="en-US" altLang="en-US" sz="2400" b="1" dirty="0">
                <a:latin typeface="Times New Roman" panose="02020603050405020304" pitchFamily="18" charset="0"/>
                <a:cs typeface="Times New Roman" panose="02020603050405020304" pitchFamily="18" charset="0"/>
              </a:rPr>
              <a:t>Symbolic Policies:</a:t>
            </a:r>
            <a:endParaRPr lang="en-US" altLang="en-US" sz="24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Definition:</a:t>
            </a:r>
            <a:r>
              <a:rPr lang="en-US" altLang="en-US" dirty="0">
                <a:latin typeface="Times New Roman" panose="02020603050405020304" pitchFamily="18" charset="0"/>
                <a:cs typeface="Times New Roman" panose="02020603050405020304" pitchFamily="18" charset="0"/>
              </a:rPr>
              <a:t> Symbolic policies are designed to send a message or signal a government's stance on a particular issue.</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Example:</a:t>
            </a:r>
            <a:r>
              <a:rPr lang="en-US" altLang="en-US" dirty="0">
                <a:latin typeface="Times New Roman" panose="02020603050405020304" pitchFamily="18" charset="0"/>
                <a:cs typeface="Times New Roman" panose="02020603050405020304" pitchFamily="18" charset="0"/>
              </a:rPr>
              <a:t> National holidays, symbolic gestures, and commemorative events.</a:t>
            </a:r>
          </a:p>
          <a:p>
            <a:pPr marL="0" lv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Understanding these categories helps analyze and evaluate the diverse range of public policies that governments may implement to address the multifaceted challenges and opportunities within a society</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99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1229"/>
          </a:xfrm>
        </p:spPr>
        <p:txBody>
          <a:bodyPr>
            <a:noAutofit/>
          </a:bodyPr>
          <a:lstStyle/>
          <a:p>
            <a:r>
              <a:rPr lang="en-US" altLang="en-US" sz="3600" b="1" dirty="0">
                <a:latin typeface="Söhne"/>
              </a:rPr>
              <a:t>Approaches to study public policy</a:t>
            </a:r>
            <a:endParaRPr lang="en-US" sz="3600" dirty="0"/>
          </a:p>
        </p:txBody>
      </p:sp>
      <p:sp>
        <p:nvSpPr>
          <p:cNvPr id="3" name="Content Placeholder 2"/>
          <p:cNvSpPr>
            <a:spLocks noGrp="1"/>
          </p:cNvSpPr>
          <p:nvPr>
            <p:ph idx="1"/>
          </p:nvPr>
        </p:nvSpPr>
        <p:spPr>
          <a:xfrm>
            <a:off x="209006" y="879566"/>
            <a:ext cx="11652068" cy="5756365"/>
          </a:xfrm>
        </p:spPr>
        <p:txBody>
          <a:bodyPr>
            <a:noAutofit/>
          </a:bodyPr>
          <a:lstStyle/>
          <a:p>
            <a:pPr marL="0" lvl="0" indent="0" eaLnBrk="0" fontAlgn="base" hangingPunct="0">
              <a:lnSpc>
                <a:spcPct val="100000"/>
              </a:lnSpc>
              <a:spcBef>
                <a:spcPct val="0"/>
              </a:spcBef>
              <a:spcAft>
                <a:spcPct val="0"/>
              </a:spcAft>
              <a:buNone/>
            </a:pPr>
            <a:r>
              <a:rPr lang="en-US" altLang="en-US" sz="2400" dirty="0">
                <a:latin typeface="Times New Roman" panose="02020603050405020304" pitchFamily="18" charset="0"/>
                <a:cs typeface="Times New Roman" panose="02020603050405020304" pitchFamily="18" charset="0"/>
              </a:rPr>
              <a:t>The study of public policy involves analyzing and understanding the processes, content, and impact of government decisions and actions. Scholars and researchers employ various approaches to study public policy, each offering unique perspectives and insights. Here are some common approaches to the study of public policy:</a:t>
            </a:r>
          </a:p>
          <a:p>
            <a:pPr marL="0" lvl="0" indent="0" eaLnBrk="0" fontAlgn="base" hangingPunct="0">
              <a:lnSpc>
                <a:spcPct val="100000"/>
              </a:lnSpc>
              <a:spcBef>
                <a:spcPct val="0"/>
              </a:spcBef>
              <a:spcAft>
                <a:spcPct val="0"/>
              </a:spcAft>
              <a:buFontTx/>
              <a:buAutoNum type="arabicPeriod"/>
            </a:pPr>
            <a:r>
              <a:rPr lang="en-US" altLang="en-US" sz="2400" b="1" dirty="0">
                <a:latin typeface="Times New Roman" panose="02020603050405020304" pitchFamily="18" charset="0"/>
                <a:cs typeface="Times New Roman" panose="02020603050405020304" pitchFamily="18" charset="0"/>
              </a:rPr>
              <a:t>Institutional Approach:</a:t>
            </a:r>
            <a:endParaRPr lang="en-US" altLang="en-US" sz="24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Focus:</a:t>
            </a:r>
            <a:r>
              <a:rPr lang="en-US" altLang="en-US" dirty="0">
                <a:latin typeface="Times New Roman" panose="02020603050405020304" pitchFamily="18" charset="0"/>
                <a:cs typeface="Times New Roman" panose="02020603050405020304" pitchFamily="18" charset="0"/>
              </a:rPr>
              <a:t> This approach examines the formal structures, rules, and organizations involved in policymaking.</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Key Aspects:</a:t>
            </a:r>
            <a:r>
              <a:rPr lang="en-US" altLang="en-US" dirty="0">
                <a:latin typeface="Times New Roman" panose="02020603050405020304" pitchFamily="18" charset="0"/>
                <a:cs typeface="Times New Roman" panose="02020603050405020304" pitchFamily="18" charset="0"/>
              </a:rPr>
              <a:t> Analysis of government institutions, legal frameworks, and bureaucratic processes.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Methods:</a:t>
            </a:r>
            <a:r>
              <a:rPr lang="en-US" altLang="en-US" dirty="0">
                <a:latin typeface="Times New Roman" panose="02020603050405020304" pitchFamily="18" charset="0"/>
                <a:cs typeface="Times New Roman" panose="02020603050405020304" pitchFamily="18" charset="0"/>
              </a:rPr>
              <a:t> Case studies, organizational analysis, and institutional mapping.</a:t>
            </a:r>
          </a:p>
          <a:p>
            <a:pPr marL="0" lvl="0" indent="0" eaLnBrk="0" fontAlgn="base" hangingPunct="0">
              <a:lnSpc>
                <a:spcPct val="100000"/>
              </a:lnSpc>
              <a:spcBef>
                <a:spcPct val="0"/>
              </a:spcBef>
              <a:spcAft>
                <a:spcPct val="0"/>
              </a:spcAft>
              <a:buFontTx/>
              <a:buAutoNum type="arabicPeriod" startAt="2"/>
            </a:pPr>
            <a:r>
              <a:rPr lang="en-US" altLang="en-US" sz="2400" b="1" dirty="0">
                <a:latin typeface="Times New Roman" panose="02020603050405020304" pitchFamily="18" charset="0"/>
                <a:cs typeface="Times New Roman" panose="02020603050405020304" pitchFamily="18" charset="0"/>
              </a:rPr>
              <a:t>Process Approach:</a:t>
            </a:r>
            <a:endParaRPr lang="en-US" altLang="en-US" sz="24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Focus:</a:t>
            </a:r>
            <a:r>
              <a:rPr lang="en-US" altLang="en-US" dirty="0">
                <a:latin typeface="Times New Roman" panose="02020603050405020304" pitchFamily="18" charset="0"/>
                <a:cs typeface="Times New Roman" panose="02020603050405020304" pitchFamily="18" charset="0"/>
              </a:rPr>
              <a:t> Emphasizes the stages and dynamics of the policymaking process.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Key Aspects:</a:t>
            </a:r>
            <a:r>
              <a:rPr lang="en-US" altLang="en-US" dirty="0">
                <a:latin typeface="Times New Roman" panose="02020603050405020304" pitchFamily="18" charset="0"/>
                <a:cs typeface="Times New Roman" panose="02020603050405020304" pitchFamily="18" charset="0"/>
              </a:rPr>
              <a:t> Identification of policy issues, agenda-setting, policy formulation, implementation, and evaluation.</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Methods:</a:t>
            </a:r>
            <a:r>
              <a:rPr lang="en-US" altLang="en-US" dirty="0">
                <a:latin typeface="Times New Roman" panose="02020603050405020304" pitchFamily="18" charset="0"/>
                <a:cs typeface="Times New Roman" panose="02020603050405020304" pitchFamily="18" charset="0"/>
              </a:rPr>
              <a:t> Policy process models, case studies, and longitudinal analysis.</a:t>
            </a:r>
          </a:p>
        </p:txBody>
      </p:sp>
    </p:spTree>
    <p:extLst>
      <p:ext uri="{BB962C8B-B14F-4D97-AF65-F5344CB8AC3E}">
        <p14:creationId xmlns:p14="http://schemas.microsoft.com/office/powerpoint/2010/main" val="2268399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594" y="1053737"/>
            <a:ext cx="10953206" cy="5123226"/>
          </a:xfrm>
        </p:spPr>
        <p:txBody>
          <a:bodyPr>
            <a:noAutofit/>
          </a:bodyPr>
          <a:lstStyle/>
          <a:p>
            <a:pPr marL="0" lvl="0" indent="0" eaLnBrk="0" fontAlgn="base" hangingPunct="0">
              <a:lnSpc>
                <a:spcPct val="100000"/>
              </a:lnSpc>
              <a:spcBef>
                <a:spcPct val="0"/>
              </a:spcBef>
              <a:spcAft>
                <a:spcPct val="0"/>
              </a:spcAft>
              <a:buFontTx/>
              <a:buAutoNum type="arabicPeriod" startAt="3"/>
            </a:pPr>
            <a:r>
              <a:rPr lang="en-US" altLang="en-US" sz="2400" b="1" dirty="0">
                <a:latin typeface="Times New Roman" panose="02020603050405020304" pitchFamily="18" charset="0"/>
                <a:cs typeface="Times New Roman" panose="02020603050405020304" pitchFamily="18" charset="0"/>
              </a:rPr>
              <a:t>Rational Choice Approach:</a:t>
            </a:r>
            <a:endParaRPr lang="en-US" altLang="en-US" sz="24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Focus:</a:t>
            </a:r>
            <a:r>
              <a:rPr lang="en-US" altLang="en-US" dirty="0">
                <a:latin typeface="Times New Roman" panose="02020603050405020304" pitchFamily="18" charset="0"/>
                <a:cs typeface="Times New Roman" panose="02020603050405020304" pitchFamily="18" charset="0"/>
              </a:rPr>
              <a:t> Views individuals as rational actors making choices to maximize their interests.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Key Aspects:</a:t>
            </a:r>
            <a:r>
              <a:rPr lang="en-US" altLang="en-US" dirty="0">
                <a:latin typeface="Times New Roman" panose="02020603050405020304" pitchFamily="18" charset="0"/>
                <a:cs typeface="Times New Roman" panose="02020603050405020304" pitchFamily="18" charset="0"/>
              </a:rPr>
              <a:t> Examines how actors make decisions, considering costs, benefits, and available information.</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Methods:</a:t>
            </a:r>
            <a:r>
              <a:rPr lang="en-US" altLang="en-US" dirty="0">
                <a:latin typeface="Times New Roman" panose="02020603050405020304" pitchFamily="18" charset="0"/>
                <a:cs typeface="Times New Roman" panose="02020603050405020304" pitchFamily="18" charset="0"/>
              </a:rPr>
              <a:t> Game theory, cost-benefit analysis, and decision-making models.</a:t>
            </a:r>
          </a:p>
          <a:p>
            <a:pPr marL="0" lvl="0" indent="0" eaLnBrk="0" fontAlgn="base" hangingPunct="0">
              <a:lnSpc>
                <a:spcPct val="100000"/>
              </a:lnSpc>
              <a:spcBef>
                <a:spcPct val="0"/>
              </a:spcBef>
              <a:spcAft>
                <a:spcPct val="0"/>
              </a:spcAft>
              <a:buFontTx/>
              <a:buAutoNum type="arabicPeriod" startAt="4"/>
            </a:pPr>
            <a:r>
              <a:rPr lang="en-US" altLang="en-US" sz="2400" b="1" dirty="0">
                <a:latin typeface="Times New Roman" panose="02020603050405020304" pitchFamily="18" charset="0"/>
                <a:cs typeface="Times New Roman" panose="02020603050405020304" pitchFamily="18" charset="0"/>
              </a:rPr>
              <a:t>Institutionalist Approach:</a:t>
            </a:r>
            <a:endParaRPr lang="en-US" altLang="en-US" sz="24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Focus:</a:t>
            </a:r>
            <a:r>
              <a:rPr lang="en-US" altLang="en-US" dirty="0">
                <a:latin typeface="Times New Roman" panose="02020603050405020304" pitchFamily="18" charset="0"/>
                <a:cs typeface="Times New Roman" panose="02020603050405020304" pitchFamily="18" charset="0"/>
              </a:rPr>
              <a:t> Considers the influence of formal and informal institutions on policymaking.</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Key Aspects:</a:t>
            </a:r>
            <a:r>
              <a:rPr lang="en-US" altLang="en-US" dirty="0">
                <a:latin typeface="Times New Roman" panose="02020603050405020304" pitchFamily="18" charset="0"/>
                <a:cs typeface="Times New Roman" panose="02020603050405020304" pitchFamily="18" charset="0"/>
              </a:rPr>
              <a:t> Analyzes how institutions shape behavior, norms, and policy outcomes.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Methods:</a:t>
            </a:r>
            <a:r>
              <a:rPr lang="en-US" altLang="en-US" dirty="0">
                <a:latin typeface="Times New Roman" panose="02020603050405020304" pitchFamily="18" charset="0"/>
                <a:cs typeface="Times New Roman" panose="02020603050405020304" pitchFamily="18" charset="0"/>
              </a:rPr>
              <a:t> Historical analysis, comparative studies, and qualitative research.</a:t>
            </a:r>
          </a:p>
        </p:txBody>
      </p:sp>
    </p:spTree>
    <p:extLst>
      <p:ext uri="{BB962C8B-B14F-4D97-AF65-F5344CB8AC3E}">
        <p14:creationId xmlns:p14="http://schemas.microsoft.com/office/powerpoint/2010/main" val="404667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594" y="949234"/>
            <a:ext cx="10953206" cy="5227729"/>
          </a:xfrm>
        </p:spPr>
        <p:txBody>
          <a:bodyPr>
            <a:noAutofit/>
          </a:bodyPr>
          <a:lstStyle/>
          <a:p>
            <a:pPr marL="0" lvl="0" indent="0" eaLnBrk="0" fontAlgn="base" hangingPunct="0">
              <a:lnSpc>
                <a:spcPct val="100000"/>
              </a:lnSpc>
              <a:spcBef>
                <a:spcPct val="0"/>
              </a:spcBef>
              <a:spcAft>
                <a:spcPct val="0"/>
              </a:spcAft>
              <a:buFontTx/>
              <a:buAutoNum type="arabicPeriod" startAt="5"/>
            </a:pPr>
            <a:r>
              <a:rPr lang="en-US" altLang="en-US" sz="2400" b="1" dirty="0">
                <a:latin typeface="Times New Roman" panose="02020603050405020304" pitchFamily="18" charset="0"/>
                <a:cs typeface="Times New Roman" panose="02020603050405020304" pitchFamily="18" charset="0"/>
              </a:rPr>
              <a:t>Network Approach:</a:t>
            </a:r>
            <a:endParaRPr lang="en-US" altLang="en-US" sz="24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Focus:</a:t>
            </a:r>
            <a:r>
              <a:rPr lang="en-US" altLang="en-US" dirty="0">
                <a:latin typeface="Times New Roman" panose="02020603050405020304" pitchFamily="18" charset="0"/>
                <a:cs typeface="Times New Roman" panose="02020603050405020304" pitchFamily="18" charset="0"/>
              </a:rPr>
              <a:t> Explores the role of networks and relationships among various actors in the policy process.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Key Aspects:</a:t>
            </a:r>
            <a:r>
              <a:rPr lang="en-US" altLang="en-US" dirty="0">
                <a:latin typeface="Times New Roman" panose="02020603050405020304" pitchFamily="18" charset="0"/>
                <a:cs typeface="Times New Roman" panose="02020603050405020304" pitchFamily="18" charset="0"/>
              </a:rPr>
              <a:t> Examines interactions between government agencies, interest groups, and other stakeholders.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Methods:</a:t>
            </a:r>
            <a:r>
              <a:rPr lang="en-US" altLang="en-US" dirty="0">
                <a:latin typeface="Times New Roman" panose="02020603050405020304" pitchFamily="18" charset="0"/>
                <a:cs typeface="Times New Roman" panose="02020603050405020304" pitchFamily="18" charset="0"/>
              </a:rPr>
              <a:t> Social network analysis, interviews, and case studies.</a:t>
            </a:r>
          </a:p>
          <a:p>
            <a:pPr marL="0" lvl="0" indent="0" eaLnBrk="0" fontAlgn="base" hangingPunct="0">
              <a:lnSpc>
                <a:spcPct val="100000"/>
              </a:lnSpc>
              <a:spcBef>
                <a:spcPct val="0"/>
              </a:spcBef>
              <a:spcAft>
                <a:spcPct val="0"/>
              </a:spcAft>
              <a:buFontTx/>
              <a:buAutoNum type="arabicPeriod" startAt="6"/>
            </a:pPr>
            <a:r>
              <a:rPr lang="en-US" altLang="en-US" sz="2400" b="1" dirty="0">
                <a:latin typeface="Times New Roman" panose="02020603050405020304" pitchFamily="18" charset="0"/>
                <a:cs typeface="Times New Roman" panose="02020603050405020304" pitchFamily="18" charset="0"/>
              </a:rPr>
              <a:t>Ideational Approach:</a:t>
            </a:r>
            <a:endParaRPr lang="en-US" altLang="en-US" sz="24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Focus:</a:t>
            </a:r>
            <a:r>
              <a:rPr lang="en-US" altLang="en-US" dirty="0">
                <a:latin typeface="Times New Roman" panose="02020603050405020304" pitchFamily="18" charset="0"/>
                <a:cs typeface="Times New Roman" panose="02020603050405020304" pitchFamily="18" charset="0"/>
              </a:rPr>
              <a:t> Examines the role of ideas, beliefs, and ideologies in shaping policy decisions.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Key Aspects:</a:t>
            </a:r>
            <a:r>
              <a:rPr lang="en-US" altLang="en-US" dirty="0">
                <a:latin typeface="Times New Roman" panose="02020603050405020304" pitchFamily="18" charset="0"/>
                <a:cs typeface="Times New Roman" panose="02020603050405020304" pitchFamily="18" charset="0"/>
              </a:rPr>
              <a:t> Analyzes the influence of values, beliefs, and discourse on policy choices.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Methods:</a:t>
            </a:r>
            <a:r>
              <a:rPr lang="en-US" altLang="en-US" dirty="0">
                <a:latin typeface="Times New Roman" panose="02020603050405020304" pitchFamily="18" charset="0"/>
                <a:cs typeface="Times New Roman" panose="02020603050405020304" pitchFamily="18" charset="0"/>
              </a:rPr>
              <a:t> Discourse analysis, content analysis, and qualitative research.</a:t>
            </a:r>
          </a:p>
        </p:txBody>
      </p:sp>
    </p:spTree>
    <p:extLst>
      <p:ext uri="{BB962C8B-B14F-4D97-AF65-F5344CB8AC3E}">
        <p14:creationId xmlns:p14="http://schemas.microsoft.com/office/powerpoint/2010/main" val="34386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748937"/>
            <a:ext cx="11092543" cy="5428026"/>
          </a:xfrm>
        </p:spPr>
        <p:txBody>
          <a:bodyPr>
            <a:noAutofit/>
          </a:bodyPr>
          <a:lstStyle/>
          <a:p>
            <a:pPr marL="0" lvl="0" indent="0" eaLnBrk="0" fontAlgn="base" hangingPunct="0">
              <a:lnSpc>
                <a:spcPct val="100000"/>
              </a:lnSpc>
              <a:spcBef>
                <a:spcPct val="0"/>
              </a:spcBef>
              <a:spcAft>
                <a:spcPct val="0"/>
              </a:spcAft>
              <a:buFontTx/>
              <a:buAutoNum type="arabicPeriod" startAt="7"/>
            </a:pPr>
            <a:r>
              <a:rPr lang="en-US" altLang="en-US" sz="2400" b="1" dirty="0">
                <a:latin typeface="Times New Roman" panose="02020603050405020304" pitchFamily="18" charset="0"/>
                <a:cs typeface="Times New Roman" panose="02020603050405020304" pitchFamily="18" charset="0"/>
              </a:rPr>
              <a:t>Advocacy Coalition Framework:</a:t>
            </a:r>
            <a:endParaRPr lang="en-US" altLang="en-US" sz="24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Focus:</a:t>
            </a:r>
            <a:r>
              <a:rPr lang="en-US" altLang="en-US" dirty="0">
                <a:latin typeface="Times New Roman" panose="02020603050405020304" pitchFamily="18" charset="0"/>
                <a:cs typeface="Times New Roman" panose="02020603050405020304" pitchFamily="18" charset="0"/>
              </a:rPr>
              <a:t> Studies the interactions among competing advocacy coalitions in policymaking.</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Key Aspects:</a:t>
            </a:r>
            <a:r>
              <a:rPr lang="en-US" altLang="en-US" dirty="0">
                <a:latin typeface="Times New Roman" panose="02020603050405020304" pitchFamily="18" charset="0"/>
                <a:cs typeface="Times New Roman" panose="02020603050405020304" pitchFamily="18" charset="0"/>
              </a:rPr>
              <a:t> Identifies core beliefs, policy positions, and strategies of different advocacy coalitions.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Methods:</a:t>
            </a:r>
            <a:r>
              <a:rPr lang="en-US" altLang="en-US" dirty="0">
                <a:latin typeface="Times New Roman" panose="02020603050405020304" pitchFamily="18" charset="0"/>
                <a:cs typeface="Times New Roman" panose="02020603050405020304" pitchFamily="18" charset="0"/>
              </a:rPr>
              <a:t> Longitudinal case studies, interviews, and content analysis.</a:t>
            </a:r>
          </a:p>
          <a:p>
            <a:pPr marL="0" lvl="0" indent="0" eaLnBrk="0" fontAlgn="base" hangingPunct="0">
              <a:lnSpc>
                <a:spcPct val="100000"/>
              </a:lnSpc>
              <a:spcBef>
                <a:spcPct val="0"/>
              </a:spcBef>
              <a:spcAft>
                <a:spcPct val="0"/>
              </a:spcAft>
              <a:buFontTx/>
              <a:buAutoNum type="arabicPeriod" startAt="8"/>
            </a:pPr>
            <a:r>
              <a:rPr lang="en-US" altLang="en-US" sz="2400" b="1" dirty="0">
                <a:latin typeface="Times New Roman" panose="02020603050405020304" pitchFamily="18" charset="0"/>
                <a:cs typeface="Times New Roman" panose="02020603050405020304" pitchFamily="18" charset="0"/>
              </a:rPr>
              <a:t>Historical Institutionalism:</a:t>
            </a:r>
            <a:endParaRPr lang="en-US" altLang="en-US" sz="24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Focus:</a:t>
            </a:r>
            <a:r>
              <a:rPr lang="en-US" altLang="en-US" dirty="0">
                <a:latin typeface="Times New Roman" panose="02020603050405020304" pitchFamily="18" charset="0"/>
                <a:cs typeface="Times New Roman" panose="02020603050405020304" pitchFamily="18" charset="0"/>
              </a:rPr>
              <a:t> Emphasizes the historical context and path-dependent nature of policymaking.</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Key Aspects:</a:t>
            </a:r>
            <a:r>
              <a:rPr lang="en-US" altLang="en-US" dirty="0">
                <a:latin typeface="Times New Roman" panose="02020603050405020304" pitchFamily="18" charset="0"/>
                <a:cs typeface="Times New Roman" panose="02020603050405020304" pitchFamily="18" charset="0"/>
              </a:rPr>
              <a:t> Considers the impact of historical events and institutional legacies on current policies.</a:t>
            </a:r>
          </a:p>
          <a:p>
            <a:pPr marL="457200" lvl="1" indent="0" eaLnBrk="0" fontAlgn="base" hangingPunct="0">
              <a:lnSpc>
                <a:spcPct val="100000"/>
              </a:lnSpc>
              <a:spcBef>
                <a:spcPct val="0"/>
              </a:spcBef>
              <a:spcAft>
                <a:spcPct val="0"/>
              </a:spcAft>
              <a:buFontTx/>
              <a:buChar char="•"/>
            </a:pPr>
            <a:r>
              <a:rPr lang="en-US" altLang="en-US" b="1" dirty="0">
                <a:latin typeface="Times New Roman" panose="02020603050405020304" pitchFamily="18" charset="0"/>
                <a:cs typeface="Times New Roman" panose="02020603050405020304" pitchFamily="18" charset="0"/>
              </a:rPr>
              <a:t>Methods:</a:t>
            </a:r>
            <a:r>
              <a:rPr lang="en-US" altLang="en-US" dirty="0">
                <a:latin typeface="Times New Roman" panose="02020603050405020304" pitchFamily="18" charset="0"/>
                <a:cs typeface="Times New Roman" panose="02020603050405020304" pitchFamily="18" charset="0"/>
              </a:rPr>
              <a:t> Historical analysis, case studies, and comparative research.</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153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1017</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Söhne</vt:lpstr>
      <vt:lpstr>Times New Roman</vt:lpstr>
      <vt:lpstr>Office Theme</vt:lpstr>
      <vt:lpstr>PowerPoint Presentation</vt:lpstr>
      <vt:lpstr>Categories of public policies</vt:lpstr>
      <vt:lpstr>PowerPoint Presentation</vt:lpstr>
      <vt:lpstr>PowerPoint Presentation</vt:lpstr>
      <vt:lpstr>PowerPoint Presentation</vt:lpstr>
      <vt:lpstr>Approaches to study public policy</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Fast</dc:creator>
  <cp:lastModifiedBy>Blah Blah</cp:lastModifiedBy>
  <cp:revision>13</cp:revision>
  <dcterms:created xsi:type="dcterms:W3CDTF">2024-02-02T08:59:09Z</dcterms:created>
  <dcterms:modified xsi:type="dcterms:W3CDTF">2024-02-29T03:42:10Z</dcterms:modified>
</cp:coreProperties>
</file>