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4" r:id="rId3"/>
    <p:sldId id="258" r:id="rId4"/>
    <p:sldId id="259" r:id="rId5"/>
    <p:sldId id="260" r:id="rId6"/>
    <p:sldId id="261" r:id="rId7"/>
    <p:sldId id="262" r:id="rId8"/>
    <p:sldId id="263" r:id="rId9"/>
    <p:sldId id="267" r:id="rId10"/>
    <p:sldId id="268"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0684C0C-B005-4318-943D-747E49BB1F35}"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DCDB2B-72E8-4E39-83DA-031F9E2B7317}" type="slidenum">
              <a:rPr lang="en-US" smtClean="0"/>
              <a:t>‹#›</a:t>
            </a:fld>
            <a:endParaRPr lang="en-US"/>
          </a:p>
        </p:txBody>
      </p:sp>
    </p:spTree>
    <p:extLst>
      <p:ext uri="{BB962C8B-B14F-4D97-AF65-F5344CB8AC3E}">
        <p14:creationId xmlns:p14="http://schemas.microsoft.com/office/powerpoint/2010/main" val="1068722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684C0C-B005-4318-943D-747E49BB1F35}"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DCDB2B-72E8-4E39-83DA-031F9E2B7317}" type="slidenum">
              <a:rPr lang="en-US" smtClean="0"/>
              <a:t>‹#›</a:t>
            </a:fld>
            <a:endParaRPr lang="en-US"/>
          </a:p>
        </p:txBody>
      </p:sp>
    </p:spTree>
    <p:extLst>
      <p:ext uri="{BB962C8B-B14F-4D97-AF65-F5344CB8AC3E}">
        <p14:creationId xmlns:p14="http://schemas.microsoft.com/office/powerpoint/2010/main" val="628473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684C0C-B005-4318-943D-747E49BB1F35}"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DCDB2B-72E8-4E39-83DA-031F9E2B7317}" type="slidenum">
              <a:rPr lang="en-US" smtClean="0"/>
              <a:t>‹#›</a:t>
            </a:fld>
            <a:endParaRPr lang="en-US"/>
          </a:p>
        </p:txBody>
      </p:sp>
    </p:spTree>
    <p:extLst>
      <p:ext uri="{BB962C8B-B14F-4D97-AF65-F5344CB8AC3E}">
        <p14:creationId xmlns:p14="http://schemas.microsoft.com/office/powerpoint/2010/main" val="3970515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684C0C-B005-4318-943D-747E49BB1F35}"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DCDB2B-72E8-4E39-83DA-031F9E2B7317}" type="slidenum">
              <a:rPr lang="en-US" smtClean="0"/>
              <a:t>‹#›</a:t>
            </a:fld>
            <a:endParaRPr lang="en-US"/>
          </a:p>
        </p:txBody>
      </p:sp>
    </p:spTree>
    <p:extLst>
      <p:ext uri="{BB962C8B-B14F-4D97-AF65-F5344CB8AC3E}">
        <p14:creationId xmlns:p14="http://schemas.microsoft.com/office/powerpoint/2010/main" val="2901313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684C0C-B005-4318-943D-747E49BB1F35}"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DCDB2B-72E8-4E39-83DA-031F9E2B7317}" type="slidenum">
              <a:rPr lang="en-US" smtClean="0"/>
              <a:t>‹#›</a:t>
            </a:fld>
            <a:endParaRPr lang="en-US"/>
          </a:p>
        </p:txBody>
      </p:sp>
    </p:spTree>
    <p:extLst>
      <p:ext uri="{BB962C8B-B14F-4D97-AF65-F5344CB8AC3E}">
        <p14:creationId xmlns:p14="http://schemas.microsoft.com/office/powerpoint/2010/main" val="421200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0684C0C-B005-4318-943D-747E49BB1F35}" type="datetimeFigureOut">
              <a:rPr lang="en-US" smtClean="0"/>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DCDB2B-72E8-4E39-83DA-031F9E2B7317}" type="slidenum">
              <a:rPr lang="en-US" smtClean="0"/>
              <a:t>‹#›</a:t>
            </a:fld>
            <a:endParaRPr lang="en-US"/>
          </a:p>
        </p:txBody>
      </p:sp>
    </p:spTree>
    <p:extLst>
      <p:ext uri="{BB962C8B-B14F-4D97-AF65-F5344CB8AC3E}">
        <p14:creationId xmlns:p14="http://schemas.microsoft.com/office/powerpoint/2010/main" val="2936296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0684C0C-B005-4318-943D-747E49BB1F35}" type="datetimeFigureOut">
              <a:rPr lang="en-US" smtClean="0"/>
              <a:t>2/29/2024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DCDB2B-72E8-4E39-83DA-031F9E2B7317}" type="slidenum">
              <a:rPr lang="en-US" smtClean="0"/>
              <a:t>‹#›</a:t>
            </a:fld>
            <a:endParaRPr lang="en-US"/>
          </a:p>
        </p:txBody>
      </p:sp>
    </p:spTree>
    <p:extLst>
      <p:ext uri="{BB962C8B-B14F-4D97-AF65-F5344CB8AC3E}">
        <p14:creationId xmlns:p14="http://schemas.microsoft.com/office/powerpoint/2010/main" val="2465046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684C0C-B005-4318-943D-747E49BB1F35}" type="datetimeFigureOut">
              <a:rPr lang="en-US" smtClean="0"/>
              <a:t>2/29/2024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DCDB2B-72E8-4E39-83DA-031F9E2B7317}" type="slidenum">
              <a:rPr lang="en-US" smtClean="0"/>
              <a:t>‹#›</a:t>
            </a:fld>
            <a:endParaRPr lang="en-US"/>
          </a:p>
        </p:txBody>
      </p:sp>
    </p:spTree>
    <p:extLst>
      <p:ext uri="{BB962C8B-B14F-4D97-AF65-F5344CB8AC3E}">
        <p14:creationId xmlns:p14="http://schemas.microsoft.com/office/powerpoint/2010/main" val="2516453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684C0C-B005-4318-943D-747E49BB1F35}" type="datetimeFigureOut">
              <a:rPr lang="en-US" smtClean="0"/>
              <a:t>2/29/2024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DCDB2B-72E8-4E39-83DA-031F9E2B7317}" type="slidenum">
              <a:rPr lang="en-US" smtClean="0"/>
              <a:t>‹#›</a:t>
            </a:fld>
            <a:endParaRPr lang="en-US"/>
          </a:p>
        </p:txBody>
      </p:sp>
    </p:spTree>
    <p:extLst>
      <p:ext uri="{BB962C8B-B14F-4D97-AF65-F5344CB8AC3E}">
        <p14:creationId xmlns:p14="http://schemas.microsoft.com/office/powerpoint/2010/main" val="4290745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684C0C-B005-4318-943D-747E49BB1F35}" type="datetimeFigureOut">
              <a:rPr lang="en-US" smtClean="0"/>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DCDB2B-72E8-4E39-83DA-031F9E2B7317}" type="slidenum">
              <a:rPr lang="en-US" smtClean="0"/>
              <a:t>‹#›</a:t>
            </a:fld>
            <a:endParaRPr lang="en-US"/>
          </a:p>
        </p:txBody>
      </p:sp>
    </p:spTree>
    <p:extLst>
      <p:ext uri="{BB962C8B-B14F-4D97-AF65-F5344CB8AC3E}">
        <p14:creationId xmlns:p14="http://schemas.microsoft.com/office/powerpoint/2010/main" val="706705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684C0C-B005-4318-943D-747E49BB1F35}" type="datetimeFigureOut">
              <a:rPr lang="en-US" smtClean="0"/>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DCDB2B-72E8-4E39-83DA-031F9E2B7317}" type="slidenum">
              <a:rPr lang="en-US" smtClean="0"/>
              <a:t>‹#›</a:t>
            </a:fld>
            <a:endParaRPr lang="en-US"/>
          </a:p>
        </p:txBody>
      </p:sp>
    </p:spTree>
    <p:extLst>
      <p:ext uri="{BB962C8B-B14F-4D97-AF65-F5344CB8AC3E}">
        <p14:creationId xmlns:p14="http://schemas.microsoft.com/office/powerpoint/2010/main" val="131347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684C0C-B005-4318-943D-747E49BB1F35}" type="datetimeFigureOut">
              <a:rPr lang="en-US" smtClean="0"/>
              <a:t>2/29/2024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DCDB2B-72E8-4E39-83DA-031F9E2B7317}" type="slidenum">
              <a:rPr lang="en-US" smtClean="0"/>
              <a:t>‹#›</a:t>
            </a:fld>
            <a:endParaRPr lang="en-US"/>
          </a:p>
        </p:txBody>
      </p:sp>
    </p:spTree>
    <p:extLst>
      <p:ext uri="{BB962C8B-B14F-4D97-AF65-F5344CB8AC3E}">
        <p14:creationId xmlns:p14="http://schemas.microsoft.com/office/powerpoint/2010/main" val="3488478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type="subTitle" idx="1"/>
          </p:nvPr>
        </p:nvSpPr>
        <p:spPr>
          <a:xfrm>
            <a:off x="407324" y="1454727"/>
            <a:ext cx="11296996" cy="4322618"/>
          </a:xfrm>
        </p:spPr>
        <p:txBody>
          <a:bodyPr>
            <a:normAutofit/>
          </a:bodyPr>
          <a:lstStyle/>
          <a:p>
            <a:pPr marL="0" indent="0" algn="ctr">
              <a:buNone/>
            </a:pPr>
            <a:r>
              <a:rPr lang="en-US" sz="4000" dirty="0"/>
              <a:t>COURSE – INTRODUCTION TO PUBLIC POLICY</a:t>
            </a:r>
          </a:p>
          <a:p>
            <a:pPr marL="0" indent="0" algn="ctr">
              <a:buNone/>
            </a:pPr>
            <a:r>
              <a:rPr lang="en-US" sz="4000" dirty="0"/>
              <a:t>COURSE CODE - SS4003</a:t>
            </a:r>
          </a:p>
          <a:p>
            <a:pPr marL="0" indent="0" algn="ctr">
              <a:buNone/>
            </a:pPr>
            <a:r>
              <a:rPr lang="en-US" sz="4000" dirty="0"/>
              <a:t>INSTRUCTOR – Dr. </a:t>
            </a:r>
            <a:r>
              <a:rPr lang="en-US" sz="4000" dirty="0" err="1"/>
              <a:t>Shahnawaz</a:t>
            </a:r>
            <a:r>
              <a:rPr lang="en-US" sz="4000" dirty="0"/>
              <a:t> Muhammad khan</a:t>
            </a:r>
          </a:p>
          <a:p>
            <a:r>
              <a:rPr lang="en-US" sz="4000" b="1" dirty="0"/>
              <a:t>Topics</a:t>
            </a:r>
          </a:p>
          <a:p>
            <a:r>
              <a:rPr lang="en-US" sz="4000" b="1" dirty="0"/>
              <a:t>Sources of public policy</a:t>
            </a:r>
          </a:p>
        </p:txBody>
      </p:sp>
    </p:spTree>
    <p:extLst>
      <p:ext uri="{BB962C8B-B14F-4D97-AF65-F5344CB8AC3E}">
        <p14:creationId xmlns:p14="http://schemas.microsoft.com/office/powerpoint/2010/main" val="548975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955964"/>
            <a:ext cx="11104418" cy="5220999"/>
          </a:xfrm>
        </p:spPr>
        <p:txBody>
          <a:bodyPr>
            <a:normAutofit fontScale="92500" lnSpcReduction="20000"/>
          </a:bodyPr>
          <a:lstStyle/>
          <a:p>
            <a:r>
              <a:rPr lang="en-US" dirty="0"/>
              <a:t>Policy Implementation:</a:t>
            </a:r>
          </a:p>
          <a:p>
            <a:r>
              <a:rPr lang="en-US" dirty="0"/>
              <a:t>Description: This stage involves putting the chosen policy into action. Implementation can be carried out by government agencies, organizations, or other relevant actors. It includes designing programs, allocating resources, and establishing procedures for execution.</a:t>
            </a:r>
          </a:p>
          <a:p>
            <a:r>
              <a:rPr lang="en-US" dirty="0"/>
              <a:t>Activities: Program development, resource allocation, training, monitoring, and enforcement.</a:t>
            </a:r>
          </a:p>
          <a:p>
            <a:pPr marL="0" indent="0">
              <a:buNone/>
            </a:pPr>
            <a:endParaRPr lang="en-US" dirty="0"/>
          </a:p>
          <a:p>
            <a:r>
              <a:rPr lang="en-US" dirty="0"/>
              <a:t>Policy Evaluation:</a:t>
            </a:r>
          </a:p>
          <a:p>
            <a:r>
              <a:rPr lang="en-US" dirty="0"/>
              <a:t>Description: After implementation, policymakers assess the effectiveness, efficiency, and overall impact of the policy. Evaluation helps determine whether the policy achieved its intended outcomes and identifies areas for improvement.</a:t>
            </a:r>
          </a:p>
          <a:p>
            <a:r>
              <a:rPr lang="en-US" dirty="0"/>
              <a:t>Activities: Data collection, performance measurement, analysis of outcomes, stakeholder feedback, and impact assessments.</a:t>
            </a:r>
          </a:p>
          <a:p>
            <a:endParaRPr lang="en-US" dirty="0"/>
          </a:p>
        </p:txBody>
      </p:sp>
    </p:spTree>
    <p:extLst>
      <p:ext uri="{BB962C8B-B14F-4D97-AF65-F5344CB8AC3E}">
        <p14:creationId xmlns:p14="http://schemas.microsoft.com/office/powerpoint/2010/main" val="1157337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a:t>Policy Feedback:</a:t>
            </a:r>
          </a:p>
          <a:p>
            <a:r>
              <a:rPr lang="en-US" dirty="0"/>
              <a:t>Description: Feedback from the evaluation stage informs subsequent policy cycles. Lessons learned, successes, and failures influence future agenda-setting, formulation, and decision-making.</a:t>
            </a:r>
          </a:p>
          <a:p>
            <a:r>
              <a:rPr lang="en-US" dirty="0"/>
              <a:t>Activities: Incorporating feedback into policy reforms, learning from experiences, and adjusting future policies based on insights gained.</a:t>
            </a:r>
          </a:p>
          <a:p>
            <a:r>
              <a:rPr lang="en-US" dirty="0"/>
              <a:t>It's important to note that the policy cycle is a simplified model and doesn't capture the full complexity of policymaking. In reality, policymaking is often iterative, with feedback loops and interactions between stages. Additionally, external factors such as political dynamics, public opinion, and changes in the external environment can influence and disrupt the linear progression of the policy cycle.</a:t>
            </a:r>
          </a:p>
          <a:p>
            <a:endParaRPr lang="en-US" dirty="0"/>
          </a:p>
          <a:p>
            <a:pPr marL="0" indent="0">
              <a:buNone/>
            </a:pPr>
            <a:r>
              <a:rPr lang="en-US" dirty="0"/>
              <a:t>Some scholars have critiqued the policy cycle model for its oversimplification and lack of attention to the political and power dynamics that shape policymaking. Despite these limitations, the policy cycle remains a useful tool for understanding the general flow of policy development and implementation in many contexts.</a:t>
            </a:r>
          </a:p>
        </p:txBody>
      </p:sp>
    </p:spTree>
    <p:extLst>
      <p:ext uri="{BB962C8B-B14F-4D97-AF65-F5344CB8AC3E}">
        <p14:creationId xmlns:p14="http://schemas.microsoft.com/office/powerpoint/2010/main" val="1414864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5389" y="1172095"/>
            <a:ext cx="10838411" cy="5004868"/>
          </a:xfrm>
        </p:spPr>
        <p:txBody>
          <a:bodyPr>
            <a:noAutofit/>
          </a:bodyPr>
          <a:lstStyle/>
          <a:p>
            <a:pPr marL="0" lvl="0" indent="0" eaLnBrk="0" fontAlgn="base" hangingPunct="0">
              <a:lnSpc>
                <a:spcPct val="100000"/>
              </a:lnSpc>
              <a:spcBef>
                <a:spcPct val="0"/>
              </a:spcBef>
              <a:spcAft>
                <a:spcPct val="0"/>
              </a:spcAft>
              <a:buNone/>
            </a:pPr>
            <a:r>
              <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Public policy is shaped by a variety of sources, reflecting the complex and dynamic nature of the policymaking process. These sources can be broadly categorized into several key areas, each contributing to the formulation, modification, and implementation of policies. Here are the main sources of public policy:</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FontTx/>
              <a:buAutoNum type="arabicPeriod"/>
            </a:pPr>
            <a:r>
              <a:rPr kumimoji="0" lang="en-US" altLang="en-US" sz="2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Political Institutions:</a:t>
            </a:r>
            <a:endPar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Legislative Branch:</a:t>
            </a:r>
            <a:r>
              <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Legislatures, such as parliaments or congresses, play a crucial role in policymaking by passing laws, approving budgets, and shaping the policy agenda.</a:t>
            </a:r>
          </a:p>
          <a:p>
            <a:pPr marL="457200" lvl="1" indent="0" eaLnBrk="0" fontAlgn="base" hangingPunct="0">
              <a:lnSpc>
                <a:spcPct val="100000"/>
              </a:lnSpc>
              <a:spcBef>
                <a:spcPct val="0"/>
              </a:spcBef>
              <a:spcAft>
                <a:spcPct val="0"/>
              </a:spcAft>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Executive Branch:</a:t>
            </a:r>
            <a:r>
              <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Government leaders, including the president or prime minister, and their agencies are responsible for proposing, implementing, and enforcing policies.</a:t>
            </a:r>
          </a:p>
          <a:p>
            <a:pPr marL="457200" lvl="1" indent="0" eaLnBrk="0" fontAlgn="base" hangingPunct="0">
              <a:lnSpc>
                <a:spcPct val="100000"/>
              </a:lnSpc>
              <a:spcBef>
                <a:spcPct val="0"/>
              </a:spcBef>
              <a:spcAft>
                <a:spcPct val="0"/>
              </a:spcAft>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Judicial Branch:</a:t>
            </a:r>
            <a:r>
              <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Courts interpret laws, resolve disputes, and may shape policies through legal decisions that set precedents.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9376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eaLnBrk="0" fontAlgn="base" hangingPunct="0">
              <a:lnSpc>
                <a:spcPct val="100000"/>
              </a:lnSpc>
              <a:spcBef>
                <a:spcPct val="0"/>
              </a:spcBef>
              <a:spcAft>
                <a:spcPct val="0"/>
              </a:spcAft>
              <a:buFontTx/>
              <a:buAutoNum type="arabicPeriod" startAt="2"/>
            </a:pPr>
            <a:r>
              <a:rPr kumimoji="0" lang="en-US" altLang="en-US" sz="2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Elected Officials:</a:t>
            </a:r>
            <a:endPar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Political Leaders:</a:t>
            </a:r>
            <a:r>
              <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Presidents, prime ministers, governors, and mayors can influence public policy through their leadership, priorities, and policy agendas.</a:t>
            </a:r>
          </a:p>
          <a:p>
            <a:pPr marL="457200" lvl="1" indent="0" eaLnBrk="0" fontAlgn="base" hangingPunct="0">
              <a:lnSpc>
                <a:spcPct val="100000"/>
              </a:lnSpc>
              <a:spcBef>
                <a:spcPct val="0"/>
              </a:spcBef>
              <a:spcAft>
                <a:spcPct val="0"/>
              </a:spcAft>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Members of Legislature:</a:t>
            </a:r>
            <a:r>
              <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Senators, representatives, and other elected officials propose, debate, and vote on legislation.</a:t>
            </a:r>
          </a:p>
          <a:p>
            <a:pPr marL="0" lvl="0" indent="0" eaLnBrk="0" fontAlgn="base" hangingPunct="0">
              <a:lnSpc>
                <a:spcPct val="100000"/>
              </a:lnSpc>
              <a:spcBef>
                <a:spcPct val="0"/>
              </a:spcBef>
              <a:spcAft>
                <a:spcPct val="0"/>
              </a:spcAft>
              <a:buFontTx/>
              <a:buAutoNum type="arabicPeriod" startAt="3"/>
            </a:pPr>
            <a:r>
              <a:rPr kumimoji="0" lang="en-US" altLang="en-US" sz="2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Bureaucracy:</a:t>
            </a:r>
            <a:endPar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Government Agencies:</a:t>
            </a:r>
            <a:r>
              <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Administrative bodies and departments are often responsible for implementing and administering policies.</a:t>
            </a:r>
          </a:p>
          <a:p>
            <a:pPr marL="457200" lvl="1" indent="0" eaLnBrk="0" fontAlgn="base" hangingPunct="0">
              <a:lnSpc>
                <a:spcPct val="100000"/>
              </a:lnSpc>
              <a:spcBef>
                <a:spcPct val="0"/>
              </a:spcBef>
              <a:spcAft>
                <a:spcPct val="0"/>
              </a:spcAft>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Civil Servants:</a:t>
            </a:r>
            <a:r>
              <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Public servants and bureaucrats contribute to policy formulation, analysis, and implementation based on their expertise and knowledge.</a:t>
            </a:r>
          </a:p>
        </p:txBody>
      </p:sp>
    </p:spTree>
    <p:extLst>
      <p:ext uri="{BB962C8B-B14F-4D97-AF65-F5344CB8AC3E}">
        <p14:creationId xmlns:p14="http://schemas.microsoft.com/office/powerpoint/2010/main" val="4070977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eaLnBrk="0" fontAlgn="base" hangingPunct="0">
              <a:lnSpc>
                <a:spcPct val="100000"/>
              </a:lnSpc>
              <a:spcBef>
                <a:spcPct val="0"/>
              </a:spcBef>
              <a:spcAft>
                <a:spcPct val="0"/>
              </a:spcAft>
              <a:buFontTx/>
              <a:buAutoNum type="arabicPeriod" startAt="4"/>
            </a:pPr>
            <a:r>
              <a:rPr kumimoji="0" lang="en-US" altLang="en-US" sz="2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Interest Groups:</a:t>
            </a:r>
            <a:endPar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Business Associations:</a:t>
            </a:r>
            <a:r>
              <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Industry groups, chambers of commerce, and trade organizations advocate for policies that benefit their members.</a:t>
            </a:r>
          </a:p>
          <a:p>
            <a:pPr marL="457200" lvl="1" indent="0" eaLnBrk="0" fontAlgn="base" hangingPunct="0">
              <a:lnSpc>
                <a:spcPct val="100000"/>
              </a:lnSpc>
              <a:spcBef>
                <a:spcPct val="0"/>
              </a:spcBef>
              <a:spcAft>
                <a:spcPct val="0"/>
              </a:spcAft>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Advocacy Groups:</a:t>
            </a:r>
            <a:r>
              <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Nonprofit organizations, NGOs, and grassroots movements work to influence policies in areas such as the environment, human rights, and social justice.</a:t>
            </a:r>
          </a:p>
          <a:p>
            <a:pPr marL="0" lvl="0" indent="0" eaLnBrk="0" fontAlgn="base" hangingPunct="0">
              <a:lnSpc>
                <a:spcPct val="100000"/>
              </a:lnSpc>
              <a:spcBef>
                <a:spcPct val="0"/>
              </a:spcBef>
              <a:spcAft>
                <a:spcPct val="0"/>
              </a:spcAft>
              <a:buFontTx/>
              <a:buAutoNum type="arabicPeriod" startAt="5"/>
            </a:pPr>
            <a:r>
              <a:rPr kumimoji="0" lang="en-US" altLang="en-US" sz="2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Political Parties:</a:t>
            </a:r>
            <a:endPar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Party Platforms:</a:t>
            </a:r>
            <a:r>
              <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Political parties develop platforms outlining their policy positions and priorities.</a:t>
            </a:r>
          </a:p>
          <a:p>
            <a:pPr marL="457200" lvl="1" indent="0" eaLnBrk="0" fontAlgn="base" hangingPunct="0">
              <a:lnSpc>
                <a:spcPct val="100000"/>
              </a:lnSpc>
              <a:spcBef>
                <a:spcPct val="0"/>
              </a:spcBef>
              <a:spcAft>
                <a:spcPct val="0"/>
              </a:spcAft>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Party Leaders:</a:t>
            </a:r>
            <a:r>
              <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Leaders and members of political parties shape policy agendas and influence decision-making.</a:t>
            </a:r>
          </a:p>
        </p:txBody>
      </p:sp>
    </p:spTree>
    <p:extLst>
      <p:ext uri="{BB962C8B-B14F-4D97-AF65-F5344CB8AC3E}">
        <p14:creationId xmlns:p14="http://schemas.microsoft.com/office/powerpoint/2010/main" val="1796480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eaLnBrk="0" fontAlgn="base" hangingPunct="0">
              <a:lnSpc>
                <a:spcPct val="100000"/>
              </a:lnSpc>
              <a:spcBef>
                <a:spcPct val="0"/>
              </a:spcBef>
              <a:spcAft>
                <a:spcPct val="0"/>
              </a:spcAft>
              <a:buFontTx/>
              <a:buAutoNum type="arabicPeriod" startAt="6"/>
            </a:pPr>
            <a:r>
              <a:rPr kumimoji="0" lang="en-US" altLang="en-US" sz="2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Media:</a:t>
            </a:r>
            <a:endPar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News Outlets:</a:t>
            </a:r>
            <a:r>
              <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Media organizations play a role in shaping public opinion and influencing policymakers by framing issues and providing information.</a:t>
            </a:r>
          </a:p>
          <a:p>
            <a:pPr marL="457200" lvl="1" indent="0" eaLnBrk="0" fontAlgn="base" hangingPunct="0">
              <a:lnSpc>
                <a:spcPct val="100000"/>
              </a:lnSpc>
              <a:spcBef>
                <a:spcPct val="0"/>
              </a:spcBef>
              <a:spcAft>
                <a:spcPct val="0"/>
              </a:spcAft>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Journalists and Commentators:</a:t>
            </a:r>
            <a:r>
              <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Reporters and opinion leaders can influence the public discourse and policymakers through their coverage and analysis.</a:t>
            </a:r>
          </a:p>
          <a:p>
            <a:pPr marL="0" lvl="0" indent="0" eaLnBrk="0" fontAlgn="base" hangingPunct="0">
              <a:lnSpc>
                <a:spcPct val="100000"/>
              </a:lnSpc>
              <a:spcBef>
                <a:spcPct val="0"/>
              </a:spcBef>
              <a:spcAft>
                <a:spcPct val="0"/>
              </a:spcAft>
              <a:buFontTx/>
              <a:buAutoNum type="arabicPeriod" startAt="7"/>
            </a:pPr>
            <a:r>
              <a:rPr kumimoji="0" lang="en-US" altLang="en-US" sz="2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Public Opinion:</a:t>
            </a:r>
            <a:endPar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Surveys and Polls:</a:t>
            </a:r>
            <a:r>
              <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Public opinion research provides insights into the preferences and attitudes of the population, influencing policymakers' decisions.</a:t>
            </a:r>
          </a:p>
          <a:p>
            <a:pPr marL="457200" lvl="1" indent="0" eaLnBrk="0" fontAlgn="base" hangingPunct="0">
              <a:lnSpc>
                <a:spcPct val="100000"/>
              </a:lnSpc>
              <a:spcBef>
                <a:spcPct val="0"/>
              </a:spcBef>
              <a:spcAft>
                <a:spcPct val="0"/>
              </a:spcAft>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Elections:</a:t>
            </a:r>
            <a:r>
              <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Voters express their preferences through elections, and political leaders may respond to public sentiment in their policymaking.</a:t>
            </a:r>
          </a:p>
        </p:txBody>
      </p:sp>
    </p:spTree>
    <p:extLst>
      <p:ext uri="{BB962C8B-B14F-4D97-AF65-F5344CB8AC3E}">
        <p14:creationId xmlns:p14="http://schemas.microsoft.com/office/powerpoint/2010/main" val="1479012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8764" y="1404851"/>
            <a:ext cx="10855036" cy="4772112"/>
          </a:xfrm>
        </p:spPr>
        <p:txBody>
          <a:bodyPr>
            <a:normAutofit/>
          </a:bodyPr>
          <a:lstStyle/>
          <a:p>
            <a:pPr marL="0" lvl="0" indent="0" eaLnBrk="0" fontAlgn="base" hangingPunct="0">
              <a:lnSpc>
                <a:spcPct val="100000"/>
              </a:lnSpc>
              <a:spcBef>
                <a:spcPct val="0"/>
              </a:spcBef>
              <a:spcAft>
                <a:spcPct val="0"/>
              </a:spcAft>
              <a:buFontTx/>
              <a:buAutoNum type="arabicPeriod" startAt="8"/>
            </a:pPr>
            <a:r>
              <a:rPr kumimoji="0" lang="en-US" altLang="en-US" sz="2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Academic and Research Institutions:</a:t>
            </a:r>
            <a:endPar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Think Tanks:</a:t>
            </a:r>
            <a:r>
              <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Research organizations and think tanks provide expertise, analysis, and policy recommendations that can influence policymakers.</a:t>
            </a:r>
          </a:p>
          <a:p>
            <a:pPr marL="457200" lvl="1" indent="0" eaLnBrk="0" fontAlgn="base" hangingPunct="0">
              <a:lnSpc>
                <a:spcPct val="100000"/>
              </a:lnSpc>
              <a:spcBef>
                <a:spcPct val="0"/>
              </a:spcBef>
              <a:spcAft>
                <a:spcPct val="0"/>
              </a:spcAft>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Academic Research:</a:t>
            </a:r>
            <a:r>
              <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Scholars and researchers contribute to policymaking through academic studies, analysis, and evidence-based recommendations.</a:t>
            </a:r>
          </a:p>
          <a:p>
            <a:pPr marL="0" lvl="0" indent="0" eaLnBrk="0" fontAlgn="base" hangingPunct="0">
              <a:lnSpc>
                <a:spcPct val="100000"/>
              </a:lnSpc>
              <a:spcBef>
                <a:spcPct val="0"/>
              </a:spcBef>
              <a:spcAft>
                <a:spcPct val="0"/>
              </a:spcAft>
              <a:buFontTx/>
              <a:buAutoNum type="arabicPeriod" startAt="9"/>
            </a:pPr>
            <a:r>
              <a:rPr kumimoji="0" lang="en-US" altLang="en-US" sz="2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International Organizations:</a:t>
            </a:r>
            <a:endPar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International Agreements:</a:t>
            </a:r>
            <a:r>
              <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Treaties, conventions, and agreements between nations can shape domestic policies.</a:t>
            </a:r>
          </a:p>
          <a:p>
            <a:pPr marL="457200" lvl="1" indent="0" eaLnBrk="0" fontAlgn="base" hangingPunct="0">
              <a:lnSpc>
                <a:spcPct val="100000"/>
              </a:lnSpc>
              <a:spcBef>
                <a:spcPct val="0"/>
              </a:spcBef>
              <a:spcAft>
                <a:spcPct val="0"/>
              </a:spcAft>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Global Institutions:</a:t>
            </a:r>
            <a:r>
              <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Organizations like the United Nations, World Bank, and International Monetary Fund influence policies through recommendations and conditionality.</a:t>
            </a:r>
          </a:p>
        </p:txBody>
      </p:sp>
    </p:spTree>
    <p:extLst>
      <p:ext uri="{BB962C8B-B14F-4D97-AF65-F5344CB8AC3E}">
        <p14:creationId xmlns:p14="http://schemas.microsoft.com/office/powerpoint/2010/main" val="2718316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eaLnBrk="0" fontAlgn="base" hangingPunct="0">
              <a:lnSpc>
                <a:spcPct val="100000"/>
              </a:lnSpc>
              <a:spcBef>
                <a:spcPct val="0"/>
              </a:spcBef>
              <a:spcAft>
                <a:spcPct val="0"/>
              </a:spcAft>
              <a:buFontTx/>
              <a:buAutoNum type="arabicPeriod" startAt="10"/>
            </a:pPr>
            <a:r>
              <a:rPr kumimoji="0" lang="en-US" altLang="en-US" sz="2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Constitution and Legal Framework:</a:t>
            </a:r>
            <a:endPar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Constitutional Documents:</a:t>
            </a:r>
            <a:r>
              <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National constitutions and legal frameworks provide the foundational principles and rules guiding policymaking.</a:t>
            </a:r>
          </a:p>
          <a:p>
            <a:pPr marL="457200" lvl="1" indent="0" eaLnBrk="0" fontAlgn="base" hangingPunct="0">
              <a:lnSpc>
                <a:spcPct val="100000"/>
              </a:lnSpc>
              <a:spcBef>
                <a:spcPct val="0"/>
              </a:spcBef>
              <a:spcAft>
                <a:spcPct val="0"/>
              </a:spcAft>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Legal Precedents:</a:t>
            </a:r>
            <a:r>
              <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Court decisions and legal precedents can influence the interpretation and application of laws.</a:t>
            </a:r>
          </a:p>
          <a:p>
            <a:pPr marL="0" lvl="0" indent="0" eaLnBrk="0" fontAlgn="base" hangingPunct="0">
              <a:lnSpc>
                <a:spcPct val="100000"/>
              </a:lnSpc>
              <a:spcBef>
                <a:spcPct val="0"/>
              </a:spcBef>
              <a:spcAft>
                <a:spcPct val="0"/>
              </a:spcAft>
              <a:buFontTx/>
              <a:buAutoNum type="arabicPeriod" startAt="11"/>
            </a:pPr>
            <a:r>
              <a:rPr kumimoji="0" lang="en-US" altLang="en-US" sz="2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Crisis and Events:</a:t>
            </a:r>
            <a:endPar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Emergencies and Crises:</a:t>
            </a:r>
            <a:r>
              <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Unexpected events, such as natural disasters or economic downturns, can lead to the creation of new policies or modifications to existing ones.</a:t>
            </a:r>
          </a:p>
          <a:p>
            <a:pPr marL="457200" lvl="1" indent="0" eaLnBrk="0" fontAlgn="base" hangingPunct="0">
              <a:lnSpc>
                <a:spcPct val="100000"/>
              </a:lnSpc>
              <a:spcBef>
                <a:spcPct val="0"/>
              </a:spcBef>
              <a:spcAft>
                <a:spcPct val="0"/>
              </a:spcAft>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Wars and Conflicts:</a:t>
            </a:r>
            <a:r>
              <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Armed conflicts often lead to the adoption of specific policies related to defense, security, and international relations.</a:t>
            </a:r>
          </a:p>
        </p:txBody>
      </p:sp>
    </p:spTree>
    <p:extLst>
      <p:ext uri="{BB962C8B-B14F-4D97-AF65-F5344CB8AC3E}">
        <p14:creationId xmlns:p14="http://schemas.microsoft.com/office/powerpoint/2010/main" val="3465978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0839"/>
          </a:xfrm>
        </p:spPr>
        <p:txBody>
          <a:bodyPr>
            <a:normAutofit fontScale="90000"/>
          </a:bodyPr>
          <a:lstStyle/>
          <a:p>
            <a:r>
              <a:rPr lang="en-US" b="1" dirty="0"/>
              <a:t>Policy Cycle in public policy</a:t>
            </a:r>
          </a:p>
        </p:txBody>
      </p:sp>
      <p:sp>
        <p:nvSpPr>
          <p:cNvPr id="3" name="Content Placeholder 2"/>
          <p:cNvSpPr>
            <a:spLocks noGrp="1"/>
          </p:cNvSpPr>
          <p:nvPr>
            <p:ph idx="1"/>
          </p:nvPr>
        </p:nvSpPr>
        <p:spPr>
          <a:xfrm>
            <a:off x="448887" y="1172095"/>
            <a:ext cx="10904913" cy="5004868"/>
          </a:xfrm>
        </p:spPr>
        <p:txBody>
          <a:bodyPr>
            <a:normAutofit fontScale="92500" lnSpcReduction="20000"/>
          </a:bodyPr>
          <a:lstStyle/>
          <a:p>
            <a:pPr marL="0" indent="0">
              <a:buNone/>
            </a:pPr>
            <a:endParaRPr lang="en-US" dirty="0"/>
          </a:p>
          <a:p>
            <a:r>
              <a:rPr lang="en-US" dirty="0"/>
              <a:t>The policy cycle is a conceptual framework that describes the stages through which a policy idea is developed, implemented, and evaluated. While actual policymaking processes can be complex and non-linear, the policy cycle provides a structured way to understand the key phases that policies typically go through. The policy cycle generally consists of several stages:</a:t>
            </a:r>
          </a:p>
          <a:p>
            <a:endParaRPr lang="en-US" dirty="0"/>
          </a:p>
          <a:p>
            <a:r>
              <a:rPr lang="en-US" dirty="0"/>
              <a:t>Agenda Setting:</a:t>
            </a:r>
          </a:p>
          <a:p>
            <a:endParaRPr lang="en-US" dirty="0"/>
          </a:p>
          <a:p>
            <a:r>
              <a:rPr lang="en-US" dirty="0"/>
              <a:t>Description: This stage involves identifying and defining a problem that requires government attention. Issues may emerge from public concerns, political priorities, crises, or advocacy efforts.</a:t>
            </a:r>
          </a:p>
          <a:p>
            <a:r>
              <a:rPr lang="en-US" dirty="0"/>
              <a:t>Activities: Problem identification, issue framing, raising awareness, and gaining political support.</a:t>
            </a:r>
          </a:p>
        </p:txBody>
      </p:sp>
    </p:spTree>
    <p:extLst>
      <p:ext uri="{BB962C8B-B14F-4D97-AF65-F5344CB8AC3E}">
        <p14:creationId xmlns:p14="http://schemas.microsoft.com/office/powerpoint/2010/main" val="352599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2633" y="980902"/>
            <a:ext cx="11071167" cy="5196061"/>
          </a:xfrm>
        </p:spPr>
        <p:txBody>
          <a:bodyPr>
            <a:normAutofit fontScale="92500" lnSpcReduction="10000"/>
          </a:bodyPr>
          <a:lstStyle/>
          <a:p>
            <a:r>
              <a:rPr lang="en-US" dirty="0"/>
              <a:t>Policy Formulation:</a:t>
            </a:r>
          </a:p>
          <a:p>
            <a:r>
              <a:rPr lang="en-US" dirty="0"/>
              <a:t>Description: Once an issue is on the agenda, policymakers work to develop potential solutions. This stage involves the analysis of policy options, the consideration of alternatives, and the drafting of proposed policies.</a:t>
            </a:r>
          </a:p>
          <a:p>
            <a:r>
              <a:rPr lang="en-US" dirty="0"/>
              <a:t>Activities: Research, expert consultations, cost-benefit analysis, stakeholder engagement, and drafting policy proposals.</a:t>
            </a:r>
          </a:p>
          <a:p>
            <a:endParaRPr lang="en-US" dirty="0"/>
          </a:p>
          <a:p>
            <a:r>
              <a:rPr lang="en-US" dirty="0"/>
              <a:t>Policy Adoption:</a:t>
            </a:r>
          </a:p>
          <a:p>
            <a:r>
              <a:rPr lang="en-US" dirty="0"/>
              <a:t>Description: Policymakers decide on the specific policy or set of policies to address the identified problem. This decision is often made through legislative processes, executive orders, or administrative rulemaking.</a:t>
            </a:r>
          </a:p>
          <a:p>
            <a:r>
              <a:rPr lang="en-US" dirty="0"/>
              <a:t>Activities: Legislative debate, approval, and passage; executive orders or decrees; formal adoption of policies.</a:t>
            </a:r>
          </a:p>
          <a:p>
            <a:endParaRPr lang="en-US" dirty="0"/>
          </a:p>
        </p:txBody>
      </p:sp>
    </p:spTree>
    <p:extLst>
      <p:ext uri="{BB962C8B-B14F-4D97-AF65-F5344CB8AC3E}">
        <p14:creationId xmlns:p14="http://schemas.microsoft.com/office/powerpoint/2010/main" val="1485903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1127</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Policy Cycle in public policy</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Fast</dc:creator>
  <cp:lastModifiedBy>Blah Blah</cp:lastModifiedBy>
  <cp:revision>7</cp:revision>
  <dcterms:created xsi:type="dcterms:W3CDTF">2024-02-14T04:31:33Z</dcterms:created>
  <dcterms:modified xsi:type="dcterms:W3CDTF">2024-02-29T03:42:41Z</dcterms:modified>
</cp:coreProperties>
</file>