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9" r:id="rId3"/>
    <p:sldId id="286" r:id="rId4"/>
    <p:sldId id="287" r:id="rId5"/>
    <p:sldId id="288" r:id="rId6"/>
    <p:sldId id="289" r:id="rId7"/>
    <p:sldId id="261" r:id="rId8"/>
    <p:sldId id="290" r:id="rId9"/>
    <p:sldId id="291" r:id="rId10"/>
    <p:sldId id="264" r:id="rId11"/>
    <p:sldId id="292" r:id="rId12"/>
    <p:sldId id="293" r:id="rId13"/>
    <p:sldId id="263" r:id="rId14"/>
    <p:sldId id="294" r:id="rId15"/>
    <p:sldId id="295" r:id="rId16"/>
    <p:sldId id="296" r:id="rId17"/>
    <p:sldId id="26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9" r:id="rId26"/>
  </p:sldIdLst>
  <p:sldSz cx="9144000" cy="5143500" type="screen16x9"/>
  <p:notesSz cx="6858000" cy="9144000"/>
  <p:embeddedFontLst>
    <p:embeddedFont>
      <p:font typeface="Oswald" panose="020B0604020202020204" charset="0"/>
      <p:regular r:id="rId28"/>
      <p:bold r:id="rId29"/>
    </p:embeddedFont>
    <p:embeddedFont>
      <p:font typeface="Showcard Gothic" panose="04020904020102020604" pitchFamily="82" charset="0"/>
      <p:regular r:id="rId30"/>
    </p:embeddedFont>
    <p:embeddedFont>
      <p:font typeface="Tino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B7F6B-336F-426D-A1F5-69C8A97B982C}">
  <a:tblStyle styleId="{836B7F6B-336F-426D-A1F5-69C8A97B98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09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3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72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9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407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751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9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06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83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49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4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37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79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1775636" y="1648046"/>
            <a:ext cx="6305107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PROFESSIONAL ISSUES IN 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International Accreditation Agreements </a:t>
            </a: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1556172" y="1419658"/>
            <a:ext cx="2242051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i="1" u="sng" dirty="0"/>
              <a:t>The Washington Accord</a:t>
            </a:r>
            <a:r>
              <a:rPr lang="en-US" sz="1500" b="1" dirty="0"/>
              <a:t> 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Signed in 1989 was the first - it recognizes substantial equivalence in the accreditation       of qualifications in professional engineering, normally of four years duration.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24205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u="sng" dirty="0"/>
              <a:t>The Sydney Accord</a:t>
            </a:r>
            <a:r>
              <a:rPr lang="en-US" b="1" i="1" dirty="0"/>
              <a:t>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Commenced in 2001 and recognizes substantial equivalence in the accreditation of qualifications in engineering technology, normally of three years duration.</a:t>
            </a: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3"/>
          </p:nvPr>
        </p:nvSpPr>
        <p:spPr>
          <a:xfrm>
            <a:off x="6040276" y="1419658"/>
            <a:ext cx="2295649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u="sng" dirty="0"/>
              <a:t>The Dublin Accord</a:t>
            </a:r>
            <a:r>
              <a:rPr lang="en-US" b="1" dirty="0"/>
              <a:t> 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It is an agreement for substantial equivalence in the accreditation of tertiary qualifications in technician engineering, normally of two years duration. It commenced in 2002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78452" y="651474"/>
            <a:ext cx="6640514" cy="815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British Computer Society BCS</a:t>
            </a:r>
            <a:endParaRPr lang="en-US" sz="5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578452" y="1339702"/>
            <a:ext cx="6640515" cy="2995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BCS promotes education in a number of ways: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examinations, approval to suitable organizations that provide courses to prepare students for them.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accredits degree programs offered by institutions of higher education.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sets the syllabus and accredits training organizations to provide the associated short courses.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means that a course has fulfilled the educational requirement</a:t>
            </a:r>
          </a:p>
          <a:p>
            <a:pPr marL="0" indent="0" algn="just">
              <a:lnSpc>
                <a:spcPct val="150000"/>
              </a:lnSpc>
            </a:pPr>
            <a:endParaRPr lang="en-US" sz="14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62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78452" y="651474"/>
            <a:ext cx="6640514" cy="815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What is Organization?</a:t>
            </a:r>
            <a:endParaRPr lang="en-US" sz="5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578452" y="1339702"/>
            <a:ext cx="6640515" cy="2995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organization is a group of people working together in a formal way. Legal existence is must for an organization.</a:t>
            </a:r>
          </a:p>
          <a:p>
            <a:pPr marL="0" indent="0" algn="just">
              <a:lnSpc>
                <a:spcPct val="150000"/>
              </a:lnSpc>
            </a:pPr>
            <a:r>
              <a:rPr lang="en-US" sz="16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Schools and colleges, hospitals, banks. These all are organizations as people work in these together in an organized way and formal way.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for a private company or a government department, both are organizations</a:t>
            </a:r>
          </a:p>
          <a:p>
            <a:pPr marL="0" indent="0" algn="just">
              <a:lnSpc>
                <a:spcPct val="150000"/>
              </a:lnSpc>
            </a:pPr>
            <a:endParaRPr lang="en-US" sz="14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63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6616800" cy="294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Commercial Organization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Sole Trader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Partnership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Cooperatives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Types Of Organization 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556174" y="1479375"/>
            <a:ext cx="6616799" cy="294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who runs or direct the company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duty towards shareholders as well as company employees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devote himself to the companies benefits and avoid personal interest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liable for any wrong decision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Who Are The Directors?</a:t>
            </a:r>
            <a:endParaRPr lang="en-US" sz="36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92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78452" y="651474"/>
            <a:ext cx="6640514" cy="815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Start-up Company</a:t>
            </a:r>
            <a:endParaRPr lang="en-US" sz="80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578452" y="1392865"/>
            <a:ext cx="6640515" cy="294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people want there career to be leaded to some independent work, their own work, a company or business owned by them, instead for working for others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graduates in computing often aim of setting up their own company.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any new start-up, there must be a certain amount of capital in hand.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Mobiles company, a burger shop, painting of houses, computer services, software developments and software companies </a:t>
            </a:r>
            <a:r>
              <a:rPr lang="en-US" sz="16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6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endParaRPr lang="en-US" sz="14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7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556174" y="1479375"/>
            <a:ext cx="6616799" cy="294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to start any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work: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some ideas what to do,(focusing business)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we achieve (benefits, profit, status, etc..)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targets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The Business Plan</a:t>
            </a:r>
            <a:endParaRPr lang="en-US" sz="32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36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Software Contracts </a:t>
            </a:r>
            <a:endParaRPr sz="36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556174" y="1596850"/>
            <a:ext cx="6705323" cy="2347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contract?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contract is simply an agreement between two or more persons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contract) that can be enforced in a court of law. The parties involved may be legal persons or natural persons.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Issues In Contract</a:t>
            </a:r>
            <a:endParaRPr lang="en-US" sz="36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556174" y="1596850"/>
            <a:ext cx="6891876" cy="273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What is to be produced</a:t>
            </a:r>
          </a:p>
          <a:p>
            <a:r>
              <a:rPr lang="en-US" sz="1600" b="1" dirty="0"/>
              <a:t>What is to be delivered</a:t>
            </a:r>
          </a:p>
          <a:p>
            <a:r>
              <a:rPr lang="en-US" sz="1600" b="1" dirty="0"/>
              <a:t>Ownership of rights</a:t>
            </a:r>
          </a:p>
          <a:p>
            <a:r>
              <a:rPr lang="en-US" sz="1600" b="1" dirty="0"/>
              <a:t>Confidentiality</a:t>
            </a:r>
          </a:p>
          <a:p>
            <a:r>
              <a:rPr lang="en-US" sz="1600" b="1" dirty="0"/>
              <a:t>Payment terms</a:t>
            </a:r>
          </a:p>
          <a:p>
            <a:r>
              <a:rPr lang="en-US" sz="1600" b="1" dirty="0"/>
              <a:t>Penalty clauses</a:t>
            </a:r>
          </a:p>
          <a:p>
            <a:r>
              <a:rPr lang="en-US" sz="1600" b="1" dirty="0"/>
              <a:t>Obligations of the client</a:t>
            </a:r>
          </a:p>
          <a:p>
            <a:r>
              <a:rPr lang="en-US" sz="1600" b="1" dirty="0"/>
              <a:t>Standards and methods of working</a:t>
            </a:r>
            <a:endParaRPr sz="1800"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22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1556174" y="719375"/>
            <a:ext cx="6891875" cy="659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Rules Of Data Protection</a:t>
            </a:r>
            <a:endParaRPr lang="en-US"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 defTabSz="457200">
              <a:spcBef>
                <a:spcPts val="1000"/>
              </a:spcBef>
              <a:buFont typeface="Arial" panose="020B0604020202020204" pitchFamily="34" charset="0"/>
              <a:buChar char="•"/>
              <a:defRPr sz="1800" b="0" i="0" u="none" strike="noStrike" kern="1" spc="0" baseline="0">
                <a:solidFill>
                  <a:srgbClr val="FFFFFF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shall be processed fairly and lawfully and in particular shall not be processed </a:t>
            </a:r>
          </a:p>
          <a:p>
            <a:pPr marL="285750" indent="-285750" algn="just" defTabSz="457200">
              <a:spcBef>
                <a:spcPts val="1000"/>
              </a:spcBef>
              <a:buFont typeface="Arial" panose="020B0604020202020204" pitchFamily="34" charset="0"/>
              <a:buChar char="•"/>
              <a:defRPr sz="1800" b="0" i="0" u="none" strike="noStrike" kern="1" spc="0" baseline="0">
                <a:solidFill>
                  <a:srgbClr val="FFFFFF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shall be obtained only for one or more specified and lawful purposes, and shall not be further processed in any manner incompatible with that purpose or those purposes</a:t>
            </a:r>
          </a:p>
          <a:p>
            <a:pPr marL="285750" indent="-285750" algn="just" defTabSz="457200">
              <a:spcBef>
                <a:spcPts val="1000"/>
              </a:spcBef>
              <a:buFont typeface="Arial" panose="020B0604020202020204" pitchFamily="34" charset="0"/>
              <a:buChar char="•"/>
              <a:defRPr sz="1800" b="0" i="0" u="none" strike="noStrike" kern="1" spc="0" baseline="0">
                <a:solidFill>
                  <a:srgbClr val="FFFFFF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shall be adequate, relevant and not excessive in relation to the purpose or purposes for which they are processed</a:t>
            </a:r>
          </a:p>
          <a:p>
            <a:pPr marL="285750" indent="-285750" algn="just" defTabSz="457200">
              <a:spcBef>
                <a:spcPts val="1000"/>
              </a:spcBef>
              <a:buFont typeface="Arial" panose="020B0604020202020204" pitchFamily="34" charset="0"/>
              <a:buChar char="•"/>
              <a:defRPr sz="1800" b="0" i="0" u="none" strike="noStrike" kern="1" spc="0" baseline="0">
                <a:solidFill>
                  <a:srgbClr val="FFFFFF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shall be accurate and, where necessary, kept up to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datePersonal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processed for any purpose or purposes shall not be kept for longer than is necessary for that purpose or those purposes</a:t>
            </a:r>
          </a:p>
          <a:p>
            <a:pPr marL="285750" indent="-285750" algn="just" defTabSz="457200">
              <a:spcBef>
                <a:spcPts val="1000"/>
              </a:spcBef>
              <a:buFont typeface="Arial" panose="020B0604020202020204" pitchFamily="34" charset="0"/>
              <a:buChar char="•"/>
              <a:defRPr sz="1800" b="0" i="0" u="none" strike="noStrike" kern="1" spc="0" baseline="0">
                <a:solidFill>
                  <a:srgbClr val="FFFFFF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technical and organizational measures shall be taken against unauthorized or unlawful processing of personal data and against accidental loss or destruction of, or damage to, personal data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69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777026" y="893135"/>
            <a:ext cx="6122324" cy="850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What are rights?</a:t>
            </a:r>
            <a:endParaRPr sz="4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777026" y="1743740"/>
            <a:ext cx="5937599" cy="250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legal, social, or ethical principles of freedom or entitlement.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 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beings are free and equal</a:t>
            </a: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Slavery</a:t>
            </a:r>
            <a:r>
              <a:rPr lang="en-US" i="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7A8B-CF5B-42D5-B0BE-AA5242E4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Internet Issues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AE194-38B4-4141-AC84-ADD5855CD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sz="1800" dirty="0"/>
              <a:t>Benefits of Internet: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made access to all sorts of information much easier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made it much easier for people to communicate with each other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simplified and speeded up many types of commercial transaction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importantly, these benefits have been made available to very many people, not just to A small and privileged group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F3AC-5CA0-49A3-A8F4-B38AFEF00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72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7A8B-CF5B-42D5-B0BE-AA5242E4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Internet Issues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AE194-38B4-4141-AC84-ADD5855CD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sz="1800" dirty="0"/>
              <a:t>Problems of Internet:</a:t>
            </a:r>
          </a:p>
          <a:p>
            <a:pPr marL="635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areas are mainly covered as major problems arising due to the availability of internet: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Defamation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Terrorism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</a:p>
          <a:p>
            <a:pPr marL="63500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F3AC-5CA0-49A3-A8F4-B38AFEF00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791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7A8B-CF5B-42D5-B0BE-AA5242E4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SPAM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AE194-38B4-4141-AC84-ADD5855CD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is best defined as ‘unsolicited email sent without the consent of the addressee and without any attempt at targeting recipients who are likely to be interested in its contents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63500" indent="0">
              <a:buNone/>
            </a:pPr>
            <a:r>
              <a:rPr lang="en-US" sz="1600" dirty="0">
                <a:latin typeface="Showcard Gothic" panose="04020904020102020604" pitchFamily="82" charset="0"/>
              </a:rPr>
              <a:t>Stopping Spams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loopholes that enable spammers to use other people’s computers to relay bulk messages.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Machine languages techniques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virus detection software to reject emails carrying viruses</a:t>
            </a:r>
          </a:p>
          <a:p>
            <a:pPr marL="63500" indent="0">
              <a:buNone/>
            </a:pPr>
            <a:endParaRPr lang="en-US" sz="1200" dirty="0">
              <a:latin typeface="Showcard Gothic" panose="04020904020102020604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F3AC-5CA0-49A3-A8F4-B38AFEF00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1693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7A8B-CF5B-42D5-B0BE-AA5242E4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COMPUTER MISUSE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AE194-38B4-4141-AC84-ADD5855CD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Misuse Act of 1990 creates three new offences that can briefly be described as: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Unauthorized access to a computer.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Unauthorized access to a computer with intention to commit a serious crime.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Unauthorized modification of the contents of a computer.</a:t>
            </a:r>
          </a:p>
          <a:p>
            <a:pPr marL="63500" indent="0">
              <a:buNone/>
            </a:pPr>
            <a:endParaRPr lang="en-US" sz="1200" dirty="0">
              <a:latin typeface="Showcard Gothic" panose="04020904020102020604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F3AC-5CA0-49A3-A8F4-B38AFEF00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5795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7192-30D6-410C-8417-56C69F9C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Cyber Crime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BB014-2D8E-492E-ADBF-432823595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e-crime, electronic crime, or hi-tech crime.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a knowledgeable computer user, sometimes referred to as a hacker that illegally browses or steals a company's or individual's private information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this person or group of individuals may be malicious and destroy or otherwise corrupt the computer or data files.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02F65-4B08-4D02-9E09-9AFBB2A936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3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59" name="Google Shape;259;p35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/>
              <a:t>Any questions?</a:t>
            </a:r>
            <a:endParaRPr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777026" y="893135"/>
            <a:ext cx="6122324" cy="850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Categorizing Rights</a:t>
            </a:r>
            <a:endParaRPr sz="60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777026" y="1743740"/>
            <a:ext cx="5937599" cy="250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Philosophers often make an important distinction in the nature and type of (how to consider) rights as: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i="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Rights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0" dirty="0">
              <a:solidFill>
                <a:srgbClr val="4D5156"/>
              </a:solidFill>
              <a:latin typeface="Roboto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44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78452" y="808075"/>
            <a:ext cx="6320898" cy="776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What is Profession?</a:t>
            </a:r>
            <a:endParaRPr sz="60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578452" y="1456659"/>
            <a:ext cx="6640515" cy="287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disciplined of group of individuals who adhere to ethical standards.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Possesses special knowledge and skills in a widely recognized body of learning (Research, training etc.)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to apply this knowledge in the interest of others.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are meant to be an indicator of trust and expertise.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84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78452" y="808075"/>
            <a:ext cx="6320898" cy="776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What is Occupation?</a:t>
            </a:r>
            <a:endParaRPr sz="60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578452" y="1456659"/>
            <a:ext cx="6640515" cy="287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field or industry you are a part of or the work you are interested in.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also refer to your role within an organization.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person who has a specific field of interest and distinct skills that benefit that field. That person could look for a job within a specific occupation</a:t>
            </a:r>
            <a:endParaRPr lang="en-US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28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78452" y="808075"/>
            <a:ext cx="6320898" cy="776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Profession Vs Occupation</a:t>
            </a:r>
            <a:endParaRPr sz="60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578452" y="1456659"/>
            <a:ext cx="6640515" cy="287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profession needs extensive training and specialized knowledge but occupation doesn’t need any training.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profession is where a person is paid for his particular skills, and his deep knowledge. Persons engaged in an occupation are not paid for their knowledge, but only for what they produce.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has to undergo higher education.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occupation, a profession demands that the responsibility lies with the individual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profession is guided through certain ethical codes, and regulated by certain statute.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581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Oswald" panose="020B0604020202020204" charset="0"/>
              </a:rPr>
              <a:t>Is Computing A Profession?</a:t>
            </a:r>
            <a:endParaRPr sz="3200" dirty="0">
              <a:latin typeface="Oswald" panose="020B0604020202020204" charset="0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professionals have mastered an esoteric body of knowledge.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professionals have varying degrees of autonomy depending on where they work.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organizations governing the profession of computing (ACM, IEEE).</a:t>
            </a:r>
          </a:p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400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78452" y="808075"/>
            <a:ext cx="6320898" cy="776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Software Engineering</a:t>
            </a:r>
            <a:endParaRPr sz="60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578452" y="1456659"/>
            <a:ext cx="6640515" cy="287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appears to be one area of computing that is emerging as a distinct profession within the field of computing.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trend seems to have been created by the initiative of individuals in the field concerned about the quality and safety of the software being produced and sold.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83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578452" y="651474"/>
            <a:ext cx="6320898" cy="805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Status of Engineers</a:t>
            </a:r>
            <a:endParaRPr sz="60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578452" y="1169581"/>
            <a:ext cx="6640515" cy="316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legal status of the engineering profession varies a lot from one country to another.  however, the position is that: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illegal to call yourself an engineer in a given state unless you are registered with the State Engineers Registration Board.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illegal for a company to use the word ‘engineering’ in its name unless it employs at least one registered engineer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programs including the term engineering in their title must be taught mostly by registered engineers.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illegal to carry out engineering work except under the supervision of a registered engineer.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82060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DD916B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1376</Words>
  <Application>Microsoft Office PowerPoint</Application>
  <PresentationFormat>On-screen Show (16:9)</PresentationFormat>
  <Paragraphs>151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Showcard Gothic</vt:lpstr>
      <vt:lpstr>Roboto</vt:lpstr>
      <vt:lpstr>Wingdings</vt:lpstr>
      <vt:lpstr>Oswald</vt:lpstr>
      <vt:lpstr>Times New Roman</vt:lpstr>
      <vt:lpstr>Arial</vt:lpstr>
      <vt:lpstr>Tinos</vt:lpstr>
      <vt:lpstr>Quintus template</vt:lpstr>
      <vt:lpstr>PROFESSIONAL ISSUES IN IT</vt:lpstr>
      <vt:lpstr>What are rights?</vt:lpstr>
      <vt:lpstr>Categorizing Rights</vt:lpstr>
      <vt:lpstr>What is Profession?</vt:lpstr>
      <vt:lpstr>What is Occupation?</vt:lpstr>
      <vt:lpstr>Profession Vs Occupation</vt:lpstr>
      <vt:lpstr>Is Computing A Profession?</vt:lpstr>
      <vt:lpstr>Software Engineering</vt:lpstr>
      <vt:lpstr>Status of Engineers</vt:lpstr>
      <vt:lpstr>International Accreditation Agreements </vt:lpstr>
      <vt:lpstr>British Computer Society BCS</vt:lpstr>
      <vt:lpstr>What is Organization?</vt:lpstr>
      <vt:lpstr>Types Of Organization </vt:lpstr>
      <vt:lpstr>Who Are The Directors?</vt:lpstr>
      <vt:lpstr>Start-up Company</vt:lpstr>
      <vt:lpstr>The Business Plan</vt:lpstr>
      <vt:lpstr>Software Contracts </vt:lpstr>
      <vt:lpstr>Issues In Contract</vt:lpstr>
      <vt:lpstr>Rules Of Data Protection</vt:lpstr>
      <vt:lpstr>Internet Issues</vt:lpstr>
      <vt:lpstr>Internet Issues</vt:lpstr>
      <vt:lpstr>SPAM</vt:lpstr>
      <vt:lpstr>COMPUTER MISUSE </vt:lpstr>
      <vt:lpstr>Cyber Crime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ISSUES IN IT</dc:title>
  <cp:lastModifiedBy>Amin Sadiq</cp:lastModifiedBy>
  <cp:revision>35</cp:revision>
  <dcterms:modified xsi:type="dcterms:W3CDTF">2020-11-01T06:06:20Z</dcterms:modified>
</cp:coreProperties>
</file>