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notesMasterIdLst>
    <p:notesMasterId r:id="rId33"/>
  </p:notesMasterIdLst>
  <p:sldIdLst>
    <p:sldId id="256" r:id="rId2"/>
    <p:sldId id="259" r:id="rId3"/>
    <p:sldId id="286" r:id="rId4"/>
    <p:sldId id="307" r:id="rId5"/>
    <p:sldId id="308" r:id="rId6"/>
    <p:sldId id="309" r:id="rId7"/>
    <p:sldId id="310" r:id="rId8"/>
    <p:sldId id="311" r:id="rId9"/>
    <p:sldId id="312" r:id="rId10"/>
    <p:sldId id="313" r:id="rId11"/>
    <p:sldId id="314" r:id="rId12"/>
    <p:sldId id="315" r:id="rId13"/>
    <p:sldId id="316" r:id="rId14"/>
    <p:sldId id="317" r:id="rId15"/>
    <p:sldId id="326" r:id="rId16"/>
    <p:sldId id="318" r:id="rId17"/>
    <p:sldId id="319" r:id="rId18"/>
    <p:sldId id="320" r:id="rId19"/>
    <p:sldId id="321" r:id="rId20"/>
    <p:sldId id="322" r:id="rId21"/>
    <p:sldId id="323" r:id="rId22"/>
    <p:sldId id="324" r:id="rId23"/>
    <p:sldId id="325" r:id="rId24"/>
    <p:sldId id="294" r:id="rId25"/>
    <p:sldId id="295" r:id="rId26"/>
    <p:sldId id="296" r:id="rId27"/>
    <p:sldId id="297" r:id="rId28"/>
    <p:sldId id="298" r:id="rId29"/>
    <p:sldId id="299" r:id="rId30"/>
    <p:sldId id="300" r:id="rId31"/>
    <p:sldId id="32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p:cViewPr varScale="1">
        <p:scale>
          <a:sx n="116" d="100"/>
          <a:sy n="116" d="100"/>
        </p:scale>
        <p:origin x="38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4B473E-781C-4E00-A97F-D89D314433A4}" type="datetimeFigureOut">
              <a:rPr lang="en-US" smtClean="0"/>
              <a:t>9/25/2020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7E5FE-F1ED-46F0-9A1C-69870714F614}" type="slidenum">
              <a:rPr lang="en-US" smtClean="0"/>
              <a:t>‹#›</a:t>
            </a:fld>
            <a:endParaRPr lang="en-US"/>
          </a:p>
        </p:txBody>
      </p:sp>
    </p:spTree>
    <p:extLst>
      <p:ext uri="{BB962C8B-B14F-4D97-AF65-F5344CB8AC3E}">
        <p14:creationId xmlns:p14="http://schemas.microsoft.com/office/powerpoint/2010/main" val="2046809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10AB14-0C20-4FDD-96EA-287FEFAABE01}" type="slidenum">
              <a:rPr lang="en-US"/>
              <a:pPr/>
              <a:t>4</a:t>
            </a:fld>
            <a:endParaRPr lang="en-US"/>
          </a:p>
        </p:txBody>
      </p:sp>
      <p:sp>
        <p:nvSpPr>
          <p:cNvPr id="83970" name="Rectangle 1026"/>
          <p:cNvSpPr>
            <a:spLocks noChangeArrowheads="1" noTextEdit="1"/>
          </p:cNvSpPr>
          <p:nvPr>
            <p:ph type="sldImg"/>
          </p:nvPr>
        </p:nvSpPr>
        <p:spPr>
          <a:ln/>
        </p:spPr>
      </p:sp>
      <p:sp>
        <p:nvSpPr>
          <p:cNvPr id="8397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24754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1E1B25-2865-4C2A-A376-861F25D6DDC1}" type="slidenum">
              <a:rPr lang="en-US"/>
              <a:pPr/>
              <a:t>18</a:t>
            </a:fld>
            <a:endParaRPr lang="en-US"/>
          </a:p>
        </p:txBody>
      </p:sp>
      <p:sp>
        <p:nvSpPr>
          <p:cNvPr id="88066" name="Rectangle 2"/>
          <p:cNvSpPr>
            <a:spLocks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24285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2E1D35-00EB-4D32-A9F4-63FCDC01AECB}" type="slidenum">
              <a:rPr lang="en-US"/>
              <a:pPr/>
              <a:t>19</a:t>
            </a:fld>
            <a:endParaRPr lang="en-US"/>
          </a:p>
        </p:txBody>
      </p:sp>
      <p:sp>
        <p:nvSpPr>
          <p:cNvPr id="90114" name="Rectangle 2"/>
          <p:cNvSpPr>
            <a:spLocks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6125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560944-C7C2-40E6-837D-067660C07775}" type="slidenum">
              <a:rPr lang="en-US"/>
              <a:pPr/>
              <a:t>20</a:t>
            </a:fld>
            <a:endParaRPr lang="en-US"/>
          </a:p>
        </p:txBody>
      </p:sp>
      <p:sp>
        <p:nvSpPr>
          <p:cNvPr id="92162" name="Rectangle 2"/>
          <p:cNvSpPr>
            <a:spLocks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99642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97F08-09A7-469A-9CB4-1348F21ADF81}" type="slidenum">
              <a:rPr lang="en-US"/>
              <a:pPr/>
              <a:t>21</a:t>
            </a:fld>
            <a:endParaRPr lang="en-US"/>
          </a:p>
        </p:txBody>
      </p:sp>
      <p:sp>
        <p:nvSpPr>
          <p:cNvPr id="94210" name="Rectangle 2"/>
          <p:cNvSpPr>
            <a:spLocks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87013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96BEA9-80DD-43BA-A470-6D2BEB0BA88C}" type="slidenum">
              <a:rPr lang="en-US"/>
              <a:pPr/>
              <a:t>22</a:t>
            </a:fld>
            <a:endParaRPr lang="en-US"/>
          </a:p>
        </p:txBody>
      </p:sp>
      <p:sp>
        <p:nvSpPr>
          <p:cNvPr id="96258" name="Rectangle 2"/>
          <p:cNvSpPr>
            <a:spLocks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56232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1BA814-3259-4781-8DA5-DBFD668A9CC3}" type="slidenum">
              <a:rPr lang="en-US"/>
              <a:pPr/>
              <a:t>23</a:t>
            </a:fld>
            <a:endParaRPr lang="en-US"/>
          </a:p>
        </p:txBody>
      </p:sp>
      <p:sp>
        <p:nvSpPr>
          <p:cNvPr id="98306" name="Rectangle 1026"/>
          <p:cNvSpPr>
            <a:spLocks noChangeArrowheads="1" noTextEdit="1"/>
          </p:cNvSpPr>
          <p:nvPr>
            <p:ph type="sldImg"/>
          </p:nvPr>
        </p:nvSpPr>
        <p:spPr>
          <a:ln/>
        </p:spPr>
      </p:sp>
      <p:sp>
        <p:nvSpPr>
          <p:cNvPr id="98307"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07847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560825-3FA9-4440-A7A6-1268145FE104}" type="slidenum">
              <a:rPr lang="en-US"/>
              <a:pPr/>
              <a:t>5</a:t>
            </a:fld>
            <a:endParaRPr lang="en-US"/>
          </a:p>
        </p:txBody>
      </p:sp>
      <p:sp>
        <p:nvSpPr>
          <p:cNvPr id="48130" name="Rectangle 2"/>
          <p:cNvSpPr>
            <a:spLocks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10362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5E1AE8-A79C-41A3-946B-84090FA8C149}" type="slidenum">
              <a:rPr lang="en-US"/>
              <a:pPr/>
              <a:t>6</a:t>
            </a:fld>
            <a:endParaRPr lang="en-US"/>
          </a:p>
        </p:txBody>
      </p:sp>
      <p:sp>
        <p:nvSpPr>
          <p:cNvPr id="61442" name="Rectangle 2"/>
          <p:cNvSpPr>
            <a:spLocks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25514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153703-D968-4AE7-8627-5548537E4360}" type="slidenum">
              <a:rPr lang="en-US"/>
              <a:pPr/>
              <a:t>7</a:t>
            </a:fld>
            <a:endParaRPr lang="en-US"/>
          </a:p>
        </p:txBody>
      </p:sp>
      <p:sp>
        <p:nvSpPr>
          <p:cNvPr id="65538" name="Rectangle 2"/>
          <p:cNvSpPr>
            <a:spLocks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08433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C464C1-3522-4CB0-AFF2-B5195D2AA62A}" type="slidenum">
              <a:rPr lang="en-US"/>
              <a:pPr/>
              <a:t>8</a:t>
            </a:fld>
            <a:endParaRPr lang="en-US"/>
          </a:p>
        </p:txBody>
      </p:sp>
      <p:sp>
        <p:nvSpPr>
          <p:cNvPr id="71682" name="Rectangle 2"/>
          <p:cNvSpPr>
            <a:spLocks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45544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D04102-CB4A-4A6E-9B13-15456B6CDA00}" type="slidenum">
              <a:rPr lang="en-US"/>
              <a:pPr/>
              <a:t>9</a:t>
            </a:fld>
            <a:endParaRPr lang="en-US"/>
          </a:p>
        </p:txBody>
      </p:sp>
      <p:sp>
        <p:nvSpPr>
          <p:cNvPr id="73730" name="Rectangle 2"/>
          <p:cNvSpPr>
            <a:spLocks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67958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482DC7-84C1-416A-8685-C201F7040CF0}" type="slidenum">
              <a:rPr lang="en-US"/>
              <a:pPr/>
              <a:t>10</a:t>
            </a:fld>
            <a:endParaRPr lang="en-US"/>
          </a:p>
        </p:txBody>
      </p:sp>
      <p:sp>
        <p:nvSpPr>
          <p:cNvPr id="75778" name="Rectangle 2"/>
          <p:cNvSpPr>
            <a:spLocks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35673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482DC7-84C1-416A-8685-C201F7040CF0}" type="slidenum">
              <a:rPr lang="en-US"/>
              <a:pPr/>
              <a:t>11</a:t>
            </a:fld>
            <a:endParaRPr lang="en-US"/>
          </a:p>
        </p:txBody>
      </p:sp>
      <p:sp>
        <p:nvSpPr>
          <p:cNvPr id="75778" name="Rectangle 2"/>
          <p:cNvSpPr>
            <a:spLocks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1650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482DC7-84C1-416A-8685-C201F7040CF0}" type="slidenum">
              <a:rPr lang="en-US"/>
              <a:pPr/>
              <a:t>12</a:t>
            </a:fld>
            <a:endParaRPr lang="en-US"/>
          </a:p>
        </p:txBody>
      </p:sp>
      <p:sp>
        <p:nvSpPr>
          <p:cNvPr id="75778" name="Rectangle 2"/>
          <p:cNvSpPr>
            <a:spLocks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67836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2270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7091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5151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18053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1938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7680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1938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2537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118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1853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6484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0401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7499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3832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7072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3219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7350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9/25/2020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9910836"/>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computerhope.com/jargon/n/nonvolat.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907" y="1711411"/>
            <a:ext cx="9875510" cy="3329581"/>
          </a:xfrm>
        </p:spPr>
        <p:txBody>
          <a:bodyPr>
            <a:noAutofit/>
          </a:bodyPr>
          <a:lstStyle/>
          <a:p>
            <a:pPr algn="ctr"/>
            <a:r>
              <a:rPr lang="en-US" sz="6600" dirty="0" smtClean="0"/>
              <a:t>Session#02</a:t>
            </a:r>
            <a:r>
              <a:rPr lang="en-US" sz="6600" dirty="0"/>
              <a:t/>
            </a:r>
            <a:br>
              <a:rPr lang="en-US" sz="6600" dirty="0"/>
            </a:br>
            <a:r>
              <a:rPr lang="en-US" sz="6600" dirty="0"/>
              <a:t>TOPIC</a:t>
            </a:r>
            <a:r>
              <a:rPr lang="en-US" sz="6600" dirty="0" smtClean="0"/>
              <a:t>:</a:t>
            </a:r>
            <a:br>
              <a:rPr lang="en-US" sz="6600" dirty="0" smtClean="0"/>
            </a:br>
            <a:r>
              <a:rPr lang="en-US" sz="6600" dirty="0" smtClean="0"/>
              <a:t>Computer Architecture</a:t>
            </a:r>
            <a:endParaRPr lang="en-US" sz="6600" dirty="0"/>
          </a:p>
        </p:txBody>
      </p:sp>
    </p:spTree>
    <p:extLst>
      <p:ext uri="{BB962C8B-B14F-4D97-AF65-F5344CB8AC3E}">
        <p14:creationId xmlns:p14="http://schemas.microsoft.com/office/powerpoint/2010/main" val="1173721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sz="half" idx="1"/>
          </p:nvPr>
        </p:nvSpPr>
        <p:spPr>
          <a:xfrm>
            <a:off x="1202724" y="1550772"/>
            <a:ext cx="7391400" cy="3853249"/>
          </a:xfrm>
          <a:noFill/>
          <a:ln/>
        </p:spPr>
        <p:txBody>
          <a:bodyPr>
            <a:normAutofit fontScale="92500" lnSpcReduction="20000"/>
          </a:bodyPr>
          <a:lstStyle/>
          <a:p>
            <a:pPr>
              <a:spcBef>
                <a:spcPct val="40000"/>
              </a:spcBef>
            </a:pPr>
            <a:r>
              <a:rPr lang="en-US" sz="2600" dirty="0">
                <a:latin typeface="Arial" panose="020B0604020202020204" pitchFamily="34" charset="0"/>
              </a:rPr>
              <a:t>The Fourth Generation: VLSI Computers (</a:t>
            </a:r>
            <a:r>
              <a:rPr lang="en-US" sz="2600" dirty="0" smtClean="0">
                <a:latin typeface="Arial" panose="020B0604020202020204" pitchFamily="34" charset="0"/>
              </a:rPr>
              <a:t>1980’s)</a:t>
            </a:r>
          </a:p>
          <a:p>
            <a:pPr marL="0" indent="0">
              <a:spcBef>
                <a:spcPct val="40000"/>
              </a:spcBef>
              <a:buNone/>
            </a:pPr>
            <a:endParaRPr lang="en-US" sz="2600" dirty="0" smtClean="0">
              <a:latin typeface="Arial" panose="020B0604020202020204" pitchFamily="34" charset="0"/>
            </a:endParaRPr>
          </a:p>
          <a:p>
            <a:pPr lvl="1"/>
            <a:r>
              <a:rPr lang="en-US" sz="2600" dirty="0" smtClean="0"/>
              <a:t>Very large scale integrated circuits (VLSI) have more than 10,000 components per chip.</a:t>
            </a:r>
          </a:p>
          <a:p>
            <a:pPr lvl="1"/>
            <a:r>
              <a:rPr lang="en-US" sz="2600" dirty="0" smtClean="0"/>
              <a:t>Enabled </a:t>
            </a:r>
            <a:r>
              <a:rPr lang="en-US" sz="2600" dirty="0"/>
              <a:t>the creation of   microprocessors.</a:t>
            </a:r>
          </a:p>
          <a:p>
            <a:pPr lvl="1"/>
            <a:r>
              <a:rPr lang="en-US" sz="2600" dirty="0"/>
              <a:t>The first was the 4-bit Intel 4004.</a:t>
            </a:r>
          </a:p>
          <a:p>
            <a:pPr lvl="1"/>
            <a:r>
              <a:rPr lang="en-US" sz="2600" dirty="0"/>
              <a:t>Later versions, such as the 8080, 8086, and 8088 spawned the idea of “personal computing.”</a:t>
            </a:r>
          </a:p>
          <a:p>
            <a:pPr lvl="1"/>
            <a:endParaRPr lang="en-US" sz="2600" dirty="0"/>
          </a:p>
          <a:p>
            <a:pPr marL="0" indent="0">
              <a:spcBef>
                <a:spcPct val="40000"/>
              </a:spcBef>
              <a:buNone/>
            </a:pPr>
            <a:endParaRPr lang="en-US" sz="2600" dirty="0">
              <a:latin typeface="Arial" panose="020B0604020202020204" pitchFamily="34" charset="0"/>
            </a:endParaRPr>
          </a:p>
        </p:txBody>
      </p:sp>
      <p:sp>
        <p:nvSpPr>
          <p:cNvPr id="7" name="Title 1"/>
          <p:cNvSpPr>
            <a:spLocks noGrp="1"/>
          </p:cNvSpPr>
          <p:nvPr>
            <p:ph type="title"/>
          </p:nvPr>
        </p:nvSpPr>
        <p:spPr>
          <a:xfrm>
            <a:off x="972065" y="363151"/>
            <a:ext cx="9404723" cy="963141"/>
          </a:xfrm>
        </p:spPr>
        <p:txBody>
          <a:bodyPr/>
          <a:lstStyle/>
          <a:p>
            <a:r>
              <a:rPr lang="en-US" dirty="0" smtClean="0"/>
              <a:t>Continue..</a:t>
            </a:r>
            <a:endParaRPr lang="en-US" dirty="0"/>
          </a:p>
        </p:txBody>
      </p:sp>
    </p:spTree>
    <p:extLst>
      <p:ext uri="{BB962C8B-B14F-4D97-AF65-F5344CB8AC3E}">
        <p14:creationId xmlns:p14="http://schemas.microsoft.com/office/powerpoint/2010/main" val="3131085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sz="half" idx="1"/>
          </p:nvPr>
        </p:nvSpPr>
        <p:spPr>
          <a:xfrm>
            <a:off x="708454" y="1287160"/>
            <a:ext cx="10190206" cy="3853249"/>
          </a:xfrm>
          <a:noFill/>
          <a:ln/>
        </p:spPr>
        <p:txBody>
          <a:bodyPr>
            <a:normAutofit fontScale="85000" lnSpcReduction="10000"/>
          </a:bodyPr>
          <a:lstStyle/>
          <a:p>
            <a:pPr>
              <a:spcBef>
                <a:spcPct val="40000"/>
              </a:spcBef>
            </a:pPr>
            <a:r>
              <a:rPr lang="en-US" sz="2600" dirty="0">
                <a:latin typeface="Arial" panose="020B0604020202020204" pitchFamily="34" charset="0"/>
              </a:rPr>
              <a:t>The </a:t>
            </a:r>
            <a:r>
              <a:rPr lang="en-US" sz="2600" dirty="0" smtClean="0">
                <a:latin typeface="Arial" panose="020B0604020202020204" pitchFamily="34" charset="0"/>
              </a:rPr>
              <a:t>Fifth Generation: </a:t>
            </a:r>
            <a:r>
              <a:rPr lang="en-US" sz="2600" dirty="0">
                <a:latin typeface="Arial" panose="020B0604020202020204" pitchFamily="34" charset="0"/>
              </a:rPr>
              <a:t>(</a:t>
            </a:r>
            <a:r>
              <a:rPr lang="en-US" sz="2600" dirty="0" smtClean="0">
                <a:latin typeface="Arial" panose="020B0604020202020204" pitchFamily="34" charset="0"/>
              </a:rPr>
              <a:t>1985 - Present)</a:t>
            </a:r>
          </a:p>
          <a:p>
            <a:pPr lvl="1"/>
            <a:r>
              <a:rPr lang="en-US" sz="2600" dirty="0"/>
              <a:t>In the fifth generation, VLSI technology became ULSI (Ultra Large Scale Integration) technology, resulting in the production of microprocessor chips having ten million electronic components.</a:t>
            </a:r>
          </a:p>
          <a:p>
            <a:pPr lvl="1"/>
            <a:r>
              <a:rPr lang="en-US" sz="2600" dirty="0"/>
              <a:t>This generation is based on parallel processing hardware and AI (Artificial Intelligence) software. </a:t>
            </a:r>
            <a:endParaRPr lang="en-US" sz="2600" dirty="0" smtClean="0"/>
          </a:p>
          <a:p>
            <a:pPr lvl="1"/>
            <a:r>
              <a:rPr lang="en-US" sz="2600" dirty="0" smtClean="0"/>
              <a:t>AI </a:t>
            </a:r>
            <a:r>
              <a:rPr lang="en-US" sz="2600" dirty="0"/>
              <a:t>is an emerging branch in computer science, which interprets the means and method of making computers think like human beings. </a:t>
            </a:r>
            <a:endParaRPr lang="en-US" sz="2600" dirty="0" smtClean="0"/>
          </a:p>
          <a:p>
            <a:pPr lvl="1"/>
            <a:r>
              <a:rPr lang="en-US" sz="2600" dirty="0" smtClean="0"/>
              <a:t>All the high-level languages like C and C++, Java, </a:t>
            </a:r>
            <a:r>
              <a:rPr lang="en-US" sz="2600" dirty="0" err="1" smtClean="0"/>
              <a:t>.Net</a:t>
            </a:r>
            <a:r>
              <a:rPr lang="en-US" sz="2600" dirty="0" smtClean="0"/>
              <a:t> etc., are used in this generation.</a:t>
            </a:r>
          </a:p>
          <a:p>
            <a:pPr marL="0" indent="0">
              <a:spcBef>
                <a:spcPct val="40000"/>
              </a:spcBef>
              <a:buNone/>
            </a:pPr>
            <a:endParaRPr lang="en-US" sz="2600" dirty="0" smtClean="0">
              <a:latin typeface="Arial" panose="020B0604020202020204" pitchFamily="34" charset="0"/>
            </a:endParaRPr>
          </a:p>
          <a:p>
            <a:pPr marL="0" indent="0">
              <a:spcBef>
                <a:spcPct val="40000"/>
              </a:spcBef>
              <a:buNone/>
            </a:pPr>
            <a:endParaRPr lang="en-US" sz="2600" dirty="0"/>
          </a:p>
          <a:p>
            <a:pPr marL="0" indent="0">
              <a:spcBef>
                <a:spcPct val="40000"/>
              </a:spcBef>
              <a:buNone/>
            </a:pPr>
            <a:endParaRPr lang="en-US" sz="2600" dirty="0">
              <a:latin typeface="Arial" panose="020B0604020202020204" pitchFamily="34" charset="0"/>
            </a:endParaRPr>
          </a:p>
        </p:txBody>
      </p:sp>
      <p:sp>
        <p:nvSpPr>
          <p:cNvPr id="7" name="Title 1"/>
          <p:cNvSpPr>
            <a:spLocks noGrp="1"/>
          </p:cNvSpPr>
          <p:nvPr>
            <p:ph type="title"/>
          </p:nvPr>
        </p:nvSpPr>
        <p:spPr>
          <a:xfrm>
            <a:off x="708454" y="264297"/>
            <a:ext cx="9404723" cy="963141"/>
          </a:xfrm>
        </p:spPr>
        <p:txBody>
          <a:bodyPr/>
          <a:lstStyle/>
          <a:p>
            <a:r>
              <a:rPr lang="en-US" dirty="0" smtClean="0"/>
              <a:t>Continue..</a:t>
            </a:r>
            <a:endParaRPr lang="en-US" dirty="0"/>
          </a:p>
        </p:txBody>
      </p:sp>
    </p:spTree>
    <p:extLst>
      <p:ext uri="{BB962C8B-B14F-4D97-AF65-F5344CB8AC3E}">
        <p14:creationId xmlns:p14="http://schemas.microsoft.com/office/powerpoint/2010/main" val="2248136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sz="half" idx="1"/>
          </p:nvPr>
        </p:nvSpPr>
        <p:spPr>
          <a:xfrm>
            <a:off x="708454" y="1287160"/>
            <a:ext cx="10190206" cy="5303110"/>
          </a:xfrm>
          <a:noFill/>
          <a:ln/>
        </p:spPr>
        <p:txBody>
          <a:bodyPr>
            <a:normAutofit fontScale="85000" lnSpcReduction="20000"/>
          </a:bodyPr>
          <a:lstStyle/>
          <a:p>
            <a:r>
              <a:rPr lang="en-US" sz="2400" dirty="0"/>
              <a:t>The main features of fifth generation are −</a:t>
            </a:r>
          </a:p>
          <a:p>
            <a:pPr lvl="1"/>
            <a:r>
              <a:rPr lang="en-US" sz="2200" dirty="0"/>
              <a:t>ULSI technology</a:t>
            </a:r>
          </a:p>
          <a:p>
            <a:pPr lvl="1"/>
            <a:r>
              <a:rPr lang="en-US" sz="2200" dirty="0"/>
              <a:t>Development of true artificial intelligence</a:t>
            </a:r>
          </a:p>
          <a:p>
            <a:pPr lvl="1"/>
            <a:r>
              <a:rPr lang="en-US" sz="2200" dirty="0"/>
              <a:t>Development of Natural language processing</a:t>
            </a:r>
          </a:p>
          <a:p>
            <a:pPr lvl="1"/>
            <a:r>
              <a:rPr lang="en-US" sz="2200" dirty="0"/>
              <a:t>Advancement in Parallel Processing</a:t>
            </a:r>
          </a:p>
          <a:p>
            <a:pPr lvl="1"/>
            <a:r>
              <a:rPr lang="en-US" sz="2200" dirty="0"/>
              <a:t>Advancement in Superconductor technology</a:t>
            </a:r>
          </a:p>
          <a:p>
            <a:pPr lvl="1"/>
            <a:r>
              <a:rPr lang="en-US" sz="2200" dirty="0"/>
              <a:t>More user-friendly interfaces with multimedia features</a:t>
            </a:r>
          </a:p>
          <a:p>
            <a:pPr lvl="1"/>
            <a:r>
              <a:rPr lang="en-US" sz="2200" dirty="0"/>
              <a:t>Availability of very powerful and compact computers at cheaper rates</a:t>
            </a:r>
          </a:p>
          <a:p>
            <a:r>
              <a:rPr lang="en-US" sz="2400" dirty="0"/>
              <a:t>Some computer types of this generation are −</a:t>
            </a:r>
          </a:p>
          <a:p>
            <a:pPr lvl="1"/>
            <a:r>
              <a:rPr lang="en-US" sz="2200" dirty="0"/>
              <a:t>Desktop</a:t>
            </a:r>
          </a:p>
          <a:p>
            <a:pPr lvl="1"/>
            <a:r>
              <a:rPr lang="en-US" sz="2200" dirty="0"/>
              <a:t>Laptop</a:t>
            </a:r>
          </a:p>
          <a:p>
            <a:pPr lvl="1"/>
            <a:r>
              <a:rPr lang="en-US" sz="2200" dirty="0" err="1"/>
              <a:t>NoteBook</a:t>
            </a:r>
            <a:endParaRPr lang="en-US" sz="2200" dirty="0"/>
          </a:p>
          <a:p>
            <a:pPr lvl="1"/>
            <a:r>
              <a:rPr lang="en-US" sz="2200" dirty="0" err="1"/>
              <a:t>UltraBook</a:t>
            </a:r>
            <a:endParaRPr lang="en-US" sz="2200" dirty="0"/>
          </a:p>
          <a:p>
            <a:pPr lvl="1"/>
            <a:r>
              <a:rPr lang="en-US" sz="2200" dirty="0" err="1" smtClean="0"/>
              <a:t>ChromeBook</a:t>
            </a:r>
            <a:endParaRPr lang="en-US" sz="2400" dirty="0" smtClean="0">
              <a:latin typeface="Arial" panose="020B0604020202020204" pitchFamily="34" charset="0"/>
            </a:endParaRPr>
          </a:p>
          <a:p>
            <a:pPr marL="0" indent="0">
              <a:spcBef>
                <a:spcPct val="40000"/>
              </a:spcBef>
              <a:buNone/>
            </a:pPr>
            <a:endParaRPr lang="en-US" sz="2600" dirty="0"/>
          </a:p>
          <a:p>
            <a:pPr marL="0" indent="0">
              <a:spcBef>
                <a:spcPct val="40000"/>
              </a:spcBef>
              <a:buNone/>
            </a:pPr>
            <a:endParaRPr lang="en-US" sz="2600" dirty="0">
              <a:latin typeface="Arial" panose="020B0604020202020204" pitchFamily="34" charset="0"/>
            </a:endParaRPr>
          </a:p>
        </p:txBody>
      </p:sp>
      <p:sp>
        <p:nvSpPr>
          <p:cNvPr id="7" name="Title 1"/>
          <p:cNvSpPr>
            <a:spLocks noGrp="1"/>
          </p:cNvSpPr>
          <p:nvPr>
            <p:ph type="title"/>
          </p:nvPr>
        </p:nvSpPr>
        <p:spPr>
          <a:xfrm>
            <a:off x="708454" y="264297"/>
            <a:ext cx="9404723" cy="963141"/>
          </a:xfrm>
        </p:spPr>
        <p:txBody>
          <a:bodyPr/>
          <a:lstStyle/>
          <a:p>
            <a:r>
              <a:rPr lang="en-US" dirty="0" smtClean="0"/>
              <a:t>Continue..</a:t>
            </a:r>
            <a:endParaRPr lang="en-US" dirty="0"/>
          </a:p>
        </p:txBody>
      </p:sp>
    </p:spTree>
    <p:extLst>
      <p:ext uri="{BB962C8B-B14F-4D97-AF65-F5344CB8AC3E}">
        <p14:creationId xmlns:p14="http://schemas.microsoft.com/office/powerpoint/2010/main" val="1462855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Computer Architecture</a:t>
            </a:r>
            <a:endParaRPr lang="en-US" dirty="0"/>
          </a:p>
        </p:txBody>
      </p:sp>
      <p:sp>
        <p:nvSpPr>
          <p:cNvPr id="3" name="Content Placeholder 2"/>
          <p:cNvSpPr>
            <a:spLocks noGrp="1"/>
          </p:cNvSpPr>
          <p:nvPr>
            <p:ph idx="1"/>
          </p:nvPr>
        </p:nvSpPr>
        <p:spPr>
          <a:xfrm>
            <a:off x="646111" y="1723405"/>
            <a:ext cx="9404723" cy="4195481"/>
          </a:xfrm>
        </p:spPr>
        <p:txBody>
          <a:bodyPr/>
          <a:lstStyle/>
          <a:p>
            <a:pPr marL="457200" indent="-457200">
              <a:buFont typeface="+mj-lt"/>
              <a:buAutoNum type="arabicPeriod"/>
            </a:pPr>
            <a:r>
              <a:rPr lang="en-US" b="1" dirty="0" smtClean="0"/>
              <a:t>Von Neumann Architecture</a:t>
            </a:r>
          </a:p>
          <a:p>
            <a:pPr marL="457200" indent="-457200">
              <a:buFont typeface="+mj-lt"/>
              <a:buAutoNum type="arabicPeriod"/>
            </a:pPr>
            <a:r>
              <a:rPr lang="en-US" b="1" dirty="0" smtClean="0"/>
              <a:t>Harvard Architecture</a:t>
            </a:r>
          </a:p>
          <a:p>
            <a:pPr marL="0" indent="0">
              <a:buNone/>
            </a:pPr>
            <a:endParaRPr lang="en-US" b="1" dirty="0"/>
          </a:p>
          <a:p>
            <a:pPr marL="0" indent="0">
              <a:buNone/>
            </a:pPr>
            <a:endParaRPr lang="en-US" dirty="0" smtClean="0"/>
          </a:p>
        </p:txBody>
      </p:sp>
    </p:spTree>
    <p:extLst>
      <p:ext uri="{BB962C8B-B14F-4D97-AF65-F5344CB8AC3E}">
        <p14:creationId xmlns:p14="http://schemas.microsoft.com/office/powerpoint/2010/main" val="2265412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7098"/>
          </a:xfrm>
        </p:spPr>
        <p:txBody>
          <a:bodyPr/>
          <a:lstStyle/>
          <a:p>
            <a:r>
              <a:rPr lang="en-US" dirty="0"/>
              <a:t>Von Neumann Architecture</a:t>
            </a:r>
            <a:br>
              <a:rPr lang="en-US" dirty="0"/>
            </a:br>
            <a:endParaRPr lang="en-US" dirty="0"/>
          </a:p>
        </p:txBody>
      </p:sp>
      <p:sp>
        <p:nvSpPr>
          <p:cNvPr id="3" name="Content Placeholder 2"/>
          <p:cNvSpPr>
            <a:spLocks noGrp="1"/>
          </p:cNvSpPr>
          <p:nvPr>
            <p:ph idx="1"/>
          </p:nvPr>
        </p:nvSpPr>
        <p:spPr>
          <a:xfrm>
            <a:off x="558029" y="1532800"/>
            <a:ext cx="9936976" cy="4925665"/>
          </a:xfrm>
        </p:spPr>
        <p:txBody>
          <a:bodyPr>
            <a:normAutofit fontScale="92500" lnSpcReduction="10000"/>
          </a:bodyPr>
          <a:lstStyle/>
          <a:p>
            <a:pPr>
              <a:spcBef>
                <a:spcPct val="40000"/>
              </a:spcBef>
            </a:pPr>
            <a:r>
              <a:rPr lang="en-US" sz="2400" dirty="0">
                <a:latin typeface="Arial" panose="020B0604020202020204" pitchFamily="34" charset="0"/>
              </a:rPr>
              <a:t>The invention of stored program computers has been ascribed to a mathematician, John von Neumann, who was a contemporary of </a:t>
            </a:r>
            <a:r>
              <a:rPr lang="en-US" sz="2400" dirty="0" err="1">
                <a:latin typeface="Arial" panose="020B0604020202020204" pitchFamily="34" charset="0"/>
              </a:rPr>
              <a:t>Mauchley</a:t>
            </a:r>
            <a:r>
              <a:rPr lang="en-US" sz="2400" dirty="0">
                <a:latin typeface="Arial" panose="020B0604020202020204" pitchFamily="34" charset="0"/>
              </a:rPr>
              <a:t> and Eckert.</a:t>
            </a:r>
          </a:p>
          <a:p>
            <a:pPr>
              <a:spcBef>
                <a:spcPct val="40000"/>
              </a:spcBef>
            </a:pPr>
            <a:r>
              <a:rPr lang="en-US" sz="2400" dirty="0">
                <a:latin typeface="Arial" panose="020B0604020202020204" pitchFamily="34" charset="0"/>
              </a:rPr>
              <a:t>Stored-program computers have become known as </a:t>
            </a:r>
            <a:r>
              <a:rPr lang="en-US" sz="2400" b="1" dirty="0" smtClean="0">
                <a:latin typeface="Arial" panose="020B0604020202020204" pitchFamily="34" charset="0"/>
              </a:rPr>
              <a:t>Von </a:t>
            </a:r>
            <a:r>
              <a:rPr lang="en-US" sz="2400" b="1" dirty="0">
                <a:latin typeface="Arial" panose="020B0604020202020204" pitchFamily="34" charset="0"/>
              </a:rPr>
              <a:t>Neumann Architecture</a:t>
            </a:r>
            <a:r>
              <a:rPr lang="en-US" sz="2400" dirty="0">
                <a:latin typeface="Arial" panose="020B0604020202020204" pitchFamily="34" charset="0"/>
              </a:rPr>
              <a:t> systems</a:t>
            </a:r>
            <a:r>
              <a:rPr lang="en-US" sz="2400" dirty="0" smtClean="0">
                <a:latin typeface="Arial" panose="020B0604020202020204" pitchFamily="34" charset="0"/>
              </a:rPr>
              <a:t>.</a:t>
            </a:r>
          </a:p>
          <a:p>
            <a:pPr marL="0" indent="0">
              <a:spcBef>
                <a:spcPct val="40000"/>
              </a:spcBef>
              <a:buNone/>
            </a:pPr>
            <a:endParaRPr lang="en-US" sz="2400" dirty="0">
              <a:latin typeface="Arial" panose="020B0604020202020204" pitchFamily="34" charset="0"/>
            </a:endParaRPr>
          </a:p>
          <a:p>
            <a:pPr>
              <a:lnSpc>
                <a:spcPct val="90000"/>
              </a:lnSpc>
              <a:spcBef>
                <a:spcPct val="10000"/>
              </a:spcBef>
            </a:pPr>
            <a:r>
              <a:rPr lang="en-US" sz="2400" dirty="0" smtClean="0">
                <a:latin typeface="Arial" panose="020B0604020202020204" pitchFamily="34" charset="0"/>
              </a:rPr>
              <a:t>Today’s </a:t>
            </a:r>
            <a:r>
              <a:rPr lang="en-US" sz="2400" dirty="0">
                <a:latin typeface="Arial" panose="020B0604020202020204" pitchFamily="34" charset="0"/>
              </a:rPr>
              <a:t>stored-program computers have the following characteristics:</a:t>
            </a:r>
            <a:endParaRPr lang="en-US" sz="2400" dirty="0"/>
          </a:p>
          <a:p>
            <a:pPr lvl="1">
              <a:lnSpc>
                <a:spcPct val="90000"/>
              </a:lnSpc>
              <a:spcBef>
                <a:spcPct val="10000"/>
              </a:spcBef>
            </a:pPr>
            <a:r>
              <a:rPr lang="en-US" sz="2400" dirty="0"/>
              <a:t>Three hardware systems: </a:t>
            </a:r>
          </a:p>
          <a:p>
            <a:pPr lvl="2">
              <a:lnSpc>
                <a:spcPct val="90000"/>
              </a:lnSpc>
              <a:spcBef>
                <a:spcPct val="10000"/>
              </a:spcBef>
            </a:pPr>
            <a:r>
              <a:rPr lang="en-US" sz="2400" dirty="0"/>
              <a:t>A central processing unit (CPU)</a:t>
            </a:r>
          </a:p>
          <a:p>
            <a:pPr lvl="2">
              <a:lnSpc>
                <a:spcPct val="90000"/>
              </a:lnSpc>
              <a:spcBef>
                <a:spcPct val="10000"/>
              </a:spcBef>
            </a:pPr>
            <a:r>
              <a:rPr lang="en-US" sz="2400" dirty="0"/>
              <a:t>A main memory system</a:t>
            </a:r>
          </a:p>
          <a:p>
            <a:pPr lvl="2">
              <a:lnSpc>
                <a:spcPct val="90000"/>
              </a:lnSpc>
              <a:spcBef>
                <a:spcPct val="10000"/>
              </a:spcBef>
            </a:pPr>
            <a:r>
              <a:rPr lang="en-US" sz="2400" dirty="0"/>
              <a:t>An I/O </a:t>
            </a:r>
            <a:r>
              <a:rPr lang="en-US" sz="2400" dirty="0" smtClean="0"/>
              <a:t>system</a:t>
            </a:r>
          </a:p>
          <a:p>
            <a:pPr marL="914400" lvl="2" indent="0">
              <a:lnSpc>
                <a:spcPct val="90000"/>
              </a:lnSpc>
              <a:spcBef>
                <a:spcPct val="10000"/>
              </a:spcBef>
              <a:buNone/>
            </a:pPr>
            <a:endParaRPr lang="en-US" sz="2400" dirty="0"/>
          </a:p>
          <a:p>
            <a:pPr lvl="1">
              <a:lnSpc>
                <a:spcPct val="90000"/>
              </a:lnSpc>
              <a:spcBef>
                <a:spcPct val="10000"/>
              </a:spcBef>
            </a:pPr>
            <a:r>
              <a:rPr lang="en-US" sz="2400" dirty="0"/>
              <a:t>The capacity to carry out sequential instruction processing.</a:t>
            </a:r>
          </a:p>
          <a:p>
            <a:pPr lvl="2">
              <a:lnSpc>
                <a:spcPct val="90000"/>
              </a:lnSpc>
              <a:spcBef>
                <a:spcPct val="10000"/>
              </a:spcBef>
            </a:pPr>
            <a:r>
              <a:rPr lang="en-US" sz="2200" dirty="0"/>
              <a:t>A single data path between the CPU and main </a:t>
            </a:r>
            <a:r>
              <a:rPr lang="en-US" sz="2200" dirty="0" smtClean="0"/>
              <a:t>memory.</a:t>
            </a:r>
          </a:p>
          <a:p>
            <a:pPr lvl="2">
              <a:lnSpc>
                <a:spcPct val="90000"/>
              </a:lnSpc>
              <a:spcBef>
                <a:spcPct val="10000"/>
              </a:spcBef>
            </a:pPr>
            <a:r>
              <a:rPr lang="en-US" sz="2200" dirty="0" smtClean="0"/>
              <a:t>This single path is known as the </a:t>
            </a:r>
            <a:r>
              <a:rPr lang="en-US" sz="2200" i="1" dirty="0" smtClean="0"/>
              <a:t>von Neumann bottleneck</a:t>
            </a:r>
            <a:r>
              <a:rPr lang="en-US" sz="2200" dirty="0" smtClean="0"/>
              <a:t>.</a:t>
            </a:r>
            <a:endParaRPr lang="en-US" sz="2200" dirty="0"/>
          </a:p>
        </p:txBody>
      </p:sp>
    </p:spTree>
    <p:extLst>
      <p:ext uri="{BB962C8B-B14F-4D97-AF65-F5344CB8AC3E}">
        <p14:creationId xmlns:p14="http://schemas.microsoft.com/office/powerpoint/2010/main" val="1469223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1239"/>
          </a:xfrm>
        </p:spPr>
        <p:txBody>
          <a:bodyPr/>
          <a:lstStyle/>
          <a:p>
            <a:r>
              <a:rPr lang="en-US" dirty="0"/>
              <a:t>Von Neumann Architecture</a:t>
            </a:r>
            <a:br>
              <a:rPr lang="en-US" dirty="0"/>
            </a:br>
            <a:endParaRPr lang="en-US" dirty="0"/>
          </a:p>
        </p:txBody>
      </p:sp>
      <p:sp>
        <p:nvSpPr>
          <p:cNvPr id="3" name="Content Placeholder 2"/>
          <p:cNvSpPr>
            <a:spLocks noGrp="1"/>
          </p:cNvSpPr>
          <p:nvPr>
            <p:ph idx="1"/>
          </p:nvPr>
        </p:nvSpPr>
        <p:spPr>
          <a:xfrm>
            <a:off x="558029" y="1532800"/>
            <a:ext cx="10645430" cy="2067135"/>
          </a:xfrm>
        </p:spPr>
        <p:txBody>
          <a:bodyPr>
            <a:normAutofit/>
          </a:bodyPr>
          <a:lstStyle/>
          <a:p>
            <a:r>
              <a:rPr lang="en-US" dirty="0"/>
              <a:t>The </a:t>
            </a:r>
            <a:r>
              <a:rPr lang="en-US" b="1" dirty="0"/>
              <a:t>Von Neumann Architecture</a:t>
            </a:r>
            <a:r>
              <a:rPr lang="en-US" dirty="0"/>
              <a:t> is, by far, the most common architecture in existence today. PCs, Macs, and even Android phones are examples of Von Neumann computers.</a:t>
            </a:r>
          </a:p>
          <a:p>
            <a:r>
              <a:rPr lang="en-US" dirty="0"/>
              <a:t>There is a bus (address bus/data bus/control bus) used for the instruction and data code execution. </a:t>
            </a:r>
            <a:endParaRPr lang="en-US" dirty="0" smtClean="0"/>
          </a:p>
        </p:txBody>
      </p:sp>
      <p:pic>
        <p:nvPicPr>
          <p:cNvPr id="4" name="Picture 3"/>
          <p:cNvPicPr>
            <a:picLocks noChangeAspect="1"/>
          </p:cNvPicPr>
          <p:nvPr/>
        </p:nvPicPr>
        <p:blipFill>
          <a:blip r:embed="rId2"/>
          <a:stretch>
            <a:fillRect/>
          </a:stretch>
        </p:blipFill>
        <p:spPr>
          <a:xfrm>
            <a:off x="3228168" y="3864109"/>
            <a:ext cx="5520692" cy="2726162"/>
          </a:xfrm>
          <a:prstGeom prst="rect">
            <a:avLst/>
          </a:prstGeom>
        </p:spPr>
      </p:pic>
    </p:spTree>
    <p:extLst>
      <p:ext uri="{BB962C8B-B14F-4D97-AF65-F5344CB8AC3E}">
        <p14:creationId xmlns:p14="http://schemas.microsoft.com/office/powerpoint/2010/main" val="3074311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55952"/>
          </a:xfrm>
        </p:spPr>
        <p:txBody>
          <a:bodyPr/>
          <a:lstStyle/>
          <a:p>
            <a:r>
              <a:rPr lang="en-US" dirty="0" smtClean="0"/>
              <a:t>Harvard Architecture</a:t>
            </a:r>
            <a:r>
              <a:rPr lang="en-US" dirty="0"/>
              <a:t/>
            </a:r>
            <a:br>
              <a:rPr lang="en-US" dirty="0"/>
            </a:br>
            <a:endParaRPr lang="en-US" dirty="0"/>
          </a:p>
        </p:txBody>
      </p:sp>
      <p:sp>
        <p:nvSpPr>
          <p:cNvPr id="3" name="Content Placeholder 2"/>
          <p:cNvSpPr>
            <a:spLocks noGrp="1"/>
          </p:cNvSpPr>
          <p:nvPr>
            <p:ph idx="1"/>
          </p:nvPr>
        </p:nvSpPr>
        <p:spPr>
          <a:xfrm>
            <a:off x="558029" y="1532800"/>
            <a:ext cx="11246794" cy="2561405"/>
          </a:xfrm>
        </p:spPr>
        <p:txBody>
          <a:bodyPr>
            <a:normAutofit/>
          </a:bodyPr>
          <a:lstStyle/>
          <a:p>
            <a:r>
              <a:rPr lang="en-US" sz="1600" dirty="0"/>
              <a:t>Harvard architecture is used when data and code is present in different memory blocks</a:t>
            </a:r>
            <a:r>
              <a:rPr lang="en-US" sz="1600" dirty="0" smtClean="0"/>
              <a:t>.</a:t>
            </a:r>
          </a:p>
          <a:p>
            <a:r>
              <a:rPr lang="en-US" sz="1600" dirty="0"/>
              <a:t>A separate memory block is needed for data and instruction. </a:t>
            </a:r>
            <a:endParaRPr lang="en-US" sz="1600" dirty="0" smtClean="0"/>
          </a:p>
          <a:p>
            <a:r>
              <a:rPr lang="en-US" sz="1600" dirty="0" smtClean="0"/>
              <a:t>Data </a:t>
            </a:r>
            <a:r>
              <a:rPr lang="en-US" sz="1600" dirty="0"/>
              <a:t>can be accessed by one memory location and instruction can be accessed by a different location. </a:t>
            </a:r>
            <a:endParaRPr lang="en-US" sz="1600" dirty="0" smtClean="0"/>
          </a:p>
          <a:p>
            <a:r>
              <a:rPr lang="en-US" sz="1600" dirty="0"/>
              <a:t>It has data storage entirely contained within the central processing unit (CPU). A single set of clock cycles is required. </a:t>
            </a:r>
            <a:endParaRPr lang="en-US" sz="1600" dirty="0" smtClean="0"/>
          </a:p>
          <a:p>
            <a:r>
              <a:rPr lang="en-US" sz="1600" dirty="0" smtClean="0"/>
              <a:t>We </a:t>
            </a:r>
            <a:r>
              <a:rPr lang="en-US" sz="1600" dirty="0"/>
              <a:t>can observe in the below image, there are separate </a:t>
            </a:r>
            <a:r>
              <a:rPr lang="en-US" sz="1600" dirty="0" smtClean="0"/>
              <a:t>data </a:t>
            </a:r>
            <a:r>
              <a:rPr lang="en-US" sz="1600" dirty="0"/>
              <a:t>and instruction memory that is a bus available to </a:t>
            </a:r>
            <a:r>
              <a:rPr lang="en-US" sz="1600" dirty="0" smtClean="0"/>
              <a:t>perform </a:t>
            </a:r>
            <a:r>
              <a:rPr lang="en-US" sz="1600" dirty="0" smtClean="0"/>
              <a:t>operations</a:t>
            </a:r>
            <a:r>
              <a:rPr lang="en-US" sz="1600" dirty="0" smtClean="0"/>
              <a:t>.</a:t>
            </a:r>
          </a:p>
        </p:txBody>
      </p:sp>
      <p:pic>
        <p:nvPicPr>
          <p:cNvPr id="5" name="Picture 4"/>
          <p:cNvPicPr>
            <a:picLocks noChangeAspect="1"/>
          </p:cNvPicPr>
          <p:nvPr/>
        </p:nvPicPr>
        <p:blipFill>
          <a:blip r:embed="rId2"/>
          <a:stretch>
            <a:fillRect/>
          </a:stretch>
        </p:blipFill>
        <p:spPr>
          <a:xfrm>
            <a:off x="3807041" y="3880021"/>
            <a:ext cx="5426717" cy="2726725"/>
          </a:xfrm>
          <a:prstGeom prst="rect">
            <a:avLst/>
          </a:prstGeom>
        </p:spPr>
      </p:pic>
    </p:spTree>
    <p:extLst>
      <p:ext uri="{BB962C8B-B14F-4D97-AF65-F5344CB8AC3E}">
        <p14:creationId xmlns:p14="http://schemas.microsoft.com/office/powerpoint/2010/main" val="2367437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 v/s CO</a:t>
            </a:r>
            <a:endParaRPr lang="en-US" dirty="0"/>
          </a:p>
        </p:txBody>
      </p:sp>
      <p:graphicFrame>
        <p:nvGraphicFramePr>
          <p:cNvPr id="4" name="Content Placeholder 3"/>
          <p:cNvGraphicFramePr>
            <a:graphicFrameLocks noGrp="1"/>
          </p:cNvGraphicFramePr>
          <p:nvPr>
            <p:ph idx="1"/>
            <p:extLst/>
          </p:nvPr>
        </p:nvGraphicFramePr>
        <p:xfrm>
          <a:off x="1716770" y="1960605"/>
          <a:ext cx="7101540" cy="3802732"/>
        </p:xfrm>
        <a:graphic>
          <a:graphicData uri="http://schemas.openxmlformats.org/drawingml/2006/table">
            <a:tbl>
              <a:tblPr/>
              <a:tblGrid>
                <a:gridCol w="3550770">
                  <a:extLst>
                    <a:ext uri="{9D8B030D-6E8A-4147-A177-3AD203B41FA5}">
                      <a16:colId xmlns="" xmlns:a16="http://schemas.microsoft.com/office/drawing/2014/main" val="2806275647"/>
                    </a:ext>
                  </a:extLst>
                </a:gridCol>
                <a:gridCol w="3550770">
                  <a:extLst>
                    <a:ext uri="{9D8B030D-6E8A-4147-A177-3AD203B41FA5}">
                      <a16:colId xmlns="" xmlns:a16="http://schemas.microsoft.com/office/drawing/2014/main" val="3748553477"/>
                    </a:ext>
                  </a:extLst>
                </a:gridCol>
              </a:tblGrid>
              <a:tr h="302204">
                <a:tc>
                  <a:txBody>
                    <a:bodyPr/>
                    <a:lstStyle/>
                    <a:p>
                      <a:pPr algn="l" fontAlgn="t"/>
                      <a:r>
                        <a:rPr lang="en-US" sz="1100" dirty="0">
                          <a:solidFill>
                            <a:srgbClr val="000000"/>
                          </a:solidFill>
                          <a:effectLst/>
                          <a:latin typeface="times new roman" panose="02020603050405020304" pitchFamily="18" charset="0"/>
                        </a:rPr>
                        <a:t>Computer Architecture</a:t>
                      </a:r>
                    </a:p>
                  </a:txBody>
                  <a:tcPr marL="69283" marR="69283" marT="69283" marB="69283">
                    <a:lnL w="9525" cap="flat" cmpd="sng" algn="ctr">
                      <a:solidFill>
                        <a:srgbClr val="E0CA25"/>
                      </a:solidFill>
                      <a:prstDash val="solid"/>
                      <a:round/>
                      <a:headEnd type="none" w="med" len="med"/>
                      <a:tailEnd type="none" w="med" len="med"/>
                    </a:lnL>
                    <a:lnR w="9525" cap="flat" cmpd="sng" algn="ctr">
                      <a:solidFill>
                        <a:srgbClr val="E0CA25"/>
                      </a:solidFill>
                      <a:prstDash val="solid"/>
                      <a:round/>
                      <a:headEnd type="none" w="med" len="med"/>
                      <a:tailEnd type="none" w="med" len="med"/>
                    </a:lnR>
                    <a:lnT w="9525" cap="flat" cmpd="sng" algn="ctr">
                      <a:solidFill>
                        <a:srgbClr val="E0CA2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100">
                          <a:solidFill>
                            <a:srgbClr val="000000"/>
                          </a:solidFill>
                          <a:effectLst/>
                          <a:latin typeface="times new roman" panose="02020603050405020304" pitchFamily="18" charset="0"/>
                        </a:rPr>
                        <a:t>Computer Organization</a:t>
                      </a:r>
                    </a:p>
                  </a:txBody>
                  <a:tcPr marL="69283" marR="69283" marT="69283" marB="69283">
                    <a:lnL w="9525" cap="flat" cmpd="sng" algn="ctr">
                      <a:solidFill>
                        <a:srgbClr val="E0CA25"/>
                      </a:solidFill>
                      <a:prstDash val="solid"/>
                      <a:round/>
                      <a:headEnd type="none" w="med" len="med"/>
                      <a:tailEnd type="none" w="med" len="med"/>
                    </a:lnL>
                    <a:lnR w="9525" cap="flat" cmpd="sng" algn="ctr">
                      <a:solidFill>
                        <a:srgbClr val="E0CA25"/>
                      </a:solidFill>
                      <a:prstDash val="solid"/>
                      <a:round/>
                      <a:headEnd type="none" w="med" len="med"/>
                      <a:tailEnd type="none" w="med" len="med"/>
                    </a:lnR>
                    <a:lnT w="9525" cap="flat" cmpd="sng" algn="ctr">
                      <a:solidFill>
                        <a:srgbClr val="E0CA2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597167323"/>
                  </a:ext>
                </a:extLst>
              </a:tr>
              <a:tr h="591218">
                <a:tc>
                  <a:txBody>
                    <a:bodyPr/>
                    <a:lstStyle/>
                    <a:p>
                      <a:pPr algn="l" fontAlgn="t"/>
                      <a:r>
                        <a:rPr lang="en-US" sz="1100">
                          <a:solidFill>
                            <a:srgbClr val="000000"/>
                          </a:solidFill>
                          <a:effectLst/>
                          <a:latin typeface="verdana" panose="020B0604030504040204" pitchFamily="34" charset="0"/>
                        </a:rPr>
                        <a:t>Computer Architecture is concerned with the way hardware components are connected together to form a computer system.</a:t>
                      </a:r>
                    </a:p>
                  </a:txBody>
                  <a:tcPr marL="46189" marR="46189" marT="46189" marB="461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Computer Organization is concerned with the structure and behaviour of a computer system as seen by the user.</a:t>
                      </a:r>
                    </a:p>
                  </a:txBody>
                  <a:tcPr marL="46189" marR="46189" marT="46189" marB="461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196416447"/>
                  </a:ext>
                </a:extLst>
              </a:tr>
              <a:tr h="424938">
                <a:tc>
                  <a:txBody>
                    <a:bodyPr/>
                    <a:lstStyle/>
                    <a:p>
                      <a:pPr algn="l" fontAlgn="t"/>
                      <a:r>
                        <a:rPr lang="en-US" sz="1100">
                          <a:solidFill>
                            <a:srgbClr val="000000"/>
                          </a:solidFill>
                          <a:effectLst/>
                          <a:latin typeface="verdana" panose="020B0604030504040204" pitchFamily="34" charset="0"/>
                        </a:rPr>
                        <a:t>It acts as the interface between hardware and software.</a:t>
                      </a:r>
                    </a:p>
                  </a:txBody>
                  <a:tcPr marL="46189" marR="46189" marT="46189" marB="461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dirty="0">
                          <a:solidFill>
                            <a:srgbClr val="000000"/>
                          </a:solidFill>
                          <a:effectLst/>
                          <a:latin typeface="verdana" panose="020B0604030504040204" pitchFamily="34" charset="0"/>
                        </a:rPr>
                        <a:t>It deals with the components of a connection in a system.</a:t>
                      </a:r>
                    </a:p>
                  </a:txBody>
                  <a:tcPr marL="46189" marR="46189" marT="46189" marB="461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15939730"/>
                  </a:ext>
                </a:extLst>
              </a:tr>
              <a:tr h="591218">
                <a:tc>
                  <a:txBody>
                    <a:bodyPr/>
                    <a:lstStyle/>
                    <a:p>
                      <a:pPr algn="l" fontAlgn="t"/>
                      <a:r>
                        <a:rPr lang="en-US" sz="1100" dirty="0">
                          <a:solidFill>
                            <a:srgbClr val="000000"/>
                          </a:solidFill>
                          <a:effectLst/>
                          <a:latin typeface="verdana" panose="020B0604030504040204" pitchFamily="34" charset="0"/>
                        </a:rPr>
                        <a:t>Computer Architecture helps us to understand the functionalities of a system.</a:t>
                      </a:r>
                    </a:p>
                  </a:txBody>
                  <a:tcPr marL="46189" marR="46189" marT="46189" marB="461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Computer Organization tells us how exactly all the units in the system are arranged and interconnected.</a:t>
                      </a:r>
                    </a:p>
                  </a:txBody>
                  <a:tcPr marL="46189" marR="46189" marT="46189" marB="461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504054802"/>
                  </a:ext>
                </a:extLst>
              </a:tr>
              <a:tr h="424938">
                <a:tc>
                  <a:txBody>
                    <a:bodyPr/>
                    <a:lstStyle/>
                    <a:p>
                      <a:pPr algn="l" fontAlgn="t"/>
                      <a:r>
                        <a:rPr lang="en-US" sz="1100">
                          <a:solidFill>
                            <a:srgbClr val="000000"/>
                          </a:solidFill>
                          <a:effectLst/>
                          <a:latin typeface="verdana" panose="020B0604030504040204" pitchFamily="34" charset="0"/>
                        </a:rPr>
                        <a:t>A programmer can view architecture in terms of instructions, addressing modes and registers.</a:t>
                      </a:r>
                    </a:p>
                  </a:txBody>
                  <a:tcPr marL="46189" marR="46189" marT="46189" marB="461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Whereas Organization expresses the realization of architecture.</a:t>
                      </a:r>
                    </a:p>
                  </a:txBody>
                  <a:tcPr marL="46189" marR="46189" marT="46189" marB="461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2112564674"/>
                  </a:ext>
                </a:extLst>
              </a:tr>
              <a:tr h="424938">
                <a:tc>
                  <a:txBody>
                    <a:bodyPr/>
                    <a:lstStyle/>
                    <a:p>
                      <a:pPr algn="l" fontAlgn="t"/>
                      <a:r>
                        <a:rPr lang="en-US" sz="1100">
                          <a:solidFill>
                            <a:srgbClr val="000000"/>
                          </a:solidFill>
                          <a:effectLst/>
                          <a:latin typeface="verdana" panose="020B0604030504040204" pitchFamily="34" charset="0"/>
                        </a:rPr>
                        <a:t>While designing a computer system architecture is considered first.</a:t>
                      </a:r>
                    </a:p>
                  </a:txBody>
                  <a:tcPr marL="46189" marR="46189" marT="46189" marB="461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An organization is done on the basis of architecture.</a:t>
                      </a:r>
                    </a:p>
                  </a:txBody>
                  <a:tcPr marL="46189" marR="46189" marT="46189" marB="461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781094853"/>
                  </a:ext>
                </a:extLst>
              </a:tr>
              <a:tr h="424938">
                <a:tc>
                  <a:txBody>
                    <a:bodyPr/>
                    <a:lstStyle/>
                    <a:p>
                      <a:pPr algn="l" fontAlgn="t"/>
                      <a:r>
                        <a:rPr lang="en-US" sz="1100">
                          <a:solidFill>
                            <a:srgbClr val="000000"/>
                          </a:solidFill>
                          <a:effectLst/>
                          <a:latin typeface="verdana" panose="020B0604030504040204" pitchFamily="34" charset="0"/>
                        </a:rPr>
                        <a:t>Computer Architecture deals with high-level design issues.</a:t>
                      </a:r>
                    </a:p>
                  </a:txBody>
                  <a:tcPr marL="46189" marR="46189" marT="46189" marB="461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panose="020B0604030504040204" pitchFamily="34" charset="0"/>
                        </a:rPr>
                        <a:t>Computer Organization deals with low-level design issues.</a:t>
                      </a:r>
                    </a:p>
                  </a:txBody>
                  <a:tcPr marL="46189" marR="46189" marT="46189" marB="461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2644661513"/>
                  </a:ext>
                </a:extLst>
              </a:tr>
              <a:tr h="591218">
                <a:tc>
                  <a:txBody>
                    <a:bodyPr/>
                    <a:lstStyle/>
                    <a:p>
                      <a:pPr algn="l" fontAlgn="t"/>
                      <a:r>
                        <a:rPr lang="en-US" sz="1100">
                          <a:solidFill>
                            <a:srgbClr val="000000"/>
                          </a:solidFill>
                          <a:effectLst/>
                          <a:latin typeface="verdana" panose="020B0604030504040204" pitchFamily="34" charset="0"/>
                        </a:rPr>
                        <a:t>Architecture involves Logic (Instruction sets, Addressing modes, Data types, Cache optimization)</a:t>
                      </a:r>
                    </a:p>
                  </a:txBody>
                  <a:tcPr marL="46189" marR="46189" marT="46189" marB="461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dirty="0">
                          <a:solidFill>
                            <a:srgbClr val="000000"/>
                          </a:solidFill>
                          <a:effectLst/>
                          <a:latin typeface="verdana" panose="020B0604030504040204" pitchFamily="34" charset="0"/>
                        </a:rPr>
                        <a:t>Organization involves Physical Components (Circuit design, Adders, Signals, Peripherals)</a:t>
                      </a:r>
                    </a:p>
                  </a:txBody>
                  <a:tcPr marL="46189" marR="46189" marT="46189" marB="461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665980643"/>
                  </a:ext>
                </a:extLst>
              </a:tr>
            </a:tbl>
          </a:graphicData>
        </a:graphic>
      </p:graphicFrame>
    </p:spTree>
    <p:extLst>
      <p:ext uri="{BB962C8B-B14F-4D97-AF65-F5344CB8AC3E}">
        <p14:creationId xmlns:p14="http://schemas.microsoft.com/office/powerpoint/2010/main" val="612813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sz="half" idx="1"/>
          </p:nvPr>
        </p:nvSpPr>
        <p:spPr>
          <a:xfrm>
            <a:off x="518983" y="1307756"/>
            <a:ext cx="5535828" cy="4788243"/>
          </a:xfrm>
          <a:noFill/>
          <a:ln/>
        </p:spPr>
        <p:txBody>
          <a:bodyPr>
            <a:noAutofit/>
          </a:bodyPr>
          <a:lstStyle/>
          <a:p>
            <a:pPr>
              <a:spcBef>
                <a:spcPct val="30000"/>
              </a:spcBef>
            </a:pPr>
            <a:r>
              <a:rPr lang="en-US" sz="2400" dirty="0"/>
              <a:t>Each virtual machine layer is an abstraction of the level below it</a:t>
            </a:r>
            <a:r>
              <a:rPr lang="en-US" sz="2400" dirty="0" smtClean="0"/>
              <a:t>.</a:t>
            </a:r>
          </a:p>
          <a:p>
            <a:pPr marL="0" indent="0">
              <a:spcBef>
                <a:spcPct val="30000"/>
              </a:spcBef>
              <a:buNone/>
            </a:pPr>
            <a:endParaRPr lang="en-US" sz="2400" dirty="0"/>
          </a:p>
          <a:p>
            <a:pPr>
              <a:spcBef>
                <a:spcPct val="30000"/>
              </a:spcBef>
            </a:pPr>
            <a:r>
              <a:rPr lang="en-US" sz="2400" dirty="0"/>
              <a:t>The machines at each level execute their own particular instructions, calling upon machines at lower levels to perform tasks as required</a:t>
            </a:r>
            <a:r>
              <a:rPr lang="en-US" sz="2400" dirty="0" smtClean="0"/>
              <a:t>.</a:t>
            </a:r>
          </a:p>
          <a:p>
            <a:pPr marL="0" indent="0">
              <a:spcBef>
                <a:spcPct val="30000"/>
              </a:spcBef>
              <a:buNone/>
            </a:pPr>
            <a:endParaRPr lang="en-US" sz="2400" dirty="0"/>
          </a:p>
          <a:p>
            <a:pPr>
              <a:spcBef>
                <a:spcPct val="30000"/>
              </a:spcBef>
            </a:pPr>
            <a:r>
              <a:rPr lang="en-US" sz="2400" dirty="0"/>
              <a:t>Computer circuits ultimately carry out the work.</a:t>
            </a:r>
          </a:p>
          <a:p>
            <a:pPr marL="0" indent="0">
              <a:spcBef>
                <a:spcPct val="30000"/>
              </a:spcBef>
              <a:buNone/>
            </a:pPr>
            <a:endParaRPr lang="en-US" sz="2400" dirty="0"/>
          </a:p>
        </p:txBody>
      </p:sp>
      <p:pic>
        <p:nvPicPr>
          <p:cNvPr id="87046" name="Picture 6" descr="C:\wpdocs\Julie\Org&amp;Arch\Ch1\WorkingFiles\Layers.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0609" y="1405409"/>
            <a:ext cx="4314825" cy="4768850"/>
          </a:xfrm>
          <a:prstGeom prst="rect">
            <a:avLst/>
          </a:prstGeom>
          <a:noFill/>
          <a:extLst>
            <a:ext uri="{909E8E84-426E-40DD-AFC4-6F175D3DCCD1}">
              <a14:hiddenFill xmlns:a14="http://schemas.microsoft.com/office/drawing/2010/main">
                <a:solidFill>
                  <a:srgbClr val="FFFFFF"/>
                </a:solidFill>
              </a14:hiddenFill>
            </a:ext>
          </a:extLst>
        </p:spPr>
      </p:pic>
      <p:sp>
        <p:nvSpPr>
          <p:cNvPr id="87047" name="Rectangle 7"/>
          <p:cNvSpPr>
            <a:spLocks noGrp="1" noChangeArrowheads="1"/>
          </p:cNvSpPr>
          <p:nvPr>
            <p:ph type="title"/>
          </p:nvPr>
        </p:nvSpPr>
        <p:spPr>
          <a:xfrm>
            <a:off x="518983" y="289554"/>
            <a:ext cx="7391400" cy="765624"/>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lgn="l"/>
            <a:r>
              <a:rPr lang="en-US" sz="3600" dirty="0" smtClean="0">
                <a:solidFill>
                  <a:srgbClr val="FFFFFF"/>
                </a:solidFill>
                <a:effectLst>
                  <a:outerShdw blurRad="38100" dist="38100" dir="2700000" algn="tl">
                    <a:srgbClr val="000000">
                      <a:alpha val="43137"/>
                    </a:srgbClr>
                  </a:outerShdw>
                </a:effectLst>
                <a:latin typeface="+mn-lt"/>
              </a:rPr>
              <a:t>The </a:t>
            </a:r>
            <a:r>
              <a:rPr lang="en-US" sz="3600" dirty="0">
                <a:solidFill>
                  <a:srgbClr val="FFFFFF"/>
                </a:solidFill>
                <a:effectLst>
                  <a:outerShdw blurRad="38100" dist="38100" dir="2700000" algn="tl">
                    <a:srgbClr val="000000">
                      <a:alpha val="43137"/>
                    </a:srgbClr>
                  </a:outerShdw>
                </a:effectLst>
                <a:latin typeface="+mn-lt"/>
              </a:rPr>
              <a:t>Computer Level Hierarchy</a:t>
            </a:r>
          </a:p>
        </p:txBody>
      </p:sp>
    </p:spTree>
    <p:extLst>
      <p:ext uri="{BB962C8B-B14F-4D97-AF65-F5344CB8AC3E}">
        <p14:creationId xmlns:p14="http://schemas.microsoft.com/office/powerpoint/2010/main" val="1174256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sz="half" idx="1"/>
          </p:nvPr>
        </p:nvSpPr>
        <p:spPr>
          <a:xfrm>
            <a:off x="823783" y="1406610"/>
            <a:ext cx="8001000" cy="4419600"/>
          </a:xfrm>
          <a:noFill/>
          <a:ln/>
        </p:spPr>
        <p:txBody>
          <a:bodyPr>
            <a:normAutofit/>
          </a:bodyPr>
          <a:lstStyle/>
          <a:p>
            <a:pPr>
              <a:spcBef>
                <a:spcPct val="40000"/>
              </a:spcBef>
            </a:pPr>
            <a:r>
              <a:rPr lang="en-US" sz="2400" dirty="0">
                <a:latin typeface="+mn-lt"/>
              </a:rPr>
              <a:t>Level 6: The User Level</a:t>
            </a:r>
          </a:p>
          <a:p>
            <a:pPr lvl="1">
              <a:spcBef>
                <a:spcPct val="40000"/>
              </a:spcBef>
            </a:pPr>
            <a:r>
              <a:rPr lang="en-US" sz="2400" dirty="0">
                <a:latin typeface="+mn-lt"/>
              </a:rPr>
              <a:t>Program execution and user interface level.</a:t>
            </a:r>
          </a:p>
          <a:p>
            <a:pPr lvl="1">
              <a:spcBef>
                <a:spcPct val="40000"/>
              </a:spcBef>
            </a:pPr>
            <a:r>
              <a:rPr lang="en-US" sz="2400" dirty="0">
                <a:latin typeface="+mn-lt"/>
              </a:rPr>
              <a:t>The level with which we are most familiar.</a:t>
            </a:r>
          </a:p>
          <a:p>
            <a:pPr>
              <a:spcBef>
                <a:spcPct val="40000"/>
              </a:spcBef>
            </a:pPr>
            <a:r>
              <a:rPr lang="en-US" sz="2400" dirty="0">
                <a:latin typeface="+mn-lt"/>
              </a:rPr>
              <a:t>Level 5: High-Level Language Level</a:t>
            </a:r>
          </a:p>
          <a:p>
            <a:pPr lvl="1">
              <a:spcBef>
                <a:spcPct val="40000"/>
              </a:spcBef>
            </a:pPr>
            <a:r>
              <a:rPr lang="en-US" sz="2400" dirty="0">
                <a:latin typeface="+mn-lt"/>
              </a:rPr>
              <a:t>The level with which we interact when we write programs in languages such as C, Pascal, Lisp, and Java.</a:t>
            </a:r>
          </a:p>
        </p:txBody>
      </p:sp>
      <p:sp>
        <p:nvSpPr>
          <p:cNvPr id="6" name="Rectangle 7"/>
          <p:cNvSpPr>
            <a:spLocks noGrp="1" noChangeArrowheads="1"/>
          </p:cNvSpPr>
          <p:nvPr>
            <p:ph type="title"/>
          </p:nvPr>
        </p:nvSpPr>
        <p:spPr>
          <a:xfrm>
            <a:off x="823783" y="297792"/>
            <a:ext cx="7391400" cy="765624"/>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lgn="l"/>
            <a:r>
              <a:rPr lang="en-US" sz="3600" dirty="0" smtClean="0">
                <a:solidFill>
                  <a:srgbClr val="FFFFFF"/>
                </a:solidFill>
                <a:effectLst>
                  <a:outerShdw blurRad="38100" dist="38100" dir="2700000" algn="tl">
                    <a:srgbClr val="000000">
                      <a:alpha val="43137"/>
                    </a:srgbClr>
                  </a:outerShdw>
                </a:effectLst>
                <a:latin typeface="+mn-lt"/>
              </a:rPr>
              <a:t> </a:t>
            </a:r>
            <a:r>
              <a:rPr lang="en-US" sz="3600" dirty="0">
                <a:solidFill>
                  <a:srgbClr val="FFFFFF"/>
                </a:solidFill>
                <a:effectLst>
                  <a:outerShdw blurRad="38100" dist="38100" dir="2700000" algn="tl">
                    <a:srgbClr val="000000">
                      <a:alpha val="43137"/>
                    </a:srgbClr>
                  </a:outerShdw>
                </a:effectLst>
                <a:latin typeface="+mn-lt"/>
              </a:rPr>
              <a:t>The Computer Level Hierarchy</a:t>
            </a:r>
          </a:p>
        </p:txBody>
      </p:sp>
    </p:spTree>
    <p:extLst>
      <p:ext uri="{BB962C8B-B14F-4D97-AF65-F5344CB8AC3E}">
        <p14:creationId xmlns:p14="http://schemas.microsoft.com/office/powerpoint/2010/main" val="172514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357" y="324376"/>
            <a:ext cx="8911687" cy="804208"/>
          </a:xfrm>
        </p:spPr>
        <p:txBody>
          <a:bodyPr/>
          <a:lstStyle/>
          <a:p>
            <a:r>
              <a:rPr lang="en-US" dirty="0" smtClean="0"/>
              <a:t>What computer does do?</a:t>
            </a:r>
            <a:endParaRPr lang="en-US" dirty="0"/>
          </a:p>
        </p:txBody>
      </p:sp>
      <p:sp>
        <p:nvSpPr>
          <p:cNvPr id="3" name="Content Placeholder 2"/>
          <p:cNvSpPr>
            <a:spLocks noGrp="1"/>
          </p:cNvSpPr>
          <p:nvPr>
            <p:ph idx="1"/>
          </p:nvPr>
        </p:nvSpPr>
        <p:spPr>
          <a:xfrm>
            <a:off x="774357" y="1366367"/>
            <a:ext cx="9910119" cy="5108574"/>
          </a:xfrm>
        </p:spPr>
        <p:txBody>
          <a:bodyPr>
            <a:normAutofit/>
          </a:bodyPr>
          <a:lstStyle/>
          <a:p>
            <a:r>
              <a:rPr lang="en-US" dirty="0" smtClean="0"/>
              <a:t>The processor can read and write items in the memory according to some list of instructions, while the memory simply remembers the data it has been given. The list of instructions executed by the processor are known as a </a:t>
            </a:r>
            <a:r>
              <a:rPr lang="en-US" b="1" dirty="0" smtClean="0"/>
              <a:t>computer program</a:t>
            </a:r>
            <a:r>
              <a:rPr lang="en-US" dirty="0" smtClean="0"/>
              <a:t>. </a:t>
            </a:r>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a:t> Basically, a machine is universal if it is able to do the following:</a:t>
            </a:r>
          </a:p>
          <a:p>
            <a:r>
              <a:rPr lang="en-US" dirty="0"/>
              <a:t>Read a value from memory.</a:t>
            </a:r>
          </a:p>
          <a:p>
            <a:r>
              <a:rPr lang="en-US" dirty="0"/>
              <a:t>Based on the read value, determine a new value to write to memory.</a:t>
            </a:r>
          </a:p>
          <a:p>
            <a:r>
              <a:rPr lang="en-US" dirty="0"/>
              <a:t>Based on the read value, determine which instruction to execute next</a:t>
            </a:r>
            <a:r>
              <a:rPr lang="en-US" dirty="0" smtClean="0"/>
              <a:t>.</a:t>
            </a:r>
            <a:endParaRPr lang="en-US" dirty="0"/>
          </a:p>
          <a:p>
            <a:endParaRPr lang="en-US" dirty="0"/>
          </a:p>
        </p:txBody>
      </p:sp>
      <p:pic>
        <p:nvPicPr>
          <p:cNvPr id="4" name="Picture 3"/>
          <p:cNvPicPr>
            <a:picLocks noChangeAspect="1"/>
          </p:cNvPicPr>
          <p:nvPr/>
        </p:nvPicPr>
        <p:blipFill>
          <a:blip r:embed="rId2"/>
          <a:stretch>
            <a:fillRect/>
          </a:stretch>
        </p:blipFill>
        <p:spPr>
          <a:xfrm>
            <a:off x="4770738" y="2813268"/>
            <a:ext cx="2133600" cy="714375"/>
          </a:xfrm>
          <a:prstGeom prst="rect">
            <a:avLst/>
          </a:prstGeom>
        </p:spPr>
      </p:pic>
    </p:spTree>
    <p:extLst>
      <p:ext uri="{BB962C8B-B14F-4D97-AF65-F5344CB8AC3E}">
        <p14:creationId xmlns:p14="http://schemas.microsoft.com/office/powerpoint/2010/main" val="1307539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sz="half" idx="1"/>
          </p:nvPr>
        </p:nvSpPr>
        <p:spPr>
          <a:xfrm>
            <a:off x="823783" y="1406611"/>
            <a:ext cx="9003958" cy="4419600"/>
          </a:xfrm>
          <a:noFill/>
          <a:ln/>
        </p:spPr>
        <p:txBody>
          <a:bodyPr>
            <a:normAutofit/>
          </a:bodyPr>
          <a:lstStyle/>
          <a:p>
            <a:pPr>
              <a:spcBef>
                <a:spcPct val="40000"/>
              </a:spcBef>
            </a:pPr>
            <a:r>
              <a:rPr lang="en-US" sz="2400" dirty="0">
                <a:latin typeface="+mn-lt"/>
              </a:rPr>
              <a:t>Level 4: Assembly Language Level</a:t>
            </a:r>
          </a:p>
          <a:p>
            <a:pPr lvl="1">
              <a:spcBef>
                <a:spcPct val="40000"/>
              </a:spcBef>
            </a:pPr>
            <a:r>
              <a:rPr lang="en-US" sz="2400" dirty="0">
                <a:latin typeface="+mn-lt"/>
              </a:rPr>
              <a:t>Acts upon assembly language produced from Level 5, as well as instructions programmed directly at this level.</a:t>
            </a:r>
          </a:p>
          <a:p>
            <a:pPr>
              <a:spcBef>
                <a:spcPct val="40000"/>
              </a:spcBef>
            </a:pPr>
            <a:r>
              <a:rPr lang="en-US" sz="2400" dirty="0">
                <a:latin typeface="+mn-lt"/>
              </a:rPr>
              <a:t>Level 3: System Software Level</a:t>
            </a:r>
          </a:p>
          <a:p>
            <a:pPr lvl="1"/>
            <a:r>
              <a:rPr lang="en-US" sz="2400" dirty="0">
                <a:latin typeface="+mn-lt"/>
              </a:rPr>
              <a:t>Controls executing processes on the system.</a:t>
            </a:r>
          </a:p>
          <a:p>
            <a:pPr lvl="1"/>
            <a:r>
              <a:rPr lang="en-US" sz="2400" dirty="0">
                <a:latin typeface="+mn-lt"/>
              </a:rPr>
              <a:t>Protects system resources.</a:t>
            </a:r>
          </a:p>
          <a:p>
            <a:pPr lvl="1"/>
            <a:r>
              <a:rPr lang="en-US" sz="2400" dirty="0">
                <a:latin typeface="+mn-lt"/>
              </a:rPr>
              <a:t>Assembly language instructions often pass through Level 3 without modification.</a:t>
            </a:r>
          </a:p>
        </p:txBody>
      </p:sp>
      <p:sp>
        <p:nvSpPr>
          <p:cNvPr id="6" name="Rectangle 7"/>
          <p:cNvSpPr>
            <a:spLocks noGrp="1" noChangeArrowheads="1"/>
          </p:cNvSpPr>
          <p:nvPr>
            <p:ph type="title"/>
          </p:nvPr>
        </p:nvSpPr>
        <p:spPr>
          <a:xfrm>
            <a:off x="823783" y="297792"/>
            <a:ext cx="7391400" cy="765624"/>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lgn="l"/>
            <a:r>
              <a:rPr lang="en-US" sz="3600" dirty="0" smtClean="0">
                <a:solidFill>
                  <a:srgbClr val="FFFFFF"/>
                </a:solidFill>
                <a:effectLst>
                  <a:outerShdw blurRad="38100" dist="38100" dir="2700000" algn="tl">
                    <a:srgbClr val="000000">
                      <a:alpha val="43137"/>
                    </a:srgbClr>
                  </a:outerShdw>
                </a:effectLst>
                <a:latin typeface="+mn-lt"/>
              </a:rPr>
              <a:t> </a:t>
            </a:r>
            <a:r>
              <a:rPr lang="en-US" sz="3600" dirty="0">
                <a:solidFill>
                  <a:srgbClr val="FFFFFF"/>
                </a:solidFill>
                <a:effectLst>
                  <a:outerShdw blurRad="38100" dist="38100" dir="2700000" algn="tl">
                    <a:srgbClr val="000000">
                      <a:alpha val="43137"/>
                    </a:srgbClr>
                  </a:outerShdw>
                </a:effectLst>
                <a:latin typeface="+mn-lt"/>
              </a:rPr>
              <a:t>The Computer Level Hierarchy</a:t>
            </a:r>
          </a:p>
        </p:txBody>
      </p:sp>
    </p:spTree>
    <p:extLst>
      <p:ext uri="{BB962C8B-B14F-4D97-AF65-F5344CB8AC3E}">
        <p14:creationId xmlns:p14="http://schemas.microsoft.com/office/powerpoint/2010/main" val="3869540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sz="half" idx="1"/>
          </p:nvPr>
        </p:nvSpPr>
        <p:spPr>
          <a:xfrm>
            <a:off x="823782" y="1143000"/>
            <a:ext cx="8830963" cy="4419600"/>
          </a:xfrm>
          <a:noFill/>
          <a:ln/>
        </p:spPr>
        <p:txBody>
          <a:bodyPr>
            <a:normAutofit/>
          </a:bodyPr>
          <a:lstStyle/>
          <a:p>
            <a:pPr>
              <a:spcBef>
                <a:spcPct val="40000"/>
              </a:spcBef>
            </a:pPr>
            <a:r>
              <a:rPr lang="en-US" sz="2400" dirty="0">
                <a:latin typeface="+mn-lt"/>
              </a:rPr>
              <a:t>Level 2: Machine Level</a:t>
            </a:r>
          </a:p>
          <a:p>
            <a:pPr lvl="1">
              <a:spcBef>
                <a:spcPct val="40000"/>
              </a:spcBef>
            </a:pPr>
            <a:r>
              <a:rPr lang="en-US" sz="2400" dirty="0">
                <a:latin typeface="+mn-lt"/>
              </a:rPr>
              <a:t>Also known as the Instruction Set Architecture (ISA) Level.</a:t>
            </a:r>
          </a:p>
          <a:p>
            <a:pPr lvl="1">
              <a:spcBef>
                <a:spcPct val="40000"/>
              </a:spcBef>
            </a:pPr>
            <a:r>
              <a:rPr lang="en-US" sz="2400" dirty="0">
                <a:latin typeface="+mn-lt"/>
              </a:rPr>
              <a:t>Consists of instructions that are particular to the architecture of the machine.</a:t>
            </a:r>
          </a:p>
          <a:p>
            <a:pPr lvl="1">
              <a:spcBef>
                <a:spcPct val="40000"/>
              </a:spcBef>
            </a:pPr>
            <a:r>
              <a:rPr lang="en-US" sz="2400" dirty="0">
                <a:latin typeface="+mn-lt"/>
              </a:rPr>
              <a:t>Programs written in machine language need no compilers, interpreters, or assemblers.</a:t>
            </a:r>
          </a:p>
          <a:p>
            <a:endParaRPr lang="en-US" sz="2400" dirty="0">
              <a:latin typeface="+mn-lt"/>
            </a:endParaRPr>
          </a:p>
          <a:p>
            <a:pPr lvl="1">
              <a:spcBef>
                <a:spcPct val="40000"/>
              </a:spcBef>
            </a:pPr>
            <a:endParaRPr lang="en-US" sz="2400" dirty="0">
              <a:latin typeface="+mn-lt"/>
            </a:endParaRPr>
          </a:p>
        </p:txBody>
      </p:sp>
      <p:sp>
        <p:nvSpPr>
          <p:cNvPr id="6" name="Rectangle 7"/>
          <p:cNvSpPr>
            <a:spLocks noGrp="1" noChangeArrowheads="1"/>
          </p:cNvSpPr>
          <p:nvPr>
            <p:ph type="title"/>
          </p:nvPr>
        </p:nvSpPr>
        <p:spPr>
          <a:xfrm>
            <a:off x="823783" y="297792"/>
            <a:ext cx="7391400" cy="765624"/>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lgn="l"/>
            <a:r>
              <a:rPr lang="en-US" sz="3600" dirty="0" smtClean="0">
                <a:solidFill>
                  <a:srgbClr val="FFFFFF"/>
                </a:solidFill>
                <a:effectLst>
                  <a:outerShdw blurRad="38100" dist="38100" dir="2700000" algn="tl">
                    <a:srgbClr val="000000">
                      <a:alpha val="43137"/>
                    </a:srgbClr>
                  </a:outerShdw>
                </a:effectLst>
                <a:latin typeface="+mn-lt"/>
              </a:rPr>
              <a:t> </a:t>
            </a:r>
            <a:r>
              <a:rPr lang="en-US" sz="3600" dirty="0">
                <a:solidFill>
                  <a:srgbClr val="FFFFFF"/>
                </a:solidFill>
                <a:effectLst>
                  <a:outerShdw blurRad="38100" dist="38100" dir="2700000" algn="tl">
                    <a:srgbClr val="000000">
                      <a:alpha val="43137"/>
                    </a:srgbClr>
                  </a:outerShdw>
                </a:effectLst>
                <a:latin typeface="+mn-lt"/>
              </a:rPr>
              <a:t>The Computer Level Hierarchy</a:t>
            </a:r>
          </a:p>
        </p:txBody>
      </p:sp>
    </p:spTree>
    <p:extLst>
      <p:ext uri="{BB962C8B-B14F-4D97-AF65-F5344CB8AC3E}">
        <p14:creationId xmlns:p14="http://schemas.microsoft.com/office/powerpoint/2010/main" val="1838743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sz="half" idx="1"/>
          </p:nvPr>
        </p:nvSpPr>
        <p:spPr>
          <a:xfrm>
            <a:off x="823783" y="1357184"/>
            <a:ext cx="9292282" cy="4419600"/>
          </a:xfrm>
          <a:noFill/>
          <a:ln/>
        </p:spPr>
        <p:txBody>
          <a:bodyPr>
            <a:noAutofit/>
          </a:bodyPr>
          <a:lstStyle/>
          <a:p>
            <a:r>
              <a:rPr lang="en-US" sz="2400" dirty="0">
                <a:latin typeface="+mn-lt"/>
              </a:rPr>
              <a:t>Level 1: Control Level</a:t>
            </a:r>
          </a:p>
          <a:p>
            <a:pPr lvl="1"/>
            <a:r>
              <a:rPr lang="en-US" sz="2400" dirty="0">
                <a:latin typeface="+mn-lt"/>
              </a:rPr>
              <a:t>A control unit decodes and executes instructions and moves data through the system.</a:t>
            </a:r>
          </a:p>
          <a:p>
            <a:pPr lvl="1"/>
            <a:r>
              <a:rPr lang="en-US" sz="2400" dirty="0">
                <a:latin typeface="+mn-lt"/>
              </a:rPr>
              <a:t>Control units can be </a:t>
            </a:r>
            <a:r>
              <a:rPr lang="en-US" sz="2400" dirty="0" smtClean="0">
                <a:latin typeface="+mn-lt"/>
              </a:rPr>
              <a:t>micro programmed </a:t>
            </a:r>
            <a:r>
              <a:rPr lang="en-US" sz="2400" dirty="0">
                <a:latin typeface="+mn-lt"/>
              </a:rPr>
              <a:t>or hardwired. </a:t>
            </a:r>
          </a:p>
          <a:p>
            <a:pPr lvl="1"/>
            <a:r>
              <a:rPr lang="en-US" sz="2400" dirty="0">
                <a:latin typeface="+mn-lt"/>
              </a:rPr>
              <a:t>A </a:t>
            </a:r>
            <a:r>
              <a:rPr lang="en-US" sz="2400" dirty="0" smtClean="0">
                <a:latin typeface="+mn-lt"/>
              </a:rPr>
              <a:t>micro program </a:t>
            </a:r>
            <a:r>
              <a:rPr lang="en-US" sz="2400" dirty="0">
                <a:latin typeface="+mn-lt"/>
              </a:rPr>
              <a:t>is a program written in a low-level language that is implemented by the hardware.</a:t>
            </a:r>
          </a:p>
          <a:p>
            <a:pPr lvl="1"/>
            <a:r>
              <a:rPr lang="en-US" sz="2400" dirty="0">
                <a:latin typeface="+mn-lt"/>
              </a:rPr>
              <a:t>Hardwired control units consist of hardware that directly executes machine instructions.</a:t>
            </a:r>
          </a:p>
        </p:txBody>
      </p:sp>
      <p:sp>
        <p:nvSpPr>
          <p:cNvPr id="6" name="Rectangle 7"/>
          <p:cNvSpPr>
            <a:spLocks noGrp="1" noChangeArrowheads="1"/>
          </p:cNvSpPr>
          <p:nvPr>
            <p:ph type="title"/>
          </p:nvPr>
        </p:nvSpPr>
        <p:spPr>
          <a:xfrm>
            <a:off x="823783" y="297792"/>
            <a:ext cx="7391400" cy="765624"/>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lgn="l"/>
            <a:r>
              <a:rPr lang="en-US" sz="3600" dirty="0" smtClean="0">
                <a:solidFill>
                  <a:srgbClr val="FFFFFF"/>
                </a:solidFill>
                <a:effectLst>
                  <a:outerShdw blurRad="38100" dist="38100" dir="2700000" algn="tl">
                    <a:srgbClr val="000000">
                      <a:alpha val="43137"/>
                    </a:srgbClr>
                  </a:outerShdw>
                </a:effectLst>
                <a:latin typeface="+mn-lt"/>
              </a:rPr>
              <a:t> </a:t>
            </a:r>
            <a:r>
              <a:rPr lang="en-US" sz="3600" dirty="0">
                <a:solidFill>
                  <a:srgbClr val="FFFFFF"/>
                </a:solidFill>
                <a:effectLst>
                  <a:outerShdw blurRad="38100" dist="38100" dir="2700000" algn="tl">
                    <a:srgbClr val="000000">
                      <a:alpha val="43137"/>
                    </a:srgbClr>
                  </a:outerShdw>
                </a:effectLst>
                <a:latin typeface="+mn-lt"/>
              </a:rPr>
              <a:t>The Computer Level Hierarchy</a:t>
            </a:r>
          </a:p>
        </p:txBody>
      </p:sp>
    </p:spTree>
    <p:extLst>
      <p:ext uri="{BB962C8B-B14F-4D97-AF65-F5344CB8AC3E}">
        <p14:creationId xmlns:p14="http://schemas.microsoft.com/office/powerpoint/2010/main" val="1544589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sz="half" idx="1"/>
          </p:nvPr>
        </p:nvSpPr>
        <p:spPr>
          <a:xfrm>
            <a:off x="823783" y="1406610"/>
            <a:ext cx="7467600" cy="2971800"/>
          </a:xfrm>
          <a:noFill/>
          <a:ln/>
        </p:spPr>
        <p:txBody>
          <a:bodyPr/>
          <a:lstStyle/>
          <a:p>
            <a:r>
              <a:rPr lang="en-US" sz="2600" dirty="0">
                <a:latin typeface="+mn-lt"/>
              </a:rPr>
              <a:t>Level 0: Digital Logic Level</a:t>
            </a:r>
            <a:endParaRPr lang="en-US" sz="3000" dirty="0">
              <a:latin typeface="+mn-lt"/>
            </a:endParaRPr>
          </a:p>
          <a:p>
            <a:pPr lvl="1"/>
            <a:r>
              <a:rPr lang="en-US" sz="2600" dirty="0">
                <a:latin typeface="+mn-lt"/>
              </a:rPr>
              <a:t>This level is where we find digital circuits (the chips).</a:t>
            </a:r>
          </a:p>
          <a:p>
            <a:pPr lvl="1"/>
            <a:r>
              <a:rPr lang="en-US" sz="2600" dirty="0">
                <a:latin typeface="+mn-lt"/>
              </a:rPr>
              <a:t>Digital circuits consist of gates and wires.</a:t>
            </a:r>
          </a:p>
          <a:p>
            <a:pPr lvl="1"/>
            <a:r>
              <a:rPr lang="en-US" sz="2600" dirty="0">
                <a:latin typeface="+mn-lt"/>
              </a:rPr>
              <a:t>These components implement the mathematical logic of all other levels.</a:t>
            </a:r>
          </a:p>
        </p:txBody>
      </p:sp>
      <p:sp>
        <p:nvSpPr>
          <p:cNvPr id="6" name="Rectangle 7"/>
          <p:cNvSpPr>
            <a:spLocks noGrp="1" noChangeArrowheads="1"/>
          </p:cNvSpPr>
          <p:nvPr>
            <p:ph type="title"/>
          </p:nvPr>
        </p:nvSpPr>
        <p:spPr>
          <a:xfrm>
            <a:off x="823783" y="297792"/>
            <a:ext cx="7391400" cy="765624"/>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lgn="l"/>
            <a:r>
              <a:rPr lang="en-US" sz="3600" dirty="0" smtClean="0">
                <a:solidFill>
                  <a:srgbClr val="FFFFFF"/>
                </a:solidFill>
                <a:effectLst>
                  <a:outerShdw blurRad="38100" dist="38100" dir="2700000" algn="tl">
                    <a:srgbClr val="000000">
                      <a:alpha val="43137"/>
                    </a:srgbClr>
                  </a:outerShdw>
                </a:effectLst>
                <a:latin typeface="+mn-lt"/>
              </a:rPr>
              <a:t>The </a:t>
            </a:r>
            <a:r>
              <a:rPr lang="en-US" sz="3600" dirty="0">
                <a:solidFill>
                  <a:srgbClr val="FFFFFF"/>
                </a:solidFill>
                <a:effectLst>
                  <a:outerShdw blurRad="38100" dist="38100" dir="2700000" algn="tl">
                    <a:srgbClr val="000000">
                      <a:alpha val="43137"/>
                    </a:srgbClr>
                  </a:outerShdw>
                </a:effectLst>
                <a:latin typeface="+mn-lt"/>
              </a:rPr>
              <a:t>Computer Level Hierarchy</a:t>
            </a:r>
          </a:p>
        </p:txBody>
      </p:sp>
    </p:spTree>
    <p:extLst>
      <p:ext uri="{BB962C8B-B14F-4D97-AF65-F5344CB8AC3E}">
        <p14:creationId xmlns:p14="http://schemas.microsoft.com/office/powerpoint/2010/main" val="2732693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6525"/>
          </a:xfrm>
        </p:spPr>
        <p:txBody>
          <a:bodyPr/>
          <a:lstStyle/>
          <a:p>
            <a:r>
              <a:rPr lang="en-US" dirty="0"/>
              <a:t>Basic System </a:t>
            </a:r>
            <a:r>
              <a:rPr lang="en-US" dirty="0" smtClean="0"/>
              <a:t>Architecture</a:t>
            </a:r>
            <a:endParaRPr lang="en-US" dirty="0"/>
          </a:p>
        </p:txBody>
      </p:sp>
      <p:sp>
        <p:nvSpPr>
          <p:cNvPr id="3" name="Content Placeholder 2"/>
          <p:cNvSpPr>
            <a:spLocks noGrp="1"/>
          </p:cNvSpPr>
          <p:nvPr>
            <p:ph idx="1"/>
          </p:nvPr>
        </p:nvSpPr>
        <p:spPr>
          <a:xfrm>
            <a:off x="646111" y="1509221"/>
            <a:ext cx="8946541" cy="4195481"/>
          </a:xfrm>
        </p:spPr>
        <p:txBody>
          <a:bodyPr/>
          <a:lstStyle/>
          <a:p>
            <a:r>
              <a:rPr lang="en-US" dirty="0"/>
              <a:t>The processor alone is incapable of successfully performing any tasks. It requires memory (for program and data storage), support logic, and at least one I/O device (“input/output device”) used to transfer data between the computer and the outside world</a:t>
            </a:r>
            <a:r>
              <a:rPr lang="en-US" dirty="0" smtClean="0"/>
              <a:t>.</a:t>
            </a:r>
          </a:p>
          <a:p>
            <a:r>
              <a:rPr lang="en-US" dirty="0" smtClean="0"/>
              <a:t> </a:t>
            </a:r>
            <a:r>
              <a:rPr lang="en-US" dirty="0"/>
              <a:t>The basic computer </a:t>
            </a:r>
            <a:r>
              <a:rPr lang="en-US" dirty="0" smtClean="0"/>
              <a:t>system architecture </a:t>
            </a:r>
            <a:r>
              <a:rPr lang="en-US" dirty="0"/>
              <a:t>is shown</a:t>
            </a:r>
            <a:endParaRPr lang="en-US" dirty="0"/>
          </a:p>
        </p:txBody>
      </p:sp>
      <p:pic>
        <p:nvPicPr>
          <p:cNvPr id="4" name="Picture 3"/>
          <p:cNvPicPr>
            <a:picLocks noChangeAspect="1"/>
          </p:cNvPicPr>
          <p:nvPr/>
        </p:nvPicPr>
        <p:blipFill>
          <a:blip r:embed="rId2"/>
          <a:stretch>
            <a:fillRect/>
          </a:stretch>
        </p:blipFill>
        <p:spPr>
          <a:xfrm>
            <a:off x="5061379" y="3366186"/>
            <a:ext cx="4705350" cy="3124200"/>
          </a:xfrm>
          <a:prstGeom prst="rect">
            <a:avLst/>
          </a:prstGeom>
        </p:spPr>
      </p:pic>
    </p:spTree>
    <p:extLst>
      <p:ext uri="{BB962C8B-B14F-4D97-AF65-F5344CB8AC3E}">
        <p14:creationId xmlns:p14="http://schemas.microsoft.com/office/powerpoint/2010/main" val="3585164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a:t>
            </a:r>
            <a:endParaRPr lang="en-US" dirty="0"/>
          </a:p>
        </p:txBody>
      </p:sp>
      <p:sp>
        <p:nvSpPr>
          <p:cNvPr id="3" name="Content Placeholder 2"/>
          <p:cNvSpPr>
            <a:spLocks noGrp="1"/>
          </p:cNvSpPr>
          <p:nvPr>
            <p:ph idx="1"/>
          </p:nvPr>
        </p:nvSpPr>
        <p:spPr>
          <a:xfrm>
            <a:off x="555495" y="1509220"/>
            <a:ext cx="10359640" cy="4800963"/>
          </a:xfrm>
        </p:spPr>
        <p:txBody>
          <a:bodyPr>
            <a:noAutofit/>
          </a:bodyPr>
          <a:lstStyle/>
          <a:p>
            <a:r>
              <a:rPr lang="en-US" sz="2400" dirty="0"/>
              <a:t>The processor is the most important part of a computer, the component around which everything else is centered. </a:t>
            </a:r>
            <a:endParaRPr lang="en-US" sz="2400" dirty="0" smtClean="0"/>
          </a:p>
          <a:p>
            <a:r>
              <a:rPr lang="en-US" sz="2400" dirty="0" smtClean="0"/>
              <a:t>In </a:t>
            </a:r>
            <a:r>
              <a:rPr lang="en-US" sz="2400" dirty="0"/>
              <a:t>essence, the processor is the computing part of the computer. </a:t>
            </a:r>
            <a:endParaRPr lang="en-US" sz="2400" dirty="0" smtClean="0"/>
          </a:p>
          <a:p>
            <a:r>
              <a:rPr lang="en-US" sz="2400" dirty="0" smtClean="0"/>
              <a:t>A </a:t>
            </a:r>
            <a:r>
              <a:rPr lang="en-US" sz="2400" dirty="0"/>
              <a:t>processor is an electronic device capable of manipulating data (information) in a way specified by a sequence of instructions. </a:t>
            </a:r>
            <a:endParaRPr lang="en-US" sz="2400" dirty="0" smtClean="0"/>
          </a:p>
          <a:p>
            <a:r>
              <a:rPr lang="en-US" sz="2400" dirty="0" smtClean="0"/>
              <a:t>The </a:t>
            </a:r>
            <a:r>
              <a:rPr lang="en-US" sz="2400" dirty="0"/>
              <a:t>instructions are also known as </a:t>
            </a:r>
            <a:r>
              <a:rPr lang="en-US" sz="2400" i="1" dirty="0" err="1"/>
              <a:t>opcodes</a:t>
            </a:r>
            <a:r>
              <a:rPr lang="en-US" sz="2400" dirty="0"/>
              <a:t> or </a:t>
            </a:r>
            <a:r>
              <a:rPr lang="en-US" sz="2400" i="1" dirty="0"/>
              <a:t>machine code</a:t>
            </a:r>
            <a:r>
              <a:rPr lang="en-US" sz="2400" dirty="0"/>
              <a:t> . </a:t>
            </a:r>
            <a:endParaRPr lang="en-US" sz="2400" dirty="0" smtClean="0"/>
          </a:p>
          <a:p>
            <a:r>
              <a:rPr lang="en-US" sz="2400" dirty="0" smtClean="0"/>
              <a:t>This </a:t>
            </a:r>
            <a:r>
              <a:rPr lang="en-US" sz="2400" dirty="0"/>
              <a:t>sequence of instructions may be altered to suit the application, and, hence, computers are programmable. A sequence of instructions is what constitutes a program.</a:t>
            </a:r>
            <a:endParaRPr lang="en-US" sz="2400" dirty="0"/>
          </a:p>
        </p:txBody>
      </p:sp>
    </p:spTree>
    <p:extLst>
      <p:ext uri="{BB962C8B-B14F-4D97-AF65-F5344CB8AC3E}">
        <p14:creationId xmlns:p14="http://schemas.microsoft.com/office/powerpoint/2010/main" val="2181804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6482"/>
          </a:xfrm>
        </p:spPr>
        <p:txBody>
          <a:bodyPr/>
          <a:lstStyle/>
          <a:p>
            <a:r>
              <a:rPr lang="en-US" dirty="0" smtClean="0"/>
              <a:t>Memory</a:t>
            </a:r>
            <a:endParaRPr lang="en-US" dirty="0"/>
          </a:p>
        </p:txBody>
      </p:sp>
      <p:sp>
        <p:nvSpPr>
          <p:cNvPr id="3" name="Content Placeholder 2"/>
          <p:cNvSpPr>
            <a:spLocks noGrp="1"/>
          </p:cNvSpPr>
          <p:nvPr>
            <p:ph idx="1"/>
          </p:nvPr>
        </p:nvSpPr>
        <p:spPr>
          <a:xfrm>
            <a:off x="646112" y="1319750"/>
            <a:ext cx="5804116" cy="5237569"/>
          </a:xfrm>
        </p:spPr>
        <p:txBody>
          <a:bodyPr>
            <a:normAutofit/>
          </a:bodyPr>
          <a:lstStyle/>
          <a:p>
            <a:pPr fontAlgn="base"/>
            <a:r>
              <a:rPr lang="en-US" dirty="0"/>
              <a:t>Memory is used to hold data and software for the processor. </a:t>
            </a:r>
            <a:endParaRPr lang="en-US" dirty="0" smtClean="0"/>
          </a:p>
          <a:p>
            <a:pPr fontAlgn="base"/>
            <a:r>
              <a:rPr lang="en-US" dirty="0" smtClean="0"/>
              <a:t>There </a:t>
            </a:r>
            <a:r>
              <a:rPr lang="en-US" dirty="0"/>
              <a:t>is a variety of memory types, and often a mix is used within a single system. Some memory will retain its contents while there is no power, yet will be slow to access. </a:t>
            </a:r>
            <a:endParaRPr lang="en-US" dirty="0" smtClean="0"/>
          </a:p>
          <a:p>
            <a:pPr fontAlgn="base"/>
            <a:r>
              <a:rPr lang="en-US" dirty="0" smtClean="0"/>
              <a:t>Other </a:t>
            </a:r>
            <a:r>
              <a:rPr lang="en-US" dirty="0"/>
              <a:t>memory devices will be high-capacity, yet will require additional support circuitry and will be slower to access. </a:t>
            </a:r>
            <a:endParaRPr lang="en-US" dirty="0" smtClean="0"/>
          </a:p>
          <a:p>
            <a:pPr fontAlgn="base"/>
            <a:r>
              <a:rPr lang="en-US" dirty="0" smtClean="0"/>
              <a:t>Still </a:t>
            </a:r>
            <a:r>
              <a:rPr lang="en-US" dirty="0"/>
              <a:t>other memory devices will trade capacity for speed, yielding relatively small devices, yet will be capable of keeping up with the fastest of processors.</a:t>
            </a:r>
            <a:endParaRPr lang="en-US" dirty="0"/>
          </a:p>
        </p:txBody>
      </p:sp>
      <p:pic>
        <p:nvPicPr>
          <p:cNvPr id="4" name="Picture 2" descr="Memory Organization | Computer Architecture Tutorial | Studytonigh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5888" y="2017202"/>
            <a:ext cx="4556470" cy="2657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4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4190"/>
          </a:xfrm>
        </p:spPr>
        <p:txBody>
          <a:bodyPr/>
          <a:lstStyle/>
          <a:p>
            <a:r>
              <a:rPr lang="en-US" dirty="0" smtClean="0"/>
              <a:t>Types of Main Memory</a:t>
            </a:r>
            <a:endParaRPr lang="en-US" dirty="0"/>
          </a:p>
        </p:txBody>
      </p:sp>
      <p:pic>
        <p:nvPicPr>
          <p:cNvPr id="4" name="Picture 3"/>
          <p:cNvPicPr>
            <a:picLocks noChangeAspect="1"/>
          </p:cNvPicPr>
          <p:nvPr/>
        </p:nvPicPr>
        <p:blipFill>
          <a:blip r:embed="rId2"/>
          <a:stretch>
            <a:fillRect/>
          </a:stretch>
        </p:blipFill>
        <p:spPr>
          <a:xfrm>
            <a:off x="1082841" y="1598009"/>
            <a:ext cx="9301910" cy="4275570"/>
          </a:xfrm>
          <a:prstGeom prst="rect">
            <a:avLst/>
          </a:prstGeom>
        </p:spPr>
      </p:pic>
    </p:spTree>
    <p:extLst>
      <p:ext uri="{BB962C8B-B14F-4D97-AF65-F5344CB8AC3E}">
        <p14:creationId xmlns:p14="http://schemas.microsoft.com/office/powerpoint/2010/main" val="1153572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79724"/>
            <a:ext cx="9404723" cy="774720"/>
          </a:xfrm>
        </p:spPr>
        <p:txBody>
          <a:bodyPr/>
          <a:lstStyle/>
          <a:p>
            <a:r>
              <a:rPr lang="en-US" dirty="0" smtClean="0"/>
              <a:t>Continue</a:t>
            </a:r>
            <a:endParaRPr lang="en-US" dirty="0"/>
          </a:p>
        </p:txBody>
      </p:sp>
      <p:sp>
        <p:nvSpPr>
          <p:cNvPr id="3" name="Content Placeholder 2"/>
          <p:cNvSpPr>
            <a:spLocks noGrp="1"/>
          </p:cNvSpPr>
          <p:nvPr>
            <p:ph idx="1"/>
          </p:nvPr>
        </p:nvSpPr>
        <p:spPr>
          <a:xfrm>
            <a:off x="588446" y="1352701"/>
            <a:ext cx="9931273" cy="5204617"/>
          </a:xfrm>
        </p:spPr>
        <p:txBody>
          <a:bodyPr>
            <a:normAutofit/>
          </a:bodyPr>
          <a:lstStyle/>
          <a:p>
            <a:r>
              <a:rPr lang="en-US" dirty="0" smtClean="0"/>
              <a:t>RAM</a:t>
            </a:r>
          </a:p>
          <a:p>
            <a:pPr lvl="1"/>
            <a:r>
              <a:rPr lang="en-US" dirty="0"/>
              <a:t>It is where the processor may easily write data for temporary storage. RAM is generally </a:t>
            </a:r>
            <a:r>
              <a:rPr lang="en-US" i="1" dirty="0"/>
              <a:t>volatile</a:t>
            </a:r>
            <a:r>
              <a:rPr lang="en-US" dirty="0"/>
              <a:t>, losing its contents when the system loses power. </a:t>
            </a:r>
            <a:endParaRPr lang="en-US" dirty="0" smtClean="0"/>
          </a:p>
          <a:p>
            <a:pPr lvl="1"/>
            <a:r>
              <a:rPr lang="en-US" dirty="0" smtClean="0"/>
              <a:t>SRAM</a:t>
            </a:r>
            <a:endParaRPr lang="en-US" dirty="0"/>
          </a:p>
          <a:p>
            <a:pPr lvl="2"/>
            <a:r>
              <a:rPr lang="en-US" dirty="0"/>
              <a:t>SRAMs use pairs of logic gates to hold each bit of data. SRAMs are the fastest form of RAM available, require little external support circuitry, and have relatively low power consumption.</a:t>
            </a:r>
          </a:p>
          <a:p>
            <a:pPr lvl="2"/>
            <a:r>
              <a:rPr lang="en-US" dirty="0"/>
              <a:t> Their drawbacks are that their capacity is considerably less than DRAM, while being much more expensive</a:t>
            </a:r>
            <a:r>
              <a:rPr lang="en-US" dirty="0" smtClean="0"/>
              <a:t>.</a:t>
            </a:r>
          </a:p>
          <a:p>
            <a:pPr lvl="1"/>
            <a:r>
              <a:rPr lang="en-US" dirty="0" smtClean="0"/>
              <a:t>DRAM</a:t>
            </a:r>
          </a:p>
          <a:p>
            <a:pPr lvl="2"/>
            <a:r>
              <a:rPr lang="en-US" dirty="0"/>
              <a:t>DRAMs are the highest-capacity memory devices available and come in a wide and diverse variety of subspecies. </a:t>
            </a:r>
            <a:endParaRPr lang="en-US" dirty="0" smtClean="0"/>
          </a:p>
          <a:p>
            <a:pPr lvl="2"/>
            <a:r>
              <a:rPr lang="en-US" dirty="0" smtClean="0"/>
              <a:t>Most </a:t>
            </a:r>
            <a:r>
              <a:rPr lang="en-US" dirty="0"/>
              <a:t>processors with large address spaces include support for DRAMs.</a:t>
            </a:r>
            <a:endParaRPr lang="en-US" dirty="0" smtClean="0"/>
          </a:p>
        </p:txBody>
      </p:sp>
    </p:spTree>
    <p:extLst>
      <p:ext uri="{BB962C8B-B14F-4D97-AF65-F5344CB8AC3E}">
        <p14:creationId xmlns:p14="http://schemas.microsoft.com/office/powerpoint/2010/main" val="3296817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1" y="1163232"/>
            <a:ext cx="10886862" cy="5534130"/>
          </a:xfrm>
        </p:spPr>
        <p:txBody>
          <a:bodyPr>
            <a:normAutofit lnSpcReduction="10000"/>
          </a:bodyPr>
          <a:lstStyle/>
          <a:p>
            <a:r>
              <a:rPr lang="en-US" dirty="0" smtClean="0"/>
              <a:t>ROM</a:t>
            </a:r>
          </a:p>
          <a:p>
            <a:pPr lvl="1"/>
            <a:r>
              <a:rPr lang="en-US" dirty="0"/>
              <a:t>ROM stands for </a:t>
            </a:r>
            <a:r>
              <a:rPr lang="en-US" i="1" dirty="0"/>
              <a:t>Read-Only Memory</a:t>
            </a:r>
            <a:r>
              <a:rPr lang="en-US" dirty="0"/>
              <a:t>. </a:t>
            </a:r>
            <a:endParaRPr lang="en-US" dirty="0" smtClean="0"/>
          </a:p>
          <a:p>
            <a:pPr lvl="1"/>
            <a:r>
              <a:rPr lang="en-US" dirty="0" smtClean="0"/>
              <a:t>ROMs </a:t>
            </a:r>
            <a:r>
              <a:rPr lang="en-US" dirty="0"/>
              <a:t>are </a:t>
            </a:r>
            <a:r>
              <a:rPr lang="en-US" i="1" dirty="0"/>
              <a:t>nonvolatile memory</a:t>
            </a:r>
            <a:r>
              <a:rPr lang="en-US" dirty="0"/>
              <a:t>, requiring no power to retain their contents. </a:t>
            </a:r>
            <a:endParaRPr lang="en-US" dirty="0" smtClean="0"/>
          </a:p>
          <a:p>
            <a:pPr lvl="1"/>
            <a:r>
              <a:rPr lang="en-US" dirty="0" smtClean="0"/>
              <a:t>They </a:t>
            </a:r>
            <a:r>
              <a:rPr lang="en-US" dirty="0"/>
              <a:t>are generally slower than RAM, and considerably slower than fast static RAM</a:t>
            </a:r>
            <a:r>
              <a:rPr lang="en-US" dirty="0" smtClean="0"/>
              <a:t>.</a:t>
            </a:r>
          </a:p>
          <a:p>
            <a:pPr lvl="1"/>
            <a:r>
              <a:rPr lang="en-US" dirty="0"/>
              <a:t>The primary purpose of ROM within a system is to hold the code (and sometimes data) that needs to be present at power-up</a:t>
            </a:r>
            <a:endParaRPr lang="en-US" dirty="0" smtClean="0"/>
          </a:p>
          <a:p>
            <a:pPr lvl="1"/>
            <a:r>
              <a:rPr lang="en-US" dirty="0" smtClean="0"/>
              <a:t>EPROM</a:t>
            </a:r>
          </a:p>
          <a:p>
            <a:pPr lvl="2"/>
            <a:r>
              <a:rPr lang="en-US" dirty="0"/>
              <a:t>Short for </a:t>
            </a:r>
            <a:r>
              <a:rPr lang="en-US" b="1" dirty="0"/>
              <a:t>Erasable Programmable Read-Only Memory</a:t>
            </a:r>
            <a:r>
              <a:rPr lang="en-US" dirty="0"/>
              <a:t>, </a:t>
            </a:r>
            <a:r>
              <a:rPr lang="en-US" b="1" dirty="0"/>
              <a:t>EPROM</a:t>
            </a:r>
            <a:r>
              <a:rPr lang="en-US" dirty="0"/>
              <a:t> is a </a:t>
            </a:r>
            <a:r>
              <a:rPr lang="en-US" dirty="0">
                <a:hlinkClick r:id="rId2"/>
              </a:rPr>
              <a:t>non-volatile</a:t>
            </a:r>
            <a:r>
              <a:rPr lang="en-US" dirty="0"/>
              <a:t> memory chip </a:t>
            </a:r>
            <a:r>
              <a:rPr lang="en-US" dirty="0" smtClean="0"/>
              <a:t>that </a:t>
            </a:r>
            <a:r>
              <a:rPr lang="en-US" dirty="0"/>
              <a:t>can only be read</a:t>
            </a:r>
            <a:r>
              <a:rPr lang="en-US" dirty="0" smtClean="0"/>
              <a:t>.</a:t>
            </a:r>
          </a:p>
          <a:p>
            <a:pPr lvl="1"/>
            <a:r>
              <a:rPr lang="en-US" dirty="0" smtClean="0"/>
              <a:t>PROM </a:t>
            </a:r>
          </a:p>
          <a:p>
            <a:pPr lvl="2"/>
            <a:r>
              <a:rPr lang="en-US" dirty="0"/>
              <a:t>PROM stands for Programmable Read-Only Memory, </a:t>
            </a:r>
            <a:r>
              <a:rPr lang="en-US" dirty="0" smtClean="0"/>
              <a:t>during </a:t>
            </a:r>
            <a:r>
              <a:rPr lang="en-US" dirty="0"/>
              <a:t>the manufacturing process, a PROM is manufactured in an empty state and then programmed later using a PROM programmer or burner</a:t>
            </a:r>
            <a:r>
              <a:rPr lang="en-US" dirty="0" smtClean="0"/>
              <a:t>.</a:t>
            </a:r>
          </a:p>
          <a:p>
            <a:pPr lvl="1"/>
            <a:r>
              <a:rPr lang="en-US" dirty="0" smtClean="0"/>
              <a:t>EEPROM</a:t>
            </a:r>
          </a:p>
          <a:p>
            <a:pPr lvl="2"/>
            <a:r>
              <a:rPr lang="en-US" dirty="0"/>
              <a:t>EPROM stands for Electrically Erasable Programmable Read-Only Memory, and the distinction between EPROM and EEPROM is that the latter can be erased and written to by the computer system it is installed in.</a:t>
            </a:r>
            <a:endParaRPr lang="en-US" dirty="0" smtClean="0"/>
          </a:p>
          <a:p>
            <a:pPr lvl="1"/>
            <a:endParaRPr lang="en-US" dirty="0" smtClean="0"/>
          </a:p>
        </p:txBody>
      </p:sp>
      <p:sp>
        <p:nvSpPr>
          <p:cNvPr id="4" name="Title 1"/>
          <p:cNvSpPr>
            <a:spLocks noGrp="1"/>
          </p:cNvSpPr>
          <p:nvPr>
            <p:ph type="title"/>
          </p:nvPr>
        </p:nvSpPr>
        <p:spPr>
          <a:xfrm>
            <a:off x="646111" y="279724"/>
            <a:ext cx="9404723" cy="774720"/>
          </a:xfrm>
        </p:spPr>
        <p:txBody>
          <a:bodyPr/>
          <a:lstStyle/>
          <a:p>
            <a:r>
              <a:rPr lang="en-US" dirty="0" smtClean="0"/>
              <a:t>Continue</a:t>
            </a:r>
            <a:endParaRPr lang="en-US" dirty="0"/>
          </a:p>
        </p:txBody>
      </p:sp>
    </p:spTree>
    <p:extLst>
      <p:ext uri="{BB962C8B-B14F-4D97-AF65-F5344CB8AC3E}">
        <p14:creationId xmlns:p14="http://schemas.microsoft.com/office/powerpoint/2010/main" val="1839573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90050"/>
          </a:xfrm>
        </p:spPr>
        <p:txBody>
          <a:bodyPr/>
          <a:lstStyle/>
          <a:p>
            <a:r>
              <a:rPr lang="en-US" dirty="0"/>
              <a:t>Computer </a:t>
            </a:r>
            <a:r>
              <a:rPr lang="en-US" dirty="0" smtClean="0"/>
              <a:t>Architecture</a:t>
            </a:r>
            <a:endParaRPr lang="en-US" dirty="0"/>
          </a:p>
        </p:txBody>
      </p:sp>
      <p:sp>
        <p:nvSpPr>
          <p:cNvPr id="3" name="Content Placeholder 2"/>
          <p:cNvSpPr>
            <a:spLocks noGrp="1"/>
          </p:cNvSpPr>
          <p:nvPr>
            <p:ph idx="1"/>
          </p:nvPr>
        </p:nvSpPr>
        <p:spPr>
          <a:xfrm>
            <a:off x="646111" y="1515762"/>
            <a:ext cx="8915400" cy="4868562"/>
          </a:xfrm>
        </p:spPr>
        <p:txBody>
          <a:bodyPr>
            <a:normAutofit/>
          </a:bodyPr>
          <a:lstStyle/>
          <a:p>
            <a:r>
              <a:rPr lang="en-US" b="1" dirty="0"/>
              <a:t>Computer architecture</a:t>
            </a:r>
            <a:r>
              <a:rPr lang="en-US" dirty="0"/>
              <a:t> describes how a machine is logically organized and how its instruction set is actually </a:t>
            </a:r>
            <a:r>
              <a:rPr lang="en-US" dirty="0" smtClean="0"/>
              <a:t>implemented.</a:t>
            </a:r>
          </a:p>
          <a:p>
            <a:r>
              <a:rPr lang="en-US" dirty="0" smtClean="0"/>
              <a:t>One </a:t>
            </a:r>
            <a:r>
              <a:rPr lang="en-US" dirty="0"/>
              <a:t>of the most important architectural decision made in designing a computer is how its memory is organized, and how programs are loaded into the machine</a:t>
            </a:r>
            <a:r>
              <a:rPr lang="en-US" dirty="0" smtClean="0"/>
              <a:t>.</a:t>
            </a:r>
          </a:p>
          <a:p>
            <a:r>
              <a:rPr lang="en-US" dirty="0" smtClean="0"/>
              <a:t> </a:t>
            </a:r>
            <a:r>
              <a:rPr lang="en-US" dirty="0"/>
              <a:t>In the early history of computers, there was a distinction between stored program and hardwired computers. </a:t>
            </a:r>
            <a:endParaRPr lang="en-US" dirty="0" smtClean="0"/>
          </a:p>
          <a:p>
            <a:r>
              <a:rPr lang="en-US" dirty="0" smtClean="0"/>
              <a:t>Rewiring </a:t>
            </a:r>
            <a:r>
              <a:rPr lang="en-US" dirty="0"/>
              <a:t>a machine simply takes too long when compared to the process of simply loading new data into the machine. </a:t>
            </a:r>
            <a:endParaRPr lang="en-US" dirty="0" smtClean="0"/>
          </a:p>
          <a:p>
            <a:r>
              <a:rPr lang="en-US" dirty="0" smtClean="0"/>
              <a:t>In </a:t>
            </a:r>
            <a:r>
              <a:rPr lang="en-US" dirty="0"/>
              <a:t>the current era of computing, almost all computers are stored program computers. In this book, we will be focusing on stored program computer architectures.</a:t>
            </a:r>
          </a:p>
          <a:p>
            <a:pPr marL="0" indent="0">
              <a:buNone/>
            </a:pPr>
            <a:endParaRPr lang="en-US" dirty="0"/>
          </a:p>
        </p:txBody>
      </p:sp>
    </p:spTree>
    <p:extLst>
      <p:ext uri="{BB962C8B-B14F-4D97-AF65-F5344CB8AC3E}">
        <p14:creationId xmlns:p14="http://schemas.microsoft.com/office/powerpoint/2010/main" val="2480194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58244"/>
          </a:xfrm>
        </p:spPr>
        <p:txBody>
          <a:bodyPr/>
          <a:lstStyle/>
          <a:p>
            <a:r>
              <a:rPr lang="en-US" dirty="0" smtClean="0"/>
              <a:t>Input/output</a:t>
            </a:r>
            <a:endParaRPr lang="en-US" dirty="0"/>
          </a:p>
        </p:txBody>
      </p:sp>
      <p:sp>
        <p:nvSpPr>
          <p:cNvPr id="3" name="Content Placeholder 2"/>
          <p:cNvSpPr>
            <a:spLocks noGrp="1"/>
          </p:cNvSpPr>
          <p:nvPr>
            <p:ph idx="1"/>
          </p:nvPr>
        </p:nvSpPr>
        <p:spPr>
          <a:xfrm>
            <a:off x="769678" y="1459794"/>
            <a:ext cx="8946541" cy="4195481"/>
          </a:xfrm>
        </p:spPr>
        <p:txBody>
          <a:bodyPr/>
          <a:lstStyle/>
          <a:p>
            <a:r>
              <a:rPr lang="en-US" dirty="0"/>
              <a:t>The address space of the processor can contain devices other than memory. </a:t>
            </a:r>
            <a:endParaRPr lang="en-US" dirty="0" smtClean="0"/>
          </a:p>
          <a:p>
            <a:r>
              <a:rPr lang="en-US" dirty="0" smtClean="0"/>
              <a:t>These </a:t>
            </a:r>
            <a:r>
              <a:rPr lang="en-US" dirty="0"/>
              <a:t>are input/output devices (I/O devices, also known as </a:t>
            </a:r>
            <a:r>
              <a:rPr lang="en-US" i="1" dirty="0"/>
              <a:t>peripherals</a:t>
            </a:r>
            <a:r>
              <a:rPr lang="en-US" dirty="0"/>
              <a:t> ) and are used by the processor to communicate with the external world</a:t>
            </a:r>
            <a:r>
              <a:rPr lang="en-US" dirty="0" smtClean="0"/>
              <a:t>.</a:t>
            </a:r>
          </a:p>
          <a:p>
            <a:r>
              <a:rPr lang="en-US" dirty="0" smtClean="0"/>
              <a:t>Some </a:t>
            </a:r>
            <a:r>
              <a:rPr lang="en-US" dirty="0"/>
              <a:t>examples are serial controllers that communicate with keyboards, mice, modems, etc.; parallel I/O devices that control some external subsystem; or disk-drive controllers, video and audio controllers, or network interfaces.</a:t>
            </a:r>
            <a:endParaRPr lang="en-US" dirty="0"/>
          </a:p>
        </p:txBody>
      </p:sp>
      <p:pic>
        <p:nvPicPr>
          <p:cNvPr id="1026" name="Picture 2" descr="File:Processing2.gif -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7921" y="4469155"/>
            <a:ext cx="5061865" cy="2112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986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6446" y="839896"/>
            <a:ext cx="3291575" cy="815909"/>
          </a:xfrm>
        </p:spPr>
        <p:txBody>
          <a:bodyPr/>
          <a:lstStyle/>
          <a:p>
            <a:pPr algn="ctr"/>
            <a:r>
              <a:rPr lang="en-US" dirty="0" smtClean="0"/>
              <a:t>Conclusion</a:t>
            </a:r>
            <a:endParaRPr lang="en-US" dirty="0"/>
          </a:p>
        </p:txBody>
      </p:sp>
      <p:sp>
        <p:nvSpPr>
          <p:cNvPr id="3" name="Content Placeholder 2"/>
          <p:cNvSpPr>
            <a:spLocks noGrp="1"/>
          </p:cNvSpPr>
          <p:nvPr>
            <p:ph idx="1"/>
          </p:nvPr>
        </p:nvSpPr>
        <p:spPr>
          <a:xfrm>
            <a:off x="1449301" y="1731643"/>
            <a:ext cx="9474072" cy="3515860"/>
          </a:xfrm>
        </p:spPr>
        <p:txBody>
          <a:bodyPr>
            <a:normAutofit/>
          </a:bodyPr>
          <a:lstStyle/>
          <a:p>
            <a:r>
              <a:rPr lang="en-US" sz="3600" dirty="0">
                <a:latin typeface="+mn-lt"/>
              </a:rPr>
              <a:t>This chapter has given you an overview of the subject of computer architecture</a:t>
            </a:r>
            <a:r>
              <a:rPr lang="en-US" sz="3600" dirty="0" smtClean="0">
                <a:latin typeface="+mn-lt"/>
              </a:rPr>
              <a:t>.</a:t>
            </a:r>
          </a:p>
          <a:p>
            <a:pPr marL="457200" lvl="1" indent="0">
              <a:buNone/>
            </a:pPr>
            <a:r>
              <a:rPr lang="en-US" sz="3400" dirty="0">
                <a:latin typeface="+mn-lt"/>
              </a:rPr>
              <a:t>	</a:t>
            </a:r>
            <a:r>
              <a:rPr lang="en-US" sz="3400" dirty="0" smtClean="0">
                <a:latin typeface="+mn-lt"/>
              </a:rPr>
              <a:t>					 </a:t>
            </a:r>
            <a:r>
              <a:rPr lang="en-US" sz="4000" dirty="0" smtClean="0">
                <a:latin typeface="+mn-lt"/>
              </a:rPr>
              <a:t>Thank you</a:t>
            </a:r>
          </a:p>
          <a:p>
            <a:pPr marL="0" indent="0" algn="ctr">
              <a:buNone/>
            </a:pPr>
            <a:r>
              <a:rPr lang="en-US" sz="8000" dirty="0" smtClean="0">
                <a:latin typeface="+mn-lt"/>
              </a:rPr>
              <a:t>Q/A</a:t>
            </a:r>
            <a:endParaRPr lang="en-US" sz="8000" dirty="0">
              <a:latin typeface="+mn-lt"/>
            </a:endParaRPr>
          </a:p>
        </p:txBody>
      </p:sp>
    </p:spTree>
    <p:extLst>
      <p:ext uri="{BB962C8B-B14F-4D97-AF65-F5344CB8AC3E}">
        <p14:creationId xmlns:p14="http://schemas.microsoft.com/office/powerpoint/2010/main" val="530877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p:cNvSpPr>
            <a:spLocks noGrp="1" noChangeArrowheads="1"/>
          </p:cNvSpPr>
          <p:nvPr>
            <p:ph type="body" idx="1"/>
          </p:nvPr>
        </p:nvSpPr>
        <p:spPr>
          <a:xfrm>
            <a:off x="1087867" y="1418968"/>
            <a:ext cx="8153400" cy="3810000"/>
          </a:xfrm>
          <a:noFill/>
          <a:ln/>
        </p:spPr>
        <p:txBody>
          <a:bodyPr>
            <a:normAutofit/>
          </a:bodyPr>
          <a:lstStyle/>
          <a:p>
            <a:pPr>
              <a:spcBef>
                <a:spcPct val="40000"/>
              </a:spcBef>
            </a:pPr>
            <a:r>
              <a:rPr lang="en-US" sz="2800" dirty="0">
                <a:latin typeface="+mn-lt"/>
              </a:rPr>
              <a:t>The evolution of computing machinery has taken place over several centuries. </a:t>
            </a:r>
            <a:endParaRPr lang="en-US" sz="2800" dirty="0" smtClean="0">
              <a:latin typeface="+mn-lt"/>
            </a:endParaRPr>
          </a:p>
          <a:p>
            <a:pPr>
              <a:spcBef>
                <a:spcPct val="40000"/>
              </a:spcBef>
            </a:pPr>
            <a:r>
              <a:rPr lang="en-US" sz="2800" dirty="0" smtClean="0">
                <a:latin typeface="+mn-lt"/>
              </a:rPr>
              <a:t>The </a:t>
            </a:r>
            <a:r>
              <a:rPr lang="en-US" sz="2800" dirty="0">
                <a:latin typeface="+mn-lt"/>
              </a:rPr>
              <a:t>evolution of computers is usually classified into different generations according to the technology of the era.</a:t>
            </a:r>
          </a:p>
        </p:txBody>
      </p:sp>
      <p:sp>
        <p:nvSpPr>
          <p:cNvPr id="82951" name="Rectangle 1031"/>
          <p:cNvSpPr>
            <a:spLocks noGrp="1" noChangeArrowheads="1"/>
          </p:cNvSpPr>
          <p:nvPr>
            <p:ph type="title"/>
          </p:nvPr>
        </p:nvSpPr>
        <p:spPr>
          <a:xfrm>
            <a:off x="1087867" y="515729"/>
            <a:ext cx="6248400" cy="547687"/>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r>
              <a:rPr lang="en-US" sz="4000" dirty="0" smtClean="0">
                <a:solidFill>
                  <a:srgbClr val="FFFFFF"/>
                </a:solidFill>
                <a:effectLst>
                  <a:outerShdw blurRad="38100" dist="38100" dir="2700000" algn="tl">
                    <a:srgbClr val="000000">
                      <a:alpha val="43137"/>
                    </a:srgbClr>
                  </a:outerShdw>
                </a:effectLst>
                <a:latin typeface="+mn-lt"/>
              </a:rPr>
              <a:t>Historical </a:t>
            </a:r>
            <a:r>
              <a:rPr lang="en-US" sz="4000" dirty="0">
                <a:solidFill>
                  <a:srgbClr val="FFFFFF"/>
                </a:solidFill>
                <a:effectLst>
                  <a:outerShdw blurRad="38100" dist="38100" dir="2700000" algn="tl">
                    <a:srgbClr val="000000">
                      <a:alpha val="43137"/>
                    </a:srgbClr>
                  </a:outerShdw>
                </a:effectLst>
                <a:latin typeface="+mn-lt"/>
              </a:rPr>
              <a:t>Development</a:t>
            </a:r>
          </a:p>
        </p:txBody>
      </p:sp>
    </p:spTree>
    <p:extLst>
      <p:ext uri="{BB962C8B-B14F-4D97-AF65-F5344CB8AC3E}">
        <p14:creationId xmlns:p14="http://schemas.microsoft.com/office/powerpoint/2010/main" val="2643081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1087866" y="1447800"/>
            <a:ext cx="8863441" cy="4261021"/>
          </a:xfrm>
          <a:noFill/>
          <a:ln/>
        </p:spPr>
        <p:txBody>
          <a:bodyPr>
            <a:normAutofit/>
          </a:bodyPr>
          <a:lstStyle/>
          <a:p>
            <a:pPr>
              <a:spcBef>
                <a:spcPct val="40000"/>
              </a:spcBef>
            </a:pPr>
            <a:r>
              <a:rPr lang="en-US" sz="2400" dirty="0">
                <a:latin typeface="Arial" panose="020B0604020202020204" pitchFamily="34" charset="0"/>
              </a:rPr>
              <a:t>Generation Zero: Mechanical Calculating Machines (1642 - 1945)</a:t>
            </a:r>
          </a:p>
          <a:p>
            <a:pPr lvl="1"/>
            <a:r>
              <a:rPr lang="en-US" sz="2400" dirty="0"/>
              <a:t>Calculating Clock - Wilhelm </a:t>
            </a:r>
            <a:r>
              <a:rPr lang="en-US" sz="2400" dirty="0" err="1"/>
              <a:t>Schickard</a:t>
            </a:r>
            <a:r>
              <a:rPr lang="en-US" sz="2400" dirty="0"/>
              <a:t> (1592 - 1635).</a:t>
            </a:r>
          </a:p>
          <a:p>
            <a:pPr lvl="1"/>
            <a:r>
              <a:rPr lang="en-US" sz="2400" dirty="0" err="1"/>
              <a:t>Pascaline</a:t>
            </a:r>
            <a:r>
              <a:rPr lang="en-US" sz="2400" dirty="0"/>
              <a:t> - Blaise Pascal (1623 - 1662).</a:t>
            </a:r>
          </a:p>
          <a:p>
            <a:pPr lvl="1"/>
            <a:r>
              <a:rPr lang="en-US" sz="2400" dirty="0"/>
              <a:t>Difference Engine - Charles Babbage (1791 - 1871), also designed but never built the Analytical Engine.</a:t>
            </a:r>
          </a:p>
          <a:p>
            <a:pPr lvl="1"/>
            <a:r>
              <a:rPr lang="en-US" sz="2400" dirty="0"/>
              <a:t>Punched card tabulating machines - Herman Hollerith (1860 - 1929).</a:t>
            </a:r>
          </a:p>
        </p:txBody>
      </p:sp>
      <p:sp>
        <p:nvSpPr>
          <p:cNvPr id="47109" name="Text Box 5"/>
          <p:cNvSpPr txBox="1">
            <a:spLocks noChangeArrowheads="1"/>
          </p:cNvSpPr>
          <p:nvPr/>
        </p:nvSpPr>
        <p:spPr bwMode="auto">
          <a:xfrm>
            <a:off x="2535667" y="5806943"/>
            <a:ext cx="5257800" cy="701675"/>
          </a:xfrm>
          <a:prstGeom prst="rect">
            <a:avLst/>
          </a:prstGeom>
          <a:solidFill>
            <a:srgbClr val="E2FE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sz="2000" b="1" dirty="0">
                <a:solidFill>
                  <a:srgbClr val="CC3300"/>
                </a:solidFill>
                <a:latin typeface="Arial" panose="020B0604020202020204" pitchFamily="34" charset="0"/>
              </a:rPr>
              <a:t>Hollerith cards were commonly used for computer input well into the 1970s.</a:t>
            </a:r>
            <a:endParaRPr lang="en-US" sz="2000" dirty="0">
              <a:solidFill>
                <a:srgbClr val="990000"/>
              </a:solidFill>
            </a:endParaRPr>
          </a:p>
        </p:txBody>
      </p:sp>
      <p:sp>
        <p:nvSpPr>
          <p:cNvPr id="9" name="Title 1"/>
          <p:cNvSpPr>
            <a:spLocks noGrp="1"/>
          </p:cNvSpPr>
          <p:nvPr>
            <p:ph type="title"/>
          </p:nvPr>
        </p:nvSpPr>
        <p:spPr>
          <a:xfrm>
            <a:off x="972065" y="363151"/>
            <a:ext cx="9404723" cy="963141"/>
          </a:xfrm>
        </p:spPr>
        <p:txBody>
          <a:bodyPr/>
          <a:lstStyle/>
          <a:p>
            <a:r>
              <a:rPr lang="en-US" dirty="0" smtClean="0"/>
              <a:t>Continue..</a:t>
            </a:r>
            <a:endParaRPr lang="en-US" dirty="0"/>
          </a:p>
        </p:txBody>
      </p:sp>
    </p:spTree>
    <p:extLst>
      <p:ext uri="{BB962C8B-B14F-4D97-AF65-F5344CB8AC3E}">
        <p14:creationId xmlns:p14="http://schemas.microsoft.com/office/powerpoint/2010/main" val="2338252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sz="half" idx="1"/>
          </p:nvPr>
        </p:nvSpPr>
        <p:spPr>
          <a:xfrm>
            <a:off x="1087867" y="1699053"/>
            <a:ext cx="7133495" cy="4026244"/>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a:bodyPr>
          <a:lstStyle/>
          <a:p>
            <a:pPr>
              <a:spcBef>
                <a:spcPct val="40000"/>
              </a:spcBef>
            </a:pPr>
            <a:r>
              <a:rPr lang="en-US" sz="2800" dirty="0">
                <a:latin typeface="+mn-lt"/>
              </a:rPr>
              <a:t>The First Generation: Vacuum Tube Computers (1945 - 1953</a:t>
            </a:r>
            <a:r>
              <a:rPr lang="en-US" sz="2800" dirty="0" smtClean="0">
                <a:latin typeface="+mn-lt"/>
              </a:rPr>
              <a:t>)</a:t>
            </a:r>
          </a:p>
          <a:p>
            <a:pPr lvl="1"/>
            <a:r>
              <a:rPr lang="en-US" sz="2800" dirty="0">
                <a:latin typeface="+mn-lt"/>
              </a:rPr>
              <a:t>Atanasoff Berry Computer (1937 - 1938)  solved systems of linear equations.</a:t>
            </a:r>
          </a:p>
          <a:p>
            <a:pPr lvl="1"/>
            <a:r>
              <a:rPr lang="en-US" sz="2800" dirty="0">
                <a:latin typeface="+mn-lt"/>
              </a:rPr>
              <a:t>John Atanasoff and Clifford Berry of  </a:t>
            </a:r>
            <a:r>
              <a:rPr lang="en-US" sz="2800" dirty="0">
                <a:solidFill>
                  <a:schemeClr val="bg1"/>
                </a:solidFill>
                <a:latin typeface="+mn-lt"/>
              </a:rPr>
              <a:t>Iowa State University.</a:t>
            </a:r>
          </a:p>
          <a:p>
            <a:pPr marL="0" indent="0">
              <a:spcBef>
                <a:spcPct val="40000"/>
              </a:spcBef>
              <a:buNone/>
            </a:pPr>
            <a:endParaRPr lang="en-US" sz="2800" dirty="0">
              <a:latin typeface="+mn-lt"/>
            </a:endParaRPr>
          </a:p>
        </p:txBody>
      </p:sp>
      <p:pic>
        <p:nvPicPr>
          <p:cNvPr id="60426" name="Picture 10" descr="C:\wpdocs\Julie\Org&amp;Arch\PPT_Master\TUB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3258" y="2885303"/>
            <a:ext cx="1477963" cy="3276600"/>
          </a:xfrm>
          <a:prstGeom prst="rect">
            <a:avLst/>
          </a:prstGeom>
          <a:noFill/>
        </p:spPr>
      </p:pic>
      <p:sp>
        <p:nvSpPr>
          <p:cNvPr id="9" name="Title 1"/>
          <p:cNvSpPr>
            <a:spLocks noGrp="1"/>
          </p:cNvSpPr>
          <p:nvPr>
            <p:ph type="title"/>
          </p:nvPr>
        </p:nvSpPr>
        <p:spPr>
          <a:xfrm>
            <a:off x="972065" y="363151"/>
            <a:ext cx="9404723" cy="963141"/>
          </a:xfrm>
        </p:spPr>
        <p:txBody>
          <a:bodyPr/>
          <a:lstStyle/>
          <a:p>
            <a:r>
              <a:rPr lang="en-US" dirty="0" smtClean="0"/>
              <a:t>Continue..</a:t>
            </a:r>
            <a:endParaRPr lang="en-US" dirty="0"/>
          </a:p>
        </p:txBody>
      </p:sp>
    </p:spTree>
    <p:extLst>
      <p:ext uri="{BB962C8B-B14F-4D97-AF65-F5344CB8AC3E}">
        <p14:creationId xmlns:p14="http://schemas.microsoft.com/office/powerpoint/2010/main" val="376562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sz="half" idx="1"/>
          </p:nvPr>
        </p:nvSpPr>
        <p:spPr>
          <a:xfrm>
            <a:off x="1087867" y="1621527"/>
            <a:ext cx="7772400" cy="4095532"/>
          </a:xfrm>
          <a:noFill/>
          <a:ln/>
        </p:spPr>
        <p:txBody>
          <a:bodyPr>
            <a:normAutofit/>
          </a:bodyPr>
          <a:lstStyle/>
          <a:p>
            <a:pPr>
              <a:spcBef>
                <a:spcPct val="40000"/>
              </a:spcBef>
            </a:pPr>
            <a:r>
              <a:rPr lang="en-US" sz="2600" dirty="0">
                <a:latin typeface="+mn-lt"/>
              </a:rPr>
              <a:t>The First Generation: Vacuum Tube Computers (1945 - 1953</a:t>
            </a:r>
            <a:r>
              <a:rPr lang="en-US" sz="2600" dirty="0" smtClean="0">
                <a:latin typeface="+mn-lt"/>
              </a:rPr>
              <a:t>)</a:t>
            </a:r>
          </a:p>
          <a:p>
            <a:pPr lvl="1">
              <a:lnSpc>
                <a:spcPct val="110000"/>
              </a:lnSpc>
            </a:pPr>
            <a:r>
              <a:rPr lang="en-US" sz="2400" dirty="0">
                <a:latin typeface="+mn-lt"/>
              </a:rPr>
              <a:t>Electronic Numerical Integrator and Computer (ENIAC)  by John </a:t>
            </a:r>
            <a:r>
              <a:rPr lang="en-US" sz="2400" dirty="0" err="1">
                <a:latin typeface="+mn-lt"/>
              </a:rPr>
              <a:t>Mauchly</a:t>
            </a:r>
            <a:r>
              <a:rPr lang="en-US" sz="2400" dirty="0">
                <a:latin typeface="+mn-lt"/>
              </a:rPr>
              <a:t> and J. </a:t>
            </a:r>
            <a:r>
              <a:rPr lang="en-US" sz="2400" dirty="0" err="1">
                <a:latin typeface="+mn-lt"/>
              </a:rPr>
              <a:t>Presper</a:t>
            </a:r>
            <a:r>
              <a:rPr lang="en-US" sz="2400" dirty="0">
                <a:latin typeface="+mn-lt"/>
              </a:rPr>
              <a:t> </a:t>
            </a:r>
            <a:r>
              <a:rPr lang="en-US" sz="2400" dirty="0" err="1">
                <a:latin typeface="+mn-lt"/>
              </a:rPr>
              <a:t>Eckertat</a:t>
            </a:r>
            <a:r>
              <a:rPr lang="en-US" sz="2400" dirty="0">
                <a:latin typeface="+mn-lt"/>
              </a:rPr>
              <a:t> the University of Pennsylvania, 1946</a:t>
            </a:r>
          </a:p>
          <a:p>
            <a:pPr lvl="1">
              <a:lnSpc>
                <a:spcPct val="110000"/>
              </a:lnSpc>
              <a:spcBef>
                <a:spcPct val="40000"/>
              </a:spcBef>
            </a:pPr>
            <a:r>
              <a:rPr lang="en-US" sz="2400" dirty="0">
                <a:latin typeface="+mn-lt"/>
              </a:rPr>
              <a:t>The IBM 650 first mass-produced computer. (1955). </a:t>
            </a:r>
            <a:r>
              <a:rPr lang="en-US" dirty="0">
                <a:latin typeface="+mn-lt"/>
              </a:rPr>
              <a:t>It was phased out in 1969.</a:t>
            </a:r>
          </a:p>
          <a:p>
            <a:pPr lvl="1">
              <a:lnSpc>
                <a:spcPct val="110000"/>
              </a:lnSpc>
            </a:pPr>
            <a:endParaRPr lang="en-US" sz="2400" dirty="0">
              <a:latin typeface="+mn-lt"/>
            </a:endParaRPr>
          </a:p>
          <a:p>
            <a:pPr marL="0" indent="0">
              <a:spcBef>
                <a:spcPct val="40000"/>
              </a:spcBef>
              <a:buNone/>
            </a:pPr>
            <a:endParaRPr lang="en-US" sz="2600" dirty="0">
              <a:latin typeface="+mn-lt"/>
            </a:endParaRPr>
          </a:p>
        </p:txBody>
      </p:sp>
      <p:sp>
        <p:nvSpPr>
          <p:cNvPr id="9" name="Title 1"/>
          <p:cNvSpPr>
            <a:spLocks noGrp="1"/>
          </p:cNvSpPr>
          <p:nvPr>
            <p:ph type="title"/>
          </p:nvPr>
        </p:nvSpPr>
        <p:spPr>
          <a:xfrm>
            <a:off x="972065" y="363151"/>
            <a:ext cx="9404723" cy="963141"/>
          </a:xfrm>
        </p:spPr>
        <p:txBody>
          <a:bodyPr/>
          <a:lstStyle/>
          <a:p>
            <a:r>
              <a:rPr lang="en-US" dirty="0" smtClean="0"/>
              <a:t>Continue..</a:t>
            </a:r>
            <a:endParaRPr lang="en-US" dirty="0"/>
          </a:p>
        </p:txBody>
      </p:sp>
    </p:spTree>
    <p:extLst>
      <p:ext uri="{BB962C8B-B14F-4D97-AF65-F5344CB8AC3E}">
        <p14:creationId xmlns:p14="http://schemas.microsoft.com/office/powerpoint/2010/main" val="3049674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sz="half" idx="1"/>
          </p:nvPr>
        </p:nvSpPr>
        <p:spPr>
          <a:xfrm>
            <a:off x="972065" y="1649626"/>
            <a:ext cx="7772400" cy="4050957"/>
          </a:xfrm>
          <a:noFill/>
          <a:ln/>
        </p:spPr>
        <p:txBody>
          <a:bodyPr>
            <a:normAutofit/>
          </a:bodyPr>
          <a:lstStyle/>
          <a:p>
            <a:pPr>
              <a:lnSpc>
                <a:spcPct val="90000"/>
              </a:lnSpc>
              <a:spcBef>
                <a:spcPct val="40000"/>
              </a:spcBef>
            </a:pPr>
            <a:r>
              <a:rPr lang="en-US" sz="3000" dirty="0">
                <a:latin typeface="+mn-lt"/>
              </a:rPr>
              <a:t>The Second Generation: Transistorized Computers (1954 - 1965</a:t>
            </a:r>
            <a:r>
              <a:rPr lang="en-US" sz="3000" dirty="0" smtClean="0">
                <a:latin typeface="+mn-lt"/>
              </a:rPr>
              <a:t>)</a:t>
            </a:r>
          </a:p>
          <a:p>
            <a:pPr lvl="1"/>
            <a:r>
              <a:rPr lang="en-US" sz="2600" dirty="0">
                <a:latin typeface="+mn-lt"/>
              </a:rPr>
              <a:t>IBM 7094 (scientific) and 1401 (business)</a:t>
            </a:r>
          </a:p>
          <a:p>
            <a:pPr lvl="1"/>
            <a:r>
              <a:rPr lang="en-US" sz="2600" dirty="0">
                <a:latin typeface="+mn-lt"/>
              </a:rPr>
              <a:t>Digital Equipment Corporation (DEC) PDP-1</a:t>
            </a:r>
          </a:p>
          <a:p>
            <a:pPr lvl="1"/>
            <a:r>
              <a:rPr lang="en-US" sz="2600" dirty="0">
                <a:latin typeface="+mn-lt"/>
              </a:rPr>
              <a:t>Univac 1100</a:t>
            </a:r>
          </a:p>
          <a:p>
            <a:pPr lvl="1"/>
            <a:r>
              <a:rPr lang="en-US" sz="2600" dirty="0">
                <a:latin typeface="+mn-lt"/>
              </a:rPr>
              <a:t>Control Data Corporation 1604.</a:t>
            </a:r>
          </a:p>
          <a:p>
            <a:pPr lvl="1"/>
            <a:r>
              <a:rPr lang="en-US" sz="2600" dirty="0">
                <a:latin typeface="+mn-lt"/>
              </a:rPr>
              <a:t>. . . and many others.</a:t>
            </a:r>
            <a:endParaRPr lang="en-US" sz="2400" dirty="0">
              <a:latin typeface="+mn-lt"/>
            </a:endParaRPr>
          </a:p>
          <a:p>
            <a:pPr>
              <a:lnSpc>
                <a:spcPct val="90000"/>
              </a:lnSpc>
              <a:spcBef>
                <a:spcPct val="40000"/>
              </a:spcBef>
            </a:pPr>
            <a:endParaRPr lang="en-US" sz="3000" dirty="0">
              <a:latin typeface="+mn-lt"/>
            </a:endParaRPr>
          </a:p>
        </p:txBody>
      </p:sp>
      <p:pic>
        <p:nvPicPr>
          <p:cNvPr id="70663" name="Picture 7" descr="C:\wpdocs\Julie\Org&amp;Arch\Ch1\TRANS.JPG"/>
          <p:cNvPicPr>
            <a:picLocks noChangeAspect="1" noChangeArrowheads="1"/>
          </p:cNvPicPr>
          <p:nvPr/>
        </p:nvPicPr>
        <p:blipFill>
          <a:blip r:embed="rId3">
            <a:extLst>
              <a:ext uri="{28A0092B-C50C-407E-A947-70E740481C1C}">
                <a14:useLocalDpi xmlns:a14="http://schemas.microsoft.com/office/drawing/2010/main" val="0"/>
              </a:ext>
            </a:extLst>
          </a:blip>
          <a:srcRect l="8496"/>
          <a:stretch>
            <a:fillRect/>
          </a:stretch>
        </p:blipFill>
        <p:spPr bwMode="auto">
          <a:xfrm>
            <a:off x="8909222" y="2827639"/>
            <a:ext cx="1293813" cy="2133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972065" y="363151"/>
            <a:ext cx="9404723" cy="963141"/>
          </a:xfrm>
        </p:spPr>
        <p:txBody>
          <a:bodyPr/>
          <a:lstStyle/>
          <a:p>
            <a:r>
              <a:rPr lang="en-US" dirty="0" smtClean="0"/>
              <a:t>Continue..</a:t>
            </a:r>
            <a:endParaRPr lang="en-US" dirty="0"/>
          </a:p>
        </p:txBody>
      </p:sp>
    </p:spTree>
    <p:extLst>
      <p:ext uri="{BB962C8B-B14F-4D97-AF65-F5344CB8AC3E}">
        <p14:creationId xmlns:p14="http://schemas.microsoft.com/office/powerpoint/2010/main" val="87395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sz="half" idx="1"/>
          </p:nvPr>
        </p:nvSpPr>
        <p:spPr>
          <a:xfrm>
            <a:off x="972064" y="1460156"/>
            <a:ext cx="8699157" cy="4495800"/>
          </a:xfrm>
          <a:noFill/>
          <a:ln/>
        </p:spPr>
        <p:txBody>
          <a:bodyPr/>
          <a:lstStyle/>
          <a:p>
            <a:pPr>
              <a:spcBef>
                <a:spcPct val="40000"/>
              </a:spcBef>
            </a:pPr>
            <a:r>
              <a:rPr lang="en-US" sz="2600" dirty="0">
                <a:latin typeface="Arial" panose="020B0604020202020204" pitchFamily="34" charset="0"/>
              </a:rPr>
              <a:t>The Third Generation: Integrated Circuit Computers (1965 - 1980)</a:t>
            </a:r>
          </a:p>
          <a:p>
            <a:pPr lvl="1">
              <a:lnSpc>
                <a:spcPct val="80000"/>
              </a:lnSpc>
              <a:spcBef>
                <a:spcPct val="30000"/>
              </a:spcBef>
            </a:pPr>
            <a:r>
              <a:rPr lang="en-US" sz="2200" dirty="0"/>
              <a:t>IBM 360</a:t>
            </a:r>
          </a:p>
          <a:p>
            <a:pPr lvl="1">
              <a:lnSpc>
                <a:spcPct val="80000"/>
              </a:lnSpc>
              <a:spcBef>
                <a:spcPct val="30000"/>
              </a:spcBef>
            </a:pPr>
            <a:r>
              <a:rPr lang="en-US" sz="2200" dirty="0"/>
              <a:t>DEC PDP-8 and PDP-11</a:t>
            </a:r>
          </a:p>
          <a:p>
            <a:pPr lvl="1">
              <a:lnSpc>
                <a:spcPct val="80000"/>
              </a:lnSpc>
              <a:spcBef>
                <a:spcPct val="30000"/>
              </a:spcBef>
            </a:pPr>
            <a:r>
              <a:rPr lang="en-US" sz="2200" dirty="0"/>
              <a:t>Cray-1 supercomputer</a:t>
            </a:r>
          </a:p>
          <a:p>
            <a:pPr lvl="1">
              <a:lnSpc>
                <a:spcPct val="80000"/>
              </a:lnSpc>
              <a:spcBef>
                <a:spcPct val="30000"/>
              </a:spcBef>
            </a:pPr>
            <a:r>
              <a:rPr lang="en-US" sz="2200" dirty="0"/>
              <a:t>. . . and many others.</a:t>
            </a:r>
            <a:endParaRPr lang="en-US" sz="2400" dirty="0"/>
          </a:p>
          <a:p>
            <a:pPr>
              <a:spcBef>
                <a:spcPct val="40000"/>
              </a:spcBef>
            </a:pPr>
            <a:r>
              <a:rPr lang="en-US" sz="2600" dirty="0">
                <a:latin typeface="Arial" panose="020B0604020202020204" pitchFamily="34" charset="0"/>
              </a:rPr>
              <a:t>By this time, IBM had gained overwhelming dominance in the industry.</a:t>
            </a:r>
            <a:endParaRPr lang="en-US" sz="2800" dirty="0"/>
          </a:p>
          <a:p>
            <a:pPr lvl="1"/>
            <a:r>
              <a:rPr lang="en-US" sz="2200" dirty="0"/>
              <a:t>Computer manufacturers of this era were characterized as IBM and the BUNCH (Burroughs, Unisys, NCR, Control Data, and Honeywell). </a:t>
            </a:r>
          </a:p>
        </p:txBody>
      </p:sp>
      <p:sp>
        <p:nvSpPr>
          <p:cNvPr id="7" name="Title 1"/>
          <p:cNvSpPr>
            <a:spLocks noGrp="1"/>
          </p:cNvSpPr>
          <p:nvPr>
            <p:ph type="title"/>
          </p:nvPr>
        </p:nvSpPr>
        <p:spPr>
          <a:xfrm>
            <a:off x="972065" y="363151"/>
            <a:ext cx="9404723" cy="963141"/>
          </a:xfrm>
        </p:spPr>
        <p:txBody>
          <a:bodyPr/>
          <a:lstStyle/>
          <a:p>
            <a:r>
              <a:rPr lang="en-US" dirty="0" smtClean="0"/>
              <a:t>Continue..</a:t>
            </a:r>
            <a:endParaRPr lang="en-US" dirty="0"/>
          </a:p>
        </p:txBody>
      </p:sp>
    </p:spTree>
    <p:extLst>
      <p:ext uri="{BB962C8B-B14F-4D97-AF65-F5344CB8AC3E}">
        <p14:creationId xmlns:p14="http://schemas.microsoft.com/office/powerpoint/2010/main" val="3654013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582</TotalTime>
  <Words>1458</Words>
  <Application>Microsoft Office PowerPoint</Application>
  <PresentationFormat>Widescreen</PresentationFormat>
  <Paragraphs>214</Paragraphs>
  <Slides>31</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Century Gothic</vt:lpstr>
      <vt:lpstr>Times New Roman</vt:lpstr>
      <vt:lpstr>verdana</vt:lpstr>
      <vt:lpstr>Wingdings 3</vt:lpstr>
      <vt:lpstr>Ion</vt:lpstr>
      <vt:lpstr>Session#02 TOPIC: Computer Architecture</vt:lpstr>
      <vt:lpstr>What computer does do?</vt:lpstr>
      <vt:lpstr>Computer Architecture</vt:lpstr>
      <vt:lpstr>Historical Development</vt:lpstr>
      <vt:lpstr>Continue..</vt:lpstr>
      <vt:lpstr>Continue..</vt:lpstr>
      <vt:lpstr>Continue..</vt:lpstr>
      <vt:lpstr>Continue..</vt:lpstr>
      <vt:lpstr>Continue..</vt:lpstr>
      <vt:lpstr>Continue..</vt:lpstr>
      <vt:lpstr>Continue..</vt:lpstr>
      <vt:lpstr>Continue..</vt:lpstr>
      <vt:lpstr>Types Of Computer Architecture</vt:lpstr>
      <vt:lpstr>Von Neumann Architecture </vt:lpstr>
      <vt:lpstr>Von Neumann Architecture </vt:lpstr>
      <vt:lpstr>Harvard Architecture </vt:lpstr>
      <vt:lpstr>CA v/s CO</vt:lpstr>
      <vt:lpstr>The Computer Level Hierarchy</vt:lpstr>
      <vt:lpstr> The Computer Level Hierarchy</vt:lpstr>
      <vt:lpstr> The Computer Level Hierarchy</vt:lpstr>
      <vt:lpstr> The Computer Level Hierarchy</vt:lpstr>
      <vt:lpstr> The Computer Level Hierarchy</vt:lpstr>
      <vt:lpstr>The Computer Level Hierarchy</vt:lpstr>
      <vt:lpstr>Basic System Architecture</vt:lpstr>
      <vt:lpstr>Processor</vt:lpstr>
      <vt:lpstr>Memory</vt:lpstr>
      <vt:lpstr>Types of Main Memory</vt:lpstr>
      <vt:lpstr>Continue</vt:lpstr>
      <vt:lpstr>Continue</vt:lpstr>
      <vt:lpstr>Input/output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&amp; Assembly Language EL213</dc:title>
  <dc:creator>Nimra Iqbal</dc:creator>
  <cp:lastModifiedBy>Miss. Fizza Aqeel</cp:lastModifiedBy>
  <cp:revision>62</cp:revision>
  <dcterms:created xsi:type="dcterms:W3CDTF">2020-08-24T08:24:32Z</dcterms:created>
  <dcterms:modified xsi:type="dcterms:W3CDTF">2020-09-25T09:37:19Z</dcterms:modified>
</cp:coreProperties>
</file>