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67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</p:sldIdLst>
  <p:sldSz cy="6858000" cx="9144000"/>
  <p:notesSz cx="6858000" cy="9144000"/>
  <p:embeddedFontLst>
    <p:embeddedFont>
      <p:font typeface="Tahoma"/>
      <p:regular r:id="rId55"/>
      <p:bold r:id="rId56"/>
    </p:embeddedFont>
    <p:embeddedFont>
      <p:font typeface="Book Antiqu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9" Type="http://schemas.openxmlformats.org/officeDocument/2006/relationships/slide" Target="slides/slide3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60" Type="http://schemas.openxmlformats.org/officeDocument/2006/relationships/font" Target="fonts/BookAntiqua-boldItalic.fntdata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9" Type="http://schemas.openxmlformats.org/officeDocument/2006/relationships/slide" Target="slides/slide15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11" Type="http://schemas.openxmlformats.org/officeDocument/2006/relationships/slideMaster" Target="slideMasters/slideMaster8.xml"/><Relationship Id="rId55" Type="http://schemas.openxmlformats.org/officeDocument/2006/relationships/font" Target="fonts/Tahoma-regular.fntdata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0.xml"/><Relationship Id="rId13" Type="http://schemas.openxmlformats.org/officeDocument/2006/relationships/slideMaster" Target="slideMasters/slideMaster10.xml"/><Relationship Id="rId57" Type="http://schemas.openxmlformats.org/officeDocument/2006/relationships/font" Target="fonts/BookAntiqua-regular.fntdata"/><Relationship Id="rId12" Type="http://schemas.openxmlformats.org/officeDocument/2006/relationships/slideMaster" Target="slideMasters/slideMaster9.xml"/><Relationship Id="rId56" Type="http://schemas.openxmlformats.org/officeDocument/2006/relationships/font" Target="fonts/Tahoma-bold.fntdata"/><Relationship Id="rId15" Type="http://schemas.openxmlformats.org/officeDocument/2006/relationships/slide" Target="slides/slide1.xml"/><Relationship Id="rId59" Type="http://schemas.openxmlformats.org/officeDocument/2006/relationships/font" Target="fonts/BookAntiqua-italic.fntdata"/><Relationship Id="rId14" Type="http://schemas.openxmlformats.org/officeDocument/2006/relationships/notesMaster" Target="notesMasters/notesMaster1.xml"/><Relationship Id="rId58" Type="http://schemas.openxmlformats.org/officeDocument/2006/relationships/font" Target="fonts/BookAntiqua-bold.fntdata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447800"/>
            <a:ext cx="40386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57200" y="3848100"/>
            <a:ext cx="40386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4648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hart and Text" type="chartAndTx">
  <p:cSld name="CHART_AND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chart"/>
          </p:nvPr>
        </p:nvSpPr>
        <p:spPr>
          <a:xfrm>
            <a:off x="457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4648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57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1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" name="Google Shape;82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" name="Google Shape;94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030537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4953000"/>
            <a:ext cx="914241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0" y="49149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4.jpg"/><Relationship Id="rId6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6.jp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46.jp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6.jpg"/><Relationship Id="rId5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Relationship Id="rId6" Type="http://schemas.openxmlformats.org/officeDocument/2006/relationships/image" Target="../media/image47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Relationship Id="rId4" Type="http://schemas.openxmlformats.org/officeDocument/2006/relationships/image" Target="../media/image38.png"/><Relationship Id="rId5" Type="http://schemas.openxmlformats.org/officeDocument/2006/relationships/image" Target="../media/image45.jpg"/><Relationship Id="rId6" Type="http://schemas.openxmlformats.org/officeDocument/2006/relationships/image" Target="../media/image51.png"/><Relationship Id="rId7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65.png"/><Relationship Id="rId5" Type="http://schemas.openxmlformats.org/officeDocument/2006/relationships/image" Target="../media/image54.png"/><Relationship Id="rId6" Type="http://schemas.openxmlformats.org/officeDocument/2006/relationships/image" Target="../media/image5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0.png"/><Relationship Id="rId6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1476375" y="-458787"/>
            <a:ext cx="6946900" cy="348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   NS (101)</a:t>
            </a:r>
            <a:endParaRPr/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1476375" y="3028950"/>
            <a:ext cx="7239000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LECTURE   #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DATE:  29</a:t>
            </a:r>
            <a:r>
              <a:rPr b="0" baseline="3000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TH</a:t>
            </a: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  SEPTEMBER , 2019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611187" y="293687"/>
            <a:ext cx="7543800" cy="836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Speed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954087" y="3789362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Normally, objects do not travel at a constant speed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Average Speed =	</a:t>
            </a:r>
            <a:r>
              <a:rPr b="0" i="0" lang="en-US" sz="2000" u="sng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total distance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	                 total time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611187" y="1844675"/>
            <a:ext cx="7775575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Speed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is a </a:t>
            </a:r>
            <a:r>
              <a:rPr b="1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scalar</a:t>
            </a:r>
            <a:r>
              <a:rPr b="0" i="0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quantity which refers to "how fast an object is moving.“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Speed can be thought of as the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at which an object covers distance, or distance per time.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fast-moving object has a high speed; a slow-moving object has a low speed.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 object with no movement at all has a zero speed.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Instantaneous speed </a:t>
            </a: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is the speed at any given instant in time.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What the speedometer reads when you look at it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Average speed </a:t>
            </a: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is the average of all instantaneous speeds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average of an infinite number of speedometer readings during a trip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 cap="none" strike="noStrik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Found simply by a total distance/total time ratio</a:t>
            </a:r>
            <a:endParaRPr/>
          </a:p>
        </p:txBody>
      </p:sp>
      <p:pic>
        <p:nvPicPr>
          <p:cNvPr descr="U1L1d3"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152400"/>
            <a:ext cx="1524000" cy="1335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hysicsclassroom.com/Class/1DKin/U1L1d1.gif"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8350" y="5013325"/>
            <a:ext cx="5181600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/>
        </p:nvSpPr>
        <p:spPr>
          <a:xfrm>
            <a:off x="26987" y="2492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 Antiqua"/>
              <a:buNone/>
            </a:pP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Instantaneous Speed</a:t>
            </a:r>
            <a:b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0" lang="en-US" sz="44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and Average Speed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9271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Earth’s motion around the Sun</a:t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533400" y="1371600"/>
            <a:ext cx="7772400" cy="2133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685800" y="1447800"/>
            <a:ext cx="2057400" cy="3048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lg" w="lg" type="triangle"/>
            <a:tailEnd len="med" w="med" type="none"/>
          </a:ln>
        </p:spPr>
      </p:cxnSp>
      <p:sp>
        <p:nvSpPr>
          <p:cNvPr id="264" name="Google Shape;264;p36"/>
          <p:cNvSpPr txBox="1"/>
          <p:nvPr/>
        </p:nvSpPr>
        <p:spPr>
          <a:xfrm>
            <a:off x="5562600" y="1981200"/>
            <a:ext cx="1911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r=1.5x10</a:t>
            </a:r>
            <a:r>
              <a:rPr b="1" baseline="30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565150" y="4214812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 =  </a:t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1219200" y="3962400"/>
            <a:ext cx="20304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elapsed time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3200400" y="4191000"/>
            <a:ext cx="614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3862387" y="3962400"/>
            <a:ext cx="808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5381625" y="3962400"/>
            <a:ext cx="32226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3.14 x 1.5 x 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365 days x 24 hr/day</a:t>
            </a:r>
            <a:endParaRPr/>
          </a:p>
        </p:txBody>
      </p:sp>
      <p:cxnSp>
        <p:nvCxnSpPr>
          <p:cNvPr id="270" name="Google Shape;270;p36"/>
          <p:cNvCxnSpPr/>
          <p:nvPr/>
        </p:nvCxnSpPr>
        <p:spPr>
          <a:xfrm>
            <a:off x="1295400" y="44196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36"/>
          <p:cNvCxnSpPr/>
          <p:nvPr/>
        </p:nvCxnSpPr>
        <p:spPr>
          <a:xfrm>
            <a:off x="3810000" y="44196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36"/>
          <p:cNvCxnSpPr/>
          <p:nvPr/>
        </p:nvCxnSpPr>
        <p:spPr>
          <a:xfrm>
            <a:off x="5410200" y="4343400"/>
            <a:ext cx="320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3" name="Google Shape;273;p36"/>
          <p:cNvSpPr txBox="1"/>
          <p:nvPr/>
        </p:nvSpPr>
        <p:spPr>
          <a:xfrm>
            <a:off x="4876800" y="4114800"/>
            <a:ext cx="614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3810000" y="4343400"/>
            <a:ext cx="982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1year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468312" y="5094287"/>
            <a:ext cx="434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762000" y="4953000"/>
            <a:ext cx="18669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x 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8760 hr</a:t>
            </a:r>
            <a:endParaRPr/>
          </a:p>
        </p:txBody>
      </p:sp>
      <p:cxnSp>
        <p:nvCxnSpPr>
          <p:cNvPr id="277" name="Google Shape;277;p36"/>
          <p:cNvCxnSpPr/>
          <p:nvPr/>
        </p:nvCxnSpPr>
        <p:spPr>
          <a:xfrm>
            <a:off x="838200" y="533400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" name="Google Shape;278;p36"/>
          <p:cNvSpPr txBox="1"/>
          <p:nvPr/>
        </p:nvSpPr>
        <p:spPr>
          <a:xfrm>
            <a:off x="2971800" y="5105400"/>
            <a:ext cx="434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3589337" y="4876800"/>
            <a:ext cx="1873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 x 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8.76 x10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hr</a:t>
            </a:r>
            <a:endParaRPr/>
          </a:p>
        </p:txBody>
      </p:sp>
      <p:cxnSp>
        <p:nvCxnSpPr>
          <p:cNvPr id="280" name="Google Shape;280;p36"/>
          <p:cNvCxnSpPr/>
          <p:nvPr/>
        </p:nvCxnSpPr>
        <p:spPr>
          <a:xfrm>
            <a:off x="3592512" y="52578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36"/>
          <p:cNvSpPr txBox="1"/>
          <p:nvPr/>
        </p:nvSpPr>
        <p:spPr>
          <a:xfrm>
            <a:off x="609600" y="6110287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1.1x10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m/hr</a:t>
            </a:r>
            <a:endParaRPr/>
          </a:p>
        </p:txBody>
      </p:sp>
      <p:sp>
        <p:nvSpPr>
          <p:cNvPr id="282" name="Google Shape;282;p36"/>
          <p:cNvSpPr txBox="1"/>
          <p:nvPr/>
        </p:nvSpPr>
        <p:spPr>
          <a:xfrm>
            <a:off x="3124200" y="5943600"/>
            <a:ext cx="2590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1.1x10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km/hr</a:t>
            </a: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5791200" y="6019800"/>
            <a:ext cx="3352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66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≈ 110,000 km/hr     </a:t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3962400" y="1905000"/>
            <a:ext cx="990600" cy="914400"/>
          </a:xfrm>
          <a:prstGeom prst="ellipse">
            <a:avLst/>
          </a:prstGeom>
          <a:solidFill>
            <a:srgbClr val="FF6600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2743200" y="1219200"/>
            <a:ext cx="457200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36"/>
          <p:cNvCxnSpPr/>
          <p:nvPr/>
        </p:nvCxnSpPr>
        <p:spPr>
          <a:xfrm>
            <a:off x="4572000" y="2362200"/>
            <a:ext cx="3581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7" name="Google Shape;287;p36"/>
          <p:cNvSpPr txBox="1"/>
          <p:nvPr/>
        </p:nvSpPr>
        <p:spPr>
          <a:xfrm>
            <a:off x="6248400" y="4876800"/>
            <a:ext cx="6921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8.7 </a:t>
            </a:r>
            <a:endParaRPr/>
          </a:p>
        </p:txBody>
      </p:sp>
      <p:cxnSp>
        <p:nvCxnSpPr>
          <p:cNvPr id="288" name="Google Shape;288;p36"/>
          <p:cNvCxnSpPr/>
          <p:nvPr/>
        </p:nvCxnSpPr>
        <p:spPr>
          <a:xfrm>
            <a:off x="6259512" y="5257800"/>
            <a:ext cx="67468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36"/>
          <p:cNvSpPr txBox="1"/>
          <p:nvPr/>
        </p:nvSpPr>
        <p:spPr>
          <a:xfrm>
            <a:off x="5715000" y="50292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           x 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11-3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m/hr </a:t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 rot="-1740000">
            <a:off x="1981200" y="5707062"/>
            <a:ext cx="1184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=10</a:t>
            </a:r>
            <a:r>
              <a:rPr b="1" baseline="30000" i="0" lang="en-US" sz="2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b="1" i="0" lang="en-US" sz="2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km</a:t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1752600" y="6172200"/>
            <a:ext cx="381000" cy="3048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>
            <a:off x="6019800" y="4343400"/>
            <a:ext cx="762000" cy="45720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3" name="Google Shape;293;p36"/>
          <p:cNvCxnSpPr/>
          <p:nvPr/>
        </p:nvCxnSpPr>
        <p:spPr>
          <a:xfrm>
            <a:off x="7848600" y="4419600"/>
            <a:ext cx="685800" cy="30480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936625" y="174625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Tip  of a watch’s minute hand</a:t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2743200" y="1219200"/>
            <a:ext cx="457200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19200"/>
            <a:ext cx="3173412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2286000" y="1524000"/>
            <a:ext cx="2514600" cy="25146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441325" y="4611687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 =  </a:t>
            </a:r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1447800" y="4419600"/>
            <a:ext cx="20304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elapsed time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3429000" y="4648200"/>
            <a:ext cx="614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/>
          </a:p>
        </p:txBody>
      </p:sp>
      <p:sp>
        <p:nvSpPr>
          <p:cNvPr id="305" name="Google Shape;305;p37"/>
          <p:cNvSpPr txBox="1"/>
          <p:nvPr/>
        </p:nvSpPr>
        <p:spPr>
          <a:xfrm>
            <a:off x="4090987" y="4419600"/>
            <a:ext cx="8080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5873750" y="4419600"/>
            <a:ext cx="270668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3.14 x 1cm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60 min x 60 s/min</a:t>
            </a:r>
            <a:endParaRPr/>
          </a:p>
        </p:txBody>
      </p:sp>
      <p:cxnSp>
        <p:nvCxnSpPr>
          <p:cNvPr id="307" name="Google Shape;307;p37"/>
          <p:cNvCxnSpPr/>
          <p:nvPr/>
        </p:nvCxnSpPr>
        <p:spPr>
          <a:xfrm>
            <a:off x="1524000" y="4876800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37"/>
          <p:cNvCxnSpPr/>
          <p:nvPr/>
        </p:nvCxnSpPr>
        <p:spPr>
          <a:xfrm>
            <a:off x="4038600" y="48768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37"/>
          <p:cNvCxnSpPr/>
          <p:nvPr/>
        </p:nvCxnSpPr>
        <p:spPr>
          <a:xfrm>
            <a:off x="5638800" y="4800600"/>
            <a:ext cx="320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0" name="Google Shape;310;p37"/>
          <p:cNvSpPr txBox="1"/>
          <p:nvPr/>
        </p:nvSpPr>
        <p:spPr>
          <a:xfrm>
            <a:off x="5105400" y="4572000"/>
            <a:ext cx="614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4200525" y="4800600"/>
            <a:ext cx="658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1hr</a:t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533400" y="5562600"/>
            <a:ext cx="434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1271587" y="5410200"/>
            <a:ext cx="13033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6.28 cm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3600 s</a:t>
            </a:r>
            <a:endParaRPr/>
          </a:p>
        </p:txBody>
      </p:sp>
      <p:cxnSp>
        <p:nvCxnSpPr>
          <p:cNvPr id="314" name="Google Shape;314;p37"/>
          <p:cNvCxnSpPr/>
          <p:nvPr/>
        </p:nvCxnSpPr>
        <p:spPr>
          <a:xfrm>
            <a:off x="1066800" y="579120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5" name="Google Shape;315;p37"/>
          <p:cNvSpPr txBox="1"/>
          <p:nvPr/>
        </p:nvSpPr>
        <p:spPr>
          <a:xfrm>
            <a:off x="3200400" y="5562600"/>
            <a:ext cx="434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3968750" y="5334000"/>
            <a:ext cx="15684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6.28 cm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6 x10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317" name="Google Shape;317;p37"/>
          <p:cNvCxnSpPr/>
          <p:nvPr/>
        </p:nvCxnSpPr>
        <p:spPr>
          <a:xfrm>
            <a:off x="3821112" y="5715000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8" name="Google Shape;318;p37"/>
          <p:cNvSpPr txBox="1"/>
          <p:nvPr/>
        </p:nvSpPr>
        <p:spPr>
          <a:xfrm>
            <a:off x="5943600" y="5486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1.7x10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cm/s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2971800" y="64008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1.7x10</a:t>
            </a:r>
            <a:r>
              <a:rPr b="1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-5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m/s </a:t>
            </a:r>
            <a:endParaRPr/>
          </a:p>
        </p:txBody>
      </p:sp>
      <p:sp>
        <p:nvSpPr>
          <p:cNvPr id="320" name="Google Shape;320;p37"/>
          <p:cNvSpPr txBox="1"/>
          <p:nvPr/>
        </p:nvSpPr>
        <p:spPr>
          <a:xfrm rot="-3000000">
            <a:off x="3145631" y="2035968"/>
            <a:ext cx="1176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r=1 cm</a:t>
            </a:r>
            <a:endParaRPr/>
          </a:p>
        </p:txBody>
      </p:sp>
      <p:cxnSp>
        <p:nvCxnSpPr>
          <p:cNvPr id="321" name="Google Shape;321;p37"/>
          <p:cNvCxnSpPr/>
          <p:nvPr/>
        </p:nvCxnSpPr>
        <p:spPr>
          <a:xfrm flipH="1" rot="10800000">
            <a:off x="3657600" y="1828800"/>
            <a:ext cx="685800" cy="9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2" name="Google Shape;322;p37"/>
          <p:cNvCxnSpPr/>
          <p:nvPr/>
        </p:nvCxnSpPr>
        <p:spPr>
          <a:xfrm>
            <a:off x="6324600" y="4800600"/>
            <a:ext cx="762000" cy="45720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/>
          <p:nvPr/>
        </p:nvCxnSpPr>
        <p:spPr>
          <a:xfrm>
            <a:off x="7924800" y="4876800"/>
            <a:ext cx="685800" cy="304800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4" name="Google Shape;324;p37"/>
          <p:cNvSpPr txBox="1"/>
          <p:nvPr/>
        </p:nvSpPr>
        <p:spPr>
          <a:xfrm rot="1620000">
            <a:off x="7762875" y="5976937"/>
            <a:ext cx="104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Comic Sans MS"/>
              <a:buNone/>
            </a:pPr>
            <a:r>
              <a:rPr b="1" i="0" lang="en-US" sz="2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=10</a:t>
            </a:r>
            <a:r>
              <a:rPr b="1" baseline="30000" i="0" lang="en-US" sz="2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-2</a:t>
            </a:r>
            <a:r>
              <a:rPr b="1" i="0" lang="en-US" sz="2000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7543800" y="5562600"/>
            <a:ext cx="381000" cy="3048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427037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446087" y="1357312"/>
            <a:ext cx="784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is the rate of change of position.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is a vector quantity.                                   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has both magnitude and direction.</a:t>
            </a:r>
            <a:endParaRPr b="0" i="0" sz="2000" u="none">
              <a:solidFill>
                <a:schemeClr val="hlink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has a unit of [length/time]: meter/second.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We will be concerned with three quantities, defined as: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Average velocity</a:t>
            </a:r>
            <a:endParaRPr/>
          </a:p>
          <a:p>
            <a:pPr indent="-682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Average speed</a:t>
            </a:r>
            <a:endParaRPr/>
          </a:p>
          <a:p>
            <a:pPr indent="-682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Instantaneous 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   velocity</a:t>
            </a:r>
            <a:endParaRPr/>
          </a:p>
        </p:txBody>
      </p:sp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775" y="4133850"/>
            <a:ext cx="1817687" cy="573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33" name="Google Shape;33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0300" y="4883150"/>
            <a:ext cx="1778000" cy="6016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kite" id="334" name="Google Shape;33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03900" y="3481387"/>
            <a:ext cx="2935287" cy="195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8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600" y="3355975"/>
            <a:ext cx="1789112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8"/>
          <p:cNvGrpSpPr/>
          <p:nvPr/>
        </p:nvGrpSpPr>
        <p:grpSpPr>
          <a:xfrm>
            <a:off x="4630737" y="1955800"/>
            <a:ext cx="3816350" cy="1789112"/>
            <a:chOff x="4630366" y="1955260"/>
            <a:chExt cx="3817350" cy="1789889"/>
          </a:xfrm>
        </p:grpSpPr>
        <p:sp>
          <p:nvSpPr>
            <p:cNvPr id="337" name="Google Shape;337;p38"/>
            <p:cNvSpPr/>
            <p:nvPr/>
          </p:nvSpPr>
          <p:spPr>
            <a:xfrm>
              <a:off x="4630366" y="3346315"/>
              <a:ext cx="933856" cy="398834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38"/>
            <p:cNvCxnSpPr/>
            <p:nvPr/>
          </p:nvCxnSpPr>
          <p:spPr>
            <a:xfrm flipH="1" rot="10800000">
              <a:off x="5427462" y="2354094"/>
              <a:ext cx="1605636" cy="1050629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9" name="Google Shape;339;p38"/>
            <p:cNvSpPr txBox="1"/>
            <p:nvPr/>
          </p:nvSpPr>
          <p:spPr>
            <a:xfrm>
              <a:off x="6445245" y="1955260"/>
              <a:ext cx="2002471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displacement</a:t>
              </a:r>
              <a:endParaRPr/>
            </a:p>
          </p:txBody>
        </p:sp>
      </p:grpSp>
      <p:grpSp>
        <p:nvGrpSpPr>
          <p:cNvPr id="340" name="Google Shape;340;p38"/>
          <p:cNvGrpSpPr/>
          <p:nvPr/>
        </p:nvGrpSpPr>
        <p:grpSpPr>
          <a:xfrm>
            <a:off x="4083050" y="2643187"/>
            <a:ext cx="4576762" cy="1847850"/>
            <a:chOff x="4630365" y="1896894"/>
            <a:chExt cx="4576851" cy="1848255"/>
          </a:xfrm>
        </p:grpSpPr>
        <p:sp>
          <p:nvSpPr>
            <p:cNvPr id="341" name="Google Shape;341;p38"/>
            <p:cNvSpPr/>
            <p:nvPr/>
          </p:nvSpPr>
          <p:spPr>
            <a:xfrm>
              <a:off x="4630365" y="3346315"/>
              <a:ext cx="1462391" cy="398834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38"/>
            <p:cNvCxnSpPr/>
            <p:nvPr/>
          </p:nvCxnSpPr>
          <p:spPr>
            <a:xfrm flipH="1" rot="10800000">
              <a:off x="5878594" y="2221149"/>
              <a:ext cx="2062418" cy="1183574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3" name="Google Shape;343;p38"/>
            <p:cNvSpPr txBox="1"/>
            <p:nvPr/>
          </p:nvSpPr>
          <p:spPr>
            <a:xfrm>
              <a:off x="7903653" y="1896894"/>
              <a:ext cx="1303563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distance</a:t>
              </a:r>
              <a:endParaRPr/>
            </a:p>
          </p:txBody>
        </p:sp>
      </p:grpSp>
      <p:grpSp>
        <p:nvGrpSpPr>
          <p:cNvPr id="344" name="Google Shape;344;p38"/>
          <p:cNvGrpSpPr/>
          <p:nvPr/>
        </p:nvGrpSpPr>
        <p:grpSpPr>
          <a:xfrm>
            <a:off x="4425950" y="4821237"/>
            <a:ext cx="3843337" cy="1184275"/>
            <a:chOff x="4837888" y="3346315"/>
            <a:chExt cx="3843293" cy="1183490"/>
          </a:xfrm>
        </p:grpSpPr>
        <p:sp>
          <p:nvSpPr>
            <p:cNvPr id="345" name="Google Shape;345;p38"/>
            <p:cNvSpPr/>
            <p:nvPr/>
          </p:nvSpPr>
          <p:spPr>
            <a:xfrm>
              <a:off x="4837888" y="3346315"/>
              <a:ext cx="525295" cy="398834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38"/>
            <p:cNvCxnSpPr/>
            <p:nvPr/>
          </p:nvCxnSpPr>
          <p:spPr>
            <a:xfrm>
              <a:off x="5286255" y="3686741"/>
              <a:ext cx="1392454" cy="630698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7" name="Google Shape;347;p38"/>
            <p:cNvSpPr txBox="1"/>
            <p:nvPr/>
          </p:nvSpPr>
          <p:spPr>
            <a:xfrm>
              <a:off x="6678709" y="4105073"/>
              <a:ext cx="2002471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displacement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2_04" id="352" name="Google Shape;3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1470025"/>
            <a:ext cx="3949700" cy="429101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>
            <p:ph type="title"/>
          </p:nvPr>
        </p:nvSpPr>
        <p:spPr>
          <a:xfrm>
            <a:off x="457200" y="40481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Average Velocity</a:t>
            </a:r>
            <a:endParaRPr/>
          </a:p>
        </p:txBody>
      </p:sp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4292600" y="1447800"/>
            <a:ext cx="4394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Average velocity                                   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 is the slope of the line segment between end points on a graph.</a:t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is a vector (i.e. is signed), and displacement direction sets its sign.</a:t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1333500" y="46990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2_01" id="356" name="Google Shape;35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750" y="4992687"/>
            <a:ext cx="3211512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9"/>
          <p:cNvSpPr/>
          <p:nvPr/>
        </p:nvSpPr>
        <p:spPr>
          <a:xfrm>
            <a:off x="4508500" y="55880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1346200" y="46990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/>
          <p:nvPr/>
        </p:nvSpPr>
        <p:spPr>
          <a:xfrm>
            <a:off x="4508500" y="5600700"/>
            <a:ext cx="114300" cy="11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7950" y="1878012"/>
            <a:ext cx="2046287" cy="7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Book Antiqua"/>
              <a:buNone/>
            </a:pPr>
            <a:r>
              <a:rPr b="1" i="0" lang="en-US" sz="36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Graphical Interpretation of Velocity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538162" y="1384300"/>
            <a:ext cx="50752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778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Velocity can be determined from a position-time graph </a:t>
            </a:r>
            <a:endParaRPr/>
          </a:p>
          <a:p>
            <a:pPr indent="-1778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Average velocity equals the slope of the line joining the initial and final positions. It is a vector quantity.</a:t>
            </a:r>
            <a:endParaRPr/>
          </a:p>
          <a:p>
            <a:pPr indent="-1778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 object moving with a constant velocity will have a graph that is a straight line.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900" y="1431925"/>
            <a:ext cx="30353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437" y="3673475"/>
            <a:ext cx="3052762" cy="22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Instantaneous Velocity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538162" y="1384300"/>
            <a:ext cx="84534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Instantaneous means “at some given instant”. The instantaneous velocity indicates what is happening at every point of time.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Limiting process:</a:t>
            </a:r>
            <a:endParaRPr/>
          </a:p>
          <a:p>
            <a:pPr indent="-382587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Chords approach the tangent as Δt =&gt; 0                                  </a:t>
            </a:r>
            <a:endParaRPr/>
          </a:p>
          <a:p>
            <a:pPr indent="-382587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Slope measure rate of change of position</a:t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587" lvl="0" marL="3825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Instantaneous velocity: 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is a vector quantity.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Dimension: length/time (L/T), [m/s].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is the slope of the tangent line to x(t).</a:t>
            </a:r>
            <a:endParaRPr b="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Instantaneous velocity v(t) is a function of time.</a:t>
            </a:r>
            <a:endParaRPr/>
          </a:p>
        </p:txBody>
      </p:sp>
      <p:pic>
        <p:nvPicPr>
          <p:cNvPr id="375" name="Google Shape;3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800" y="3821112"/>
            <a:ext cx="1689100" cy="64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76" name="Google Shape;3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3137" y="2251075"/>
            <a:ext cx="3052762" cy="228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1"/>
          <p:cNvCxnSpPr/>
          <p:nvPr/>
        </p:nvCxnSpPr>
        <p:spPr>
          <a:xfrm>
            <a:off x="6596062" y="2509837"/>
            <a:ext cx="417512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" name="Google Shape;378;p41"/>
          <p:cNvCxnSpPr/>
          <p:nvPr/>
        </p:nvCxnSpPr>
        <p:spPr>
          <a:xfrm>
            <a:off x="7062787" y="2509837"/>
            <a:ext cx="582612" cy="55403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8618537" y="4211637"/>
            <a:ext cx="42862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0" name="Google Shape;380;p41"/>
          <p:cNvSpPr/>
          <p:nvPr/>
        </p:nvSpPr>
        <p:spPr>
          <a:xfrm>
            <a:off x="7486650" y="2833687"/>
            <a:ext cx="76200" cy="762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/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Jan. 28-Feb. 1, 2013</a:t>
            </a:r>
            <a:endParaRPr/>
          </a:p>
        </p:txBody>
      </p:sp>
      <p:sp>
        <p:nvSpPr>
          <p:cNvPr id="386" name="Google Shape;386;p42"/>
          <p:cNvSpPr txBox="1"/>
          <p:nvPr>
            <p:ph idx="1" type="body"/>
          </p:nvPr>
        </p:nvSpPr>
        <p:spPr>
          <a:xfrm>
            <a:off x="685800" y="1447800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Uniform velocity is the special case of constant velocity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this case, instantaneous velocities are always the same, all the instantaneous velocities will also equal the average velocity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Begin with                                 then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Uniform Velocity</a:t>
            </a:r>
            <a:endParaRPr/>
          </a:p>
        </p:txBody>
      </p:sp>
      <p:pic>
        <p:nvPicPr>
          <p:cNvPr id="388" name="Google Shape;38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012" y="3033712"/>
            <a:ext cx="1844675" cy="7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512" y="2932112"/>
            <a:ext cx="1597025" cy="439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42"/>
          <p:cNvGrpSpPr/>
          <p:nvPr/>
        </p:nvGrpSpPr>
        <p:grpSpPr>
          <a:xfrm>
            <a:off x="1225550" y="3644900"/>
            <a:ext cx="3003550" cy="2144712"/>
            <a:chOff x="516" y="2496"/>
            <a:chExt cx="1892" cy="1351"/>
          </a:xfrm>
        </p:grpSpPr>
        <p:cxnSp>
          <p:nvCxnSpPr>
            <p:cNvPr id="391" name="Google Shape;391;p42"/>
            <p:cNvCxnSpPr/>
            <p:nvPr/>
          </p:nvCxnSpPr>
          <p:spPr>
            <a:xfrm>
              <a:off x="752" y="2704"/>
              <a:ext cx="0" cy="104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42"/>
            <p:cNvCxnSpPr/>
            <p:nvPr/>
          </p:nvCxnSpPr>
          <p:spPr>
            <a:xfrm>
              <a:off x="752" y="3752"/>
              <a:ext cx="1504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42"/>
            <p:cNvCxnSpPr/>
            <p:nvPr/>
          </p:nvCxnSpPr>
          <p:spPr>
            <a:xfrm flipH="1" rot="10800000">
              <a:off x="752" y="2864"/>
              <a:ext cx="1536" cy="688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4" name="Google Shape;394;p42"/>
            <p:cNvSpPr txBox="1"/>
            <p:nvPr/>
          </p:nvSpPr>
          <p:spPr>
            <a:xfrm>
              <a:off x="659" y="2496"/>
              <a:ext cx="18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95" name="Google Shape;395;p42"/>
            <p:cNvSpPr txBox="1"/>
            <p:nvPr/>
          </p:nvSpPr>
          <p:spPr>
            <a:xfrm>
              <a:off x="1881" y="2680"/>
              <a:ext cx="3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x(t)</a:t>
              </a:r>
              <a:endParaRPr/>
            </a:p>
          </p:txBody>
        </p:sp>
        <p:sp>
          <p:nvSpPr>
            <p:cNvPr id="396" name="Google Shape;396;p42"/>
            <p:cNvSpPr txBox="1"/>
            <p:nvPr/>
          </p:nvSpPr>
          <p:spPr>
            <a:xfrm>
              <a:off x="2248" y="3616"/>
              <a:ext cx="1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/>
            </a:p>
          </p:txBody>
        </p:sp>
        <p:sp>
          <p:nvSpPr>
            <p:cNvPr id="397" name="Google Shape;397;p42"/>
            <p:cNvSpPr txBox="1"/>
            <p:nvPr/>
          </p:nvSpPr>
          <p:spPr>
            <a:xfrm>
              <a:off x="558" y="361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98" name="Google Shape;398;p42"/>
            <p:cNvSpPr txBox="1"/>
            <p:nvPr/>
          </p:nvSpPr>
          <p:spPr>
            <a:xfrm>
              <a:off x="516" y="3384"/>
              <a:ext cx="2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399" name="Google Shape;399;p42"/>
            <p:cNvSpPr txBox="1"/>
            <p:nvPr/>
          </p:nvSpPr>
          <p:spPr>
            <a:xfrm>
              <a:off x="532" y="2992"/>
              <a:ext cx="2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-25000" i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cxnSp>
          <p:nvCxnSpPr>
            <p:cNvPr id="400" name="Google Shape;400;p42"/>
            <p:cNvCxnSpPr/>
            <p:nvPr/>
          </p:nvCxnSpPr>
          <p:spPr>
            <a:xfrm>
              <a:off x="752" y="3128"/>
              <a:ext cx="936" cy="0"/>
            </a:xfrm>
            <a:prstGeom prst="straightConnector1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42"/>
            <p:cNvCxnSpPr/>
            <p:nvPr/>
          </p:nvCxnSpPr>
          <p:spPr>
            <a:xfrm>
              <a:off x="1688" y="3136"/>
              <a:ext cx="0" cy="616"/>
            </a:xfrm>
            <a:prstGeom prst="straightConnector1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" name="Google Shape;402;p42"/>
            <p:cNvCxnSpPr/>
            <p:nvPr/>
          </p:nvCxnSpPr>
          <p:spPr>
            <a:xfrm>
              <a:off x="752" y="3544"/>
              <a:ext cx="936" cy="0"/>
            </a:xfrm>
            <a:prstGeom prst="straightConnector1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3" name="Google Shape;403;p42"/>
          <p:cNvSpPr/>
          <p:nvPr/>
        </p:nvSpPr>
        <p:spPr>
          <a:xfrm>
            <a:off x="2463800" y="4775200"/>
            <a:ext cx="914400" cy="91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42"/>
          <p:cNvCxnSpPr/>
          <p:nvPr/>
        </p:nvCxnSpPr>
        <p:spPr>
          <a:xfrm>
            <a:off x="5143500" y="3962400"/>
            <a:ext cx="0" cy="1663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Google Shape;405;p42"/>
          <p:cNvCxnSpPr/>
          <p:nvPr/>
        </p:nvCxnSpPr>
        <p:spPr>
          <a:xfrm>
            <a:off x="5143500" y="5626100"/>
            <a:ext cx="2387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6" name="Google Shape;406;p42"/>
          <p:cNvSpPr txBox="1"/>
          <p:nvPr/>
        </p:nvSpPr>
        <p:spPr>
          <a:xfrm>
            <a:off x="4995862" y="3632200"/>
            <a:ext cx="2968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07" name="Google Shape;407;p42"/>
          <p:cNvSpPr txBox="1"/>
          <p:nvPr/>
        </p:nvSpPr>
        <p:spPr>
          <a:xfrm>
            <a:off x="6935787" y="4076700"/>
            <a:ext cx="534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v(t)</a:t>
            </a:r>
            <a:endParaRPr/>
          </a:p>
        </p:txBody>
      </p:sp>
      <p:sp>
        <p:nvSpPr>
          <p:cNvPr id="408" name="Google Shape;408;p42"/>
          <p:cNvSpPr txBox="1"/>
          <p:nvPr/>
        </p:nvSpPr>
        <p:spPr>
          <a:xfrm>
            <a:off x="7518400" y="5410200"/>
            <a:ext cx="25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09" name="Google Shape;409;p42"/>
          <p:cNvSpPr txBox="1"/>
          <p:nvPr/>
        </p:nvSpPr>
        <p:spPr>
          <a:xfrm>
            <a:off x="4835525" y="5410200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10" name="Google Shape;410;p42"/>
          <p:cNvSpPr txBox="1"/>
          <p:nvPr/>
        </p:nvSpPr>
        <p:spPr>
          <a:xfrm>
            <a:off x="6808787" y="5676900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411" name="Google Shape;411;p42"/>
          <p:cNvSpPr txBox="1"/>
          <p:nvPr/>
        </p:nvSpPr>
        <p:spPr>
          <a:xfrm>
            <a:off x="4754562" y="4318000"/>
            <a:ext cx="369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cxnSp>
        <p:nvCxnSpPr>
          <p:cNvPr id="412" name="Google Shape;412;p42"/>
          <p:cNvCxnSpPr/>
          <p:nvPr/>
        </p:nvCxnSpPr>
        <p:spPr>
          <a:xfrm>
            <a:off x="5143500" y="4521200"/>
            <a:ext cx="2438400" cy="0"/>
          </a:xfrm>
          <a:prstGeom prst="straightConnector1">
            <a:avLst/>
          </a:prstGeom>
          <a:noFill/>
          <a:ln cap="flat" cmpd="sng" w="381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3" name="Google Shape;413;p42"/>
          <p:cNvCxnSpPr/>
          <p:nvPr/>
        </p:nvCxnSpPr>
        <p:spPr>
          <a:xfrm>
            <a:off x="6959600" y="4521200"/>
            <a:ext cx="0" cy="110490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4" name="Google Shape;414;p42"/>
          <p:cNvSpPr txBox="1"/>
          <p:nvPr/>
        </p:nvSpPr>
        <p:spPr>
          <a:xfrm>
            <a:off x="5524500" y="4533900"/>
            <a:ext cx="1422400" cy="1092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2"/>
          <p:cNvSpPr txBox="1"/>
          <p:nvPr/>
        </p:nvSpPr>
        <p:spPr>
          <a:xfrm>
            <a:off x="5373687" y="5676900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cxnSp>
        <p:nvCxnSpPr>
          <p:cNvPr id="416" name="Google Shape;416;p42"/>
          <p:cNvCxnSpPr/>
          <p:nvPr/>
        </p:nvCxnSpPr>
        <p:spPr>
          <a:xfrm>
            <a:off x="5524500" y="4521200"/>
            <a:ext cx="0" cy="110490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17" name="Google Shape;417;p42"/>
          <p:cNvGrpSpPr/>
          <p:nvPr/>
        </p:nvGrpSpPr>
        <p:grpSpPr>
          <a:xfrm>
            <a:off x="4932362" y="3521075"/>
            <a:ext cx="3248025" cy="590550"/>
            <a:chOff x="4931922" y="3521413"/>
            <a:chExt cx="3249040" cy="590931"/>
          </a:xfrm>
        </p:grpSpPr>
        <p:sp>
          <p:nvSpPr>
            <p:cNvPr id="418" name="Google Shape;418;p42"/>
            <p:cNvSpPr/>
            <p:nvPr/>
          </p:nvSpPr>
          <p:spPr>
            <a:xfrm>
              <a:off x="4931922" y="3667327"/>
              <a:ext cx="437745" cy="340468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2"/>
            <p:cNvSpPr txBox="1"/>
            <p:nvPr/>
          </p:nvSpPr>
          <p:spPr>
            <a:xfrm>
              <a:off x="5680953" y="3521413"/>
              <a:ext cx="2500009" cy="590931"/>
            </a:xfrm>
            <a:prstGeom prst="rect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rPr>
                <a:t>Note: we are plotting velocity vs. time</a:t>
              </a:r>
              <a:endParaRPr/>
            </a:p>
          </p:txBody>
        </p:sp>
        <p:cxnSp>
          <p:nvCxnSpPr>
            <p:cNvPr id="420" name="Google Shape;420;p42"/>
            <p:cNvCxnSpPr/>
            <p:nvPr/>
          </p:nvCxnSpPr>
          <p:spPr>
            <a:xfrm flipH="1">
              <a:off x="5369667" y="3816879"/>
              <a:ext cx="311286" cy="20682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type="title"/>
          </p:nvPr>
        </p:nvSpPr>
        <p:spPr>
          <a:xfrm>
            <a:off x="457200" y="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Book Antiqua"/>
              <a:buNone/>
            </a:pPr>
            <a:r>
              <a:rPr b="1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ACCELERATION</a:t>
            </a:r>
            <a:br>
              <a:rPr b="1" i="0" lang="en-US" sz="43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/>
          </a:p>
        </p:txBody>
      </p:sp>
      <p:sp>
        <p:nvSpPr>
          <p:cNvPr id="426" name="Google Shape;426;p43"/>
          <p:cNvSpPr txBox="1"/>
          <p:nvPr>
            <p:ph idx="1" type="body"/>
          </p:nvPr>
        </p:nvSpPr>
        <p:spPr>
          <a:xfrm>
            <a:off x="838200" y="5715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The average acceleration of the particle is defined as the change in velocity </a:t>
            </a: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Δ </a:t>
            </a:r>
            <a:r>
              <a:rPr b="1" i="1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vx divided by the time interval </a:t>
            </a:r>
            <a:r>
              <a:rPr b="0" i="0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Δ </a:t>
            </a:r>
            <a:r>
              <a:rPr b="1" i="1" lang="en-US" sz="2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 during which that change occurred:</a:t>
            </a:r>
            <a:endParaRPr/>
          </a:p>
        </p:txBody>
      </p:sp>
      <p:pic>
        <p:nvPicPr>
          <p:cNvPr id="427" name="Google Shape;4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28800"/>
            <a:ext cx="28257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6019800"/>
            <a:ext cx="27003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3"/>
          <p:cNvSpPr txBox="1"/>
          <p:nvPr/>
        </p:nvSpPr>
        <p:spPr>
          <a:xfrm>
            <a:off x="685800" y="4926012"/>
            <a:ext cx="81534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b="1" i="1" lang="en-US" sz="2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Instantaneous Acceleration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1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instantaneous acceleration equals the derivative of the velocity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1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with respect to time, which by definition is the slope of the velocity–time graph</a:t>
            </a:r>
            <a:endParaRPr/>
          </a:p>
        </p:txBody>
      </p:sp>
      <p:pic>
        <p:nvPicPr>
          <p:cNvPr id="430" name="Google Shape;430;p43"/>
          <p:cNvPicPr preferRelativeResize="0"/>
          <p:nvPr/>
        </p:nvPicPr>
        <p:blipFill rotWithShape="1">
          <a:blip r:embed="rId5">
            <a:alphaModFix/>
          </a:blip>
          <a:srcRect b="3030" l="0" r="0" t="0"/>
          <a:stretch/>
        </p:blipFill>
        <p:spPr>
          <a:xfrm>
            <a:off x="4572000" y="2057400"/>
            <a:ext cx="4572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3"/>
          <p:cNvSpPr txBox="1"/>
          <p:nvPr/>
        </p:nvSpPr>
        <p:spPr>
          <a:xfrm>
            <a:off x="990600" y="2971800"/>
            <a:ext cx="41910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1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average acceleration 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1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vector quantity directed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b="1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along ∆v .</a:t>
            </a:r>
            <a:r>
              <a:rPr b="1" i="0" lang="en-US" sz="2800" u="none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rPr>
              <a:t>	 </a:t>
            </a:r>
            <a:endParaRPr/>
          </a:p>
        </p:txBody>
      </p:sp>
      <p:grpSp>
        <p:nvGrpSpPr>
          <p:cNvPr id="432" name="Google Shape;432;p43"/>
          <p:cNvGrpSpPr/>
          <p:nvPr/>
        </p:nvGrpSpPr>
        <p:grpSpPr>
          <a:xfrm>
            <a:off x="7696200" y="3962400"/>
            <a:ext cx="374650" cy="1049337"/>
            <a:chOff x="5092" y="2699"/>
            <a:chExt cx="550" cy="1176"/>
          </a:xfrm>
        </p:grpSpPr>
        <p:cxnSp>
          <p:nvCxnSpPr>
            <p:cNvPr id="433" name="Google Shape;433;p43"/>
            <p:cNvCxnSpPr/>
            <p:nvPr/>
          </p:nvCxnSpPr>
          <p:spPr>
            <a:xfrm flipH="1">
              <a:off x="5092" y="2699"/>
              <a:ext cx="465" cy="1176"/>
            </a:xfrm>
            <a:prstGeom prst="straightConnector1">
              <a:avLst/>
            </a:prstGeom>
            <a:noFill/>
            <a:ln cap="flat" cmpd="sng" w="50800">
              <a:solidFill>
                <a:srgbClr val="333399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pic>
          <p:nvPicPr>
            <p:cNvPr id="434" name="Google Shape;434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54" y="3253"/>
              <a:ext cx="288" cy="392"/>
            </a:xfrm>
            <a:prstGeom prst="rect">
              <a:avLst/>
            </a:prstGeom>
            <a:noFill/>
            <a:ln cap="flat" cmpd="sng" w="12700">
              <a:solidFill>
                <a:srgbClr val="333399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844675"/>
            <a:ext cx="7321550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type="title"/>
          </p:nvPr>
        </p:nvSpPr>
        <p:spPr>
          <a:xfrm>
            <a:off x="1223962" y="371475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Linear Motion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Average Acceleration</a:t>
            </a:r>
            <a:endParaRPr/>
          </a:p>
        </p:txBody>
      </p:sp>
      <p:sp>
        <p:nvSpPr>
          <p:cNvPr id="440" name="Google Shape;440;p44"/>
          <p:cNvSpPr txBox="1"/>
          <p:nvPr>
            <p:ph idx="1" type="body"/>
          </p:nvPr>
        </p:nvSpPr>
        <p:spPr>
          <a:xfrm>
            <a:off x="457200" y="2060575"/>
            <a:ext cx="7886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Changing velocity (non-uniform) means an acceleration is present.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is the rate of change of velocity.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is a vector quantity.                                   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has both magnitude and direction.</a:t>
            </a:r>
            <a:endParaRPr b="0" i="0" sz="2400" u="none">
              <a:solidFill>
                <a:schemeClr val="hlink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has a dimensions of length/time</a:t>
            </a:r>
            <a:r>
              <a:rPr b="0" baseline="3000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: [m/s</a:t>
            </a:r>
            <a:r>
              <a:rPr b="0" baseline="3000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2</a:t>
            </a: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].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title"/>
          </p:nvPr>
        </p:nvSpPr>
        <p:spPr>
          <a:xfrm>
            <a:off x="990600" y="0"/>
            <a:ext cx="8153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Book Antiqua"/>
              <a:buNone/>
            </a:pPr>
            <a:r>
              <a:rPr b="1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Constant velocity and acceleration </a:t>
            </a:r>
            <a:endParaRPr/>
          </a:p>
        </p:txBody>
      </p:sp>
      <p:pic>
        <p:nvPicPr>
          <p:cNvPr descr="constant vel and acce.gif" id="446" name="Google Shape;446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7950"/>
            <a:ext cx="7010400" cy="27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5"/>
          <p:cNvSpPr txBox="1"/>
          <p:nvPr/>
        </p:nvSpPr>
        <p:spPr>
          <a:xfrm>
            <a:off x="1066800" y="4114800"/>
            <a:ext cx="80772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Observe that the object above moves with a constant velocity in the positive direction. The dot diagram shows that each consecutive dot is the same distance apart (i.e., a constant velocity). The position-time graph shows that the slope is both constant (meaning a constant velocity) and positive (meaning a positive velocity). The velocity-time graph shows a horizontal line with zero slope (meaning that there is zero acceleration); the line is located in the positive region of the graph (corresponding to a positive velocity). The acceleration-time graph shows a horizontal line at the zero mark (meaning zero acceleration).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1066800" y="0"/>
            <a:ext cx="78676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Book Antiqua"/>
              <a:buNone/>
            </a:pPr>
            <a:r>
              <a:rPr b="1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Constant negative velocity and acceleration </a:t>
            </a:r>
            <a:endParaRPr/>
          </a:p>
        </p:txBody>
      </p:sp>
      <p:pic>
        <p:nvPicPr>
          <p:cNvPr descr="constant negative  vel &amp;acc.gif" id="453" name="Google Shape;45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90600"/>
            <a:ext cx="7315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6"/>
          <p:cNvSpPr txBox="1"/>
          <p:nvPr/>
        </p:nvSpPr>
        <p:spPr>
          <a:xfrm>
            <a:off x="762000" y="4271962"/>
            <a:ext cx="8153400" cy="258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Observe that the object above moves with a constant velocity in the negative direction. The dot diagram shows that each consecutive dot is the same distance apart (i.e., a constant velocity). The position-time graph shows that the slope is both constant (meaning a constant velocity) and negative (meaning a negative velocity). The velocity-time graph shows a horizontal line with zero slope (meaning that there is zero acceleration); the line is located in the negative region of the graph (corresponding to a negative velocity). The acceleration-time graph shows a horizontal line at the zero mark (meaning zero acceleration).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type="title"/>
          </p:nvPr>
        </p:nvSpPr>
        <p:spPr>
          <a:xfrm>
            <a:off x="1608137" y="152400"/>
            <a:ext cx="74977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Book Antiqua"/>
              <a:buNone/>
            </a:pPr>
            <a:r>
              <a:rPr b="1" i="1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Position varies with positive velocity and acceleration </a:t>
            </a:r>
            <a:endParaRPr/>
          </a:p>
        </p:txBody>
      </p:sp>
      <p:pic>
        <p:nvPicPr>
          <p:cNvPr descr="position varies postive vel &amp;acc.gif" id="460" name="Google Shape;46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066800"/>
            <a:ext cx="67818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7"/>
          <p:cNvSpPr txBox="1"/>
          <p:nvPr/>
        </p:nvSpPr>
        <p:spPr>
          <a:xfrm>
            <a:off x="685800" y="4114800"/>
            <a:ext cx="8458200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</a:pPr>
            <a:r>
              <a:rPr b="1" i="1" lang="en-US" sz="1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Observe that the object above moves in the positive direction with a changing velocity. An object which moves in the positive direction has a positive velocity. If the object is speeding up, then its acceleration vector is directed in the same direction as its motion (in this case, a positive acceleration). The dot diagram shows that each consecutive dot is not the same distance apart (i.e., a changing velocity). The position-time graph shows that the slope is changing (meaning a changing velocity) and positive (meaning a positive velocity). The velocity-time graph shows a line with a positive (upward) slope (meaning that there is a positive acceleration); the line is located in the positive region of the graph (corresponding to a positive velocity). The acceleration-time graph shows a horizontal line in the positive region of the graph (meaning a positive acceleration).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type="title"/>
          </p:nvPr>
        </p:nvSpPr>
        <p:spPr>
          <a:xfrm>
            <a:off x="914400" y="0"/>
            <a:ext cx="7497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Book Antiqua"/>
              <a:buNone/>
            </a:pPr>
            <a:r>
              <a:rPr b="1" i="1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Position varies with positive velocity and negative acceleration </a:t>
            </a:r>
            <a:endParaRPr/>
          </a:p>
        </p:txBody>
      </p:sp>
      <p:pic>
        <p:nvPicPr>
          <p:cNvPr descr="position varies negative vel &amp; acc.gif" id="467" name="Google Shape;467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219200"/>
            <a:ext cx="67056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8"/>
          <p:cNvSpPr txBox="1"/>
          <p:nvPr/>
        </p:nvSpPr>
        <p:spPr>
          <a:xfrm>
            <a:off x="914400" y="3752850"/>
            <a:ext cx="79248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 Antiqua"/>
              <a:buNone/>
            </a:pPr>
            <a:r>
              <a:rPr b="1" i="1" lang="en-US" sz="1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Observe that the object above moves in the positive direction with a changing velocity. An object which moves in the positive direction has a positive velocity. If the object is slowing down then its acceleration vector is directed in the opposite direction as its motion (in this case, a negative acceleration). The dot diagram shows that each consecutive dot is not the same distance apart (i.e., a changing velocity). The position-time graph shows that the slope is changing (meaning a changing velocity) and positive (meaning a positive velocity). The velocity-time graph shows a line with a negative (downward) slope (meaning that there is a negative acceleration); the line is located in the positive region of the graph (corresponding to a positive velocity). The acceleration-time graph shows a horizontal line in the negative region of the graph (meaning a negative acceleration).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>
            <p:ph type="title"/>
          </p:nvPr>
        </p:nvSpPr>
        <p:spPr>
          <a:xfrm>
            <a:off x="990600" y="79375"/>
            <a:ext cx="7497762" cy="65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Book Antiqua"/>
              <a:buNone/>
            </a:pPr>
            <a:r>
              <a:rPr b="1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Decrease position with  velocity and acceleration </a:t>
            </a:r>
            <a:endParaRPr/>
          </a:p>
        </p:txBody>
      </p:sp>
      <p:pic>
        <p:nvPicPr>
          <p:cNvPr descr="decrease poition with acc &amp; vel.gif" id="474" name="Google Shape;474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066800"/>
            <a:ext cx="6172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9"/>
          <p:cNvSpPr txBox="1"/>
          <p:nvPr/>
        </p:nvSpPr>
        <p:spPr>
          <a:xfrm>
            <a:off x="762000" y="3441700"/>
            <a:ext cx="83820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Observe that the object above moves in the negative direction with a changing velocity. An object which moves in the negative direction has a negative velocity. If the object is speeding up then its acceleration vector is directed in the same direction as its motion (in this case, a negative acceleration). The dot diagram shows that each consecutive dot is not the same distance apart (i.e., a changing velocity). The position-time graph shows that the slope is changing (meaning a changing velocity) and negative (meaning a negative velocity). The velocity-time graph shows a line with a negative (downward) slope (meaning that there is a negative acceleration); the line is located in the negative region of the graph (corresponding to a negative velocity). The acceleration-time graph shows a horizontal line in the negative region of the graph (meaning a negative acceleration).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"/>
          <p:cNvSpPr txBox="1"/>
          <p:nvPr>
            <p:ph type="title"/>
          </p:nvPr>
        </p:nvSpPr>
        <p:spPr>
          <a:xfrm>
            <a:off x="1096962" y="76200"/>
            <a:ext cx="74977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Book Antiqua"/>
              <a:buNone/>
            </a:pPr>
            <a:r>
              <a:rPr b="1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Decrease position with negative velocity and positive acceleration </a:t>
            </a:r>
            <a:endParaRPr/>
          </a:p>
        </p:txBody>
      </p:sp>
      <p:pic>
        <p:nvPicPr>
          <p:cNvPr descr="decrease potion incr vel &amp;acc.gif" id="481" name="Google Shape;481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90600"/>
            <a:ext cx="67818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0"/>
          <p:cNvSpPr txBox="1"/>
          <p:nvPr/>
        </p:nvSpPr>
        <p:spPr>
          <a:xfrm>
            <a:off x="0" y="3505200"/>
            <a:ext cx="91440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b="1" i="1" lang="en-US" sz="18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Observe that the object above moves in the negative direction with a changing velocity. An object which moves in the negative direction has a negative velocity. If the object is slowing down then its acceleration vector is directed in the opposite direction as its motion (in this case, a positive acceleration). The dot diagram shows that each consecutive dot is not the same distance apart (i.e., a changing velocity). The position-time graph shows that the slope is changing (meaning a changing velocity) and negative (meaning a negative velocity). The velocity-time graph shows a line with a positive (upward) slope (meaning that there is a positive acceleration); the line is located in the negative region of the graph (corresponding to a negative velocity). The acceleration-time graph shows a horizontal line in the positive region of the graph (meaning a positive acceleration).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/>
          <p:nvPr>
            <p:ph type="title"/>
          </p:nvPr>
        </p:nvSpPr>
        <p:spPr>
          <a:xfrm>
            <a:off x="827087" y="620712"/>
            <a:ext cx="75438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Check Point </a:t>
            </a:r>
            <a:endParaRPr/>
          </a:p>
        </p:txBody>
      </p:sp>
      <p:pic>
        <p:nvPicPr>
          <p:cNvPr id="488" name="Google Shape;48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205037"/>
            <a:ext cx="8299450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type="title"/>
          </p:nvPr>
        </p:nvSpPr>
        <p:spPr>
          <a:xfrm>
            <a:off x="1020762" y="211137"/>
            <a:ext cx="7497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Book Antiqua"/>
              <a:buNone/>
            </a:pPr>
            <a:r>
              <a:rPr b="1" i="1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Example: </a:t>
            </a:r>
            <a:br>
              <a:rPr b="1" i="1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i="1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An elevator cab that is initially stationary , then moves upward, and then stops.</a:t>
            </a:r>
            <a:endParaRPr/>
          </a:p>
        </p:txBody>
      </p:sp>
      <p:pic>
        <p:nvPicPr>
          <p:cNvPr descr="F02_06.jpg" id="494" name="Google Shape;494;p5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390650"/>
            <a:ext cx="7402512" cy="5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Direction of acceleration and velocity </a:t>
            </a:r>
            <a:endParaRPr/>
          </a:p>
        </p:txBody>
      </p:sp>
      <p:pic>
        <p:nvPicPr>
          <p:cNvPr descr="direction of acc &amp; velo.gif" id="500" name="Google Shape;500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057400"/>
            <a:ext cx="5638800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84212" y="115887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Motion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827087" y="1700212"/>
            <a:ext cx="720090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►"/>
            </a:pPr>
            <a:r>
              <a:rPr b="1" i="0" lang="en-US" sz="20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Motion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an object’s change in position relative to a reference point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Mj03097730000[1]"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895600"/>
            <a:ext cx="3581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4"/>
          <p:cNvSpPr txBox="1"/>
          <p:nvPr>
            <p:ph idx="1" type="body"/>
          </p:nvPr>
        </p:nvSpPr>
        <p:spPr>
          <a:xfrm>
            <a:off x="465137" y="1700212"/>
            <a:ext cx="56007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and acceleration are in the same direction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is uniform (blue arrows maintain the same length)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is increasing (red arrows are getting longer)</a:t>
            </a:r>
            <a:endParaRPr/>
          </a:p>
          <a:p>
            <a:pPr indent="-382587" lvl="0" marL="3825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Positive velocity and positive acceleration</a:t>
            </a:r>
            <a:endParaRPr/>
          </a:p>
        </p:txBody>
      </p:sp>
      <p:sp>
        <p:nvSpPr>
          <p:cNvPr id="506" name="Google Shape;506;p54"/>
          <p:cNvSpPr txBox="1"/>
          <p:nvPr>
            <p:ph type="title"/>
          </p:nvPr>
        </p:nvSpPr>
        <p:spPr>
          <a:xfrm>
            <a:off x="395287" y="24606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Book Antiqua"/>
              <a:buNone/>
            </a:pPr>
            <a:r>
              <a:rPr b="0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Relationship between Acceleration and Velocity (First Stage)</a:t>
            </a:r>
            <a:endParaRPr/>
          </a:p>
        </p:txBody>
      </p:sp>
      <p:pic>
        <p:nvPicPr>
          <p:cNvPr id="507" name="Google Shape;507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800475"/>
            <a:ext cx="1439862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2_06" id="508" name="Google Shape;50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500" y="1508125"/>
            <a:ext cx="2139950" cy="4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312" y="5116512"/>
            <a:ext cx="564515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4"/>
          <p:cNvSpPr/>
          <p:nvPr/>
        </p:nvSpPr>
        <p:spPr>
          <a:xfrm>
            <a:off x="6596062" y="2012950"/>
            <a:ext cx="884237" cy="3725862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2941637"/>
            <a:ext cx="1535112" cy="42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5"/>
          <p:cNvSpPr txBox="1"/>
          <p:nvPr>
            <p:ph idx="1" type="body"/>
          </p:nvPr>
        </p:nvSpPr>
        <p:spPr>
          <a:xfrm>
            <a:off x="465137" y="1724025"/>
            <a:ext cx="56007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Uniform velocity (shown by red arrows maintaining the same size)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Acceleration equals zero</a:t>
            </a:r>
            <a:endParaRPr/>
          </a:p>
        </p:txBody>
      </p:sp>
      <p:pic>
        <p:nvPicPr>
          <p:cNvPr descr="F02_06" id="517" name="Google Shape;5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500" y="1508125"/>
            <a:ext cx="2139950" cy="4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687" y="4459287"/>
            <a:ext cx="5895975" cy="10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5"/>
          <p:cNvSpPr/>
          <p:nvPr/>
        </p:nvSpPr>
        <p:spPr>
          <a:xfrm>
            <a:off x="7110412" y="1711325"/>
            <a:ext cx="1109662" cy="3725862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5"/>
          <p:cNvSpPr txBox="1"/>
          <p:nvPr/>
        </p:nvSpPr>
        <p:spPr>
          <a:xfrm>
            <a:off x="609600" y="533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b="0" i="0" lang="en-US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Relationship</a:t>
            </a:r>
            <a:r>
              <a:rPr b="0" i="0" lang="en-US" sz="3600" u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b="0" i="0" lang="en-US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between Acceleration and Velocity (Second Stage)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7737" y="3627437"/>
            <a:ext cx="1439862" cy="3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6"/>
          <p:cNvSpPr txBox="1"/>
          <p:nvPr>
            <p:ph idx="1" type="body"/>
          </p:nvPr>
        </p:nvSpPr>
        <p:spPr>
          <a:xfrm>
            <a:off x="685800" y="1700212"/>
            <a:ext cx="56007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and velocity are in opposite directions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is uniform (blue arrows maintain the same length)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is decreasing (red arrows are getting shorter)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is positive and acceleration is negative</a:t>
            </a:r>
            <a:endParaRPr/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F02_06" id="527" name="Google Shape;52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3500" y="1508125"/>
            <a:ext cx="2139950" cy="45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6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200" y="4818062"/>
            <a:ext cx="5680075" cy="966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6"/>
          <p:cNvSpPr/>
          <p:nvPr/>
        </p:nvSpPr>
        <p:spPr>
          <a:xfrm>
            <a:off x="7781925" y="1508125"/>
            <a:ext cx="885825" cy="413385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6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Book Antiqua"/>
              <a:buNone/>
            </a:pPr>
            <a:r>
              <a:rPr b="0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Relationship between Acceleration and Velocity (Third Stage)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Kinematic Variables: </a:t>
            </a:r>
            <a:r>
              <a:rPr b="0" i="1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b="0" i="1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</a:t>
            </a: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b="0" i="1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endParaRPr/>
          </a:p>
        </p:txBody>
      </p:sp>
      <p:sp>
        <p:nvSpPr>
          <p:cNvPr id="536" name="Google Shape;536;p57"/>
          <p:cNvSpPr txBox="1"/>
          <p:nvPr>
            <p:ph idx="1" type="body"/>
          </p:nvPr>
        </p:nvSpPr>
        <p:spPr>
          <a:xfrm>
            <a:off x="368300" y="1371600"/>
            <a:ext cx="6578600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Position is a function of time: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Velocity is the rate of change of position.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is the rate of change of velocity.</a:t>
            </a:r>
            <a:endParaRPr/>
          </a:p>
          <a:p>
            <a:pPr indent="-242886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Position          Velocity           Acceleration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Graphical relationship between </a:t>
            </a:r>
            <a:r>
              <a:rPr b="0" i="1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b="0" i="1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</a:t>
            </a: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, and </a:t>
            </a:r>
            <a:r>
              <a:rPr b="0" i="1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i="0" lang="en-US" sz="2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This same plot can apply to an elevator that is initially stationary, then moves upward, and then stops. Plot </a:t>
            </a:r>
            <a:r>
              <a:rPr b="0" i="1" lang="en-US" sz="19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v </a:t>
            </a:r>
            <a:r>
              <a:rPr b="0" i="0" lang="en-US" sz="19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and </a:t>
            </a:r>
            <a:r>
              <a:rPr b="0" i="1" lang="en-US" sz="19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="0" i="0" lang="en-US" sz="19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  as a function of time.</a:t>
            </a:r>
            <a:endParaRPr/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37" name="Google Shape;53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75" y="1393825"/>
            <a:ext cx="1084262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9212" y="2817812"/>
            <a:ext cx="1825625" cy="69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500" y="2794000"/>
            <a:ext cx="1816100" cy="695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540" name="Google Shape;540;p57"/>
          <p:cNvCxnSpPr/>
          <p:nvPr/>
        </p:nvCxnSpPr>
        <p:spPr>
          <a:xfrm>
            <a:off x="2289175" y="4365625"/>
            <a:ext cx="73660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57"/>
          <p:cNvSpPr txBox="1"/>
          <p:nvPr/>
        </p:nvSpPr>
        <p:spPr>
          <a:xfrm>
            <a:off x="2473325" y="3683000"/>
            <a:ext cx="184150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57"/>
          <p:cNvCxnSpPr/>
          <p:nvPr/>
        </p:nvCxnSpPr>
        <p:spPr>
          <a:xfrm>
            <a:off x="4156075" y="4365625"/>
            <a:ext cx="73660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F02_06" id="543" name="Google Shape;543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4975" y="1363662"/>
            <a:ext cx="2212975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8"/>
          <p:cNvSpPr txBox="1"/>
          <p:nvPr>
            <p:ph type="title"/>
          </p:nvPr>
        </p:nvSpPr>
        <p:spPr>
          <a:xfrm>
            <a:off x="317500" y="26987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Book Antiqua"/>
              <a:buNone/>
            </a:pPr>
            <a:r>
              <a:rPr b="0" i="0" lang="en-US" sz="32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Special Case: Motion with Uniform Acceleration (our typical case)</a:t>
            </a:r>
            <a:endParaRPr/>
          </a:p>
        </p:txBody>
      </p:sp>
      <p:sp>
        <p:nvSpPr>
          <p:cNvPr id="549" name="Google Shape;549;p58"/>
          <p:cNvSpPr txBox="1"/>
          <p:nvPr>
            <p:ph idx="1" type="body"/>
          </p:nvPr>
        </p:nvSpPr>
        <p:spPr>
          <a:xfrm>
            <a:off x="3656012" y="1333500"/>
            <a:ext cx="4584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 is a constant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Kinematic Equations (which we will derive in a moment)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50" name="Google Shape;550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087" y="2733675"/>
            <a:ext cx="1790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2950" y="4532312"/>
            <a:ext cx="2154237" cy="554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2_08" id="552" name="Google Shape;55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1397000"/>
            <a:ext cx="2184400" cy="4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84700" y="5340350"/>
            <a:ext cx="2505075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24375" y="3487737"/>
            <a:ext cx="2849562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355600" y="220662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Derivation of the Equation (1)</a:t>
            </a:r>
            <a:endParaRPr/>
          </a:p>
        </p:txBody>
      </p:sp>
      <p:sp>
        <p:nvSpPr>
          <p:cNvPr id="560" name="Google Shape;560;p59"/>
          <p:cNvSpPr txBox="1"/>
          <p:nvPr>
            <p:ph idx="1" type="body"/>
          </p:nvPr>
        </p:nvSpPr>
        <p:spPr>
          <a:xfrm>
            <a:off x="468312" y="1916112"/>
            <a:ext cx="7975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Given initial conditions:</a:t>
            </a:r>
            <a:endParaRPr/>
          </a:p>
          <a:p>
            <a:pPr indent="-382587" lvl="1" marL="382587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a(t) = constant = a, v(t = 0) = v</a:t>
            </a:r>
            <a:r>
              <a:rPr b="0" baseline="-2500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x(t = 0) = x</a:t>
            </a:r>
            <a:r>
              <a:rPr b="0" baseline="-2500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endParaRPr b="0" baseline="-2500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1" marL="382587" rtl="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baseline="-2500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Start with definition of average acceleration:</a:t>
            </a:r>
            <a:endParaRPr/>
          </a:p>
          <a:p>
            <a:pPr indent="-242886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immediately get the first equation</a:t>
            </a:r>
            <a:endParaRPr/>
          </a:p>
          <a:p>
            <a:pPr indent="-242886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Shows velocity as a function of acceleration and time</a:t>
            </a:r>
            <a:endParaRPr/>
          </a:p>
          <a:p>
            <a:pPr indent="-382587" lvl="0" marL="382587" rtl="0" algn="l">
              <a:lnSpc>
                <a:spcPct val="6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 when you don’t know and aren’t asked to find the displacement</a:t>
            </a:r>
            <a:endParaRPr/>
          </a:p>
        </p:txBody>
      </p:sp>
      <p:pic>
        <p:nvPicPr>
          <p:cNvPr id="561" name="Google Shape;561;p5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75" y="4703762"/>
            <a:ext cx="1790700" cy="6191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7312" y="3213100"/>
            <a:ext cx="4776787" cy="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/>
          <p:nvPr>
            <p:ph idx="1" type="body"/>
          </p:nvPr>
        </p:nvSpPr>
        <p:spPr>
          <a:xfrm>
            <a:off x="439737" y="1825625"/>
            <a:ext cx="7975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Given initial conditions:</a:t>
            </a:r>
            <a:endParaRPr/>
          </a:p>
          <a:p>
            <a:pPr indent="-382587" lvl="1" marL="382587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a(t) = constant = a, v(t = 0) = v</a:t>
            </a:r>
            <a:r>
              <a:rPr b="0" baseline="-2500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x(t = 0) = x</a:t>
            </a:r>
            <a:r>
              <a:rPr b="0" baseline="-2500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endParaRPr b="0" baseline="-2500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Start with definition of average velocity: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Since velocity changes at a constant rate, we have</a:t>
            </a:r>
            <a:endParaRPr/>
          </a:p>
          <a:p>
            <a:pPr indent="-242886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Gives displacement as a function of velocity and time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 when you don’t know and aren’t asked for the acceleration</a:t>
            </a:r>
            <a:endParaRPr/>
          </a:p>
        </p:txBody>
      </p:sp>
      <p:sp>
        <p:nvSpPr>
          <p:cNvPr id="568" name="Google Shape;568;p60"/>
          <p:cNvSpPr txBox="1"/>
          <p:nvPr>
            <p:ph type="title"/>
          </p:nvPr>
        </p:nvSpPr>
        <p:spPr>
          <a:xfrm>
            <a:off x="755650" y="290512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Derivation of the Equation (2)</a:t>
            </a:r>
            <a:endParaRPr/>
          </a:p>
        </p:txBody>
      </p:sp>
      <p:pic>
        <p:nvPicPr>
          <p:cNvPr id="569" name="Google Shape;569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9112" y="4424362"/>
            <a:ext cx="2736850" cy="7778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570" name="Google Shape;570;p6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8187" y="3128962"/>
            <a:ext cx="2298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"/>
          <p:cNvSpPr txBox="1"/>
          <p:nvPr>
            <p:ph idx="1" type="body"/>
          </p:nvPr>
        </p:nvSpPr>
        <p:spPr>
          <a:xfrm>
            <a:off x="323850" y="1884362"/>
            <a:ext cx="807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Given initial conditions:</a:t>
            </a:r>
            <a:endParaRPr/>
          </a:p>
          <a:p>
            <a:pPr indent="-382587" lvl="1" marL="382587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a(t) = constant = a, v(t = 0) = v</a:t>
            </a:r>
            <a:r>
              <a:rPr b="0" baseline="-2500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x(t = 0) = x</a:t>
            </a:r>
            <a:r>
              <a:rPr b="0" baseline="-2500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endParaRPr b="0" baseline="-2500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1" marL="382587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baseline="-2500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Start with the two just-derived equations:</a:t>
            </a:r>
            <a:endParaRPr/>
          </a:p>
          <a:p>
            <a:pPr indent="-242886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42886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 have</a:t>
            </a:r>
            <a:endParaRPr/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Gives displacement as a function of all three quantities: time, initial velocity and acceleration</a:t>
            </a:r>
            <a:endParaRPr/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 when you don’t know and aren’t asked to find the final velocity</a:t>
            </a:r>
            <a:endParaRPr/>
          </a:p>
        </p:txBody>
      </p:sp>
      <p:sp>
        <p:nvSpPr>
          <p:cNvPr id="576" name="Google Shape;576;p61"/>
          <p:cNvSpPr txBox="1"/>
          <p:nvPr>
            <p:ph type="title"/>
          </p:nvPr>
        </p:nvSpPr>
        <p:spPr>
          <a:xfrm>
            <a:off x="900112" y="25717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Derivation of the Equation (3)</a:t>
            </a:r>
            <a:endParaRPr/>
          </a:p>
        </p:txBody>
      </p:sp>
      <p:pic>
        <p:nvPicPr>
          <p:cNvPr id="577" name="Google Shape;577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62" y="4337050"/>
            <a:ext cx="3725862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3375025"/>
            <a:ext cx="1549400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325" y="3200400"/>
            <a:ext cx="25717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1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8237" y="4278312"/>
            <a:ext cx="2717800" cy="73183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524288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"/>
          <p:cNvSpPr txBox="1"/>
          <p:nvPr>
            <p:ph idx="1" type="body"/>
          </p:nvPr>
        </p:nvSpPr>
        <p:spPr>
          <a:xfrm>
            <a:off x="155575" y="1755775"/>
            <a:ext cx="8039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Given initial conditions:</a:t>
            </a:r>
            <a:endParaRPr/>
          </a:p>
          <a:p>
            <a:pPr indent="-382587" lvl="1" marL="382587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a(t) = constant = a, v(t = 0) = v</a:t>
            </a:r>
            <a:r>
              <a:rPr b="0" baseline="-2500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 x(t = 0) = x</a:t>
            </a:r>
            <a:r>
              <a:rPr b="0" baseline="-2500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0</a:t>
            </a:r>
            <a:endParaRPr b="0" baseline="-2500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Rearrange the definition of average acceleration</a:t>
            </a:r>
            <a:endParaRPr/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, to find the time</a:t>
            </a:r>
            <a:endParaRPr/>
          </a:p>
          <a:p>
            <a:pPr indent="-255586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 it to eliminate </a:t>
            </a:r>
            <a:r>
              <a:rPr b="0" i="1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in the second equation:</a:t>
            </a:r>
            <a:endParaRPr/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, rearrange to get</a:t>
            </a:r>
            <a:endParaRPr/>
          </a:p>
          <a:p>
            <a:pPr indent="-255586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5586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Gives velocity as a function of acceleration and displacement</a:t>
            </a:r>
            <a:endParaRPr/>
          </a:p>
          <a:p>
            <a:pPr indent="-382587" lvl="0" marL="382587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 when you don’t know and aren’t asked for the time</a:t>
            </a:r>
            <a:endParaRPr/>
          </a:p>
        </p:txBody>
      </p:sp>
      <p:sp>
        <p:nvSpPr>
          <p:cNvPr id="586" name="Google Shape;586;p62"/>
          <p:cNvSpPr txBox="1"/>
          <p:nvPr>
            <p:ph type="title"/>
          </p:nvPr>
        </p:nvSpPr>
        <p:spPr>
          <a:xfrm>
            <a:off x="981075" y="333375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Derivation of the Equation (4)</a:t>
            </a:r>
            <a:endParaRPr/>
          </a:p>
        </p:txBody>
      </p:sp>
      <p:pic>
        <p:nvPicPr>
          <p:cNvPr id="587" name="Google Shape;587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2" y="4921250"/>
            <a:ext cx="4395787" cy="5429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524288"/>
            <a:headEnd len="sm" w="sm" type="none"/>
            <a:tailEnd len="sm" w="sm" type="none"/>
          </a:ln>
        </p:spPr>
      </p:pic>
      <p:pic>
        <p:nvPicPr>
          <p:cNvPr id="588" name="Google Shape;58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8287" y="2805112"/>
            <a:ext cx="2733675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2"/>
          <p:cNvPicPr preferRelativeResize="0"/>
          <p:nvPr>
            <p:ph idx="2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5375" y="2805112"/>
            <a:ext cx="1206500" cy="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54312" y="3927475"/>
            <a:ext cx="4821237" cy="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/>
          <p:nvPr>
            <p:ph type="title"/>
          </p:nvPr>
        </p:nvSpPr>
        <p:spPr>
          <a:xfrm>
            <a:off x="822325" y="287337"/>
            <a:ext cx="75438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Different ways to change V</a:t>
            </a:r>
            <a:endParaRPr/>
          </a:p>
        </p:txBody>
      </p:sp>
      <p:pic>
        <p:nvPicPr>
          <p:cNvPr descr="czr" id="596" name="Google Shape;596;p6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1905000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zr" id="597" name="Google Shape;597;p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-240000">
            <a:off x="4038600" y="1905000"/>
            <a:ext cx="1905000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Google Shape;598;p63"/>
          <p:cNvCxnSpPr/>
          <p:nvPr/>
        </p:nvCxnSpPr>
        <p:spPr>
          <a:xfrm>
            <a:off x="1828800" y="2438400"/>
            <a:ext cx="914400" cy="0"/>
          </a:xfrm>
          <a:prstGeom prst="straightConnector1">
            <a:avLst/>
          </a:prstGeom>
          <a:noFill/>
          <a:ln cap="flat" cmpd="sng" w="793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9" name="Google Shape;599;p63"/>
          <p:cNvCxnSpPr/>
          <p:nvPr/>
        </p:nvCxnSpPr>
        <p:spPr>
          <a:xfrm flipH="1" rot="10800000">
            <a:off x="5638800" y="2286000"/>
            <a:ext cx="2362200" cy="76200"/>
          </a:xfrm>
          <a:prstGeom prst="straightConnector1">
            <a:avLst/>
          </a:prstGeom>
          <a:noFill/>
          <a:ln cap="flat" cmpd="sng" w="793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0" name="Google Shape;600;p63"/>
          <p:cNvSpPr txBox="1"/>
          <p:nvPr/>
        </p:nvSpPr>
        <p:spPr>
          <a:xfrm>
            <a:off x="2133600" y="160020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601" name="Google Shape;601;p63"/>
          <p:cNvCxnSpPr/>
          <p:nvPr/>
        </p:nvCxnSpPr>
        <p:spPr>
          <a:xfrm>
            <a:off x="2154237" y="1712912"/>
            <a:ext cx="3810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2" name="Google Shape;602;p63"/>
          <p:cNvSpPr txBox="1"/>
          <p:nvPr/>
        </p:nvSpPr>
        <p:spPr>
          <a:xfrm>
            <a:off x="6553200" y="1227137"/>
            <a:ext cx="565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603" name="Google Shape;603;p63"/>
          <p:cNvCxnSpPr/>
          <p:nvPr/>
        </p:nvCxnSpPr>
        <p:spPr>
          <a:xfrm>
            <a:off x="6629400" y="1447800"/>
            <a:ext cx="5334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4" name="Google Shape;604;p63"/>
          <p:cNvSpPr txBox="1"/>
          <p:nvPr/>
        </p:nvSpPr>
        <p:spPr>
          <a:xfrm>
            <a:off x="1828800" y="2971800"/>
            <a:ext cx="29797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speeds up</a:t>
            </a:r>
            <a:endParaRPr/>
          </a:p>
        </p:txBody>
      </p:sp>
      <p:pic>
        <p:nvPicPr>
          <p:cNvPr descr="czr" id="605" name="Google Shape;60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038600"/>
            <a:ext cx="1905000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zr" id="606" name="Google Shape;60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80000">
            <a:off x="5181600" y="4038600"/>
            <a:ext cx="1905000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7" name="Google Shape;607;p63"/>
          <p:cNvCxnSpPr/>
          <p:nvPr/>
        </p:nvCxnSpPr>
        <p:spPr>
          <a:xfrm>
            <a:off x="6934200" y="4724400"/>
            <a:ext cx="914400" cy="0"/>
          </a:xfrm>
          <a:prstGeom prst="straightConnector1">
            <a:avLst/>
          </a:prstGeom>
          <a:noFill/>
          <a:ln cap="flat" cmpd="sng" w="793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8" name="Google Shape;608;p63"/>
          <p:cNvCxnSpPr/>
          <p:nvPr/>
        </p:nvCxnSpPr>
        <p:spPr>
          <a:xfrm flipH="1" rot="10800000">
            <a:off x="2667000" y="4572000"/>
            <a:ext cx="2362200" cy="76200"/>
          </a:xfrm>
          <a:prstGeom prst="straightConnector1">
            <a:avLst/>
          </a:prstGeom>
          <a:noFill/>
          <a:ln cap="flat" cmpd="sng" w="793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9" name="Google Shape;609;p63"/>
          <p:cNvSpPr txBox="1"/>
          <p:nvPr/>
        </p:nvSpPr>
        <p:spPr>
          <a:xfrm>
            <a:off x="6705600" y="373380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610" name="Google Shape;610;p63"/>
          <p:cNvCxnSpPr/>
          <p:nvPr/>
        </p:nvCxnSpPr>
        <p:spPr>
          <a:xfrm>
            <a:off x="6726237" y="3846512"/>
            <a:ext cx="3810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1" name="Google Shape;611;p63"/>
          <p:cNvSpPr txBox="1"/>
          <p:nvPr/>
        </p:nvSpPr>
        <p:spPr>
          <a:xfrm>
            <a:off x="2286000" y="5105400"/>
            <a:ext cx="27098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slows up</a:t>
            </a:r>
            <a:endParaRPr/>
          </a:p>
        </p:txBody>
      </p:sp>
      <p:sp>
        <p:nvSpPr>
          <p:cNvPr id="612" name="Google Shape;612;p63"/>
          <p:cNvSpPr txBox="1"/>
          <p:nvPr/>
        </p:nvSpPr>
        <p:spPr>
          <a:xfrm>
            <a:off x="3200400" y="3657600"/>
            <a:ext cx="565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613" name="Google Shape;613;p63"/>
          <p:cNvCxnSpPr/>
          <p:nvPr/>
        </p:nvCxnSpPr>
        <p:spPr>
          <a:xfrm>
            <a:off x="3276600" y="3878262"/>
            <a:ext cx="5334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4" name="Google Shape;614;p63"/>
          <p:cNvCxnSpPr/>
          <p:nvPr/>
        </p:nvCxnSpPr>
        <p:spPr>
          <a:xfrm>
            <a:off x="7620000" y="549275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5" name="Google Shape;615;p63"/>
          <p:cNvCxnSpPr/>
          <p:nvPr/>
        </p:nvCxnSpPr>
        <p:spPr>
          <a:xfrm rot="10800000">
            <a:off x="4038600" y="2209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63"/>
          <p:cNvCxnSpPr/>
          <p:nvPr/>
        </p:nvCxnSpPr>
        <p:spPr>
          <a:xfrm rot="10800000">
            <a:off x="3962400" y="2362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7" name="Google Shape;617;p63"/>
          <p:cNvCxnSpPr/>
          <p:nvPr/>
        </p:nvCxnSpPr>
        <p:spPr>
          <a:xfrm rot="10800000">
            <a:off x="3886200" y="2514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63"/>
          <p:cNvCxnSpPr/>
          <p:nvPr/>
        </p:nvCxnSpPr>
        <p:spPr>
          <a:xfrm rot="10800000">
            <a:off x="4267200" y="2057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9" name="Google Shape;619;p63"/>
          <p:cNvCxnSpPr/>
          <p:nvPr/>
        </p:nvCxnSpPr>
        <p:spPr>
          <a:xfrm rot="10800000">
            <a:off x="5105400" y="4876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" name="Google Shape;620;p63"/>
          <p:cNvCxnSpPr/>
          <p:nvPr/>
        </p:nvCxnSpPr>
        <p:spPr>
          <a:xfrm rot="10800000">
            <a:off x="5638800" y="4953000"/>
            <a:ext cx="152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" name="Google Shape;621;p63"/>
          <p:cNvCxnSpPr/>
          <p:nvPr/>
        </p:nvCxnSpPr>
        <p:spPr>
          <a:xfrm flipH="1">
            <a:off x="5257800" y="4953000"/>
            <a:ext cx="228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2" name="Google Shape;622;p63"/>
          <p:cNvCxnSpPr/>
          <p:nvPr/>
        </p:nvCxnSpPr>
        <p:spPr>
          <a:xfrm rot="10800000">
            <a:off x="5257800" y="44196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3" name="Google Shape;623;p63"/>
          <p:cNvSpPr txBox="1"/>
          <p:nvPr/>
        </p:nvSpPr>
        <p:spPr>
          <a:xfrm rot="780000">
            <a:off x="5027612" y="5033962"/>
            <a:ext cx="1098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screech!</a:t>
            </a:r>
            <a:endParaRPr/>
          </a:p>
        </p:txBody>
      </p:sp>
      <p:cxnSp>
        <p:nvCxnSpPr>
          <p:cNvPr id="624" name="Google Shape;624;p63"/>
          <p:cNvCxnSpPr/>
          <p:nvPr/>
        </p:nvCxnSpPr>
        <p:spPr>
          <a:xfrm rot="10800000">
            <a:off x="762000" y="44958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5" name="Google Shape;625;p63"/>
          <p:cNvCxnSpPr/>
          <p:nvPr/>
        </p:nvCxnSpPr>
        <p:spPr>
          <a:xfrm rot="10800000">
            <a:off x="685800" y="4648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" name="Google Shape;626;p63"/>
          <p:cNvCxnSpPr/>
          <p:nvPr/>
        </p:nvCxnSpPr>
        <p:spPr>
          <a:xfrm rot="10800000">
            <a:off x="990600" y="4343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7" name="Google Shape;627;p63"/>
          <p:cNvCxnSpPr/>
          <p:nvPr/>
        </p:nvCxnSpPr>
        <p:spPr>
          <a:xfrm rot="10800000">
            <a:off x="1219200" y="4191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8" name="Google Shape;628;p63"/>
          <p:cNvCxnSpPr/>
          <p:nvPr/>
        </p:nvCxnSpPr>
        <p:spPr>
          <a:xfrm>
            <a:off x="6096000" y="2971800"/>
            <a:ext cx="1371600" cy="0"/>
          </a:xfrm>
          <a:prstGeom prst="straightConnector1">
            <a:avLst/>
          </a:prstGeom>
          <a:noFill/>
          <a:ln cap="flat" cmpd="sng" w="1016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9" name="Google Shape;629;p63"/>
          <p:cNvSpPr txBox="1"/>
          <p:nvPr/>
        </p:nvSpPr>
        <p:spPr>
          <a:xfrm>
            <a:off x="6705600" y="29718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66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cxnSp>
        <p:nvCxnSpPr>
          <p:cNvPr id="630" name="Google Shape;630;p63"/>
          <p:cNvCxnSpPr/>
          <p:nvPr/>
        </p:nvCxnSpPr>
        <p:spPr>
          <a:xfrm>
            <a:off x="6797675" y="3098800"/>
            <a:ext cx="228600" cy="0"/>
          </a:xfrm>
          <a:prstGeom prst="straightConnector1">
            <a:avLst/>
          </a:prstGeom>
          <a:noFill/>
          <a:ln cap="flat" cmpd="sng" w="34925">
            <a:solidFill>
              <a:srgbClr val="660033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1" name="Google Shape;631;p63"/>
          <p:cNvCxnSpPr/>
          <p:nvPr/>
        </p:nvCxnSpPr>
        <p:spPr>
          <a:xfrm rot="10800000">
            <a:off x="6553200" y="5334000"/>
            <a:ext cx="1143000" cy="0"/>
          </a:xfrm>
          <a:prstGeom prst="straightConnector1">
            <a:avLst/>
          </a:prstGeom>
          <a:noFill/>
          <a:ln cap="flat" cmpd="sng" w="1016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2" name="Google Shape;632;p63"/>
          <p:cNvSpPr txBox="1"/>
          <p:nvPr/>
        </p:nvSpPr>
        <p:spPr>
          <a:xfrm>
            <a:off x="6934200" y="54102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66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cxnSp>
        <p:nvCxnSpPr>
          <p:cNvPr id="633" name="Google Shape;633;p63"/>
          <p:cNvCxnSpPr/>
          <p:nvPr/>
        </p:nvCxnSpPr>
        <p:spPr>
          <a:xfrm>
            <a:off x="7010400" y="5562600"/>
            <a:ext cx="228600" cy="0"/>
          </a:xfrm>
          <a:prstGeom prst="straightConnector1">
            <a:avLst/>
          </a:prstGeom>
          <a:noFill/>
          <a:ln cap="flat" cmpd="sng" w="34925">
            <a:solidFill>
              <a:srgbClr val="660033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684212" y="908050"/>
            <a:ext cx="76327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ook Antiqua"/>
              <a:buNone/>
            </a:pPr>
            <a:r>
              <a:rPr b="1" i="0" lang="en-US" sz="36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Kinematics – describing motion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719137" y="1700212"/>
            <a:ext cx="7597775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is treated as a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particle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 point-like concentration of matter that has no size, no shape and no internal structure)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39725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 to ask:</a:t>
            </a:r>
            <a:endParaRPr/>
          </a:p>
          <a:p>
            <a:pPr indent="-3397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the particle?</a:t>
            </a:r>
            <a:endParaRPr/>
          </a:p>
          <a:p>
            <a:pPr indent="-3397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fast is it moving?</a:t>
            </a:r>
            <a:endParaRPr/>
          </a:p>
          <a:p>
            <a:pPr indent="-3397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rapidly is it speeding up or slowing down?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4"/>
          <p:cNvSpPr txBox="1"/>
          <p:nvPr>
            <p:ph type="title"/>
          </p:nvPr>
        </p:nvSpPr>
        <p:spPr>
          <a:xfrm>
            <a:off x="822325" y="287337"/>
            <a:ext cx="7543800" cy="842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0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Accelerations</a:t>
            </a:r>
            <a:endParaRPr/>
          </a:p>
        </p:txBody>
      </p:sp>
      <p:pic>
        <p:nvPicPr>
          <p:cNvPr descr="czr" id="639" name="Google Shape;63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5000"/>
            <a:ext cx="1905000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zr" id="640" name="Google Shape;6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860000">
            <a:off x="4419600" y="2667000"/>
            <a:ext cx="1905000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p64"/>
          <p:cNvCxnSpPr/>
          <p:nvPr/>
        </p:nvCxnSpPr>
        <p:spPr>
          <a:xfrm>
            <a:off x="2057400" y="2438400"/>
            <a:ext cx="1143000" cy="0"/>
          </a:xfrm>
          <a:prstGeom prst="straightConnector1">
            <a:avLst/>
          </a:prstGeom>
          <a:noFill/>
          <a:ln cap="flat" cmpd="sng" w="793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2" name="Google Shape;642;p64"/>
          <p:cNvSpPr txBox="1"/>
          <p:nvPr/>
        </p:nvSpPr>
        <p:spPr>
          <a:xfrm>
            <a:off x="2362200" y="167640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643" name="Google Shape;643;p64"/>
          <p:cNvCxnSpPr/>
          <p:nvPr/>
        </p:nvCxnSpPr>
        <p:spPr>
          <a:xfrm>
            <a:off x="2382837" y="1789112"/>
            <a:ext cx="3810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4" name="Google Shape;644;p64"/>
          <p:cNvSpPr txBox="1"/>
          <p:nvPr/>
        </p:nvSpPr>
        <p:spPr>
          <a:xfrm rot="480000">
            <a:off x="2286000" y="3200400"/>
            <a:ext cx="1989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turns</a:t>
            </a:r>
            <a:endParaRPr/>
          </a:p>
        </p:txBody>
      </p:sp>
      <p:cxnSp>
        <p:nvCxnSpPr>
          <p:cNvPr id="645" name="Google Shape;645;p64"/>
          <p:cNvCxnSpPr/>
          <p:nvPr/>
        </p:nvCxnSpPr>
        <p:spPr>
          <a:xfrm>
            <a:off x="6096000" y="3657600"/>
            <a:ext cx="838200" cy="685800"/>
          </a:xfrm>
          <a:prstGeom prst="straightConnector1">
            <a:avLst/>
          </a:prstGeom>
          <a:noFill/>
          <a:ln cap="flat" cmpd="sng" w="793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6" name="Google Shape;646;p64"/>
          <p:cNvSpPr txBox="1"/>
          <p:nvPr/>
        </p:nvSpPr>
        <p:spPr>
          <a:xfrm rot="1980000">
            <a:off x="6400800" y="2819400"/>
            <a:ext cx="438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cxnSp>
        <p:nvCxnSpPr>
          <p:cNvPr id="647" name="Google Shape;647;p64"/>
          <p:cNvCxnSpPr/>
          <p:nvPr/>
        </p:nvCxnSpPr>
        <p:spPr>
          <a:xfrm>
            <a:off x="6629400" y="2895600"/>
            <a:ext cx="304800" cy="22860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8" name="Google Shape;648;p64"/>
          <p:cNvSpPr/>
          <p:nvPr/>
        </p:nvSpPr>
        <p:spPr>
          <a:xfrm>
            <a:off x="1752600" y="2971800"/>
            <a:ext cx="3733800" cy="10668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4"/>
          <p:cNvSpPr/>
          <p:nvPr/>
        </p:nvSpPr>
        <p:spPr>
          <a:xfrm>
            <a:off x="2362200" y="2133600"/>
            <a:ext cx="3733800" cy="10668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4"/>
          <p:cNvSpPr txBox="1"/>
          <p:nvPr/>
        </p:nvSpPr>
        <p:spPr>
          <a:xfrm>
            <a:off x="228600" y="5181600"/>
            <a:ext cx="8518525" cy="118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all three cases, </a:t>
            </a:r>
            <a:r>
              <a:rPr b="1" i="0" lang="en-US" sz="4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changes.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these are all examples of accelerations</a:t>
            </a:r>
            <a:endParaRPr/>
          </a:p>
        </p:txBody>
      </p:sp>
      <p:cxnSp>
        <p:nvCxnSpPr>
          <p:cNvPr id="651" name="Google Shape;651;p64"/>
          <p:cNvCxnSpPr/>
          <p:nvPr/>
        </p:nvCxnSpPr>
        <p:spPr>
          <a:xfrm>
            <a:off x="4876800" y="5334000"/>
            <a:ext cx="381000" cy="0"/>
          </a:xfrm>
          <a:prstGeom prst="straightConnector1">
            <a:avLst/>
          </a:prstGeom>
          <a:noFill/>
          <a:ln cap="flat" cmpd="sng" w="444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2" name="Google Shape;652;p64"/>
          <p:cNvCxnSpPr/>
          <p:nvPr/>
        </p:nvCxnSpPr>
        <p:spPr>
          <a:xfrm flipH="1">
            <a:off x="4267200" y="3657600"/>
            <a:ext cx="685800" cy="685800"/>
          </a:xfrm>
          <a:prstGeom prst="straightConnector1">
            <a:avLst/>
          </a:prstGeom>
          <a:noFill/>
          <a:ln cap="flat" cmpd="sng" w="101600">
            <a:solidFill>
              <a:srgbClr val="800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3" name="Google Shape;653;p64"/>
          <p:cNvSpPr txBox="1"/>
          <p:nvPr/>
        </p:nvSpPr>
        <p:spPr>
          <a:xfrm>
            <a:off x="4724400" y="3886200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66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cxnSp>
        <p:nvCxnSpPr>
          <p:cNvPr id="654" name="Google Shape;654;p64"/>
          <p:cNvCxnSpPr/>
          <p:nvPr/>
        </p:nvCxnSpPr>
        <p:spPr>
          <a:xfrm>
            <a:off x="4816475" y="4013200"/>
            <a:ext cx="228600" cy="0"/>
          </a:xfrm>
          <a:prstGeom prst="straightConnector1">
            <a:avLst/>
          </a:prstGeom>
          <a:noFill/>
          <a:ln cap="flat" cmpd="sng" w="34925">
            <a:solidFill>
              <a:srgbClr val="660033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Basic Quantities in Kinematics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00212"/>
            <a:ext cx="8086725" cy="3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57200" y="3810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Displacement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50862" y="1295400"/>
            <a:ext cx="8140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Displacement is a change of position in time.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Displacement: </a:t>
            </a:r>
            <a:endParaRPr/>
          </a:p>
          <a:p>
            <a:pPr indent="-182561" lvl="1" marL="3825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b="0" i="0" lang="en-US" sz="18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stands for final and </a:t>
            </a:r>
            <a:r>
              <a:rPr b="0" i="0" lang="en-US" sz="18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stands for initial.</a:t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is a vector quantity.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has both magnitude and direction: </a:t>
            </a:r>
            <a:r>
              <a:rPr b="0" i="0" lang="en-US" sz="2400" u="none">
                <a:solidFill>
                  <a:srgbClr val="40404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400" u="none">
                <a:solidFill>
                  <a:srgbClr val="40404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sign</a:t>
            </a:r>
            <a:endParaRPr b="0" i="0" sz="2400" u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has units of [length]: meters.</a:t>
            </a:r>
            <a:endParaRPr/>
          </a:p>
        </p:txBody>
      </p:sp>
      <p:pic>
        <p:nvPicPr>
          <p:cNvPr descr="F02_01" id="211" name="Google Shape;2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4089400"/>
            <a:ext cx="3656012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673100" y="5105400"/>
            <a:ext cx="76200" cy="762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3314700" y="5105400"/>
            <a:ext cx="76200" cy="76200"/>
          </a:xfrm>
          <a:prstGeom prst="ellipse">
            <a:avLst/>
          </a:prstGeom>
          <a:solidFill>
            <a:srgbClr val="008000"/>
          </a:solidFill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275" y="1828800"/>
            <a:ext cx="1846262" cy="3730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</p:pic>
      <p:sp>
        <p:nvSpPr>
          <p:cNvPr id="215" name="Google Shape;215;p30"/>
          <p:cNvSpPr txBox="1"/>
          <p:nvPr/>
        </p:nvSpPr>
        <p:spPr>
          <a:xfrm>
            <a:off x="4589462" y="3868737"/>
            <a:ext cx="4203700" cy="123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91B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-2500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(t</a:t>
            </a:r>
            <a:r>
              <a:rPr b="0" baseline="-2500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+ 2.5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91B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 (t</a:t>
            </a:r>
            <a:r>
              <a:rPr b="0" baseline="-2500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- 2.0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A91B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Δx</a:t>
            </a:r>
            <a:r>
              <a:rPr b="0" i="0" lang="en-US" sz="2400" u="none">
                <a:solidFill>
                  <a:srgbClr val="1BA91B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-2.0 m - 2.5 m = -4.5 m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4572000" y="5240337"/>
            <a:ext cx="4211637" cy="123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(t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- 3.0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(t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+ 1.0 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Δx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+1.0 m + 3.0 m = +4.0 m</a:t>
            </a:r>
            <a:endParaRPr/>
          </a:p>
        </p:txBody>
      </p:sp>
      <p:cxnSp>
        <p:nvCxnSpPr>
          <p:cNvPr id="217" name="Google Shape;217;p30"/>
          <p:cNvCxnSpPr/>
          <p:nvPr/>
        </p:nvCxnSpPr>
        <p:spPr>
          <a:xfrm rot="10800000">
            <a:off x="1181100" y="5473700"/>
            <a:ext cx="2159000" cy="0"/>
          </a:xfrm>
          <a:prstGeom prst="straightConnector1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698500" y="5842000"/>
            <a:ext cx="1917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827087" y="620712"/>
            <a:ext cx="7543800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Book Antiqua"/>
              <a:buNone/>
            </a:pPr>
            <a:r>
              <a:rPr b="1" i="0" lang="en-US" sz="48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Check Point 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" y="2349500"/>
            <a:ext cx="91408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482600" y="6826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Book Antiqua"/>
              <a:buNone/>
            </a:pPr>
            <a:r>
              <a:rPr b="1" i="0" lang="en-US" sz="4000" u="none">
                <a:solidFill>
                  <a:srgbClr val="404040"/>
                </a:solidFill>
                <a:latin typeface="Book Antiqua"/>
                <a:ea typeface="Book Antiqua"/>
                <a:cs typeface="Book Antiqua"/>
                <a:sym typeface="Book Antiqua"/>
              </a:rPr>
              <a:t>Distance and Position-time graph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42900" y="3492500"/>
            <a:ext cx="85090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2587" lvl="0" marL="38258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Displacement in space</a:t>
            </a:r>
            <a:endParaRPr/>
          </a:p>
          <a:p>
            <a:pPr indent="-382587" lvl="1" marL="38258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◦"/>
            </a:pP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From A to B: Δx =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= 52 m – 30 m = 22 m</a:t>
            </a:r>
            <a:endParaRPr/>
          </a:p>
          <a:p>
            <a:pPr indent="-382587" lvl="1" marL="382587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◦"/>
            </a:pP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From A to C: Δx =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= 38 m – 30 m = 8 m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Distance is the length of a path followed by a particle</a:t>
            </a:r>
            <a:endParaRPr/>
          </a:p>
          <a:p>
            <a:pPr indent="-382587" lvl="1" marL="38258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◦"/>
            </a:pP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from A to B: d = |x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| = |52 m – 30 m| = 22 m</a:t>
            </a:r>
            <a:endParaRPr/>
          </a:p>
          <a:p>
            <a:pPr indent="-382587" lvl="1" marL="382587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/>
              <a:buChar char="◦"/>
            </a:pP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from A to C: d = |x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|+ |x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x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baseline="-2500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7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= 22 m + |38 m – 52 m| = 36 m</a:t>
            </a:r>
            <a:endParaRPr/>
          </a:p>
          <a:p>
            <a:pPr indent="-382587" lvl="0" marL="38258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Displacement is not Distance.</a:t>
            </a:r>
            <a:endParaRPr b="0" i="0" sz="220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303337"/>
            <a:ext cx="2806700" cy="21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6462" y="1282700"/>
            <a:ext cx="3017837" cy="2322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2T1" id="233" name="Google Shape;23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0137" y="1216025"/>
            <a:ext cx="2128837" cy="23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7486650" y="1860550"/>
            <a:ext cx="76200" cy="76200"/>
          </a:xfrm>
          <a:prstGeom prst="ellipse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457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4648200" y="1447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5" y="1125537"/>
            <a:ext cx="8743950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3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8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