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Lst>
  <p:sldSz cy="6858000" cx="9144000"/>
  <p:notesSz cx="6858000" cy="9144000"/>
  <p:embeddedFontLst>
    <p:embeddedFont>
      <p:font typeface="Book Antiqu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20" Type="http://schemas.openxmlformats.org/officeDocument/2006/relationships/slide" Target="slides/slide7.xml"/><Relationship Id="rId42" Type="http://schemas.openxmlformats.org/officeDocument/2006/relationships/slide" Target="slides/slide29.xml"/><Relationship Id="rId41" Type="http://schemas.openxmlformats.org/officeDocument/2006/relationships/slide" Target="slides/slide28.xml"/><Relationship Id="rId22" Type="http://schemas.openxmlformats.org/officeDocument/2006/relationships/slide" Target="slides/slide9.xml"/><Relationship Id="rId44" Type="http://schemas.openxmlformats.org/officeDocument/2006/relationships/font" Target="fonts/BookAntiqua-regular.fntdata"/><Relationship Id="rId21" Type="http://schemas.openxmlformats.org/officeDocument/2006/relationships/slide" Target="slides/slide8.xml"/><Relationship Id="rId43" Type="http://schemas.openxmlformats.org/officeDocument/2006/relationships/slide" Target="slides/slide30.xml"/><Relationship Id="rId24" Type="http://schemas.openxmlformats.org/officeDocument/2006/relationships/slide" Target="slides/slide11.xml"/><Relationship Id="rId46" Type="http://schemas.openxmlformats.org/officeDocument/2006/relationships/font" Target="fonts/BookAntiqua-italic.fntdata"/><Relationship Id="rId23" Type="http://schemas.openxmlformats.org/officeDocument/2006/relationships/slide" Target="slides/slide10.xml"/><Relationship Id="rId45" Type="http://schemas.openxmlformats.org/officeDocument/2006/relationships/font" Target="fonts/BookAntiqua-bold.fntdata"/><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3.xml"/><Relationship Id="rId25" Type="http://schemas.openxmlformats.org/officeDocument/2006/relationships/slide" Target="slides/slide12.xml"/><Relationship Id="rId47" Type="http://schemas.openxmlformats.org/officeDocument/2006/relationships/font" Target="fonts/BookAntiqua-boldItalic.fntdata"/><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6.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8.xml"/><Relationship Id="rId30" Type="http://schemas.openxmlformats.org/officeDocument/2006/relationships/slide" Target="slides/slide17.xml"/><Relationship Id="rId11" Type="http://schemas.openxmlformats.org/officeDocument/2006/relationships/slideMaster" Target="slideMasters/slideMaster8.xml"/><Relationship Id="rId33" Type="http://schemas.openxmlformats.org/officeDocument/2006/relationships/slide" Target="slides/slide20.xml"/><Relationship Id="rId10" Type="http://schemas.openxmlformats.org/officeDocument/2006/relationships/slideMaster" Target="slideMasters/slideMaster7.xml"/><Relationship Id="rId32" Type="http://schemas.openxmlformats.org/officeDocument/2006/relationships/slide" Target="slides/slide19.xml"/><Relationship Id="rId13" Type="http://schemas.openxmlformats.org/officeDocument/2006/relationships/notesMaster" Target="notesMasters/notesMaster1.xml"/><Relationship Id="rId35" Type="http://schemas.openxmlformats.org/officeDocument/2006/relationships/slide" Target="slides/slide22.xml"/><Relationship Id="rId12" Type="http://schemas.openxmlformats.org/officeDocument/2006/relationships/slideMaster" Target="slideMasters/slideMaster9.xml"/><Relationship Id="rId34" Type="http://schemas.openxmlformats.org/officeDocument/2006/relationships/slide" Target="slides/slide21.xml"/><Relationship Id="rId15" Type="http://schemas.openxmlformats.org/officeDocument/2006/relationships/slide" Target="slides/slide2.xml"/><Relationship Id="rId37" Type="http://schemas.openxmlformats.org/officeDocument/2006/relationships/slide" Target="slides/slide24.xml"/><Relationship Id="rId14" Type="http://schemas.openxmlformats.org/officeDocument/2006/relationships/slide" Target="slides/slide1.xml"/><Relationship Id="rId36" Type="http://schemas.openxmlformats.org/officeDocument/2006/relationships/slide" Target="slides/slide23.xml"/><Relationship Id="rId17" Type="http://schemas.openxmlformats.org/officeDocument/2006/relationships/slide" Target="slides/slide4.xml"/><Relationship Id="rId39" Type="http://schemas.openxmlformats.org/officeDocument/2006/relationships/slide" Target="slides/slide26.xml"/><Relationship Id="rId16" Type="http://schemas.openxmlformats.org/officeDocument/2006/relationships/slide" Target="slides/slide3.xml"/><Relationship Id="rId38" Type="http://schemas.openxmlformats.org/officeDocument/2006/relationships/slide" Target="slides/slide25.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2" name="Shape 122"/>
        <p:cNvGrpSpPr/>
        <p:nvPr/>
      </p:nvGrpSpPr>
      <p:grpSpPr>
        <a:xfrm>
          <a:off x="0" y="0"/>
          <a:ext cx="0" cy="0"/>
          <a:chOff x="0" y="0"/>
          <a:chExt cx="0" cy="0"/>
        </a:xfrm>
      </p:grpSpPr>
      <p:sp>
        <p:nvSpPr>
          <p:cNvPr id="123" name="Google Shape;123;p1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34" name="Shape 134"/>
        <p:cNvGrpSpPr/>
        <p:nvPr/>
      </p:nvGrpSpPr>
      <p:grpSpPr>
        <a:xfrm>
          <a:off x="0" y="0"/>
          <a:ext cx="0" cy="0"/>
          <a:chOff x="0" y="0"/>
          <a:chExt cx="0" cy="0"/>
        </a:xfrm>
      </p:grpSpPr>
      <p:sp>
        <p:nvSpPr>
          <p:cNvPr id="135" name="Google Shape;135;p18"/>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36" name="Google Shape;136;p18"/>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7" name="Google Shape;137;p18"/>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38" name="Google Shape;138;p18"/>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2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51" name="Google Shape;151;p20"/>
          <p:cNvSpPr/>
          <p:nvPr>
            <p:ph idx="2" type="pic"/>
          </p:nvPr>
        </p:nvSpPr>
        <p:spPr>
          <a:xfrm>
            <a:off x="12" y="0"/>
            <a:ext cx="9143989" cy="4915076"/>
          </a:xfrm>
          <a:prstGeom prst="rect">
            <a:avLst/>
          </a:prstGeom>
          <a:solidFill>
            <a:srgbClr val="BECAD4"/>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404040"/>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404040"/>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52" name="Google Shape;152;p2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53" name="Google Shape;153;p2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4" name="Shape 164"/>
        <p:cNvGrpSpPr/>
        <p:nvPr/>
      </p:nvGrpSpPr>
      <p:grpSpPr>
        <a:xfrm>
          <a:off x="0" y="0"/>
          <a:ext cx="0" cy="0"/>
          <a:chOff x="0" y="0"/>
          <a:chExt cx="0" cy="0"/>
        </a:xfrm>
      </p:grpSpPr>
      <p:sp>
        <p:nvSpPr>
          <p:cNvPr id="165" name="Google Shape;165;p22"/>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66" name="Google Shape;166;p22"/>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7" name="Google Shape;167;p2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5"/>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p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2" type="body"/>
          </p:nvPr>
        </p:nvSpPr>
        <p:spPr>
          <a:xfrm>
            <a:off x="822960" y="2582335"/>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7"/>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8"/>
          <p:cNvSpPr txBox="1"/>
          <p:nvPr>
            <p:ph idx="1" type="body"/>
          </p:nvPr>
        </p:nvSpPr>
        <p:spPr>
          <a:xfrm>
            <a:off x="822960" y="1845735"/>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5" name="Shape 75"/>
        <p:cNvGrpSpPr/>
        <p:nvPr/>
      </p:nvGrpSpPr>
      <p:grpSpPr>
        <a:xfrm>
          <a:off x="0" y="0"/>
          <a:ext cx="0" cy="0"/>
          <a:chOff x="0" y="0"/>
          <a:chExt cx="0" cy="0"/>
        </a:xfrm>
      </p:grpSpPr>
      <p:sp>
        <p:nvSpPr>
          <p:cNvPr id="76" name="Google Shape;76;p10"/>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7" name="Google Shape;77;p10"/>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0"/>
          <p:cNvSpPr txBox="1"/>
          <p:nvPr>
            <p:ph idx="2" type="body"/>
          </p:nvPr>
        </p:nvSpPr>
        <p:spPr>
          <a:xfrm>
            <a:off x="48387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0"/>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1" name="Shape 91"/>
        <p:cNvGrpSpPr/>
        <p:nvPr/>
      </p:nvGrpSpPr>
      <p:grpSpPr>
        <a:xfrm>
          <a:off x="0" y="0"/>
          <a:ext cx="0" cy="0"/>
          <a:chOff x="0" y="0"/>
          <a:chExt cx="0" cy="0"/>
        </a:xfrm>
      </p:grpSpPr>
      <p:sp>
        <p:nvSpPr>
          <p:cNvPr id="92" name="Google Shape;92;p12"/>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93" name="Google Shape;93;p12"/>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2" type="body"/>
          </p:nvPr>
        </p:nvSpPr>
        <p:spPr>
          <a:xfrm>
            <a:off x="4838700" y="1752600"/>
            <a:ext cx="4076700" cy="20574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12"/>
          <p:cNvSpPr txBox="1"/>
          <p:nvPr>
            <p:ph idx="3" type="body"/>
          </p:nvPr>
        </p:nvSpPr>
        <p:spPr>
          <a:xfrm>
            <a:off x="4838700" y="3962400"/>
            <a:ext cx="4076700" cy="20574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2"/>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8" name="Shape 108"/>
        <p:cNvGrpSpPr/>
        <p:nvPr/>
      </p:nvGrpSpPr>
      <p:grpSpPr>
        <a:xfrm>
          <a:off x="0" y="0"/>
          <a:ext cx="0" cy="0"/>
          <a:chOff x="0" y="0"/>
          <a:chExt cx="0" cy="0"/>
        </a:xfrm>
      </p:grpSpPr>
      <p:sp>
        <p:nvSpPr>
          <p:cNvPr id="109" name="Google Shape;109;p1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10" name="Google Shape;110;p1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11" name="Google Shape;111;p1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 name="Google Shape;14;p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3"/>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8" name="Google Shape;28;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cxnSp>
        <p:nvCxnSpPr>
          <p:cNvPr id="32" name="Google Shape;32;p3"/>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9"/>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9"/>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9" name="Google Shape;69;p9"/>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
        <p:nvSpPr>
          <p:cNvPr id="70" name="Google Shape;70;p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1" name="Google Shape;71;p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2" name="Google Shape;72;p9"/>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9"/>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9"/>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1"/>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1"/>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85" name="Google Shape;85;p11"/>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
        <p:nvSpPr>
          <p:cNvPr id="86" name="Google Shape;86;p1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7" name="Google Shape;87;p1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8" name="Google Shape;88;p11"/>
          <p:cNvSpPr txBox="1"/>
          <p:nvPr>
            <p:ph idx="10" type="dt"/>
          </p:nvPr>
        </p:nvSpPr>
        <p:spPr>
          <a:xfrm>
            <a:off x="609600" y="6248400"/>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1"/>
          <p:cNvSpPr txBox="1"/>
          <p:nvPr>
            <p:ph idx="11" type="ftr"/>
          </p:nvPr>
        </p:nvSpPr>
        <p:spPr>
          <a:xfrm>
            <a:off x="32766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1"/>
          <p:cNvSpPr txBox="1"/>
          <p:nvPr>
            <p:ph idx="12" type="sldNum"/>
          </p:nvPr>
        </p:nvSpPr>
        <p:spPr>
          <a:xfrm>
            <a:off x="70104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3"/>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3"/>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2" name="Google Shape;102;p13"/>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03" name="Google Shape;103;p1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4" name="Google Shape;104;p1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5" name="Google Shape;105;p1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1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1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5"/>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5"/>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8" name="Google Shape;118;p1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9" name="Google Shape;119;p1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1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1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7"/>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0" name="Google Shape;130;p1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1" name="Google Shape;131;p17"/>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17"/>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9"/>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9"/>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5" name="Google Shape;145;p1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6" name="Google Shape;146;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Google Shape;148;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2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60" name="Google Shape;160;p2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61" name="Google Shape;161;p2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2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2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43.png"/><Relationship Id="rId6"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42.png"/><Relationship Id="rId10" Type="http://schemas.openxmlformats.org/officeDocument/2006/relationships/image" Target="../media/image50.png"/><Relationship Id="rId9" Type="http://schemas.openxmlformats.org/officeDocument/2006/relationships/image" Target="../media/image51.png"/><Relationship Id="rId5" Type="http://schemas.openxmlformats.org/officeDocument/2006/relationships/image" Target="../media/image3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52.png"/><Relationship Id="rId11" Type="http://schemas.openxmlformats.org/officeDocument/2006/relationships/image" Target="../media/image57.png"/><Relationship Id="rId10" Type="http://schemas.openxmlformats.org/officeDocument/2006/relationships/image" Target="../media/image59.png"/><Relationship Id="rId9" Type="http://schemas.openxmlformats.org/officeDocument/2006/relationships/image" Target="../media/image54.png"/><Relationship Id="rId5" Type="http://schemas.openxmlformats.org/officeDocument/2006/relationships/image" Target="../media/image53.png"/><Relationship Id="rId6" Type="http://schemas.openxmlformats.org/officeDocument/2006/relationships/image" Target="../media/image56.png"/><Relationship Id="rId7" Type="http://schemas.openxmlformats.org/officeDocument/2006/relationships/image" Target="../media/image66.png"/><Relationship Id="rId8"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61.png"/><Relationship Id="rId4" Type="http://schemas.openxmlformats.org/officeDocument/2006/relationships/image" Target="../media/image64.png"/><Relationship Id="rId5" Type="http://schemas.openxmlformats.org/officeDocument/2006/relationships/image" Target="../media/image7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68.png"/><Relationship Id="rId4" Type="http://schemas.openxmlformats.org/officeDocument/2006/relationships/image" Target="../media/image65.png"/><Relationship Id="rId5" Type="http://schemas.openxmlformats.org/officeDocument/2006/relationships/image" Target="../media/image69.png"/><Relationship Id="rId6"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70.png"/><Relationship Id="rId4" Type="http://schemas.openxmlformats.org/officeDocument/2006/relationships/image" Target="../media/image74.png"/><Relationship Id="rId5" Type="http://schemas.openxmlformats.org/officeDocument/2006/relationships/image" Target="../media/image7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73.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ctrTitle"/>
          </p:nvPr>
        </p:nvSpPr>
        <p:spPr>
          <a:xfrm>
            <a:off x="1476375" y="-458787"/>
            <a:ext cx="6946900" cy="3487737"/>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6000"/>
              <a:buFont typeface="Book Antiqua"/>
              <a:buNone/>
            </a:pPr>
            <a:r>
              <a:rPr b="1" i="1" lang="en-US" sz="6000" u="none">
                <a:solidFill>
                  <a:srgbClr val="262626"/>
                </a:solidFill>
                <a:latin typeface="Book Antiqua"/>
                <a:ea typeface="Book Antiqua"/>
                <a:cs typeface="Book Antiqua"/>
                <a:sym typeface="Book Antiqua"/>
              </a:rPr>
              <a:t>Applied Physics    NS (101)</a:t>
            </a:r>
            <a:endParaRPr/>
          </a:p>
        </p:txBody>
      </p:sp>
      <p:sp>
        <p:nvSpPr>
          <p:cNvPr id="175" name="Google Shape;175;p23"/>
          <p:cNvSpPr txBox="1"/>
          <p:nvPr>
            <p:ph idx="1" type="subTitle"/>
          </p:nvPr>
        </p:nvSpPr>
        <p:spPr>
          <a:xfrm>
            <a:off x="1476375" y="3028950"/>
            <a:ext cx="7239000" cy="25495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00"/>
              <a:buNone/>
            </a:pPr>
            <a:r>
              <a:rPr b="0" i="0" lang="en-US" sz="2400" u="none">
                <a:solidFill>
                  <a:schemeClr val="dk2"/>
                </a:solidFill>
                <a:latin typeface="Book Antiqua"/>
                <a:ea typeface="Book Antiqua"/>
                <a:cs typeface="Book Antiqua"/>
                <a:sym typeface="Book Antiqua"/>
              </a:rPr>
              <a:t>LECTURE   # 6&amp;7</a:t>
            </a:r>
            <a:endParaRPr/>
          </a:p>
          <a:p>
            <a:pPr indent="0" lvl="0" marL="0" rtl="0" algn="ctr">
              <a:lnSpc>
                <a:spcPct val="90000"/>
              </a:lnSpc>
              <a:spcBef>
                <a:spcPts val="1400"/>
              </a:spcBef>
              <a:spcAft>
                <a:spcPts val="0"/>
              </a:spcAft>
              <a:buSzPts val="2400"/>
              <a:buNone/>
            </a:pPr>
            <a:r>
              <a:rPr b="0" i="0" lang="en-US" sz="2400" u="none">
                <a:solidFill>
                  <a:schemeClr val="dk2"/>
                </a:solidFill>
                <a:latin typeface="Book Antiqua"/>
                <a:ea typeface="Book Antiqua"/>
                <a:cs typeface="Book Antiqua"/>
                <a:sym typeface="Book Antiqua"/>
              </a:rPr>
              <a:t>DATE:  6</a:t>
            </a:r>
            <a:r>
              <a:rPr b="0" baseline="30000" i="0" lang="en-US" sz="2400" u="none">
                <a:solidFill>
                  <a:schemeClr val="dk2"/>
                </a:solidFill>
                <a:latin typeface="Book Antiqua"/>
                <a:ea typeface="Book Antiqua"/>
                <a:cs typeface="Book Antiqua"/>
                <a:sym typeface="Book Antiqua"/>
              </a:rPr>
              <a:t>TH</a:t>
            </a:r>
            <a:r>
              <a:rPr b="0" i="0" lang="en-US" sz="2400" u="none">
                <a:solidFill>
                  <a:schemeClr val="dk2"/>
                </a:solidFill>
                <a:latin typeface="Book Antiqua"/>
                <a:ea typeface="Book Antiqua"/>
                <a:cs typeface="Book Antiqua"/>
                <a:sym typeface="Book Antiqua"/>
              </a:rPr>
              <a:t>   OCTOBER , 2019 </a:t>
            </a:r>
            <a:endParaRPr/>
          </a:p>
          <a:p>
            <a:pPr indent="0" lvl="0" marL="0" rtl="0" algn="l">
              <a:lnSpc>
                <a:spcPct val="90000"/>
              </a:lnSpc>
              <a:spcBef>
                <a:spcPts val="1400"/>
              </a:spcBef>
              <a:spcAft>
                <a:spcPts val="0"/>
              </a:spcAft>
              <a:buSzPts val="2400"/>
              <a:buNone/>
            </a:pPr>
            <a:r>
              <a:t/>
            </a:r>
            <a:endParaRPr b="0" i="0" sz="2400" u="none">
              <a:solidFill>
                <a:schemeClr val="dk2"/>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69" name="Google Shape;269;p3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70" name="Google Shape;270;p32"/>
          <p:cNvPicPr preferRelativeResize="0"/>
          <p:nvPr/>
        </p:nvPicPr>
        <p:blipFill rotWithShape="1">
          <a:blip r:embed="rId3">
            <a:alphaModFix/>
          </a:blip>
          <a:srcRect b="0" l="0" r="0" t="0"/>
          <a:stretch/>
        </p:blipFill>
        <p:spPr>
          <a:xfrm>
            <a:off x="901700" y="503237"/>
            <a:ext cx="7478712" cy="3328987"/>
          </a:xfrm>
          <a:prstGeom prst="rect">
            <a:avLst/>
          </a:prstGeom>
          <a:noFill/>
          <a:ln>
            <a:noFill/>
          </a:ln>
        </p:spPr>
      </p:pic>
      <p:pic>
        <p:nvPicPr>
          <p:cNvPr id="271" name="Google Shape;271;p32"/>
          <p:cNvPicPr preferRelativeResize="0"/>
          <p:nvPr/>
        </p:nvPicPr>
        <p:blipFill rotWithShape="1">
          <a:blip r:embed="rId4">
            <a:alphaModFix/>
          </a:blip>
          <a:srcRect b="0" l="0" r="0" t="0"/>
          <a:stretch/>
        </p:blipFill>
        <p:spPr>
          <a:xfrm>
            <a:off x="1331912" y="4021137"/>
            <a:ext cx="6265862" cy="193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77" name="Google Shape;277;p3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78" name="Google Shape;278;p33"/>
          <p:cNvPicPr preferRelativeResize="0"/>
          <p:nvPr/>
        </p:nvPicPr>
        <p:blipFill rotWithShape="1">
          <a:blip r:embed="rId3">
            <a:alphaModFix/>
          </a:blip>
          <a:srcRect b="0" l="0" r="0" t="0"/>
          <a:stretch/>
        </p:blipFill>
        <p:spPr>
          <a:xfrm>
            <a:off x="1403350" y="168275"/>
            <a:ext cx="6192837" cy="3613150"/>
          </a:xfrm>
          <a:prstGeom prst="rect">
            <a:avLst/>
          </a:prstGeom>
          <a:noFill/>
          <a:ln>
            <a:noFill/>
          </a:ln>
        </p:spPr>
      </p:pic>
      <p:pic>
        <p:nvPicPr>
          <p:cNvPr id="279" name="Google Shape;279;p33"/>
          <p:cNvPicPr preferRelativeResize="0"/>
          <p:nvPr/>
        </p:nvPicPr>
        <p:blipFill rotWithShape="1">
          <a:blip r:embed="rId4">
            <a:alphaModFix/>
          </a:blip>
          <a:srcRect b="0" l="0" r="0" t="0"/>
          <a:stretch/>
        </p:blipFill>
        <p:spPr>
          <a:xfrm>
            <a:off x="1692275" y="4221162"/>
            <a:ext cx="5616575" cy="20875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285" name="Google Shape;285;p3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86" name="Google Shape;286;p34"/>
          <p:cNvPicPr preferRelativeResize="0"/>
          <p:nvPr/>
        </p:nvPicPr>
        <p:blipFill rotWithShape="1">
          <a:blip r:embed="rId3">
            <a:alphaModFix/>
          </a:blip>
          <a:srcRect b="0" l="0" r="0" t="0"/>
          <a:stretch/>
        </p:blipFill>
        <p:spPr>
          <a:xfrm>
            <a:off x="833437" y="287337"/>
            <a:ext cx="6697662" cy="4064000"/>
          </a:xfrm>
          <a:prstGeom prst="rect">
            <a:avLst/>
          </a:prstGeom>
          <a:noFill/>
          <a:ln>
            <a:noFill/>
          </a:ln>
        </p:spPr>
      </p:pic>
      <p:pic>
        <p:nvPicPr>
          <p:cNvPr id="287" name="Google Shape;287;p34"/>
          <p:cNvPicPr preferRelativeResize="0"/>
          <p:nvPr/>
        </p:nvPicPr>
        <p:blipFill rotWithShape="1">
          <a:blip r:embed="rId4">
            <a:alphaModFix/>
          </a:blip>
          <a:srcRect b="0" l="0" r="0" t="0"/>
          <a:stretch/>
        </p:blipFill>
        <p:spPr>
          <a:xfrm>
            <a:off x="1476375" y="4460875"/>
            <a:ext cx="5692775" cy="19954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457200" y="274637"/>
            <a:ext cx="7086600" cy="1143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300"/>
              <a:buFont typeface="Book Antiqua"/>
              <a:buNone/>
            </a:pPr>
            <a:r>
              <a:rPr b="1" i="0" lang="en-US" sz="4300" u="none">
                <a:solidFill>
                  <a:srgbClr val="404040"/>
                </a:solidFill>
                <a:latin typeface="Book Antiqua"/>
                <a:ea typeface="Book Antiqua"/>
                <a:cs typeface="Book Antiqua"/>
                <a:sym typeface="Book Antiqua"/>
              </a:rPr>
              <a:t>Free Fall and Gravitational Acceleration</a:t>
            </a:r>
            <a:endParaRPr/>
          </a:p>
        </p:txBody>
      </p:sp>
      <p:sp>
        <p:nvSpPr>
          <p:cNvPr id="293" name="Google Shape;293;p35"/>
          <p:cNvSpPr txBox="1"/>
          <p:nvPr>
            <p:ph idx="1" type="body"/>
          </p:nvPr>
        </p:nvSpPr>
        <p:spPr>
          <a:xfrm>
            <a:off x="228600" y="2060575"/>
            <a:ext cx="7543800" cy="5029200"/>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 free-falling object is one which is falling under the sole influence of gravity. This definition of free fall leads to two important characteristics about a free-falling object:</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82561" lvl="1" marL="382587"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rgbClr val="404040"/>
                </a:solidFill>
                <a:latin typeface="Calibri"/>
                <a:ea typeface="Calibri"/>
                <a:cs typeface="Calibri"/>
                <a:sym typeface="Calibri"/>
              </a:rPr>
              <a:t>Free-falling objects do not encounter air resistance</a:t>
            </a:r>
            <a:endParaRPr/>
          </a:p>
          <a:p>
            <a:pPr indent="-182561" lvl="1" marL="382587"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404040"/>
                </a:solidFill>
                <a:latin typeface="Calibri"/>
                <a:ea typeface="Calibri"/>
                <a:cs typeface="Calibri"/>
                <a:sym typeface="Calibri"/>
              </a:rPr>
              <a:t>All free-falling objects (on Earth) accelerate downwards at a rate of -9.8 m/s</a:t>
            </a:r>
            <a:r>
              <a:rPr b="0" baseline="30000" i="0" lang="en-US" sz="1800" u="none" cap="none" strike="noStrike">
                <a:solidFill>
                  <a:srgbClr val="404040"/>
                </a:solidFill>
                <a:latin typeface="Calibri"/>
                <a:ea typeface="Calibri"/>
                <a:cs typeface="Calibri"/>
                <a:sym typeface="Calibri"/>
              </a:rPr>
              <a:t>2</a:t>
            </a:r>
            <a:endParaRPr b="0" i="0" sz="1800" u="none" cap="none" strike="noStrike">
              <a:solidFill>
                <a:srgbClr val="404040"/>
              </a:solidFill>
              <a:latin typeface="Calibri"/>
              <a:ea typeface="Calibri"/>
              <a:cs typeface="Calibri"/>
              <a:sym typeface="Calibri"/>
            </a:endParaRPr>
          </a:p>
          <a:p>
            <a:pPr indent="-182562" lvl="2" marL="566737" marR="0" rtl="0" algn="l">
              <a:lnSpc>
                <a:spcPct val="90000"/>
              </a:lnSpc>
              <a:spcBef>
                <a:spcPts val="600"/>
              </a:spcBef>
              <a:spcAft>
                <a:spcPts val="0"/>
              </a:spcAft>
              <a:buClr>
                <a:schemeClr val="accent1"/>
              </a:buClr>
              <a:buSzPts val="1400"/>
              <a:buFont typeface="Noto Sans Symbols"/>
              <a:buChar char="⮚"/>
            </a:pPr>
            <a:r>
              <a:rPr b="0" i="0" lang="en-US" sz="1400" u="none" cap="none" strike="noStrike">
                <a:solidFill>
                  <a:srgbClr val="404040"/>
                </a:solidFill>
                <a:latin typeface="Calibri"/>
                <a:ea typeface="Calibri"/>
                <a:cs typeface="Calibri"/>
                <a:sym typeface="Calibri"/>
              </a:rPr>
              <a:t>This rate is commonly referred to as </a:t>
            </a:r>
            <a:r>
              <a:rPr b="0" i="1" lang="en-US" sz="1400" u="none" cap="none" strike="noStrike">
                <a:solidFill>
                  <a:srgbClr val="404040"/>
                </a:solidFill>
                <a:latin typeface="Calibri"/>
                <a:ea typeface="Calibri"/>
                <a:cs typeface="Calibri"/>
                <a:sym typeface="Calibri"/>
              </a:rPr>
              <a:t>g</a:t>
            </a:r>
            <a:endParaRPr/>
          </a:p>
        </p:txBody>
      </p:sp>
      <p:pic>
        <p:nvPicPr>
          <p:cNvPr descr="U1L5a1" id="294" name="Google Shape;294;p35"/>
          <p:cNvPicPr preferRelativeResize="0"/>
          <p:nvPr/>
        </p:nvPicPr>
        <p:blipFill rotWithShape="1">
          <a:blip r:embed="rId3">
            <a:alphaModFix/>
          </a:blip>
          <a:srcRect b="0" l="30638" r="0" t="0"/>
          <a:stretch/>
        </p:blipFill>
        <p:spPr>
          <a:xfrm>
            <a:off x="7769225" y="609600"/>
            <a:ext cx="1374775" cy="579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481012" y="171450"/>
            <a:ext cx="7200900" cy="14859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300"/>
              <a:buFont typeface="Book Antiqua"/>
              <a:buNone/>
            </a:pPr>
            <a:r>
              <a:rPr b="1" i="0" lang="en-US" sz="4300" u="none">
                <a:solidFill>
                  <a:srgbClr val="404040"/>
                </a:solidFill>
                <a:latin typeface="Book Antiqua"/>
                <a:ea typeface="Book Antiqua"/>
                <a:cs typeface="Book Antiqua"/>
                <a:sym typeface="Book Antiqua"/>
              </a:rPr>
              <a:t>Free Fall and Gravitational Acceleration</a:t>
            </a:r>
            <a:endParaRPr/>
          </a:p>
        </p:txBody>
      </p:sp>
      <p:sp>
        <p:nvSpPr>
          <p:cNvPr id="300" name="Google Shape;300;p36"/>
          <p:cNvSpPr txBox="1"/>
          <p:nvPr>
            <p:ph idx="1" type="body"/>
          </p:nvPr>
        </p:nvSpPr>
        <p:spPr>
          <a:xfrm>
            <a:off x="0" y="2133600"/>
            <a:ext cx="6443662" cy="4953000"/>
          </a:xfrm>
          <a:prstGeom prst="rect">
            <a:avLst/>
          </a:prstGeom>
          <a:noFill/>
          <a:ln>
            <a:noFill/>
          </a:ln>
        </p:spPr>
        <p:txBody>
          <a:bodyPr anchorCtr="0" anchor="t" bIns="45700" lIns="0" spcFirstLastPara="1" rIns="0" wrap="square" tIns="45700">
            <a:noAutofit/>
          </a:bodyPr>
          <a:lstStyle/>
          <a:p>
            <a:pPr indent="-127000" lvl="0" marL="90487" marR="0" rtl="0" algn="l">
              <a:lnSpc>
                <a:spcPct val="8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All of the equations that work for HORIZONTAL (x-direction) motion ALSO work for VERTICAL (y-direction) motion.</a:t>
            </a:r>
            <a:endParaRPr/>
          </a:p>
          <a:p>
            <a:pPr indent="-127000" lvl="0" marL="90487" marR="0" rtl="0" algn="l">
              <a:lnSpc>
                <a:spcPct val="8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Simply substitute </a:t>
            </a:r>
            <a:r>
              <a:rPr b="0" i="1" lang="en-US" sz="2000" u="none">
                <a:solidFill>
                  <a:srgbClr val="404040"/>
                </a:solidFill>
                <a:latin typeface="Calibri"/>
                <a:ea typeface="Calibri"/>
                <a:cs typeface="Calibri"/>
                <a:sym typeface="Calibri"/>
              </a:rPr>
              <a:t>g</a:t>
            </a:r>
            <a:r>
              <a:rPr b="0" i="0" lang="en-US" sz="2000" u="none">
                <a:solidFill>
                  <a:srgbClr val="404040"/>
                </a:solidFill>
                <a:latin typeface="Calibri"/>
                <a:ea typeface="Calibri"/>
                <a:cs typeface="Calibri"/>
                <a:sym typeface="Calibri"/>
              </a:rPr>
              <a:t> for </a:t>
            </a:r>
            <a:r>
              <a:rPr b="0" i="1" lang="en-US" sz="2000" u="none">
                <a:solidFill>
                  <a:srgbClr val="404040"/>
                </a:solidFill>
                <a:latin typeface="Calibri"/>
                <a:ea typeface="Calibri"/>
                <a:cs typeface="Calibri"/>
                <a:sym typeface="Calibri"/>
              </a:rPr>
              <a:t>a </a:t>
            </a:r>
            <a:r>
              <a:rPr b="0" i="0" lang="en-US" sz="2000" u="none">
                <a:solidFill>
                  <a:srgbClr val="404040"/>
                </a:solidFill>
                <a:latin typeface="Calibri"/>
                <a:ea typeface="Calibri"/>
                <a:cs typeface="Calibri"/>
                <a:sym typeface="Calibri"/>
              </a:rPr>
              <a:t>and Δ</a:t>
            </a:r>
            <a:r>
              <a:rPr b="0" i="1" lang="en-US" sz="2000" u="none">
                <a:solidFill>
                  <a:srgbClr val="404040"/>
                </a:solidFill>
                <a:latin typeface="Calibri"/>
                <a:ea typeface="Calibri"/>
                <a:cs typeface="Calibri"/>
                <a:sym typeface="Calibri"/>
              </a:rPr>
              <a:t>y</a:t>
            </a:r>
            <a:r>
              <a:rPr b="0" i="0" lang="en-US" sz="2000" u="none">
                <a:solidFill>
                  <a:srgbClr val="404040"/>
                </a:solidFill>
                <a:latin typeface="Calibri"/>
                <a:ea typeface="Calibri"/>
                <a:cs typeface="Calibri"/>
                <a:sym typeface="Calibri"/>
              </a:rPr>
              <a:t> for Δ</a:t>
            </a:r>
            <a:r>
              <a:rPr b="0" i="1" lang="en-US" sz="2000" u="none">
                <a:solidFill>
                  <a:srgbClr val="404040"/>
                </a:solidFill>
                <a:latin typeface="Calibri"/>
                <a:ea typeface="Calibri"/>
                <a:cs typeface="Calibri"/>
                <a:sym typeface="Calibri"/>
              </a:rPr>
              <a:t>x</a:t>
            </a:r>
            <a:endParaRPr/>
          </a:p>
          <a:p>
            <a:pPr indent="-127000" lvl="0" marL="90487" marR="0" rtl="0" algn="l">
              <a:lnSpc>
                <a:spcPct val="8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Generally, free falling objects start falling from rest, so it tends to simplify the equations by eliminating v</a:t>
            </a:r>
            <a:r>
              <a:rPr b="0" baseline="-25000" i="0" lang="en-US" sz="2000" u="none">
                <a:solidFill>
                  <a:srgbClr val="404040"/>
                </a:solidFill>
                <a:latin typeface="Calibri"/>
                <a:ea typeface="Calibri"/>
                <a:cs typeface="Calibri"/>
                <a:sym typeface="Calibri"/>
              </a:rPr>
              <a:t>i</a:t>
            </a:r>
            <a:endParaRPr/>
          </a:p>
        </p:txBody>
      </p:sp>
      <p:pic>
        <p:nvPicPr>
          <p:cNvPr descr="U1L5d6" id="301" name="Google Shape;301;p36"/>
          <p:cNvPicPr preferRelativeResize="0"/>
          <p:nvPr/>
        </p:nvPicPr>
        <p:blipFill rotWithShape="1">
          <a:blip r:embed="rId3">
            <a:alphaModFix/>
          </a:blip>
          <a:srcRect b="0" l="0" r="0" t="0"/>
          <a:stretch/>
        </p:blipFill>
        <p:spPr>
          <a:xfrm>
            <a:off x="6221412" y="1143000"/>
            <a:ext cx="2922587" cy="47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1143000" y="404812"/>
            <a:ext cx="7543800" cy="5635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0" lang="en-US" sz="2900" u="none">
                <a:solidFill>
                  <a:srgbClr val="404040"/>
                </a:solidFill>
                <a:latin typeface="Book Antiqua"/>
                <a:ea typeface="Book Antiqua"/>
                <a:cs typeface="Book Antiqua"/>
                <a:sym typeface="Book Antiqua"/>
              </a:rPr>
              <a:t>FREELY FALLING OBJECTS</a:t>
            </a:r>
            <a:br>
              <a:rPr b="1" i="0" lang="en-US" sz="2900" u="none">
                <a:solidFill>
                  <a:srgbClr val="404040"/>
                </a:solidFill>
                <a:latin typeface="Book Antiqua"/>
                <a:ea typeface="Book Antiqua"/>
                <a:cs typeface="Book Antiqua"/>
                <a:sym typeface="Book Antiqua"/>
              </a:rPr>
            </a:br>
            <a:endParaRPr/>
          </a:p>
        </p:txBody>
      </p:sp>
      <p:sp>
        <p:nvSpPr>
          <p:cNvPr id="307" name="Google Shape;307;p37"/>
          <p:cNvSpPr txBox="1"/>
          <p:nvPr>
            <p:ph idx="1" type="body"/>
          </p:nvPr>
        </p:nvSpPr>
        <p:spPr>
          <a:xfrm>
            <a:off x="684212" y="996950"/>
            <a:ext cx="7696200" cy="2590800"/>
          </a:xfrm>
          <a:prstGeom prst="rect">
            <a:avLst/>
          </a:prstGeom>
          <a:noFill/>
          <a:ln>
            <a:noFill/>
          </a:ln>
        </p:spPr>
        <p:txBody>
          <a:bodyPr anchorCtr="0" anchor="t" bIns="45700" lIns="0" spcFirstLastPara="1" rIns="0" wrap="square" tIns="45700">
            <a:noAutofit/>
          </a:bodyPr>
          <a:lstStyle/>
          <a:p>
            <a:pPr indent="-90487" lvl="0" marL="90487" marR="0" rtl="0" algn="l">
              <a:lnSpc>
                <a:spcPct val="70000"/>
              </a:lnSpc>
              <a:spcBef>
                <a:spcPts val="0"/>
              </a:spcBef>
              <a:spcAft>
                <a:spcPts val="0"/>
              </a:spcAft>
              <a:buClr>
                <a:schemeClr val="accent1"/>
              </a:buClr>
              <a:buSzPts val="1700"/>
              <a:buFont typeface="Calibri"/>
              <a:buNone/>
            </a:pPr>
            <a:r>
              <a:rPr b="0" i="0" lang="en-US" sz="1700" u="none">
                <a:solidFill>
                  <a:srgbClr val="404040"/>
                </a:solidFill>
                <a:latin typeface="Book Antiqua"/>
                <a:ea typeface="Book Antiqua"/>
                <a:cs typeface="Book Antiqua"/>
                <a:sym typeface="Book Antiqua"/>
              </a:rPr>
              <a:t>A free-falling object is an object which is falling under the sole influence of gravity. Any object which is being acted upon only be the force of gravity is said to be in a state of free fall. </a:t>
            </a:r>
            <a:endParaRPr/>
          </a:p>
          <a:p>
            <a:pPr indent="-90487" lvl="0" marL="90487" marR="0" rtl="0" algn="l">
              <a:lnSpc>
                <a:spcPct val="70000"/>
              </a:lnSpc>
              <a:spcBef>
                <a:spcPts val="1400"/>
              </a:spcBef>
              <a:spcAft>
                <a:spcPts val="0"/>
              </a:spcAft>
              <a:buClr>
                <a:schemeClr val="accent1"/>
              </a:buClr>
              <a:buSzPts val="1700"/>
              <a:buFont typeface="Calibri"/>
              <a:buNone/>
            </a:pPr>
            <a:r>
              <a:t/>
            </a:r>
            <a:endParaRPr b="0" i="0" sz="1700" u="none">
              <a:solidFill>
                <a:srgbClr val="404040"/>
              </a:solidFill>
              <a:latin typeface="Book Antiqua"/>
              <a:ea typeface="Book Antiqua"/>
              <a:cs typeface="Book Antiqua"/>
              <a:sym typeface="Book Antiqua"/>
            </a:endParaRPr>
          </a:p>
          <a:p>
            <a:pPr indent="-90487" lvl="0" marL="90487" marR="0" rtl="0" algn="l">
              <a:lnSpc>
                <a:spcPct val="70000"/>
              </a:lnSpc>
              <a:spcBef>
                <a:spcPts val="1400"/>
              </a:spcBef>
              <a:spcAft>
                <a:spcPts val="0"/>
              </a:spcAft>
              <a:buClr>
                <a:schemeClr val="accent1"/>
              </a:buClr>
              <a:buSzPts val="1700"/>
              <a:buFont typeface="Calibri"/>
              <a:buNone/>
            </a:pPr>
            <a:r>
              <a:rPr b="0" i="0" lang="en-US" sz="1700" u="none">
                <a:solidFill>
                  <a:srgbClr val="404040"/>
                </a:solidFill>
                <a:latin typeface="Book Antiqua"/>
                <a:ea typeface="Book Antiqua"/>
                <a:cs typeface="Book Antiqua"/>
                <a:sym typeface="Book Antiqua"/>
              </a:rPr>
              <a:t>There are two important motion characteristics which are true of free-falling objects:</a:t>
            </a:r>
            <a:endParaRPr/>
          </a:p>
          <a:p>
            <a:pPr indent="-107950" lvl="0" marL="90487" marR="0" rtl="0" algn="l">
              <a:lnSpc>
                <a:spcPct val="70000"/>
              </a:lnSpc>
              <a:spcBef>
                <a:spcPts val="1400"/>
              </a:spcBef>
              <a:spcAft>
                <a:spcPts val="0"/>
              </a:spcAft>
              <a:buClr>
                <a:schemeClr val="accent1"/>
              </a:buClr>
              <a:buSzPts val="1700"/>
              <a:buFont typeface="Calibri"/>
              <a:buChar char=" "/>
            </a:pPr>
            <a:r>
              <a:rPr b="0" i="0" lang="en-US" sz="1700" u="none">
                <a:solidFill>
                  <a:srgbClr val="404040"/>
                </a:solidFill>
                <a:latin typeface="Book Antiqua"/>
                <a:ea typeface="Book Antiqua"/>
                <a:cs typeface="Book Antiqua"/>
                <a:sym typeface="Book Antiqua"/>
              </a:rPr>
              <a:t>Free-falling objects do not encounter air resistance.</a:t>
            </a:r>
            <a:endParaRPr/>
          </a:p>
          <a:p>
            <a:pPr indent="-107950" lvl="0" marL="90487" marR="0" rtl="0" algn="l">
              <a:lnSpc>
                <a:spcPct val="70000"/>
              </a:lnSpc>
              <a:spcBef>
                <a:spcPts val="1400"/>
              </a:spcBef>
              <a:spcAft>
                <a:spcPts val="0"/>
              </a:spcAft>
              <a:buClr>
                <a:schemeClr val="accent1"/>
              </a:buClr>
              <a:buSzPts val="1700"/>
              <a:buFont typeface="Calibri"/>
              <a:buChar char=" "/>
            </a:pPr>
            <a:r>
              <a:rPr b="0" i="0" lang="en-US" sz="1700" u="none">
                <a:solidFill>
                  <a:srgbClr val="404040"/>
                </a:solidFill>
                <a:latin typeface="Book Antiqua"/>
                <a:ea typeface="Book Antiqua"/>
                <a:cs typeface="Book Antiqua"/>
                <a:sym typeface="Book Antiqua"/>
              </a:rPr>
              <a:t>All free-falling objects (on Earth) accelerate downwards at a rate of 9.8 m/s/s</a:t>
            </a:r>
            <a:endParaRPr/>
          </a:p>
        </p:txBody>
      </p:sp>
      <p:pic>
        <p:nvPicPr>
          <p:cNvPr descr="U1L5e2" id="308" name="Google Shape;308;p37"/>
          <p:cNvPicPr preferRelativeResize="0"/>
          <p:nvPr/>
        </p:nvPicPr>
        <p:blipFill rotWithShape="1">
          <a:blip r:embed="rId3">
            <a:alphaModFix/>
          </a:blip>
          <a:srcRect b="0" l="0" r="0" t="0"/>
          <a:stretch/>
        </p:blipFill>
        <p:spPr>
          <a:xfrm>
            <a:off x="2411412" y="3502025"/>
            <a:ext cx="5562600" cy="3135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314" name="Google Shape;314;p3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descr="D:\backup all\rabia\ALL Physics cource\Physics\Lecturer with Anime\free fall\free fall with air resistance.gif" id="315" name="Google Shape;315;p38"/>
          <p:cNvPicPr preferRelativeResize="0"/>
          <p:nvPr/>
        </p:nvPicPr>
        <p:blipFill rotWithShape="1">
          <a:blip r:embed="rId3">
            <a:alphaModFix/>
          </a:blip>
          <a:srcRect b="0" l="0" r="0" t="0"/>
          <a:stretch/>
        </p:blipFill>
        <p:spPr>
          <a:xfrm>
            <a:off x="1371600" y="0"/>
            <a:ext cx="2971800" cy="6858000"/>
          </a:xfrm>
          <a:prstGeom prst="rect">
            <a:avLst/>
          </a:prstGeom>
          <a:noFill/>
          <a:ln>
            <a:noFill/>
          </a:ln>
        </p:spPr>
      </p:pic>
      <p:pic>
        <p:nvPicPr>
          <p:cNvPr descr="D:\backup all\rabia\ALL Physics cource\Physics\Lecturer with Anime\free fall\free fall without resistance.gif" id="316" name="Google Shape;316;p38"/>
          <p:cNvPicPr preferRelativeResize="0"/>
          <p:nvPr/>
        </p:nvPicPr>
        <p:blipFill rotWithShape="1">
          <a:blip r:embed="rId4">
            <a:alphaModFix/>
          </a:blip>
          <a:srcRect b="0" l="0" r="0" t="0"/>
          <a:stretch/>
        </p:blipFill>
        <p:spPr>
          <a:xfrm>
            <a:off x="5029200" y="0"/>
            <a:ext cx="29718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322" name="Google Shape;322;p3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descr="D:\backup all\rabia\ALL Physics cource\Physics\Lecturer with Anime\free fall\efara.gif" id="323" name="Google Shape;323;p39"/>
          <p:cNvPicPr preferRelativeResize="0"/>
          <p:nvPr/>
        </p:nvPicPr>
        <p:blipFill rotWithShape="1">
          <a:blip r:embed="rId3">
            <a:alphaModFix/>
          </a:blip>
          <a:srcRect b="0" l="0" r="0" t="0"/>
          <a:stretch/>
        </p:blipFill>
        <p:spPr>
          <a:xfrm>
            <a:off x="457200" y="685800"/>
            <a:ext cx="8229600" cy="52244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D:\backup all\rabia\ALL Physics cource\Physics\Lecturer with Anime\free fall\terminal velocity (force balance).gif" id="328" name="Google Shape;328;p40"/>
          <p:cNvPicPr preferRelativeResize="0"/>
          <p:nvPr>
            <p:ph idx="1" type="body"/>
          </p:nvPr>
        </p:nvPicPr>
        <p:blipFill rotWithShape="1">
          <a:blip r:embed="rId3">
            <a:alphaModFix/>
          </a:blip>
          <a:srcRect b="0" l="0" r="0" t="0"/>
          <a:stretch/>
        </p:blipFill>
        <p:spPr>
          <a:xfrm>
            <a:off x="1219200" y="4217987"/>
            <a:ext cx="7681912" cy="2667000"/>
          </a:xfrm>
          <a:prstGeom prst="rect">
            <a:avLst/>
          </a:prstGeom>
          <a:noFill/>
          <a:ln>
            <a:noFill/>
          </a:ln>
        </p:spPr>
      </p:pic>
      <p:sp>
        <p:nvSpPr>
          <p:cNvPr id="329" name="Google Shape;329;p40"/>
          <p:cNvSpPr txBox="1"/>
          <p:nvPr/>
        </p:nvSpPr>
        <p:spPr>
          <a:xfrm>
            <a:off x="1066800" y="1219200"/>
            <a:ext cx="8077200" cy="28098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Forces cause objects to accelerate (2</a:t>
            </a:r>
            <a:r>
              <a:rPr b="1" baseline="30000" i="1" lang="en-US" sz="2800" u="none">
                <a:solidFill>
                  <a:schemeClr val="dk1"/>
                </a:solidFill>
                <a:latin typeface="Book Antiqua"/>
                <a:ea typeface="Book Antiqua"/>
                <a:cs typeface="Book Antiqua"/>
                <a:sym typeface="Book Antiqua"/>
              </a:rPr>
              <a:t>nd</a:t>
            </a:r>
            <a:r>
              <a:rPr b="1" i="1" lang="en-US" sz="2800" u="none">
                <a:solidFill>
                  <a:schemeClr val="dk1"/>
                </a:solidFill>
                <a:latin typeface="Book Antiqua"/>
                <a:ea typeface="Book Antiqua"/>
                <a:cs typeface="Book Antiqua"/>
                <a:sym typeface="Book Antiqua"/>
              </a:rPr>
              <a:t> Law).</a:t>
            </a:r>
            <a:endParaRPr/>
          </a:p>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When the force of gravity on a falling object equals the force of the air resistance going against gravity, the forces balance out and the object stops accelerating.</a:t>
            </a:r>
            <a:endParaRPr/>
          </a:p>
          <a:p>
            <a:pPr indent="0" lvl="0" marL="0" marR="0" rtl="0" algn="l">
              <a:lnSpc>
                <a:spcPct val="90000"/>
              </a:lnSpc>
              <a:spcBef>
                <a:spcPts val="0"/>
              </a:spcBef>
              <a:spcAft>
                <a:spcPts val="0"/>
              </a:spcAft>
              <a:buClr>
                <a:schemeClr val="dk1"/>
              </a:buClr>
              <a:buSzPts val="2800"/>
              <a:buFont typeface="Book Antiqua"/>
              <a:buNone/>
            </a:pPr>
            <a:r>
              <a:rPr b="1" i="1" lang="en-US" sz="2800" u="none">
                <a:solidFill>
                  <a:schemeClr val="dk1"/>
                </a:solidFill>
                <a:latin typeface="Book Antiqua"/>
                <a:ea typeface="Book Antiqua"/>
                <a:cs typeface="Book Antiqua"/>
                <a:sym typeface="Book Antiqua"/>
              </a:rPr>
              <a:t>The object will travel at a constant velocity – the terminal velocity.</a:t>
            </a:r>
            <a:endParaRPr/>
          </a:p>
        </p:txBody>
      </p:sp>
      <p:sp>
        <p:nvSpPr>
          <p:cNvPr id="330" name="Google Shape;330;p40"/>
          <p:cNvSpPr txBox="1"/>
          <p:nvPr/>
        </p:nvSpPr>
        <p:spPr>
          <a:xfrm>
            <a:off x="1143000" y="457200"/>
            <a:ext cx="678180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Book Antiqua"/>
              <a:buNone/>
            </a:pPr>
            <a:r>
              <a:rPr b="1" i="1" lang="en-US" sz="3200" u="none">
                <a:solidFill>
                  <a:schemeClr val="dk1"/>
                </a:solidFill>
                <a:latin typeface="Book Antiqua"/>
                <a:ea typeface="Book Antiqua"/>
                <a:cs typeface="Book Antiqua"/>
                <a:sym typeface="Book Antiqua"/>
              </a:rPr>
              <a:t>Terminal Velocity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609600" y="642937"/>
            <a:ext cx="8229600" cy="4111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1" lang="en-US" sz="2900" u="none">
                <a:solidFill>
                  <a:srgbClr val="404040"/>
                </a:solidFill>
                <a:latin typeface="Book Antiqua"/>
                <a:ea typeface="Book Antiqua"/>
                <a:cs typeface="Book Antiqua"/>
                <a:sym typeface="Book Antiqua"/>
              </a:rPr>
              <a:t>UNIFORM CIRCULAR MOTION</a:t>
            </a:r>
            <a:br>
              <a:rPr b="1" i="1" lang="en-US" sz="2900" u="none">
                <a:solidFill>
                  <a:srgbClr val="404040"/>
                </a:solidFill>
                <a:latin typeface="Book Antiqua"/>
                <a:ea typeface="Book Antiqua"/>
                <a:cs typeface="Book Antiqua"/>
                <a:sym typeface="Book Antiqua"/>
              </a:rPr>
            </a:br>
            <a:endParaRPr/>
          </a:p>
        </p:txBody>
      </p:sp>
      <p:pic>
        <p:nvPicPr>
          <p:cNvPr id="336" name="Google Shape;336;p41"/>
          <p:cNvPicPr preferRelativeResize="0"/>
          <p:nvPr/>
        </p:nvPicPr>
        <p:blipFill rotWithShape="1">
          <a:blip r:embed="rId3">
            <a:alphaModFix/>
          </a:blip>
          <a:srcRect b="0" l="0" r="0" t="0"/>
          <a:stretch/>
        </p:blipFill>
        <p:spPr>
          <a:xfrm>
            <a:off x="6096000" y="609600"/>
            <a:ext cx="3048000" cy="1858962"/>
          </a:xfrm>
          <a:prstGeom prst="rect">
            <a:avLst/>
          </a:prstGeom>
          <a:noFill/>
          <a:ln>
            <a:noFill/>
          </a:ln>
        </p:spPr>
      </p:pic>
      <p:sp>
        <p:nvSpPr>
          <p:cNvPr id="337" name="Google Shape;337;p41"/>
          <p:cNvSpPr txBox="1"/>
          <p:nvPr/>
        </p:nvSpPr>
        <p:spPr>
          <a:xfrm>
            <a:off x="484187" y="1125537"/>
            <a:ext cx="59436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The acceleration vector in uniform circular motion is always perpendicular to the path and always points toward the center of the circle. An Acceleration of this nature is called a centripetal (center-seeking)  acceleration, and its magnitude is</a:t>
            </a:r>
            <a:endParaRPr/>
          </a:p>
          <a:p>
            <a:pPr indent="0" lvl="0" marL="0" marR="0" rtl="0" algn="l">
              <a:lnSpc>
                <a:spcPct val="100000"/>
              </a:lnSpc>
              <a:spcBef>
                <a:spcPts val="0"/>
              </a:spcBef>
              <a:spcAft>
                <a:spcPts val="0"/>
              </a:spcAft>
              <a:buNone/>
            </a:pPr>
            <a:r>
              <a:t/>
            </a:r>
            <a:endParaRPr b="0" i="0" sz="1800" u="none">
              <a:solidFill>
                <a:schemeClr val="dk1"/>
              </a:solidFill>
              <a:latin typeface="Book Antiqua"/>
              <a:ea typeface="Book Antiqua"/>
              <a:cs typeface="Book Antiqua"/>
              <a:sym typeface="Book Antiqua"/>
            </a:endParaRPr>
          </a:p>
        </p:txBody>
      </p:sp>
      <p:sp>
        <p:nvSpPr>
          <p:cNvPr id="338" name="Google Shape;338;p41"/>
          <p:cNvSpPr txBox="1"/>
          <p:nvPr/>
        </p:nvSpPr>
        <p:spPr>
          <a:xfrm>
            <a:off x="452437" y="3484562"/>
            <a:ext cx="54102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Consider a particle moving along a curved path where the velocity changes both in direction and in magnitude</a:t>
            </a:r>
            <a:endParaRPr/>
          </a:p>
        </p:txBody>
      </p:sp>
      <p:pic>
        <p:nvPicPr>
          <p:cNvPr id="339" name="Google Shape;339;p41"/>
          <p:cNvPicPr preferRelativeResize="0"/>
          <p:nvPr/>
        </p:nvPicPr>
        <p:blipFill rotWithShape="1">
          <a:blip r:embed="rId4">
            <a:alphaModFix/>
          </a:blip>
          <a:srcRect b="0" l="0" r="0" t="0"/>
          <a:stretch/>
        </p:blipFill>
        <p:spPr>
          <a:xfrm>
            <a:off x="5881687" y="2878137"/>
            <a:ext cx="3184525" cy="3432175"/>
          </a:xfrm>
          <a:prstGeom prst="rect">
            <a:avLst/>
          </a:prstGeom>
          <a:noFill/>
          <a:ln>
            <a:noFill/>
          </a:ln>
        </p:spPr>
      </p:pic>
      <p:pic>
        <p:nvPicPr>
          <p:cNvPr id="340" name="Google Shape;340;p41"/>
          <p:cNvPicPr preferRelativeResize="0"/>
          <p:nvPr/>
        </p:nvPicPr>
        <p:blipFill rotWithShape="1">
          <a:blip r:embed="rId5">
            <a:alphaModFix/>
          </a:blip>
          <a:srcRect b="0" l="0" r="0" t="0"/>
          <a:stretch/>
        </p:blipFill>
        <p:spPr>
          <a:xfrm>
            <a:off x="425450" y="2636837"/>
            <a:ext cx="4248150" cy="876300"/>
          </a:xfrm>
          <a:prstGeom prst="rect">
            <a:avLst/>
          </a:prstGeom>
          <a:noFill/>
          <a:ln>
            <a:noFill/>
          </a:ln>
        </p:spPr>
      </p:pic>
      <p:pic>
        <p:nvPicPr>
          <p:cNvPr id="341" name="Google Shape;341;p41"/>
          <p:cNvPicPr preferRelativeResize="0"/>
          <p:nvPr/>
        </p:nvPicPr>
        <p:blipFill rotWithShape="1">
          <a:blip r:embed="rId6">
            <a:alphaModFix/>
          </a:blip>
          <a:srcRect b="0" l="0" r="0" t="0"/>
          <a:stretch/>
        </p:blipFill>
        <p:spPr>
          <a:xfrm>
            <a:off x="4427537" y="2662237"/>
            <a:ext cx="2520950" cy="79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24"/>
          <p:cNvSpPr/>
          <p:nvPr/>
        </p:nvSpPr>
        <p:spPr>
          <a:xfrm>
            <a:off x="369887" y="3273425"/>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2" name="Google Shape;182;p24"/>
          <p:cNvPicPr preferRelativeResize="0"/>
          <p:nvPr/>
        </p:nvPicPr>
        <p:blipFill rotWithShape="1">
          <a:blip r:embed="rId3">
            <a:alphaModFix/>
          </a:blip>
          <a:srcRect b="0" l="0" r="0" t="0"/>
          <a:stretch/>
        </p:blipFill>
        <p:spPr>
          <a:xfrm>
            <a:off x="1331912" y="2171700"/>
            <a:ext cx="3556000" cy="482600"/>
          </a:xfrm>
          <a:prstGeom prst="rect">
            <a:avLst/>
          </a:prstGeom>
          <a:noFill/>
          <a:ln>
            <a:noFill/>
          </a:ln>
        </p:spPr>
      </p:pic>
      <p:sp>
        <p:nvSpPr>
          <p:cNvPr id="183" name="Google Shape;183;p24"/>
          <p:cNvSpPr txBox="1"/>
          <p:nvPr/>
        </p:nvSpPr>
        <p:spPr>
          <a:xfrm>
            <a:off x="438150" y="538162"/>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Position and Displacement</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
        <p:nvSpPr>
          <p:cNvPr id="184" name="Google Shape;184;p24"/>
          <p:cNvSpPr txBox="1"/>
          <p:nvPr/>
        </p:nvSpPr>
        <p:spPr>
          <a:xfrm>
            <a:off x="0" y="1074737"/>
            <a:ext cx="9144000" cy="92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One general way of locating a particle (or particle-like object) is with a </a:t>
            </a:r>
            <a:r>
              <a:rPr b="1" i="0" lang="en-US" sz="1800" u="none">
                <a:solidFill>
                  <a:schemeClr val="dk1"/>
                </a:solidFill>
                <a:latin typeface="Times"/>
                <a:ea typeface="Times"/>
                <a:cs typeface="Times"/>
                <a:sym typeface="Times"/>
              </a:rPr>
              <a:t>position</a:t>
            </a:r>
            <a:endParaRPr/>
          </a:p>
          <a:p>
            <a:pPr indent="0" lvl="0" marL="0" marR="0" rtl="0" algn="l">
              <a:lnSpc>
                <a:spcPct val="100000"/>
              </a:lnSpc>
              <a:spcBef>
                <a:spcPts val="0"/>
              </a:spcBef>
              <a:spcAft>
                <a:spcPts val="0"/>
              </a:spcAft>
              <a:buClr>
                <a:schemeClr val="dk1"/>
              </a:buClr>
              <a:buSzPts val="1800"/>
              <a:buFont typeface="Times"/>
              <a:buNone/>
            </a:pPr>
            <a:r>
              <a:rPr b="1" i="0" lang="en-US" sz="1800" u="none">
                <a:solidFill>
                  <a:schemeClr val="dk1"/>
                </a:solidFill>
                <a:latin typeface="Times"/>
                <a:ea typeface="Times"/>
                <a:cs typeface="Times"/>
                <a:sym typeface="Times"/>
              </a:rPr>
              <a:t>vector </a:t>
            </a:r>
            <a:r>
              <a:rPr b="0" i="0" lang="en-US" sz="1800" u="none">
                <a:solidFill>
                  <a:schemeClr val="dk1"/>
                </a:solidFill>
                <a:latin typeface="Times"/>
                <a:ea typeface="Times"/>
                <a:cs typeface="Times"/>
                <a:sym typeface="Times"/>
              </a:rPr>
              <a:t>, which is a vector that extends from a reference point (usually the</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origin) to the particle.</a:t>
            </a:r>
            <a:endParaRPr/>
          </a:p>
        </p:txBody>
      </p:sp>
      <p:pic>
        <p:nvPicPr>
          <p:cNvPr id="185" name="Google Shape;185;p24"/>
          <p:cNvPicPr preferRelativeResize="0"/>
          <p:nvPr/>
        </p:nvPicPr>
        <p:blipFill rotWithShape="1">
          <a:blip r:embed="rId4">
            <a:alphaModFix/>
          </a:blip>
          <a:srcRect b="0" l="0" r="0" t="0"/>
          <a:stretch/>
        </p:blipFill>
        <p:spPr>
          <a:xfrm>
            <a:off x="5219700" y="2025650"/>
            <a:ext cx="3625850" cy="4343400"/>
          </a:xfrm>
          <a:prstGeom prst="rect">
            <a:avLst/>
          </a:prstGeom>
          <a:noFill/>
          <a:ln>
            <a:noFill/>
          </a:ln>
        </p:spPr>
      </p:pic>
      <p:sp>
        <p:nvSpPr>
          <p:cNvPr id="186" name="Google Shape;186;p24"/>
          <p:cNvSpPr txBox="1"/>
          <p:nvPr/>
        </p:nvSpPr>
        <p:spPr>
          <a:xfrm>
            <a:off x="95250" y="2886075"/>
            <a:ext cx="512445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where </a:t>
            </a:r>
            <a:r>
              <a:rPr b="0" i="1" lang="en-US" sz="1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 </a:t>
            </a:r>
            <a:r>
              <a:rPr b="0" i="1" lang="en-US" sz="1800" u="none">
                <a:solidFill>
                  <a:schemeClr val="dk1"/>
                </a:solidFill>
                <a:latin typeface="Times"/>
                <a:ea typeface="Times"/>
                <a:cs typeface="Times"/>
                <a:sym typeface="Times"/>
              </a:rPr>
              <a:t>y </a:t>
            </a:r>
            <a:r>
              <a:rPr b="0" i="0" lang="en-US" sz="1800" u="none">
                <a:solidFill>
                  <a:schemeClr val="dk1"/>
                </a:solidFill>
                <a:latin typeface="Times"/>
                <a:ea typeface="Times"/>
                <a:cs typeface="Times"/>
                <a:sym typeface="Times"/>
              </a:rPr>
              <a:t>, and </a:t>
            </a:r>
            <a:r>
              <a:rPr b="0" i="1" lang="en-US" sz="1800" u="none">
                <a:solidFill>
                  <a:schemeClr val="dk1"/>
                </a:solidFill>
                <a:latin typeface="Times"/>
                <a:ea typeface="Times"/>
                <a:cs typeface="Times"/>
                <a:sym typeface="Times"/>
              </a:rPr>
              <a:t>z </a:t>
            </a:r>
            <a:r>
              <a:rPr b="0" i="0" lang="en-US" sz="1800" u="none">
                <a:solidFill>
                  <a:schemeClr val="dk1"/>
                </a:solidFill>
                <a:latin typeface="Times"/>
                <a:ea typeface="Times"/>
                <a:cs typeface="Times"/>
                <a:sym typeface="Times"/>
              </a:rPr>
              <a:t>are the vector components of</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and the coefficients </a:t>
            </a:r>
            <a:r>
              <a:rPr b="0" i="1" lang="en-US" sz="1800" u="none">
                <a:solidFill>
                  <a:schemeClr val="dk1"/>
                </a:solidFill>
                <a:latin typeface="Times"/>
                <a:ea typeface="Times"/>
                <a:cs typeface="Times"/>
                <a:sym typeface="Times"/>
              </a:rPr>
              <a:t>x</a:t>
            </a:r>
            <a:r>
              <a:rPr b="0" i="0" lang="en-US" sz="1800" u="none">
                <a:solidFill>
                  <a:schemeClr val="dk1"/>
                </a:solidFill>
                <a:latin typeface="Times"/>
                <a:ea typeface="Times"/>
                <a:cs typeface="Times"/>
                <a:sym typeface="Times"/>
              </a:rPr>
              <a:t>, </a:t>
            </a:r>
            <a:r>
              <a:rPr b="0" i="1" lang="en-US" sz="1800" u="none">
                <a:solidFill>
                  <a:schemeClr val="dk1"/>
                </a:solidFill>
                <a:latin typeface="Times"/>
                <a:ea typeface="Times"/>
                <a:cs typeface="Times"/>
                <a:sym typeface="Times"/>
              </a:rPr>
              <a:t>y</a:t>
            </a:r>
            <a:r>
              <a:rPr b="0" i="0" lang="en-US" sz="1800" u="none">
                <a:solidFill>
                  <a:schemeClr val="dk1"/>
                </a:solidFill>
                <a:latin typeface="Times"/>
                <a:ea typeface="Times"/>
                <a:cs typeface="Times"/>
                <a:sym typeface="Times"/>
              </a:rPr>
              <a:t>, and </a:t>
            </a:r>
            <a:r>
              <a:rPr b="0" i="1" lang="en-US" sz="1800" u="none">
                <a:solidFill>
                  <a:schemeClr val="dk1"/>
                </a:solidFill>
                <a:latin typeface="Times"/>
                <a:ea typeface="Times"/>
                <a:cs typeface="Times"/>
                <a:sym typeface="Times"/>
              </a:rPr>
              <a:t>z </a:t>
            </a:r>
            <a:r>
              <a:rPr b="0" i="0" lang="en-US" sz="1800" u="none">
                <a:solidFill>
                  <a:schemeClr val="dk1"/>
                </a:solidFill>
                <a:latin typeface="Times"/>
                <a:ea typeface="Times"/>
                <a:cs typeface="Times"/>
                <a:sym typeface="Times"/>
              </a:rPr>
              <a:t>are its scalar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components.</a:t>
            </a:r>
            <a:endParaRPr/>
          </a:p>
        </p:txBody>
      </p:sp>
      <p:pic>
        <p:nvPicPr>
          <p:cNvPr id="187" name="Google Shape;187;p24"/>
          <p:cNvPicPr preferRelativeResize="0"/>
          <p:nvPr/>
        </p:nvPicPr>
        <p:blipFill rotWithShape="1">
          <a:blip r:embed="rId5">
            <a:alphaModFix/>
          </a:blip>
          <a:srcRect b="0" l="0" r="0" t="0"/>
          <a:stretch/>
        </p:blipFill>
        <p:spPr>
          <a:xfrm>
            <a:off x="354012" y="4613275"/>
            <a:ext cx="4006850" cy="720725"/>
          </a:xfrm>
          <a:prstGeom prst="rect">
            <a:avLst/>
          </a:prstGeom>
          <a:noFill/>
          <a:ln>
            <a:noFill/>
          </a:ln>
        </p:spPr>
      </p:pic>
      <p:sp>
        <p:nvSpPr>
          <p:cNvPr id="188" name="Google Shape;188;p24"/>
          <p:cNvSpPr txBox="1"/>
          <p:nvPr/>
        </p:nvSpPr>
        <p:spPr>
          <a:xfrm>
            <a:off x="354012" y="93662"/>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1" i="0" lang="en-US" sz="2800" u="none">
                <a:solidFill>
                  <a:schemeClr val="dk1"/>
                </a:solidFill>
                <a:latin typeface="Book Antiqua"/>
                <a:ea typeface="Book Antiqua"/>
                <a:cs typeface="Book Antiqua"/>
                <a:sym typeface="Book Antiqua"/>
              </a:rPr>
              <a:t> Motion in two/three dimensions </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2"/>
          <p:cNvPicPr preferRelativeResize="0"/>
          <p:nvPr>
            <p:ph idx="1" type="body"/>
          </p:nvPr>
        </p:nvPicPr>
        <p:blipFill rotWithShape="1">
          <a:blip r:embed="rId3">
            <a:alphaModFix/>
          </a:blip>
          <a:srcRect b="0" l="0" r="0" t="0"/>
          <a:stretch/>
        </p:blipFill>
        <p:spPr>
          <a:xfrm>
            <a:off x="179387" y="115887"/>
            <a:ext cx="4597400" cy="550862"/>
          </a:xfrm>
          <a:prstGeom prst="rect">
            <a:avLst/>
          </a:prstGeom>
          <a:noFill/>
          <a:ln>
            <a:noFill/>
          </a:ln>
        </p:spPr>
      </p:pic>
      <p:pic>
        <p:nvPicPr>
          <p:cNvPr id="347" name="Google Shape;347;p42"/>
          <p:cNvPicPr preferRelativeResize="0"/>
          <p:nvPr/>
        </p:nvPicPr>
        <p:blipFill rotWithShape="1">
          <a:blip r:embed="rId4">
            <a:alphaModFix/>
          </a:blip>
          <a:srcRect b="0" l="0" r="0" t="0"/>
          <a:stretch/>
        </p:blipFill>
        <p:spPr>
          <a:xfrm>
            <a:off x="6867525" y="115887"/>
            <a:ext cx="2276475" cy="3924300"/>
          </a:xfrm>
          <a:prstGeom prst="rect">
            <a:avLst/>
          </a:prstGeom>
          <a:noFill/>
          <a:ln>
            <a:noFill/>
          </a:ln>
        </p:spPr>
      </p:pic>
      <p:pic>
        <p:nvPicPr>
          <p:cNvPr id="348" name="Google Shape;348;p42"/>
          <p:cNvPicPr preferRelativeResize="0"/>
          <p:nvPr/>
        </p:nvPicPr>
        <p:blipFill rotWithShape="1">
          <a:blip r:embed="rId5">
            <a:alphaModFix/>
          </a:blip>
          <a:srcRect b="0" l="0" r="0" t="0"/>
          <a:stretch/>
        </p:blipFill>
        <p:spPr>
          <a:xfrm>
            <a:off x="6867525" y="4365625"/>
            <a:ext cx="2038350" cy="1933575"/>
          </a:xfrm>
          <a:prstGeom prst="rect">
            <a:avLst/>
          </a:prstGeom>
          <a:noFill/>
          <a:ln>
            <a:noFill/>
          </a:ln>
        </p:spPr>
      </p:pic>
      <p:sp>
        <p:nvSpPr>
          <p:cNvPr id="349" name="Google Shape;349;p42"/>
          <p:cNvSpPr txBox="1"/>
          <p:nvPr/>
        </p:nvSpPr>
        <p:spPr>
          <a:xfrm>
            <a:off x="323850" y="635000"/>
            <a:ext cx="59769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replace sin</a:t>
            </a: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with </a:t>
            </a:r>
            <a:r>
              <a:rPr b="0" i="1" lang="en-US" sz="1800" u="none">
                <a:solidFill>
                  <a:schemeClr val="dk1"/>
                </a:solidFill>
                <a:latin typeface="Times"/>
                <a:ea typeface="Times"/>
                <a:cs typeface="Times"/>
                <a:sym typeface="Times"/>
              </a:rPr>
              <a:t>y</a:t>
            </a:r>
            <a:r>
              <a:rPr b="0" i="1" lang="en-US" sz="800" u="none">
                <a:solidFill>
                  <a:schemeClr val="dk1"/>
                </a:solidFill>
                <a:latin typeface="Times"/>
                <a:ea typeface="Times"/>
                <a:cs typeface="Times"/>
                <a:sym typeface="Times"/>
              </a:rPr>
              <a:t>p</a:t>
            </a:r>
            <a:r>
              <a:rPr b="0" i="0" lang="en-US" sz="1800" u="none">
                <a:solidFill>
                  <a:schemeClr val="dk1"/>
                </a:solidFill>
                <a:latin typeface="Times"/>
                <a:ea typeface="Times"/>
                <a:cs typeface="Times"/>
                <a:sym typeface="Times"/>
              </a:rPr>
              <a:t>/</a:t>
            </a:r>
            <a:r>
              <a:rPr b="0" i="1" lang="en-US" sz="1800" u="none">
                <a:solidFill>
                  <a:schemeClr val="dk1"/>
                </a:solidFill>
                <a:latin typeface="Times"/>
                <a:ea typeface="Times"/>
                <a:cs typeface="Times"/>
                <a:sym typeface="Times"/>
              </a:rPr>
              <a:t>r </a:t>
            </a:r>
            <a:r>
              <a:rPr b="0" i="0" lang="en-US" sz="1800" u="none">
                <a:solidFill>
                  <a:schemeClr val="dk1"/>
                </a:solidFill>
                <a:latin typeface="Times"/>
                <a:ea typeface="Times"/>
                <a:cs typeface="Times"/>
                <a:sym typeface="Times"/>
              </a:rPr>
              <a:t>and  cos with </a:t>
            </a:r>
            <a:r>
              <a:rPr b="0" i="1" lang="en-US" sz="1800" u="none">
                <a:solidFill>
                  <a:schemeClr val="dk1"/>
                </a:solidFill>
                <a:latin typeface="Times"/>
                <a:ea typeface="Times"/>
                <a:cs typeface="Times"/>
                <a:sym typeface="Times"/>
              </a:rPr>
              <a:t>x</a:t>
            </a:r>
            <a:r>
              <a:rPr b="0" i="1" lang="en-US" sz="800" u="none">
                <a:solidFill>
                  <a:schemeClr val="dk1"/>
                </a:solidFill>
                <a:latin typeface="Times"/>
                <a:ea typeface="Times"/>
                <a:cs typeface="Times"/>
                <a:sym typeface="Times"/>
              </a:rPr>
              <a:t>p</a:t>
            </a:r>
            <a:r>
              <a:rPr b="0" i="0" lang="en-US" sz="1800" u="none">
                <a:solidFill>
                  <a:schemeClr val="dk1"/>
                </a:solidFill>
                <a:latin typeface="Times"/>
                <a:ea typeface="Times"/>
                <a:cs typeface="Times"/>
                <a:sym typeface="Times"/>
              </a:rPr>
              <a:t>/</a:t>
            </a:r>
            <a:r>
              <a:rPr b="0" i="1" lang="en-US" sz="1800" u="none">
                <a:solidFill>
                  <a:schemeClr val="dk1"/>
                </a:solidFill>
                <a:latin typeface="Times"/>
                <a:ea typeface="Times"/>
                <a:cs typeface="Times"/>
                <a:sym typeface="Times"/>
              </a:rPr>
              <a:t>r</a:t>
            </a:r>
            <a:endParaRPr/>
          </a:p>
        </p:txBody>
      </p:sp>
      <p:pic>
        <p:nvPicPr>
          <p:cNvPr id="350" name="Google Shape;350;p42"/>
          <p:cNvPicPr preferRelativeResize="0"/>
          <p:nvPr/>
        </p:nvPicPr>
        <p:blipFill rotWithShape="1">
          <a:blip r:embed="rId6">
            <a:alphaModFix/>
          </a:blip>
          <a:srcRect b="0" l="0" r="0" t="0"/>
          <a:stretch/>
        </p:blipFill>
        <p:spPr>
          <a:xfrm>
            <a:off x="1331912" y="1004887"/>
            <a:ext cx="2160587" cy="644525"/>
          </a:xfrm>
          <a:prstGeom prst="rect">
            <a:avLst/>
          </a:prstGeom>
          <a:noFill/>
          <a:ln>
            <a:noFill/>
          </a:ln>
        </p:spPr>
      </p:pic>
      <p:pic>
        <p:nvPicPr>
          <p:cNvPr id="351" name="Google Shape;351;p42"/>
          <p:cNvPicPr preferRelativeResize="0"/>
          <p:nvPr/>
        </p:nvPicPr>
        <p:blipFill rotWithShape="1">
          <a:blip r:embed="rId7">
            <a:alphaModFix/>
          </a:blip>
          <a:srcRect b="0" l="0" r="0" t="0"/>
          <a:stretch/>
        </p:blipFill>
        <p:spPr>
          <a:xfrm>
            <a:off x="319087" y="1916112"/>
            <a:ext cx="3389312" cy="690562"/>
          </a:xfrm>
          <a:prstGeom prst="rect">
            <a:avLst/>
          </a:prstGeom>
          <a:noFill/>
          <a:ln>
            <a:noFill/>
          </a:ln>
        </p:spPr>
      </p:pic>
      <p:pic>
        <p:nvPicPr>
          <p:cNvPr id="352" name="Google Shape;352;p42"/>
          <p:cNvPicPr preferRelativeResize="0"/>
          <p:nvPr/>
        </p:nvPicPr>
        <p:blipFill rotWithShape="1">
          <a:blip r:embed="rId8">
            <a:alphaModFix/>
          </a:blip>
          <a:srcRect b="0" l="0" r="0" t="0"/>
          <a:stretch/>
        </p:blipFill>
        <p:spPr>
          <a:xfrm>
            <a:off x="3708400" y="1916112"/>
            <a:ext cx="3802062" cy="690562"/>
          </a:xfrm>
          <a:prstGeom prst="rect">
            <a:avLst/>
          </a:prstGeom>
          <a:noFill/>
          <a:ln>
            <a:noFill/>
          </a:ln>
        </p:spPr>
      </p:pic>
      <p:pic>
        <p:nvPicPr>
          <p:cNvPr id="353" name="Google Shape;353;p42"/>
          <p:cNvPicPr preferRelativeResize="0"/>
          <p:nvPr/>
        </p:nvPicPr>
        <p:blipFill rotWithShape="1">
          <a:blip r:embed="rId9">
            <a:alphaModFix/>
          </a:blip>
          <a:srcRect b="0" l="0" r="0" t="0"/>
          <a:stretch/>
        </p:blipFill>
        <p:spPr>
          <a:xfrm>
            <a:off x="179387" y="2800350"/>
            <a:ext cx="5414962" cy="719137"/>
          </a:xfrm>
          <a:prstGeom prst="rect">
            <a:avLst/>
          </a:prstGeom>
          <a:noFill/>
          <a:ln>
            <a:noFill/>
          </a:ln>
        </p:spPr>
      </p:pic>
      <p:pic>
        <p:nvPicPr>
          <p:cNvPr id="354" name="Google Shape;354;p42"/>
          <p:cNvPicPr preferRelativeResize="0"/>
          <p:nvPr/>
        </p:nvPicPr>
        <p:blipFill rotWithShape="1">
          <a:blip r:embed="rId10">
            <a:alphaModFix/>
          </a:blip>
          <a:srcRect b="0" l="0" r="0" t="0"/>
          <a:stretch/>
        </p:blipFill>
        <p:spPr>
          <a:xfrm>
            <a:off x="796925" y="3706812"/>
            <a:ext cx="3694112" cy="8016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250825" y="874712"/>
            <a:ext cx="8229600" cy="4111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900"/>
              <a:buFont typeface="Book Antiqua"/>
              <a:buNone/>
            </a:pPr>
            <a:r>
              <a:rPr b="1" i="1" lang="en-US" sz="2900" u="none">
                <a:solidFill>
                  <a:srgbClr val="404040"/>
                </a:solidFill>
                <a:latin typeface="Book Antiqua"/>
                <a:ea typeface="Book Antiqua"/>
                <a:cs typeface="Book Antiqua"/>
                <a:sym typeface="Book Antiqua"/>
              </a:rPr>
              <a:t>Tangential and Radial Acceleration </a:t>
            </a:r>
            <a:br>
              <a:rPr b="1" i="1" lang="en-US" sz="2900" u="none">
                <a:solidFill>
                  <a:srgbClr val="404040"/>
                </a:solidFill>
                <a:latin typeface="Book Antiqua"/>
                <a:ea typeface="Book Antiqua"/>
                <a:cs typeface="Book Antiqua"/>
                <a:sym typeface="Book Antiqua"/>
              </a:rPr>
            </a:br>
            <a:endParaRPr/>
          </a:p>
        </p:txBody>
      </p:sp>
      <p:pic>
        <p:nvPicPr>
          <p:cNvPr id="360" name="Google Shape;360;p43"/>
          <p:cNvPicPr preferRelativeResize="0"/>
          <p:nvPr/>
        </p:nvPicPr>
        <p:blipFill rotWithShape="1">
          <a:blip r:embed="rId3">
            <a:alphaModFix/>
          </a:blip>
          <a:srcRect b="0" l="0" r="0" t="0"/>
          <a:stretch/>
        </p:blipFill>
        <p:spPr>
          <a:xfrm>
            <a:off x="6096000" y="609600"/>
            <a:ext cx="3048000" cy="1858962"/>
          </a:xfrm>
          <a:prstGeom prst="rect">
            <a:avLst/>
          </a:prstGeom>
          <a:noFill/>
          <a:ln>
            <a:noFill/>
          </a:ln>
        </p:spPr>
      </p:pic>
      <p:pic>
        <p:nvPicPr>
          <p:cNvPr id="361" name="Google Shape;361;p43"/>
          <p:cNvPicPr preferRelativeResize="0"/>
          <p:nvPr/>
        </p:nvPicPr>
        <p:blipFill rotWithShape="1">
          <a:blip r:embed="rId4">
            <a:alphaModFix/>
          </a:blip>
          <a:srcRect b="0" l="0" r="0" t="0"/>
          <a:stretch/>
        </p:blipFill>
        <p:spPr>
          <a:xfrm>
            <a:off x="6096000" y="2438400"/>
            <a:ext cx="3048000" cy="1657350"/>
          </a:xfrm>
          <a:prstGeom prst="rect">
            <a:avLst/>
          </a:prstGeom>
          <a:noFill/>
          <a:ln>
            <a:noFill/>
          </a:ln>
        </p:spPr>
      </p:pic>
      <p:pic>
        <p:nvPicPr>
          <p:cNvPr id="362" name="Google Shape;362;p43"/>
          <p:cNvPicPr preferRelativeResize="0"/>
          <p:nvPr/>
        </p:nvPicPr>
        <p:blipFill rotWithShape="1">
          <a:blip r:embed="rId5">
            <a:alphaModFix/>
          </a:blip>
          <a:srcRect b="0" l="0" r="0" t="0"/>
          <a:stretch/>
        </p:blipFill>
        <p:spPr>
          <a:xfrm>
            <a:off x="4714875" y="4090987"/>
            <a:ext cx="4419600" cy="2057400"/>
          </a:xfrm>
          <a:prstGeom prst="rect">
            <a:avLst/>
          </a:prstGeom>
          <a:noFill/>
          <a:ln>
            <a:noFill/>
          </a:ln>
        </p:spPr>
      </p:pic>
      <p:pic>
        <p:nvPicPr>
          <p:cNvPr id="363" name="Google Shape;363;p43"/>
          <p:cNvPicPr preferRelativeResize="0"/>
          <p:nvPr/>
        </p:nvPicPr>
        <p:blipFill rotWithShape="1">
          <a:blip r:embed="rId6">
            <a:alphaModFix/>
          </a:blip>
          <a:srcRect b="0" l="0" r="0" t="0"/>
          <a:stretch/>
        </p:blipFill>
        <p:spPr>
          <a:xfrm>
            <a:off x="2590800" y="4572000"/>
            <a:ext cx="1905000" cy="428625"/>
          </a:xfrm>
          <a:prstGeom prst="rect">
            <a:avLst/>
          </a:prstGeom>
          <a:noFill/>
          <a:ln>
            <a:noFill/>
          </a:ln>
        </p:spPr>
      </p:pic>
      <p:pic>
        <p:nvPicPr>
          <p:cNvPr id="364" name="Google Shape;364;p43"/>
          <p:cNvPicPr preferRelativeResize="0"/>
          <p:nvPr/>
        </p:nvPicPr>
        <p:blipFill rotWithShape="1">
          <a:blip r:embed="rId7">
            <a:alphaModFix/>
          </a:blip>
          <a:srcRect b="0" l="0" r="0" t="0"/>
          <a:stretch/>
        </p:blipFill>
        <p:spPr>
          <a:xfrm>
            <a:off x="152400" y="3895725"/>
            <a:ext cx="2209800" cy="400050"/>
          </a:xfrm>
          <a:prstGeom prst="rect">
            <a:avLst/>
          </a:prstGeom>
          <a:noFill/>
          <a:ln>
            <a:noFill/>
          </a:ln>
        </p:spPr>
      </p:pic>
      <p:pic>
        <p:nvPicPr>
          <p:cNvPr id="365" name="Google Shape;365;p43"/>
          <p:cNvPicPr preferRelativeResize="0"/>
          <p:nvPr/>
        </p:nvPicPr>
        <p:blipFill rotWithShape="1">
          <a:blip r:embed="rId8">
            <a:alphaModFix/>
          </a:blip>
          <a:srcRect b="0" l="0" r="0" t="0"/>
          <a:stretch/>
        </p:blipFill>
        <p:spPr>
          <a:xfrm>
            <a:off x="2886075" y="2046287"/>
            <a:ext cx="1600200" cy="612775"/>
          </a:xfrm>
          <a:prstGeom prst="rect">
            <a:avLst/>
          </a:prstGeom>
          <a:noFill/>
          <a:ln>
            <a:noFill/>
          </a:ln>
        </p:spPr>
      </p:pic>
      <p:pic>
        <p:nvPicPr>
          <p:cNvPr id="366" name="Google Shape;366;p43"/>
          <p:cNvPicPr preferRelativeResize="0"/>
          <p:nvPr/>
        </p:nvPicPr>
        <p:blipFill rotWithShape="1">
          <a:blip r:embed="rId9">
            <a:alphaModFix/>
          </a:blip>
          <a:srcRect b="0" l="0" r="0" t="0"/>
          <a:stretch/>
        </p:blipFill>
        <p:spPr>
          <a:xfrm>
            <a:off x="0" y="2844800"/>
            <a:ext cx="2590800" cy="428625"/>
          </a:xfrm>
          <a:prstGeom prst="rect">
            <a:avLst/>
          </a:prstGeom>
          <a:noFill/>
          <a:ln>
            <a:noFill/>
          </a:ln>
        </p:spPr>
      </p:pic>
      <p:pic>
        <p:nvPicPr>
          <p:cNvPr id="367" name="Google Shape;367;p43"/>
          <p:cNvPicPr preferRelativeResize="0"/>
          <p:nvPr/>
        </p:nvPicPr>
        <p:blipFill rotWithShape="1">
          <a:blip r:embed="rId10">
            <a:alphaModFix/>
          </a:blip>
          <a:srcRect b="0" l="0" r="0" t="0"/>
          <a:stretch/>
        </p:blipFill>
        <p:spPr>
          <a:xfrm>
            <a:off x="2874962" y="2711450"/>
            <a:ext cx="1371600" cy="693737"/>
          </a:xfrm>
          <a:prstGeom prst="rect">
            <a:avLst/>
          </a:prstGeom>
          <a:noFill/>
          <a:ln>
            <a:noFill/>
          </a:ln>
        </p:spPr>
      </p:pic>
      <p:pic>
        <p:nvPicPr>
          <p:cNvPr id="368" name="Google Shape;368;p43"/>
          <p:cNvPicPr preferRelativeResize="0"/>
          <p:nvPr/>
        </p:nvPicPr>
        <p:blipFill rotWithShape="1">
          <a:blip r:embed="rId11">
            <a:alphaModFix/>
          </a:blip>
          <a:srcRect b="0" l="0" r="0" t="0"/>
          <a:stretch/>
        </p:blipFill>
        <p:spPr>
          <a:xfrm>
            <a:off x="47625" y="2128837"/>
            <a:ext cx="2514600" cy="41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Book Antiqua"/>
              <a:buNone/>
            </a:pPr>
            <a:r>
              <a:rPr b="1" i="0" lang="en-US" sz="4800" u="none">
                <a:solidFill>
                  <a:srgbClr val="404040"/>
                </a:solidFill>
                <a:latin typeface="Book Antiqua"/>
                <a:ea typeface="Book Antiqua"/>
                <a:cs typeface="Book Antiqua"/>
                <a:sym typeface="Book Antiqua"/>
              </a:rPr>
              <a:t>Projectile Motion</a:t>
            </a:r>
            <a:endParaRPr/>
          </a:p>
        </p:txBody>
      </p:sp>
      <p:sp>
        <p:nvSpPr>
          <p:cNvPr id="374" name="Google Shape;374;p44"/>
          <p:cNvSpPr txBox="1"/>
          <p:nvPr>
            <p:ph idx="1" type="body"/>
          </p:nvPr>
        </p:nvSpPr>
        <p:spPr>
          <a:xfrm>
            <a:off x="611187" y="2287587"/>
            <a:ext cx="7543800" cy="4022725"/>
          </a:xfrm>
          <a:prstGeom prst="rect">
            <a:avLst/>
          </a:prstGeom>
          <a:noFill/>
          <a:ln>
            <a:noFill/>
          </a:ln>
        </p:spPr>
        <p:txBody>
          <a:bodyPr anchorCtr="0" anchor="t" bIns="45700" lIns="0" spcFirstLastPara="1" rIns="0" wrap="square" tIns="45700">
            <a:noAutofit/>
          </a:bodyPr>
          <a:lstStyle/>
          <a:p>
            <a:pPr indent="-127000" lvl="0" marL="90487"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Two-dimensional motion of an object</a:t>
            </a:r>
            <a:endParaRPr/>
          </a:p>
          <a:p>
            <a:pPr indent="-182561"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Vertical</a:t>
            </a:r>
            <a:endParaRPr/>
          </a:p>
          <a:p>
            <a:pPr indent="-182561"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Horizontal</a:t>
            </a:r>
            <a:endParaRPr/>
          </a:p>
        </p:txBody>
      </p:sp>
      <p:pic>
        <p:nvPicPr>
          <p:cNvPr id="375" name="Google Shape;375;p44"/>
          <p:cNvPicPr preferRelativeResize="0"/>
          <p:nvPr/>
        </p:nvPicPr>
        <p:blipFill rotWithShape="1">
          <a:blip r:embed="rId3">
            <a:alphaModFix/>
          </a:blip>
          <a:srcRect b="0" l="0" r="0" t="0"/>
          <a:stretch/>
        </p:blipFill>
        <p:spPr>
          <a:xfrm>
            <a:off x="3203575" y="3429000"/>
            <a:ext cx="5256212" cy="2881312"/>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800"/>
                                        <p:tgtEl>
                                          <p:spTgt spid="373"/>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000"/>
                                        <p:tgtEl>
                                          <p:spTgt spid="374">
                                            <p:txEl>
                                              <p:pRg end="0" st="0"/>
                                            </p:txEl>
                                          </p:spTgt>
                                        </p:tgtEl>
                                      </p:cBhvr>
                                    </p:animEffect>
                                  </p:childTnLst>
                                </p:cTn>
                              </p:par>
                            </p:childTnLst>
                          </p:cTn>
                        </p:par>
                        <p:par>
                          <p:cTn fill="hold">
                            <p:stCondLst>
                              <p:cond delay="1800"/>
                            </p:stCondLst>
                            <p:childTnLst>
                              <p:par>
                                <p:cTn fill="hold" nodeType="afterEffect" presetClass="entr" presetID="10" presetSubtype="0">
                                  <p:stCondLst>
                                    <p:cond delay="100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1000"/>
                                        <p:tgtEl>
                                          <p:spTgt spid="374">
                                            <p:txEl>
                                              <p:pRg end="1" st="1"/>
                                            </p:txEl>
                                          </p:spTgt>
                                        </p:tgtEl>
                                      </p:cBhvr>
                                    </p:animEffect>
                                  </p:childTnLst>
                                </p:cTn>
                              </p:par>
                            </p:childTnLst>
                          </p:cTn>
                        </p:par>
                        <p:par>
                          <p:cTn fill="hold">
                            <p:stCondLst>
                              <p:cond delay="2800"/>
                            </p:stCondLst>
                            <p:childTnLst>
                              <p:par>
                                <p:cTn fill="hold" nodeType="afterEffect" presetClass="entr" presetID="10" presetSubtype="0">
                                  <p:stCondLst>
                                    <p:cond delay="100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1000"/>
                                        <p:tgtEl>
                                          <p:spTgt spid="3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755650" y="28575"/>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Types of Projectile Motion</a:t>
            </a:r>
            <a:endParaRPr/>
          </a:p>
        </p:txBody>
      </p:sp>
      <p:sp>
        <p:nvSpPr>
          <p:cNvPr id="381" name="Google Shape;381;p45"/>
          <p:cNvSpPr txBox="1"/>
          <p:nvPr>
            <p:ph idx="1" type="body"/>
          </p:nvPr>
        </p:nvSpPr>
        <p:spPr>
          <a:xfrm>
            <a:off x="609600" y="1752600"/>
            <a:ext cx="5257800" cy="4267200"/>
          </a:xfrm>
          <a:prstGeom prst="rect">
            <a:avLst/>
          </a:prstGeom>
          <a:noFill/>
          <a:ln>
            <a:noFill/>
          </a:ln>
        </p:spPr>
        <p:txBody>
          <a:bodyPr anchorCtr="0" anchor="t" bIns="45700" lIns="0" spcFirstLastPara="1" rIns="0" wrap="square" tIns="45700">
            <a:noAutofit/>
          </a:bodyPr>
          <a:lstStyle/>
          <a:p>
            <a:pPr indent="-152400" lvl="0" marL="90487" rtl="0" algn="l">
              <a:lnSpc>
                <a:spcPct val="8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Horizontal</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Motion of a ball rolling freely along a  level surface</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Horizontal velocity is ALWAYS constant</a:t>
            </a:r>
            <a:endParaRPr/>
          </a:p>
          <a:p>
            <a:pPr indent="-152400" lvl="0" marL="90487" rtl="0" algn="l">
              <a:lnSpc>
                <a:spcPct val="80000"/>
              </a:lnSpc>
              <a:spcBef>
                <a:spcPts val="160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Vertical</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Motion of a freely falling object</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Force due to gravity</a:t>
            </a:r>
            <a:endParaRPr/>
          </a:p>
          <a:p>
            <a:pPr indent="-182561" lvl="1" marL="382587" rtl="0" algn="l">
              <a:lnSpc>
                <a:spcPct val="8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Vertical component of velocity changes with time</a:t>
            </a:r>
            <a:endParaRPr/>
          </a:p>
          <a:p>
            <a:pPr indent="-152400" lvl="0" marL="90487" rtl="0" algn="l">
              <a:lnSpc>
                <a:spcPct val="80000"/>
              </a:lnSpc>
              <a:spcBef>
                <a:spcPts val="160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Parabolic</a:t>
            </a:r>
            <a:endParaRPr/>
          </a:p>
          <a:p>
            <a:pPr indent="-182561" lvl="1" marL="382587" rtl="0" algn="l">
              <a:lnSpc>
                <a:spcPct val="8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Path traced by an object accelerating only in the vertical direction while moving at constant horizontal velocity</a:t>
            </a:r>
            <a:endParaRPr/>
          </a:p>
        </p:txBody>
      </p:sp>
      <p:pic>
        <p:nvPicPr>
          <p:cNvPr descr="vertical force acting upon a horizontally-moving object" id="382" name="Google Shape;382;p45"/>
          <p:cNvPicPr preferRelativeResize="0"/>
          <p:nvPr/>
        </p:nvPicPr>
        <p:blipFill rotWithShape="1">
          <a:blip r:embed="rId3">
            <a:alphaModFix/>
          </a:blip>
          <a:srcRect b="0" l="0" r="0" t="0"/>
          <a:stretch/>
        </p:blipFill>
        <p:spPr>
          <a:xfrm>
            <a:off x="5911850" y="1773237"/>
            <a:ext cx="2905125" cy="4176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ppt_w</p:attrName>
                                        </p:attrNameLst>
                                      </p:cBhvr>
                                      <p:tavLst>
                                        <p:tav fmla="" tm="0">
                                          <p:val>
                                            <p:strVal val="0"/>
                                          </p:val>
                                        </p:tav>
                                        <p:tav fmla="" tm="100000">
                                          <p:val>
                                            <p:strVal val="#ppt_w"/>
                                          </p:val>
                                        </p:tav>
                                      </p:tavLst>
                                    </p:anim>
                                    <p:anim calcmode="lin" valueType="num">
                                      <p:cBhvr additive="base">
                                        <p:cTn dur="500"/>
                                        <p:tgtEl>
                                          <p:spTgt spid="38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500"/>
                                  </p:stCondLst>
                                  <p:childTnLst>
                                    <p:set>
                                      <p:cBhvr>
                                        <p:cTn dur="1" fill="hold">
                                          <p:stCondLst>
                                            <p:cond delay="0"/>
                                          </p:stCondLst>
                                        </p:cTn>
                                        <p:tgtEl>
                                          <p:spTgt spid="381">
                                            <p:txEl>
                                              <p:pRg end="0" st="0"/>
                                            </p:txEl>
                                          </p:spTgt>
                                        </p:tgtEl>
                                        <p:attrNameLst>
                                          <p:attrName>style.visibility</p:attrName>
                                        </p:attrNameLst>
                                      </p:cBhvr>
                                      <p:to>
                                        <p:strVal val="visible"/>
                                      </p:to>
                                    </p:set>
                                    <p:anim calcmode="lin" valueType="num">
                                      <p:cBhvr additive="base">
                                        <p:cTn dur="500"/>
                                        <p:tgtEl>
                                          <p:spTgt spid="38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500"/>
                                  </p:stCondLst>
                                  <p:childTnLst>
                                    <p:set>
                                      <p:cBhvr>
                                        <p:cTn dur="1" fill="hold">
                                          <p:stCondLst>
                                            <p:cond delay="0"/>
                                          </p:stCondLst>
                                        </p:cTn>
                                        <p:tgtEl>
                                          <p:spTgt spid="381">
                                            <p:txEl>
                                              <p:pRg end="1" st="1"/>
                                            </p:txEl>
                                          </p:spTgt>
                                        </p:tgtEl>
                                        <p:attrNameLst>
                                          <p:attrName>style.visibility</p:attrName>
                                        </p:attrNameLst>
                                      </p:cBhvr>
                                      <p:to>
                                        <p:strVal val="visible"/>
                                      </p:to>
                                    </p:set>
                                    <p:anim calcmode="lin" valueType="num">
                                      <p:cBhvr additive="base">
                                        <p:cTn dur="500"/>
                                        <p:tgtEl>
                                          <p:spTgt spid="381">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500"/>
                                  </p:stCondLst>
                                  <p:childTnLst>
                                    <p:set>
                                      <p:cBhvr>
                                        <p:cTn dur="1" fill="hold">
                                          <p:stCondLst>
                                            <p:cond delay="0"/>
                                          </p:stCondLst>
                                        </p:cTn>
                                        <p:tgtEl>
                                          <p:spTgt spid="381">
                                            <p:txEl>
                                              <p:pRg end="2" st="2"/>
                                            </p:txEl>
                                          </p:spTgt>
                                        </p:tgtEl>
                                        <p:attrNameLst>
                                          <p:attrName>style.visibility</p:attrName>
                                        </p:attrNameLst>
                                      </p:cBhvr>
                                      <p:to>
                                        <p:strVal val="visible"/>
                                      </p:to>
                                    </p:set>
                                    <p:anim calcmode="lin" valueType="num">
                                      <p:cBhvr additive="base">
                                        <p:cTn dur="500"/>
                                        <p:tgtEl>
                                          <p:spTgt spid="381">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500"/>
                                  </p:stCondLst>
                                  <p:childTnLst>
                                    <p:set>
                                      <p:cBhvr>
                                        <p:cTn dur="1" fill="hold">
                                          <p:stCondLst>
                                            <p:cond delay="0"/>
                                          </p:stCondLst>
                                        </p:cTn>
                                        <p:tgtEl>
                                          <p:spTgt spid="381">
                                            <p:txEl>
                                              <p:pRg end="3" st="3"/>
                                            </p:txEl>
                                          </p:spTgt>
                                        </p:tgtEl>
                                        <p:attrNameLst>
                                          <p:attrName>style.visibility</p:attrName>
                                        </p:attrNameLst>
                                      </p:cBhvr>
                                      <p:to>
                                        <p:strVal val="visible"/>
                                      </p:to>
                                    </p:set>
                                    <p:anim calcmode="lin" valueType="num">
                                      <p:cBhvr additive="base">
                                        <p:cTn dur="500"/>
                                        <p:tgtEl>
                                          <p:spTgt spid="381">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500"/>
                                  </p:stCondLst>
                                  <p:childTnLst>
                                    <p:set>
                                      <p:cBhvr>
                                        <p:cTn dur="1" fill="hold">
                                          <p:stCondLst>
                                            <p:cond delay="0"/>
                                          </p:stCondLst>
                                        </p:cTn>
                                        <p:tgtEl>
                                          <p:spTgt spid="381">
                                            <p:txEl>
                                              <p:pRg end="4" st="4"/>
                                            </p:txEl>
                                          </p:spTgt>
                                        </p:tgtEl>
                                        <p:attrNameLst>
                                          <p:attrName>style.visibility</p:attrName>
                                        </p:attrNameLst>
                                      </p:cBhvr>
                                      <p:to>
                                        <p:strVal val="visible"/>
                                      </p:to>
                                    </p:set>
                                    <p:anim calcmode="lin" valueType="num">
                                      <p:cBhvr additive="base">
                                        <p:cTn dur="500"/>
                                        <p:tgtEl>
                                          <p:spTgt spid="381">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500"/>
                                  </p:stCondLst>
                                  <p:childTnLst>
                                    <p:set>
                                      <p:cBhvr>
                                        <p:cTn dur="1" fill="hold">
                                          <p:stCondLst>
                                            <p:cond delay="0"/>
                                          </p:stCondLst>
                                        </p:cTn>
                                        <p:tgtEl>
                                          <p:spTgt spid="381">
                                            <p:txEl>
                                              <p:pRg end="5" st="5"/>
                                            </p:txEl>
                                          </p:spTgt>
                                        </p:tgtEl>
                                        <p:attrNameLst>
                                          <p:attrName>style.visibility</p:attrName>
                                        </p:attrNameLst>
                                      </p:cBhvr>
                                      <p:to>
                                        <p:strVal val="visible"/>
                                      </p:to>
                                    </p:set>
                                    <p:anim calcmode="lin" valueType="num">
                                      <p:cBhvr additive="base">
                                        <p:cTn dur="500"/>
                                        <p:tgtEl>
                                          <p:spTgt spid="381">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500"/>
                                  </p:stCondLst>
                                  <p:childTnLst>
                                    <p:set>
                                      <p:cBhvr>
                                        <p:cTn dur="1" fill="hold">
                                          <p:stCondLst>
                                            <p:cond delay="0"/>
                                          </p:stCondLst>
                                        </p:cTn>
                                        <p:tgtEl>
                                          <p:spTgt spid="381">
                                            <p:txEl>
                                              <p:pRg end="6" st="6"/>
                                            </p:txEl>
                                          </p:spTgt>
                                        </p:tgtEl>
                                        <p:attrNameLst>
                                          <p:attrName>style.visibility</p:attrName>
                                        </p:attrNameLst>
                                      </p:cBhvr>
                                      <p:to>
                                        <p:strVal val="visible"/>
                                      </p:to>
                                    </p:set>
                                    <p:anim calcmode="lin" valueType="num">
                                      <p:cBhvr additive="base">
                                        <p:cTn dur="500"/>
                                        <p:tgtEl>
                                          <p:spTgt spid="381">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500"/>
                                  </p:stCondLst>
                                  <p:childTnLst>
                                    <p:set>
                                      <p:cBhvr>
                                        <p:cTn dur="1" fill="hold">
                                          <p:stCondLst>
                                            <p:cond delay="0"/>
                                          </p:stCondLst>
                                        </p:cTn>
                                        <p:tgtEl>
                                          <p:spTgt spid="381">
                                            <p:txEl>
                                              <p:pRg end="7" st="7"/>
                                            </p:txEl>
                                          </p:spTgt>
                                        </p:tgtEl>
                                        <p:attrNameLst>
                                          <p:attrName>style.visibility</p:attrName>
                                        </p:attrNameLst>
                                      </p:cBhvr>
                                      <p:to>
                                        <p:strVal val="visible"/>
                                      </p:to>
                                    </p:set>
                                    <p:anim calcmode="lin" valueType="num">
                                      <p:cBhvr additive="base">
                                        <p:cTn dur="500"/>
                                        <p:tgtEl>
                                          <p:spTgt spid="381">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500"/>
                                  </p:stCondLst>
                                  <p:childTnLst>
                                    <p:set>
                                      <p:cBhvr>
                                        <p:cTn dur="1" fill="hold">
                                          <p:stCondLst>
                                            <p:cond delay="0"/>
                                          </p:stCondLst>
                                        </p:cTn>
                                        <p:tgtEl>
                                          <p:spTgt spid="381">
                                            <p:txEl>
                                              <p:pRg end="8" st="8"/>
                                            </p:txEl>
                                          </p:spTgt>
                                        </p:tgtEl>
                                        <p:attrNameLst>
                                          <p:attrName>style.visibility</p:attrName>
                                        </p:attrNameLst>
                                      </p:cBhvr>
                                      <p:to>
                                        <p:strVal val="visible"/>
                                      </p:to>
                                    </p:set>
                                    <p:anim calcmode="lin" valueType="num">
                                      <p:cBhvr additive="base">
                                        <p:cTn dur="500"/>
                                        <p:tgtEl>
                                          <p:spTgt spid="381">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381">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100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609600" y="-11112"/>
            <a:ext cx="74168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Examples of Projectile Motion</a:t>
            </a:r>
            <a:endParaRPr/>
          </a:p>
        </p:txBody>
      </p:sp>
      <p:sp>
        <p:nvSpPr>
          <p:cNvPr id="388" name="Google Shape;388;p46"/>
          <p:cNvSpPr txBox="1"/>
          <p:nvPr>
            <p:ph idx="1" type="body"/>
          </p:nvPr>
        </p:nvSpPr>
        <p:spPr>
          <a:xfrm>
            <a:off x="609600" y="1752600"/>
            <a:ext cx="7562850" cy="452437"/>
          </a:xfrm>
          <a:prstGeom prst="rect">
            <a:avLst/>
          </a:prstGeom>
          <a:noFill/>
          <a:ln>
            <a:noFill/>
          </a:ln>
        </p:spPr>
        <p:txBody>
          <a:bodyPr anchorCtr="0" anchor="t" bIns="45700" lIns="0" spcFirstLastPara="1" rIns="0" wrap="square" tIns="45700">
            <a:noAutofit/>
          </a:bodyPr>
          <a:lstStyle/>
          <a:p>
            <a:pPr indent="-152400" lvl="0" marL="90487" rtl="0" algn="l">
              <a:lnSpc>
                <a:spcPct val="9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Launching a Cannon ball</a:t>
            </a:r>
            <a:endParaRPr/>
          </a:p>
        </p:txBody>
      </p:sp>
      <p:pic>
        <p:nvPicPr>
          <p:cNvPr id="389" name="Google Shape;389;p46"/>
          <p:cNvPicPr preferRelativeResize="0"/>
          <p:nvPr/>
        </p:nvPicPr>
        <p:blipFill rotWithShape="1">
          <a:blip r:embed="rId3">
            <a:alphaModFix/>
          </a:blip>
          <a:srcRect b="0" l="0" r="0" t="0"/>
          <a:stretch/>
        </p:blipFill>
        <p:spPr>
          <a:xfrm>
            <a:off x="1403350" y="2205037"/>
            <a:ext cx="6408737" cy="4486275"/>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2000"/>
                                        <p:tgtEl>
                                          <p:spTgt spid="387"/>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500"/>
                                        <p:tgtEl>
                                          <p:spTgt spid="388">
                                            <p:txEl>
                                              <p:pRg end="0" st="0"/>
                                            </p:txEl>
                                          </p:spTgt>
                                        </p:tgtEl>
                                      </p:cBhvr>
                                    </p:animEffect>
                                  </p:childTnLst>
                                </p:cTn>
                              </p:par>
                            </p:childTnLst>
                          </p:cTn>
                        </p:par>
                        <p:par>
                          <p:cTn fill="hold">
                            <p:stCondLst>
                              <p:cond delay="2500"/>
                            </p:stCondLst>
                            <p:childTnLst>
                              <p:par>
                                <p:cTn fill="hold" nodeType="afterEffect" presetClass="entr" presetID="10" presetSubtype="0">
                                  <p:stCondLst>
                                    <p:cond delay="100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277812" y="-38100"/>
            <a:ext cx="8686800" cy="20574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2800"/>
              <a:buFont typeface="Book Antiqua"/>
              <a:buNone/>
            </a:pPr>
            <a:r>
              <a:rPr b="1" i="1" lang="en-US" sz="2800" u="none">
                <a:solidFill>
                  <a:srgbClr val="404040"/>
                </a:solidFill>
                <a:latin typeface="Book Antiqua"/>
                <a:ea typeface="Book Antiqua"/>
                <a:cs typeface="Book Antiqua"/>
                <a:sym typeface="Book Antiqua"/>
              </a:rPr>
              <a:t>Final Horizontal and Vertical component of velocity:</a:t>
            </a:r>
            <a:br>
              <a:rPr b="1" i="1" lang="en-US" sz="2800" u="none">
                <a:solidFill>
                  <a:srgbClr val="404040"/>
                </a:solidFill>
                <a:latin typeface="Book Antiqua"/>
                <a:ea typeface="Book Antiqua"/>
                <a:cs typeface="Book Antiqua"/>
                <a:sym typeface="Book Antiqua"/>
              </a:rPr>
            </a:br>
            <a:br>
              <a:rPr b="1" i="1" lang="en-US" sz="2800" u="none">
                <a:solidFill>
                  <a:srgbClr val="404040"/>
                </a:solidFill>
                <a:latin typeface="Book Antiqua"/>
                <a:ea typeface="Book Antiqua"/>
                <a:cs typeface="Book Antiqua"/>
                <a:sym typeface="Book Antiqua"/>
              </a:rPr>
            </a:br>
            <a:r>
              <a:rPr b="1" i="1" lang="en-US" sz="2800" u="none">
                <a:solidFill>
                  <a:srgbClr val="404040"/>
                </a:solidFill>
                <a:latin typeface="Book Antiqua"/>
                <a:ea typeface="Book Antiqua"/>
                <a:cs typeface="Book Antiqua"/>
                <a:sym typeface="Book Antiqua"/>
              </a:rPr>
              <a:t>vx</a:t>
            </a:r>
            <a:r>
              <a:rPr b="1" i="1" lang="en-US" sz="1600" u="none">
                <a:solidFill>
                  <a:srgbClr val="404040"/>
                </a:solidFill>
                <a:latin typeface="Book Antiqua"/>
                <a:ea typeface="Book Antiqua"/>
                <a:cs typeface="Book Antiqua"/>
                <a:sym typeface="Book Antiqua"/>
              </a:rPr>
              <a:t>f </a:t>
            </a:r>
            <a:r>
              <a:rPr b="1" i="1" lang="en-US" sz="2800" u="none">
                <a:solidFill>
                  <a:srgbClr val="404040"/>
                </a:solidFill>
                <a:latin typeface="Book Antiqua"/>
                <a:ea typeface="Book Antiqua"/>
                <a:cs typeface="Book Antiqua"/>
                <a:sym typeface="Book Antiqua"/>
              </a:rPr>
              <a:t>= v Cosθ</a:t>
            </a:r>
            <a:br>
              <a:rPr b="1" i="1" lang="en-US" sz="2800" u="none">
                <a:solidFill>
                  <a:srgbClr val="404040"/>
                </a:solidFill>
                <a:latin typeface="Book Antiqua"/>
                <a:ea typeface="Book Antiqua"/>
                <a:cs typeface="Book Antiqua"/>
                <a:sym typeface="Book Antiqua"/>
              </a:rPr>
            </a:br>
            <a:r>
              <a:rPr b="1" i="1" lang="en-US" sz="2800" u="none">
                <a:solidFill>
                  <a:srgbClr val="404040"/>
                </a:solidFill>
                <a:latin typeface="Book Antiqua"/>
                <a:ea typeface="Book Antiqua"/>
                <a:cs typeface="Book Antiqua"/>
                <a:sym typeface="Book Antiqua"/>
              </a:rPr>
              <a:t>vy</a:t>
            </a:r>
            <a:r>
              <a:rPr b="1" i="1" lang="en-US" sz="1600" u="none">
                <a:solidFill>
                  <a:srgbClr val="404040"/>
                </a:solidFill>
                <a:latin typeface="Book Antiqua"/>
                <a:ea typeface="Book Antiqua"/>
                <a:cs typeface="Book Antiqua"/>
                <a:sym typeface="Book Antiqua"/>
              </a:rPr>
              <a:t>f </a:t>
            </a:r>
            <a:r>
              <a:rPr b="1" i="1" lang="en-US" sz="2800" u="none">
                <a:solidFill>
                  <a:srgbClr val="404040"/>
                </a:solidFill>
                <a:latin typeface="Book Antiqua"/>
                <a:ea typeface="Book Antiqua"/>
                <a:cs typeface="Book Antiqua"/>
                <a:sym typeface="Book Antiqua"/>
              </a:rPr>
              <a:t>= v Sinθ -gt</a:t>
            </a:r>
            <a:br>
              <a:rPr b="1" i="1" lang="en-US" sz="2800" u="none">
                <a:solidFill>
                  <a:srgbClr val="404040"/>
                </a:solidFill>
                <a:latin typeface="Book Antiqua"/>
                <a:ea typeface="Book Antiqua"/>
                <a:cs typeface="Book Antiqua"/>
                <a:sym typeface="Book Antiqua"/>
              </a:rPr>
            </a:br>
            <a:endParaRPr/>
          </a:p>
        </p:txBody>
      </p:sp>
      <p:sp>
        <p:nvSpPr>
          <p:cNvPr id="395" name="Google Shape;395;p47"/>
          <p:cNvSpPr txBox="1"/>
          <p:nvPr>
            <p:ph idx="1" type="body"/>
          </p:nvPr>
        </p:nvSpPr>
        <p:spPr>
          <a:xfrm>
            <a:off x="304800" y="1676400"/>
            <a:ext cx="8229600" cy="1295400"/>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None/>
            </a:pPr>
            <a:r>
              <a:rPr b="0" i="1" lang="en-US" sz="2000" u="none">
                <a:solidFill>
                  <a:srgbClr val="404040"/>
                </a:solidFill>
                <a:latin typeface="Book Antiqua"/>
                <a:ea typeface="Book Antiqua"/>
                <a:cs typeface="Book Antiqua"/>
                <a:sym typeface="Book Antiqua"/>
              </a:rPr>
              <a:t>The projectile motion is the superposition of two motions: </a:t>
            </a:r>
            <a:endParaRPr/>
          </a:p>
          <a:p>
            <a:pPr indent="-127000" lvl="0" marL="90487" marR="0" rtl="0" algn="l">
              <a:lnSpc>
                <a:spcPct val="90000"/>
              </a:lnSpc>
              <a:spcBef>
                <a:spcPts val="1400"/>
              </a:spcBef>
              <a:spcAft>
                <a:spcPts val="0"/>
              </a:spcAft>
              <a:buClr>
                <a:schemeClr val="accent1"/>
              </a:buClr>
              <a:buSzPts val="2000"/>
              <a:buFont typeface="Noto Sans Symbols"/>
              <a:buAutoNum type="arabicParenBoth"/>
            </a:pPr>
            <a:r>
              <a:rPr b="0" i="1" lang="en-US" sz="2000" u="none">
                <a:solidFill>
                  <a:srgbClr val="404040"/>
                </a:solidFill>
                <a:latin typeface="Book Antiqua"/>
                <a:ea typeface="Book Antiqua"/>
                <a:cs typeface="Book Antiqua"/>
                <a:sym typeface="Book Antiqua"/>
              </a:rPr>
              <a:t>constant velocity motion in the horizontal direction and</a:t>
            </a:r>
            <a:endParaRPr/>
          </a:p>
          <a:p>
            <a:pPr indent="-127000" lvl="0" marL="90487" marR="0" rtl="0" algn="l">
              <a:lnSpc>
                <a:spcPct val="90000"/>
              </a:lnSpc>
              <a:spcBef>
                <a:spcPts val="1400"/>
              </a:spcBef>
              <a:spcAft>
                <a:spcPts val="0"/>
              </a:spcAft>
              <a:buClr>
                <a:schemeClr val="accent1"/>
              </a:buClr>
              <a:buSzPts val="2000"/>
              <a:buFont typeface="Noto Sans Symbols"/>
              <a:buAutoNum type="arabicParenBoth"/>
            </a:pPr>
            <a:r>
              <a:rPr b="0" i="1" lang="en-US" sz="2000" u="none">
                <a:solidFill>
                  <a:srgbClr val="404040"/>
                </a:solidFill>
                <a:latin typeface="Book Antiqua"/>
                <a:ea typeface="Book Antiqua"/>
                <a:cs typeface="Book Antiqua"/>
                <a:sym typeface="Book Antiqua"/>
              </a:rPr>
              <a:t>free-fall motion in the vertical direction.</a:t>
            </a:r>
            <a:endParaRPr/>
          </a:p>
          <a:p>
            <a:pPr indent="0" lvl="0" marL="90488" marR="0" rtl="0" algn="l">
              <a:lnSpc>
                <a:spcPct val="90000"/>
              </a:lnSpc>
              <a:spcBef>
                <a:spcPts val="1400"/>
              </a:spcBef>
              <a:spcAft>
                <a:spcPts val="0"/>
              </a:spcAft>
              <a:buClr>
                <a:schemeClr val="accent1"/>
              </a:buClr>
              <a:buSzPts val="2000"/>
              <a:buFont typeface="Calibri"/>
              <a:buNone/>
            </a:pPr>
            <a:r>
              <a:t/>
            </a:r>
            <a:endParaRPr b="0" i="1" sz="2000" u="none">
              <a:solidFill>
                <a:srgbClr val="404040"/>
              </a:solidFill>
              <a:latin typeface="Book Antiqua"/>
              <a:ea typeface="Book Antiqua"/>
              <a:cs typeface="Book Antiqua"/>
              <a:sym typeface="Book Antiqua"/>
            </a:endParaRPr>
          </a:p>
        </p:txBody>
      </p:sp>
      <p:pic>
        <p:nvPicPr>
          <p:cNvPr descr="D:\backup all\rabia\ALL Physics cource\Physics\Lecturer with Anime\vectors &amp; projectile\(Non )horizontal vel doesn't change.gif" id="396" name="Google Shape;396;p47"/>
          <p:cNvPicPr preferRelativeResize="0"/>
          <p:nvPr/>
        </p:nvPicPr>
        <p:blipFill rotWithShape="1">
          <a:blip r:embed="rId3">
            <a:alphaModFix/>
          </a:blip>
          <a:srcRect b="0" l="0" r="0" t="0"/>
          <a:stretch/>
        </p:blipFill>
        <p:spPr>
          <a:xfrm>
            <a:off x="381000" y="3124200"/>
            <a:ext cx="8253412" cy="3733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Book Antiqua"/>
              <a:buNone/>
            </a:pPr>
            <a:r>
              <a:rPr b="0" i="0" lang="en-US" sz="4800" u="none">
                <a:solidFill>
                  <a:srgbClr val="404040"/>
                </a:solidFill>
                <a:latin typeface="Book Antiqua"/>
                <a:ea typeface="Book Antiqua"/>
                <a:cs typeface="Book Antiqua"/>
                <a:sym typeface="Book Antiqua"/>
              </a:rPr>
              <a:t>Equations</a:t>
            </a:r>
            <a:endParaRPr/>
          </a:p>
        </p:txBody>
      </p:sp>
      <p:sp>
        <p:nvSpPr>
          <p:cNvPr id="402" name="Google Shape;402;p48"/>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p>
            <a:pPr indent="-177800" lvl="0" marL="90487" rtl="0" algn="l">
              <a:lnSpc>
                <a:spcPct val="90000"/>
              </a:lnSpc>
              <a:spcBef>
                <a:spcPts val="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X- Component</a:t>
            </a:r>
            <a:endParaRPr/>
          </a:p>
          <a:p>
            <a:pPr indent="0" lvl="0" marL="90487"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177800" lvl="0" marL="90487" rtl="0" algn="l">
              <a:lnSpc>
                <a:spcPct val="90000"/>
              </a:lnSpc>
              <a:spcBef>
                <a:spcPts val="140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Y- Component</a:t>
            </a:r>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90487" lvl="0" marL="90487" rtl="0" algn="l">
              <a:lnSpc>
                <a:spcPct val="90000"/>
              </a:lnSpc>
              <a:spcBef>
                <a:spcPts val="1400"/>
              </a:spcBef>
              <a:spcAft>
                <a:spcPts val="0"/>
              </a:spcAft>
              <a:buSzPts val="2800"/>
              <a:buNone/>
            </a:pPr>
            <a:r>
              <a:t/>
            </a:r>
            <a:endParaRPr b="0" i="0" sz="2800" u="none">
              <a:solidFill>
                <a:srgbClr val="404040"/>
              </a:solidFill>
              <a:latin typeface="Calibri"/>
              <a:ea typeface="Calibri"/>
              <a:cs typeface="Calibri"/>
              <a:sym typeface="Calibri"/>
            </a:endParaRPr>
          </a:p>
          <a:p>
            <a:pPr indent="-177800" lvl="0" marL="90487" rtl="0" algn="l">
              <a:lnSpc>
                <a:spcPct val="90000"/>
              </a:lnSpc>
              <a:spcBef>
                <a:spcPts val="140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Vectors</a:t>
            </a:r>
            <a:endParaRPr/>
          </a:p>
        </p:txBody>
      </p:sp>
      <p:pic>
        <p:nvPicPr>
          <p:cNvPr id="403" name="Google Shape;403;p48"/>
          <p:cNvPicPr preferRelativeResize="0"/>
          <p:nvPr>
            <p:ph idx="1" type="body"/>
          </p:nvPr>
        </p:nvPicPr>
        <p:blipFill rotWithShape="1">
          <a:blip r:embed="rId3">
            <a:alphaModFix/>
          </a:blip>
          <a:srcRect b="0" l="0" r="0" t="0"/>
          <a:stretch/>
        </p:blipFill>
        <p:spPr>
          <a:xfrm>
            <a:off x="2339975" y="2276475"/>
            <a:ext cx="1655762" cy="468312"/>
          </a:xfrm>
          <a:prstGeom prst="rect">
            <a:avLst/>
          </a:prstGeom>
          <a:noFill/>
          <a:ln>
            <a:noFill/>
          </a:ln>
        </p:spPr>
      </p:pic>
      <p:pic>
        <p:nvPicPr>
          <p:cNvPr id="404" name="Google Shape;404;p48"/>
          <p:cNvPicPr preferRelativeResize="0"/>
          <p:nvPr>
            <p:ph idx="2" type="body"/>
          </p:nvPr>
        </p:nvPicPr>
        <p:blipFill rotWithShape="1">
          <a:blip r:embed="rId4">
            <a:alphaModFix/>
          </a:blip>
          <a:srcRect b="0" l="0" r="0" t="0"/>
          <a:stretch/>
        </p:blipFill>
        <p:spPr>
          <a:xfrm>
            <a:off x="2339975" y="3213100"/>
            <a:ext cx="2447925" cy="1701800"/>
          </a:xfrm>
          <a:prstGeom prst="rect">
            <a:avLst/>
          </a:prstGeom>
          <a:noFill/>
          <a:ln>
            <a:noFill/>
          </a:ln>
        </p:spPr>
      </p:pic>
      <p:pic>
        <p:nvPicPr>
          <p:cNvPr id="405" name="Google Shape;405;p48"/>
          <p:cNvPicPr preferRelativeResize="0"/>
          <p:nvPr/>
        </p:nvPicPr>
        <p:blipFill rotWithShape="1">
          <a:blip r:embed="rId5">
            <a:alphaModFix/>
          </a:blip>
          <a:srcRect b="0" l="0" r="0" t="0"/>
          <a:stretch/>
        </p:blipFill>
        <p:spPr>
          <a:xfrm>
            <a:off x="2411412" y="5229225"/>
            <a:ext cx="1655762" cy="839787"/>
          </a:xfrm>
          <a:prstGeom prst="rect">
            <a:avLst/>
          </a:prstGeom>
          <a:noFill/>
          <a:ln>
            <a:noFill/>
          </a:ln>
        </p:spPr>
      </p:pic>
      <p:sp>
        <p:nvSpPr>
          <p:cNvPr id="406" name="Google Shape;406;p48"/>
          <p:cNvSpPr txBox="1"/>
          <p:nvPr/>
        </p:nvSpPr>
        <p:spPr>
          <a:xfrm>
            <a:off x="5148262" y="3933825"/>
            <a:ext cx="1439862"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Note: g= 9.8 m/s^2</a:t>
            </a:r>
            <a:endParaRPr/>
          </a:p>
        </p:txBody>
      </p:sp>
      <p:cxnSp>
        <p:nvCxnSpPr>
          <p:cNvPr id="407" name="Google Shape;407;p48"/>
          <p:cNvCxnSpPr/>
          <p:nvPr/>
        </p:nvCxnSpPr>
        <p:spPr>
          <a:xfrm rot="10800000">
            <a:off x="4500562" y="3716337"/>
            <a:ext cx="647700" cy="360362"/>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000"/>
                                        <p:tgtEl>
                                          <p:spTgt spid="40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000"/>
                                        <p:tgtEl>
                                          <p:spTgt spid="40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000"/>
                                        <p:tgtEl>
                                          <p:spTgt spid="402">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000"/>
                                        <p:tgtEl>
                                          <p:spTgt spid="402">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000"/>
                                        <p:tgtEl>
                                          <p:spTgt spid="402">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Effect filter="fade" transition="in">
                                      <p:cBhvr>
                                        <p:cTn dur="1000"/>
                                        <p:tgtEl>
                                          <p:spTgt spid="402">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02">
                                            <p:txEl>
                                              <p:pRg end="6" st="6"/>
                                            </p:txEl>
                                          </p:spTgt>
                                        </p:tgtEl>
                                        <p:attrNameLst>
                                          <p:attrName>style.visibility</p:attrName>
                                        </p:attrNameLst>
                                      </p:cBhvr>
                                      <p:to>
                                        <p:strVal val="visible"/>
                                      </p:to>
                                    </p:set>
                                    <p:animEffect filter="fade" transition="in">
                                      <p:cBhvr>
                                        <p:cTn dur="1000"/>
                                        <p:tgtEl>
                                          <p:spTgt spid="402">
                                            <p:txEl>
                                              <p:pRg end="6" st="6"/>
                                            </p:txEl>
                                          </p:spTgt>
                                        </p:tgtEl>
                                      </p:cBhvr>
                                    </p:animEffect>
                                  </p:childTnLst>
                                </p:cTn>
                              </p:par>
                            </p:childTnLst>
                          </p:cTn>
                        </p:par>
                        <p:par>
                          <p:cTn fill="hold">
                            <p:stCondLst>
                              <p:cond delay="8000"/>
                            </p:stCondLst>
                            <p:childTnLst>
                              <p:par>
                                <p:cTn fill="hold" nodeType="afterEffect" presetClass="entr" presetID="10" presetSubtype="0">
                                  <p:stCondLst>
                                    <p:cond delay="50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2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3276600" y="381000"/>
            <a:ext cx="5562600"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t/>
            </a:r>
            <a:endParaRPr sz="4800">
              <a:solidFill>
                <a:srgbClr val="404040"/>
              </a:solidFill>
              <a:latin typeface="Calibri"/>
              <a:ea typeface="Calibri"/>
              <a:cs typeface="Calibri"/>
              <a:sym typeface="Calibri"/>
            </a:endParaRPr>
          </a:p>
        </p:txBody>
      </p:sp>
      <p:sp>
        <p:nvSpPr>
          <p:cNvPr id="413" name="Google Shape;413;p49"/>
          <p:cNvSpPr txBox="1"/>
          <p:nvPr>
            <p:ph idx="1" type="body"/>
          </p:nvPr>
        </p:nvSpPr>
        <p:spPr>
          <a:xfrm>
            <a:off x="609600" y="1752600"/>
            <a:ext cx="4076700" cy="4267200"/>
          </a:xfrm>
          <a:prstGeom prst="rect">
            <a:avLst/>
          </a:prstGeom>
          <a:noFill/>
          <a:ln>
            <a:noFill/>
          </a:ln>
        </p:spPr>
        <p:txBody>
          <a:bodyPr anchorCtr="0" anchor="t" bIns="45700" lIns="0" spcFirstLastPara="1" rIns="0" wrap="square" tIns="45700">
            <a:noAutofit/>
          </a:bodyPr>
          <a:lstStyle/>
          <a:p>
            <a:pPr indent="0" lvl="0" marL="90488" rtl="0" algn="l">
              <a:lnSpc>
                <a:spcPct val="90000"/>
              </a:lnSpc>
              <a:spcBef>
                <a:spcPts val="0"/>
              </a:spcBef>
              <a:spcAft>
                <a:spcPts val="0"/>
              </a:spcAft>
              <a:buSzPts val="2000"/>
              <a:buNone/>
            </a:pPr>
            <a:r>
              <a:t/>
            </a:r>
            <a:endParaRPr sz="2000">
              <a:solidFill>
                <a:srgbClr val="404040"/>
              </a:solidFill>
              <a:latin typeface="Calibri"/>
              <a:ea typeface="Calibri"/>
              <a:cs typeface="Calibri"/>
              <a:sym typeface="Calibri"/>
            </a:endParaRPr>
          </a:p>
        </p:txBody>
      </p:sp>
      <p:sp>
        <p:nvSpPr>
          <p:cNvPr id="414" name="Google Shape;414;p49"/>
          <p:cNvSpPr txBox="1"/>
          <p:nvPr>
            <p:ph idx="1" type="body"/>
          </p:nvPr>
        </p:nvSpPr>
        <p:spPr>
          <a:xfrm>
            <a:off x="4838700" y="1752600"/>
            <a:ext cx="4076700" cy="2057400"/>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sp>
        <p:nvSpPr>
          <p:cNvPr id="415" name="Google Shape;415;p49"/>
          <p:cNvSpPr txBox="1"/>
          <p:nvPr>
            <p:ph idx="2" type="body"/>
          </p:nvPr>
        </p:nvSpPr>
        <p:spPr>
          <a:xfrm>
            <a:off x="4838700" y="3962400"/>
            <a:ext cx="4076700" cy="2057400"/>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416" name="Google Shape;416;p49"/>
          <p:cNvPicPr preferRelativeResize="0"/>
          <p:nvPr/>
        </p:nvPicPr>
        <p:blipFill rotWithShape="1">
          <a:blip r:embed="rId3">
            <a:alphaModFix/>
          </a:blip>
          <a:srcRect b="0" l="0" r="0" t="0"/>
          <a:stretch/>
        </p:blipFill>
        <p:spPr>
          <a:xfrm>
            <a:off x="179387" y="885825"/>
            <a:ext cx="8899525" cy="13192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The Horizontal Motion </a:t>
            </a:r>
            <a:br>
              <a:rPr b="1" i="0" lang="en-US" sz="3200" u="none">
                <a:solidFill>
                  <a:srgbClr val="404040"/>
                </a:solidFill>
                <a:latin typeface="Book Antiqua"/>
                <a:ea typeface="Book Antiqua"/>
                <a:cs typeface="Book Antiqua"/>
                <a:sym typeface="Book Antiqua"/>
              </a:rPr>
            </a:br>
            <a:endParaRPr/>
          </a:p>
        </p:txBody>
      </p:sp>
      <p:sp>
        <p:nvSpPr>
          <p:cNvPr id="422" name="Google Shape;422;p50"/>
          <p:cNvSpPr txBox="1"/>
          <p:nvPr/>
        </p:nvSpPr>
        <p:spPr>
          <a:xfrm>
            <a:off x="263525" y="3500437"/>
            <a:ext cx="3989387" cy="585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Book Antiqua"/>
              <a:buNone/>
            </a:pPr>
            <a:r>
              <a:rPr b="1" i="0" lang="en-US" sz="3200" u="none">
                <a:solidFill>
                  <a:schemeClr val="dk1"/>
                </a:solidFill>
                <a:latin typeface="Book Antiqua"/>
                <a:ea typeface="Book Antiqua"/>
                <a:cs typeface="Book Antiqua"/>
                <a:sym typeface="Book Antiqua"/>
              </a:rPr>
              <a:t>The Vertical Motion</a:t>
            </a:r>
            <a:endParaRPr/>
          </a:p>
        </p:txBody>
      </p:sp>
      <p:sp>
        <p:nvSpPr>
          <p:cNvPr id="423" name="Google Shape;423;p50"/>
          <p:cNvSpPr txBox="1"/>
          <p:nvPr/>
        </p:nvSpPr>
        <p:spPr>
          <a:xfrm>
            <a:off x="63500" y="1009650"/>
            <a:ext cx="8628062"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There is </a:t>
            </a:r>
            <a:r>
              <a:rPr b="0" i="1" lang="en-US" sz="1800" u="none">
                <a:solidFill>
                  <a:schemeClr val="dk1"/>
                </a:solidFill>
                <a:latin typeface="Times"/>
                <a:ea typeface="Times"/>
                <a:cs typeface="Times"/>
                <a:sym typeface="Times"/>
              </a:rPr>
              <a:t>no acceleration </a:t>
            </a:r>
            <a:r>
              <a:rPr b="0" i="0" lang="en-US" sz="1800" u="none">
                <a:solidFill>
                  <a:schemeClr val="dk1"/>
                </a:solidFill>
                <a:latin typeface="Times"/>
                <a:ea typeface="Times"/>
                <a:cs typeface="Times"/>
                <a:sym typeface="Times"/>
              </a:rPr>
              <a:t>in the horizontal direction, the horizontal component </a:t>
            </a:r>
            <a:r>
              <a:rPr b="0" i="1" lang="en-US" sz="1800" u="none">
                <a:solidFill>
                  <a:schemeClr val="dk1"/>
                </a:solidFill>
                <a:latin typeface="Times"/>
                <a:ea typeface="Times"/>
                <a:cs typeface="Times"/>
                <a:sym typeface="Times"/>
              </a:rPr>
              <a:t>v</a:t>
            </a:r>
            <a:r>
              <a:rPr b="0" i="1" lang="en-US" sz="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of the projectile’s velocity remains unchanged from its initial value </a:t>
            </a:r>
            <a:r>
              <a:rPr b="0" i="1" lang="en-US" sz="1800" u="none">
                <a:solidFill>
                  <a:schemeClr val="dk1"/>
                </a:solidFill>
                <a:latin typeface="Times"/>
                <a:ea typeface="Times"/>
                <a:cs typeface="Times"/>
                <a:sym typeface="Times"/>
              </a:rPr>
              <a:t>v</a:t>
            </a:r>
            <a:r>
              <a:rPr b="0" i="0" lang="en-US" sz="800" u="none">
                <a:solidFill>
                  <a:schemeClr val="dk1"/>
                </a:solidFill>
                <a:latin typeface="Times"/>
                <a:ea typeface="Times"/>
                <a:cs typeface="Times"/>
                <a:sym typeface="Times"/>
              </a:rPr>
              <a:t>0</a:t>
            </a:r>
            <a:r>
              <a:rPr b="0" i="1" lang="en-US" sz="800" u="none">
                <a:solidFill>
                  <a:schemeClr val="dk1"/>
                </a:solidFill>
                <a:latin typeface="Times"/>
                <a:ea typeface="Times"/>
                <a:cs typeface="Times"/>
                <a:sym typeface="Times"/>
              </a:rPr>
              <a:t>x </a:t>
            </a:r>
            <a:r>
              <a:rPr b="0" i="0" lang="en-US" sz="1800" u="none">
                <a:solidFill>
                  <a:schemeClr val="dk1"/>
                </a:solidFill>
                <a:latin typeface="Times"/>
                <a:ea typeface="Times"/>
                <a:cs typeface="Times"/>
                <a:sym typeface="Times"/>
              </a:rPr>
              <a:t>throughout the motion</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 = 0</a:t>
            </a:r>
            <a:endParaRPr/>
          </a:p>
        </p:txBody>
      </p:sp>
      <p:pic>
        <p:nvPicPr>
          <p:cNvPr id="424" name="Google Shape;424;p50"/>
          <p:cNvPicPr preferRelativeResize="0"/>
          <p:nvPr/>
        </p:nvPicPr>
        <p:blipFill rotWithShape="1">
          <a:blip r:embed="rId3">
            <a:alphaModFix/>
          </a:blip>
          <a:srcRect b="0" l="0" r="0" t="0"/>
          <a:stretch/>
        </p:blipFill>
        <p:spPr>
          <a:xfrm>
            <a:off x="263525" y="2300287"/>
            <a:ext cx="5472112" cy="1063625"/>
          </a:xfrm>
          <a:prstGeom prst="rect">
            <a:avLst/>
          </a:prstGeom>
          <a:noFill/>
          <a:ln>
            <a:noFill/>
          </a:ln>
        </p:spPr>
      </p:pic>
      <p:sp>
        <p:nvSpPr>
          <p:cNvPr id="425" name="Google Shape;425;p50"/>
          <p:cNvSpPr txBox="1"/>
          <p:nvPr/>
        </p:nvSpPr>
        <p:spPr>
          <a:xfrm>
            <a:off x="104775" y="4081462"/>
            <a:ext cx="8296275"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In vertical the acceleration is constant i.e </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 a =  -</a:t>
            </a:r>
            <a:r>
              <a:rPr b="0" i="1" lang="en-US" sz="1800" u="none">
                <a:solidFill>
                  <a:schemeClr val="dk1"/>
                </a:solidFill>
                <a:latin typeface="Times"/>
                <a:ea typeface="Times"/>
                <a:cs typeface="Times"/>
                <a:sym typeface="Times"/>
              </a:rPr>
              <a:t>g</a:t>
            </a:r>
            <a:endParaRPr/>
          </a:p>
        </p:txBody>
      </p:sp>
      <p:pic>
        <p:nvPicPr>
          <p:cNvPr id="426" name="Google Shape;426;p50"/>
          <p:cNvPicPr preferRelativeResize="0"/>
          <p:nvPr/>
        </p:nvPicPr>
        <p:blipFill rotWithShape="1">
          <a:blip r:embed="rId4">
            <a:alphaModFix/>
          </a:blip>
          <a:srcRect b="0" l="0" r="0" t="0"/>
          <a:stretch/>
        </p:blipFill>
        <p:spPr>
          <a:xfrm>
            <a:off x="2524125" y="4556125"/>
            <a:ext cx="4114800" cy="1104900"/>
          </a:xfrm>
          <a:prstGeom prst="rect">
            <a:avLst/>
          </a:prstGeom>
          <a:noFill/>
          <a:ln>
            <a:noFill/>
          </a:ln>
        </p:spPr>
      </p:pic>
      <p:pic>
        <p:nvPicPr>
          <p:cNvPr id="427" name="Google Shape;427;p50"/>
          <p:cNvPicPr preferRelativeResize="0"/>
          <p:nvPr/>
        </p:nvPicPr>
        <p:blipFill rotWithShape="1">
          <a:blip r:embed="rId5">
            <a:alphaModFix/>
          </a:blip>
          <a:srcRect b="0" l="0" r="0" t="0"/>
          <a:stretch/>
        </p:blipFill>
        <p:spPr>
          <a:xfrm>
            <a:off x="2390775" y="5661025"/>
            <a:ext cx="3724275" cy="819150"/>
          </a:xfrm>
          <a:prstGeom prst="rect">
            <a:avLst/>
          </a:prstGeom>
          <a:noFill/>
          <a:ln>
            <a:noFill/>
          </a:ln>
        </p:spPr>
      </p:pic>
      <p:pic>
        <p:nvPicPr>
          <p:cNvPr id="428" name="Google Shape;428;p50"/>
          <p:cNvPicPr preferRelativeResize="0"/>
          <p:nvPr/>
        </p:nvPicPr>
        <p:blipFill rotWithShape="1">
          <a:blip r:embed="rId6">
            <a:alphaModFix/>
          </a:blip>
          <a:srcRect b="0" l="0" r="0" t="0"/>
          <a:stretch/>
        </p:blipFill>
        <p:spPr>
          <a:xfrm>
            <a:off x="5072062" y="1724025"/>
            <a:ext cx="4071937" cy="8778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The Equation Path </a:t>
            </a:r>
            <a:br>
              <a:rPr b="1" i="0" lang="en-US" sz="3200" u="none">
                <a:solidFill>
                  <a:srgbClr val="404040"/>
                </a:solidFill>
                <a:latin typeface="Book Antiqua"/>
                <a:ea typeface="Book Antiqua"/>
                <a:cs typeface="Book Antiqua"/>
                <a:sym typeface="Book Antiqua"/>
              </a:rPr>
            </a:br>
            <a:endParaRPr/>
          </a:p>
        </p:txBody>
      </p:sp>
      <p:sp>
        <p:nvSpPr>
          <p:cNvPr id="434" name="Google Shape;434;p51"/>
          <p:cNvSpPr txBox="1"/>
          <p:nvPr/>
        </p:nvSpPr>
        <p:spPr>
          <a:xfrm>
            <a:off x="63500" y="2355850"/>
            <a:ext cx="4329112"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Book Antiqua"/>
              <a:buNone/>
            </a:pPr>
            <a:r>
              <a:rPr b="1" i="0" lang="en-US" sz="3200" u="none">
                <a:solidFill>
                  <a:srgbClr val="000000"/>
                </a:solidFill>
                <a:latin typeface="Book Antiqua"/>
                <a:ea typeface="Book Antiqua"/>
                <a:cs typeface="Book Antiqua"/>
                <a:sym typeface="Book Antiqua"/>
              </a:rPr>
              <a:t>The Horizontal Range</a:t>
            </a:r>
            <a:endParaRPr/>
          </a:p>
        </p:txBody>
      </p:sp>
      <p:pic>
        <p:nvPicPr>
          <p:cNvPr id="435" name="Google Shape;435;p51"/>
          <p:cNvPicPr preferRelativeResize="0"/>
          <p:nvPr/>
        </p:nvPicPr>
        <p:blipFill rotWithShape="1">
          <a:blip r:embed="rId3">
            <a:alphaModFix/>
          </a:blip>
          <a:srcRect b="0" l="0" r="0" t="0"/>
          <a:stretch/>
        </p:blipFill>
        <p:spPr>
          <a:xfrm>
            <a:off x="684212" y="792162"/>
            <a:ext cx="5800725" cy="1008062"/>
          </a:xfrm>
          <a:prstGeom prst="rect">
            <a:avLst/>
          </a:prstGeom>
          <a:noFill/>
          <a:ln>
            <a:noFill/>
          </a:ln>
        </p:spPr>
      </p:pic>
      <p:sp>
        <p:nvSpPr>
          <p:cNvPr id="436" name="Google Shape;436;p51"/>
          <p:cNvSpPr txBox="1"/>
          <p:nvPr/>
        </p:nvSpPr>
        <p:spPr>
          <a:xfrm>
            <a:off x="254000" y="1930400"/>
            <a:ext cx="78009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Book Antiqua"/>
              <a:buNone/>
            </a:pPr>
            <a:r>
              <a:rPr b="0" i="0" lang="en-US" sz="1800" u="none">
                <a:solidFill>
                  <a:schemeClr val="dk1"/>
                </a:solidFill>
                <a:latin typeface="Book Antiqua"/>
                <a:ea typeface="Book Antiqua"/>
                <a:cs typeface="Book Antiqua"/>
                <a:sym typeface="Book Antiqua"/>
              </a:rPr>
              <a:t>The path of a projectile, which we call its </a:t>
            </a:r>
            <a:r>
              <a:rPr b="0" i="1" lang="en-US" sz="1800" u="none">
                <a:solidFill>
                  <a:schemeClr val="dk1"/>
                </a:solidFill>
                <a:latin typeface="Book Antiqua"/>
                <a:ea typeface="Book Antiqua"/>
                <a:cs typeface="Book Antiqua"/>
                <a:sym typeface="Book Antiqua"/>
              </a:rPr>
              <a:t>trajectory, is always a </a:t>
            </a:r>
            <a:r>
              <a:rPr b="0" i="0" lang="en-US" sz="1800" u="none">
                <a:solidFill>
                  <a:schemeClr val="dk1"/>
                </a:solidFill>
                <a:latin typeface="Book Antiqua"/>
                <a:ea typeface="Book Antiqua"/>
                <a:cs typeface="Book Antiqua"/>
                <a:sym typeface="Book Antiqua"/>
              </a:rPr>
              <a:t>parabola</a:t>
            </a:r>
            <a:endParaRPr/>
          </a:p>
        </p:txBody>
      </p:sp>
      <p:sp>
        <p:nvSpPr>
          <p:cNvPr id="437" name="Google Shape;437;p51"/>
          <p:cNvSpPr txBox="1"/>
          <p:nvPr/>
        </p:nvSpPr>
        <p:spPr>
          <a:xfrm>
            <a:off x="63500" y="3054350"/>
            <a:ext cx="894080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 </a:t>
            </a:r>
            <a:r>
              <a:rPr b="0" i="1" lang="en-US" sz="1800" u="none">
                <a:solidFill>
                  <a:schemeClr val="dk1"/>
                </a:solidFill>
                <a:latin typeface="Times"/>
                <a:ea typeface="Times"/>
                <a:cs typeface="Times"/>
                <a:sym typeface="Times"/>
              </a:rPr>
              <a:t>horizontal range R </a:t>
            </a:r>
            <a:r>
              <a:rPr b="0" i="0" lang="en-US" sz="1800" u="none">
                <a:solidFill>
                  <a:schemeClr val="dk1"/>
                </a:solidFill>
                <a:latin typeface="Times"/>
                <a:ea typeface="Times"/>
                <a:cs typeface="Times"/>
                <a:sym typeface="Times"/>
              </a:rPr>
              <a:t>of the projectile is the </a:t>
            </a:r>
            <a:r>
              <a:rPr b="0" i="1" lang="en-US" sz="1800" u="none">
                <a:solidFill>
                  <a:schemeClr val="dk1"/>
                </a:solidFill>
                <a:latin typeface="Times"/>
                <a:ea typeface="Times"/>
                <a:cs typeface="Times"/>
                <a:sym typeface="Times"/>
              </a:rPr>
              <a:t>horizontal </a:t>
            </a:r>
            <a:r>
              <a:rPr b="0" i="0" lang="en-US" sz="1800" u="none">
                <a:solidFill>
                  <a:schemeClr val="dk1"/>
                </a:solidFill>
                <a:latin typeface="Times"/>
                <a:ea typeface="Times"/>
                <a:cs typeface="Times"/>
                <a:sym typeface="Times"/>
              </a:rPr>
              <a:t>distance the projectile</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has traveled when it returns to its initial height (the height at which it is</a:t>
            </a:r>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launched). To find range </a:t>
            </a:r>
            <a:r>
              <a:rPr b="0" i="1" lang="en-US" sz="1800" u="none">
                <a:solidFill>
                  <a:schemeClr val="dk1"/>
                </a:solidFill>
                <a:latin typeface="Times"/>
                <a:ea typeface="Times"/>
                <a:cs typeface="Times"/>
                <a:sym typeface="Times"/>
              </a:rPr>
              <a:t>R</a:t>
            </a:r>
            <a:r>
              <a:rPr b="0" i="0" lang="en-US" sz="1800" u="none">
                <a:solidFill>
                  <a:schemeClr val="dk1"/>
                </a:solidFill>
                <a:latin typeface="Times"/>
                <a:ea typeface="Times"/>
                <a:cs typeface="Times"/>
                <a:sym typeface="Times"/>
              </a:rPr>
              <a:t>, let us put </a:t>
            </a:r>
            <a:r>
              <a:rPr b="0" i="1" lang="en-US" sz="1800" u="none">
                <a:solidFill>
                  <a:schemeClr val="dk1"/>
                </a:solidFill>
                <a:latin typeface="Times"/>
                <a:ea typeface="Times"/>
                <a:cs typeface="Times"/>
                <a:sym typeface="Times"/>
              </a:rPr>
              <a:t>x - </a:t>
            </a:r>
            <a:r>
              <a:rPr b="0" i="0" lang="en-US" sz="1800" u="none">
                <a:solidFill>
                  <a:schemeClr val="dk1"/>
                </a:solidFill>
                <a:latin typeface="Arial"/>
                <a:ea typeface="Arial"/>
                <a:cs typeface="Arial"/>
                <a:sym typeface="Arial"/>
              </a:rPr>
              <a:t> </a:t>
            </a:r>
            <a:r>
              <a:rPr b="0" i="1" lang="en-US" sz="1800" u="none">
                <a:solidFill>
                  <a:schemeClr val="dk1"/>
                </a:solidFill>
                <a:latin typeface="Times"/>
                <a:ea typeface="Times"/>
                <a:cs typeface="Times"/>
                <a:sym typeface="Times"/>
              </a:rPr>
              <a:t>x</a:t>
            </a:r>
            <a:r>
              <a:rPr b="0" i="0" lang="en-US" sz="800" u="none">
                <a:solidFill>
                  <a:schemeClr val="dk1"/>
                </a:solidFill>
                <a:latin typeface="Times"/>
                <a:ea typeface="Times"/>
                <a:cs typeface="Times"/>
                <a:sym typeface="Times"/>
              </a:rPr>
              <a:t>0 </a:t>
            </a:r>
            <a:r>
              <a:rPr b="0" i="0" lang="en-US" sz="1800" u="none">
                <a:solidFill>
                  <a:schemeClr val="dk1"/>
                </a:solidFill>
                <a:latin typeface="Arial"/>
                <a:ea typeface="Arial"/>
                <a:cs typeface="Arial"/>
                <a:sym typeface="Arial"/>
              </a:rPr>
              <a:t>  = </a:t>
            </a:r>
            <a:r>
              <a:rPr b="0" i="1" lang="en-US" sz="1800" u="none">
                <a:solidFill>
                  <a:schemeClr val="dk1"/>
                </a:solidFill>
                <a:latin typeface="Times"/>
                <a:ea typeface="Times"/>
                <a:cs typeface="Times"/>
                <a:sym typeface="Times"/>
              </a:rPr>
              <a:t>R </a:t>
            </a:r>
            <a:r>
              <a:rPr b="0" i="0" lang="en-US" sz="1800" u="none">
                <a:solidFill>
                  <a:schemeClr val="dk1"/>
                </a:solidFill>
                <a:latin typeface="Times"/>
                <a:ea typeface="Times"/>
                <a:cs typeface="Times"/>
                <a:sym typeface="Times"/>
              </a:rPr>
              <a:t>and </a:t>
            </a:r>
            <a:r>
              <a:rPr b="0" i="1" lang="en-US" sz="1800" u="none">
                <a:solidFill>
                  <a:schemeClr val="dk1"/>
                </a:solidFill>
                <a:latin typeface="Times"/>
                <a:ea typeface="Times"/>
                <a:cs typeface="Times"/>
                <a:sym typeface="Times"/>
              </a:rPr>
              <a:t>y - </a:t>
            </a:r>
            <a:r>
              <a:rPr b="0" i="0" lang="en-US" sz="1800" u="none">
                <a:solidFill>
                  <a:schemeClr val="dk1"/>
                </a:solidFill>
                <a:latin typeface="Arial"/>
                <a:ea typeface="Arial"/>
                <a:cs typeface="Arial"/>
                <a:sym typeface="Arial"/>
              </a:rPr>
              <a:t> </a:t>
            </a:r>
            <a:r>
              <a:rPr b="0" i="1" lang="en-US" sz="1800" u="none">
                <a:solidFill>
                  <a:schemeClr val="dk1"/>
                </a:solidFill>
                <a:latin typeface="Times"/>
                <a:ea typeface="Times"/>
                <a:cs typeface="Times"/>
                <a:sym typeface="Times"/>
              </a:rPr>
              <a:t>y</a:t>
            </a:r>
            <a:r>
              <a:rPr b="0" i="0" lang="en-US" sz="800" u="none">
                <a:solidFill>
                  <a:schemeClr val="dk1"/>
                </a:solidFill>
                <a:latin typeface="Times"/>
                <a:ea typeface="Times"/>
                <a:cs typeface="Times"/>
                <a:sym typeface="Times"/>
              </a:rPr>
              <a:t>0  </a:t>
            </a:r>
            <a:r>
              <a:rPr b="0" i="0" lang="en-US" sz="1800" u="none">
                <a:solidFill>
                  <a:schemeClr val="dk1"/>
                </a:solidFill>
                <a:latin typeface="Arial"/>
                <a:ea typeface="Arial"/>
                <a:cs typeface="Arial"/>
                <a:sym typeface="Arial"/>
              </a:rPr>
              <a:t> = </a:t>
            </a:r>
            <a:r>
              <a:rPr b="0" i="0" lang="en-US" sz="1800" u="none">
                <a:solidFill>
                  <a:schemeClr val="dk1"/>
                </a:solidFill>
                <a:latin typeface="Times"/>
                <a:ea typeface="Times"/>
                <a:cs typeface="Times"/>
                <a:sym typeface="Times"/>
              </a:rPr>
              <a:t>0 </a:t>
            </a:r>
            <a:endParaRPr/>
          </a:p>
        </p:txBody>
      </p:sp>
      <p:pic>
        <p:nvPicPr>
          <p:cNvPr id="438" name="Google Shape;438;p51"/>
          <p:cNvPicPr preferRelativeResize="0"/>
          <p:nvPr/>
        </p:nvPicPr>
        <p:blipFill rotWithShape="1">
          <a:blip r:embed="rId4">
            <a:alphaModFix/>
          </a:blip>
          <a:srcRect b="0" l="0" r="0" t="0"/>
          <a:stretch/>
        </p:blipFill>
        <p:spPr>
          <a:xfrm>
            <a:off x="53975" y="4040187"/>
            <a:ext cx="6650037" cy="2701925"/>
          </a:xfrm>
          <a:prstGeom prst="rect">
            <a:avLst/>
          </a:prstGeom>
          <a:noFill/>
          <a:ln>
            <a:noFill/>
          </a:ln>
        </p:spPr>
      </p:pic>
      <p:pic>
        <p:nvPicPr>
          <p:cNvPr id="439" name="Google Shape;439;p51"/>
          <p:cNvPicPr preferRelativeResize="0"/>
          <p:nvPr/>
        </p:nvPicPr>
        <p:blipFill rotWithShape="1">
          <a:blip r:embed="rId5">
            <a:alphaModFix/>
          </a:blip>
          <a:srcRect b="0" l="0" r="0" t="0"/>
          <a:stretch/>
        </p:blipFill>
        <p:spPr>
          <a:xfrm>
            <a:off x="4572000" y="6237287"/>
            <a:ext cx="4572000" cy="360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25"/>
          <p:cNvSpPr txBox="1"/>
          <p:nvPr/>
        </p:nvSpPr>
        <p:spPr>
          <a:xfrm>
            <a:off x="158750" y="763587"/>
            <a:ext cx="91440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Position vector:   extends from the origin of a coordinate system to the particle.</a:t>
            </a:r>
            <a:endParaRPr/>
          </a:p>
          <a:p>
            <a:pPr indent="0" lvl="0" marL="0" marR="0" rtl="0" algn="l">
              <a:lnSpc>
                <a:spcPct val="100000"/>
              </a:lnSpc>
              <a:spcBef>
                <a:spcPts val="0"/>
              </a:spcBef>
              <a:spcAft>
                <a:spcPts val="0"/>
              </a:spcAft>
              <a:buNone/>
            </a:pPr>
            <a:r>
              <a:t/>
            </a:r>
            <a:endParaRPr b="0" i="0" sz="2000" u="none">
              <a:solidFill>
                <a:schemeClr val="dk2"/>
              </a:solidFill>
              <a:latin typeface="Book Antiqua"/>
              <a:ea typeface="Book Antiqua"/>
              <a:cs typeface="Book Antiqua"/>
              <a:sym typeface="Book Antiqua"/>
            </a:endParaRPr>
          </a:p>
        </p:txBody>
      </p:sp>
      <p:sp>
        <p:nvSpPr>
          <p:cNvPr id="195" name="Google Shape;195;p25"/>
          <p:cNvSpPr/>
          <p:nvPr/>
        </p:nvSpPr>
        <p:spPr>
          <a:xfrm>
            <a:off x="323850" y="1346200"/>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6" name="Google Shape;196;p25"/>
          <p:cNvPicPr preferRelativeResize="0"/>
          <p:nvPr/>
        </p:nvPicPr>
        <p:blipFill rotWithShape="1">
          <a:blip r:embed="rId3">
            <a:alphaModFix/>
          </a:blip>
          <a:srcRect b="0" l="0" r="0" t="0"/>
          <a:stretch/>
        </p:blipFill>
        <p:spPr>
          <a:xfrm>
            <a:off x="1120775" y="1397000"/>
            <a:ext cx="3556000" cy="482600"/>
          </a:xfrm>
          <a:prstGeom prst="rect">
            <a:avLst/>
          </a:prstGeom>
          <a:noFill/>
          <a:ln>
            <a:noFill/>
          </a:ln>
        </p:spPr>
      </p:pic>
      <p:sp>
        <p:nvSpPr>
          <p:cNvPr id="197" name="Google Shape;197;p25"/>
          <p:cNvSpPr/>
          <p:nvPr/>
        </p:nvSpPr>
        <p:spPr>
          <a:xfrm>
            <a:off x="685800" y="2981325"/>
            <a:ext cx="76962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8" name="Google Shape;198;p25"/>
          <p:cNvPicPr preferRelativeResize="0"/>
          <p:nvPr/>
        </p:nvPicPr>
        <p:blipFill rotWithShape="1">
          <a:blip r:embed="rId4">
            <a:alphaModFix/>
          </a:blip>
          <a:srcRect b="0" l="0" r="0" t="0"/>
          <a:stretch/>
        </p:blipFill>
        <p:spPr>
          <a:xfrm>
            <a:off x="825500" y="2746375"/>
            <a:ext cx="7416800" cy="482600"/>
          </a:xfrm>
          <a:prstGeom prst="rect">
            <a:avLst/>
          </a:prstGeom>
          <a:noFill/>
          <a:ln>
            <a:noFill/>
          </a:ln>
        </p:spPr>
      </p:pic>
      <p:pic>
        <p:nvPicPr>
          <p:cNvPr id="199" name="Google Shape;199;p25"/>
          <p:cNvPicPr preferRelativeResize="0"/>
          <p:nvPr/>
        </p:nvPicPr>
        <p:blipFill rotWithShape="1">
          <a:blip r:embed="rId5">
            <a:alphaModFix/>
          </a:blip>
          <a:srcRect b="0" l="0" r="0" t="0"/>
          <a:stretch/>
        </p:blipFill>
        <p:spPr>
          <a:xfrm>
            <a:off x="1692275" y="3351212"/>
            <a:ext cx="5327650" cy="3371850"/>
          </a:xfrm>
          <a:prstGeom prst="rect">
            <a:avLst/>
          </a:prstGeom>
          <a:noFill/>
          <a:ln>
            <a:noFill/>
          </a:ln>
        </p:spPr>
      </p:pic>
      <p:sp>
        <p:nvSpPr>
          <p:cNvPr id="200" name="Google Shape;200;p25"/>
          <p:cNvSpPr txBox="1"/>
          <p:nvPr/>
        </p:nvSpPr>
        <p:spPr>
          <a:xfrm>
            <a:off x="85725" y="2057400"/>
            <a:ext cx="90582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Displacement vector:  represents a particle’s position change during a certain</a:t>
            </a:r>
            <a:endParaRPr/>
          </a:p>
          <a:p>
            <a:pPr indent="0" lvl="0" marL="0" marR="0" rtl="0" algn="l">
              <a:lnSpc>
                <a:spcPct val="100000"/>
              </a:lnSpc>
              <a:spcBef>
                <a:spcPts val="0"/>
              </a:spcBef>
              <a:spcAft>
                <a:spcPts val="0"/>
              </a:spcAft>
              <a:buClr>
                <a:schemeClr val="dk2"/>
              </a:buClr>
              <a:buSzPts val="2000"/>
              <a:buFont typeface="Book Antiqua"/>
              <a:buNone/>
            </a:pPr>
            <a:r>
              <a:rPr b="0" i="0" lang="en-US" sz="2000" u="none">
                <a:solidFill>
                  <a:schemeClr val="dk2"/>
                </a:solidFill>
                <a:latin typeface="Book Antiqua"/>
                <a:ea typeface="Book Antiqua"/>
                <a:cs typeface="Book Antiqua"/>
                <a:sym typeface="Book Antiqua"/>
              </a:rPr>
              <a:t>                                    time interval.</a:t>
            </a:r>
            <a:endParaRPr/>
          </a:p>
        </p:txBody>
      </p:sp>
      <p:sp>
        <p:nvSpPr>
          <p:cNvPr id="201" name="Google Shape;201;p25"/>
          <p:cNvSpPr txBox="1"/>
          <p:nvPr/>
        </p:nvSpPr>
        <p:spPr>
          <a:xfrm>
            <a:off x="365125" y="327025"/>
            <a:ext cx="7599362" cy="1122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Position and Displacement</a:t>
            </a:r>
            <a:endParaRPr b="1" i="0" sz="2600" u="none">
              <a:solidFill>
                <a:schemeClr val="accen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1" i="0" sz="2600" u="none">
              <a:solidFill>
                <a:schemeClr val="accent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2"/>
          <p:cNvSpPr txBox="1"/>
          <p:nvPr>
            <p:ph type="title"/>
          </p:nvPr>
        </p:nvSpPr>
        <p:spPr>
          <a:xfrm>
            <a:off x="63500" y="188912"/>
            <a:ext cx="8002587" cy="1066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3200"/>
              <a:buFont typeface="Book Antiqua"/>
              <a:buNone/>
            </a:pPr>
            <a:r>
              <a:rPr b="1" i="0" lang="en-US" sz="3200" u="none">
                <a:solidFill>
                  <a:srgbClr val="404040"/>
                </a:solidFill>
                <a:latin typeface="Book Antiqua"/>
                <a:ea typeface="Book Antiqua"/>
                <a:cs typeface="Book Antiqua"/>
                <a:sym typeface="Book Antiqua"/>
              </a:rPr>
              <a:t>Maximum Height </a:t>
            </a:r>
            <a:br>
              <a:rPr b="1" i="0" lang="en-US" sz="3200" u="none">
                <a:solidFill>
                  <a:srgbClr val="404040"/>
                </a:solidFill>
                <a:latin typeface="Book Antiqua"/>
                <a:ea typeface="Book Antiqua"/>
                <a:cs typeface="Book Antiqua"/>
                <a:sym typeface="Book Antiqua"/>
              </a:rPr>
            </a:br>
            <a:endParaRPr/>
          </a:p>
        </p:txBody>
      </p:sp>
      <p:pic>
        <p:nvPicPr>
          <p:cNvPr id="445" name="Google Shape;445;p52"/>
          <p:cNvPicPr preferRelativeResize="0"/>
          <p:nvPr/>
        </p:nvPicPr>
        <p:blipFill rotWithShape="1">
          <a:blip r:embed="rId3">
            <a:alphaModFix/>
          </a:blip>
          <a:srcRect b="0" l="0" r="0" t="0"/>
          <a:stretch/>
        </p:blipFill>
        <p:spPr>
          <a:xfrm>
            <a:off x="1116012" y="1255712"/>
            <a:ext cx="3259137" cy="1550987"/>
          </a:xfrm>
          <a:prstGeom prst="rect">
            <a:avLst/>
          </a:prstGeom>
          <a:noFill/>
          <a:ln>
            <a:noFill/>
          </a:ln>
        </p:spPr>
      </p:pic>
      <p:pic>
        <p:nvPicPr>
          <p:cNvPr id="446" name="Google Shape;446;p52"/>
          <p:cNvPicPr preferRelativeResize="0"/>
          <p:nvPr/>
        </p:nvPicPr>
        <p:blipFill rotWithShape="1">
          <a:blip r:embed="rId4">
            <a:alphaModFix/>
          </a:blip>
          <a:srcRect b="0" l="0" r="0" t="0"/>
          <a:stretch/>
        </p:blipFill>
        <p:spPr>
          <a:xfrm>
            <a:off x="4064000" y="2565400"/>
            <a:ext cx="479425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112712" y="4762500"/>
            <a:ext cx="4383087" cy="8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26"/>
          <p:cNvSpPr/>
          <p:nvPr/>
        </p:nvSpPr>
        <p:spPr>
          <a:xfrm>
            <a:off x="4572000" y="3886200"/>
            <a:ext cx="4419600" cy="2895600"/>
          </a:xfrm>
          <a:prstGeom prst="roundRect">
            <a:avLst>
              <a:gd fmla="val 13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26"/>
          <p:cNvSpPr/>
          <p:nvPr/>
        </p:nvSpPr>
        <p:spPr>
          <a:xfrm>
            <a:off x="323850" y="1346200"/>
            <a:ext cx="3867150" cy="457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26"/>
          <p:cNvSpPr/>
          <p:nvPr/>
        </p:nvSpPr>
        <p:spPr>
          <a:xfrm>
            <a:off x="685800" y="2981325"/>
            <a:ext cx="7696200" cy="609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26"/>
          <p:cNvSpPr txBox="1"/>
          <p:nvPr/>
        </p:nvSpPr>
        <p:spPr>
          <a:xfrm>
            <a:off x="120650" y="2327275"/>
            <a:ext cx="357346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Average velocity:</a:t>
            </a:r>
            <a:endParaRPr/>
          </a:p>
        </p:txBody>
      </p:sp>
      <p:sp>
        <p:nvSpPr>
          <p:cNvPr id="211" name="Google Shape;211;p26"/>
          <p:cNvSpPr txBox="1"/>
          <p:nvPr/>
        </p:nvSpPr>
        <p:spPr>
          <a:xfrm>
            <a:off x="334962" y="123825"/>
            <a:ext cx="8626475" cy="522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Book Antiqua"/>
              <a:buNone/>
            </a:pPr>
            <a:r>
              <a:rPr b="0" i="0" lang="en-US" sz="2800" u="none">
                <a:solidFill>
                  <a:schemeClr val="dk1"/>
                </a:solidFill>
                <a:latin typeface="Book Antiqua"/>
                <a:ea typeface="Book Antiqua"/>
                <a:cs typeface="Book Antiqua"/>
                <a:sym typeface="Book Antiqua"/>
              </a:rPr>
              <a:t> </a:t>
            </a:r>
            <a:r>
              <a:rPr b="1" i="0" lang="en-US" sz="2800" u="none">
                <a:solidFill>
                  <a:schemeClr val="dk1"/>
                </a:solidFill>
                <a:latin typeface="Book Antiqua"/>
                <a:ea typeface="Book Antiqua"/>
                <a:cs typeface="Book Antiqua"/>
                <a:sym typeface="Book Antiqua"/>
              </a:rPr>
              <a:t>Average Velocity and Instantaneous Velocity</a:t>
            </a:r>
            <a:endParaRPr/>
          </a:p>
        </p:txBody>
      </p:sp>
      <p:pic>
        <p:nvPicPr>
          <p:cNvPr id="212" name="Google Shape;212;p26"/>
          <p:cNvPicPr preferRelativeResize="0"/>
          <p:nvPr/>
        </p:nvPicPr>
        <p:blipFill rotWithShape="1">
          <a:blip r:embed="rId3">
            <a:alphaModFix/>
          </a:blip>
          <a:srcRect b="0" l="0" r="0" t="0"/>
          <a:stretch/>
        </p:blipFill>
        <p:spPr>
          <a:xfrm>
            <a:off x="304800" y="922337"/>
            <a:ext cx="8269287" cy="1282700"/>
          </a:xfrm>
          <a:prstGeom prst="rect">
            <a:avLst/>
          </a:prstGeom>
          <a:noFill/>
          <a:ln>
            <a:noFill/>
          </a:ln>
        </p:spPr>
      </p:pic>
      <p:pic>
        <p:nvPicPr>
          <p:cNvPr id="213" name="Google Shape;213;p26"/>
          <p:cNvPicPr preferRelativeResize="0"/>
          <p:nvPr/>
        </p:nvPicPr>
        <p:blipFill rotWithShape="1">
          <a:blip r:embed="rId4">
            <a:alphaModFix/>
          </a:blip>
          <a:srcRect b="0" l="0" r="0" t="0"/>
          <a:stretch/>
        </p:blipFill>
        <p:spPr>
          <a:xfrm>
            <a:off x="6689725" y="1347787"/>
            <a:ext cx="1884362" cy="979487"/>
          </a:xfrm>
          <a:prstGeom prst="rect">
            <a:avLst/>
          </a:prstGeom>
          <a:noFill/>
          <a:ln>
            <a:noFill/>
          </a:ln>
        </p:spPr>
      </p:pic>
      <p:pic>
        <p:nvPicPr>
          <p:cNvPr id="214" name="Google Shape;214;p26"/>
          <p:cNvPicPr preferRelativeResize="0"/>
          <p:nvPr/>
        </p:nvPicPr>
        <p:blipFill rotWithShape="1">
          <a:blip r:embed="rId5">
            <a:alphaModFix/>
          </a:blip>
          <a:srcRect b="0" l="0" r="0" t="0"/>
          <a:stretch/>
        </p:blipFill>
        <p:spPr>
          <a:xfrm>
            <a:off x="269875" y="3097212"/>
            <a:ext cx="4237037" cy="1446212"/>
          </a:xfrm>
          <a:prstGeom prst="rect">
            <a:avLst/>
          </a:prstGeom>
          <a:noFill/>
          <a:ln>
            <a:noFill/>
          </a:ln>
        </p:spPr>
      </p:pic>
      <p:pic>
        <p:nvPicPr>
          <p:cNvPr id="215" name="Google Shape;215;p26"/>
          <p:cNvPicPr preferRelativeResize="0"/>
          <p:nvPr/>
        </p:nvPicPr>
        <p:blipFill rotWithShape="1">
          <a:blip r:embed="rId6">
            <a:alphaModFix/>
          </a:blip>
          <a:srcRect b="0" l="0" r="0" t="0"/>
          <a:stretch/>
        </p:blipFill>
        <p:spPr>
          <a:xfrm>
            <a:off x="4935537" y="2479675"/>
            <a:ext cx="4011612" cy="339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p:nvPr/>
        </p:nvSpPr>
        <p:spPr>
          <a:xfrm>
            <a:off x="85725" y="5257800"/>
            <a:ext cx="5867400" cy="685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7"/>
          <p:cNvSpPr/>
          <p:nvPr/>
        </p:nvSpPr>
        <p:spPr>
          <a:xfrm>
            <a:off x="66675" y="685800"/>
            <a:ext cx="5953125" cy="762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27"/>
          <p:cNvSpPr txBox="1"/>
          <p:nvPr/>
        </p:nvSpPr>
        <p:spPr>
          <a:xfrm>
            <a:off x="506412" y="169862"/>
            <a:ext cx="4511675" cy="58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Book Antiqua"/>
              <a:buNone/>
            </a:pPr>
            <a:r>
              <a:rPr b="1" i="0" lang="en-US" sz="3200" u="none">
                <a:solidFill>
                  <a:schemeClr val="dk2"/>
                </a:solidFill>
                <a:latin typeface="Book Antiqua"/>
                <a:ea typeface="Book Antiqua"/>
                <a:cs typeface="Book Antiqua"/>
                <a:sym typeface="Book Antiqua"/>
              </a:rPr>
              <a:t>Instantaneous velocity:</a:t>
            </a:r>
            <a:endParaRPr/>
          </a:p>
        </p:txBody>
      </p:sp>
      <p:pic>
        <p:nvPicPr>
          <p:cNvPr id="223" name="Google Shape;223;p27"/>
          <p:cNvPicPr preferRelativeResize="0"/>
          <p:nvPr/>
        </p:nvPicPr>
        <p:blipFill rotWithShape="1">
          <a:blip r:embed="rId3">
            <a:alphaModFix/>
          </a:blip>
          <a:srcRect b="0" l="0" r="0" t="0"/>
          <a:stretch/>
        </p:blipFill>
        <p:spPr>
          <a:xfrm>
            <a:off x="471487" y="2171700"/>
            <a:ext cx="5972175" cy="673100"/>
          </a:xfrm>
          <a:prstGeom prst="rect">
            <a:avLst/>
          </a:prstGeom>
          <a:noFill/>
          <a:ln>
            <a:noFill/>
          </a:ln>
        </p:spPr>
      </p:pic>
      <p:sp>
        <p:nvSpPr>
          <p:cNvPr id="224" name="Google Shape;224;p27"/>
          <p:cNvSpPr txBox="1"/>
          <p:nvPr/>
        </p:nvSpPr>
        <p:spPr>
          <a:xfrm>
            <a:off x="71437" y="3352800"/>
            <a:ext cx="5922962" cy="1016000"/>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chemeClr val="dk1"/>
              </a:buClr>
              <a:buSzPts val="2000"/>
              <a:buFont typeface="Book Antiqua"/>
              <a:buChar char="-"/>
            </a:pPr>
            <a:r>
              <a:rPr b="0" i="0" lang="en-US" sz="2000" u="none">
                <a:solidFill>
                  <a:schemeClr val="dk1"/>
                </a:solidFill>
                <a:latin typeface="Book Antiqua"/>
                <a:ea typeface="Book Antiqua"/>
                <a:cs typeface="Book Antiqua"/>
                <a:sym typeface="Book Antiqua"/>
              </a:rPr>
              <a:t>The direction of the instantaneous velocity of a </a:t>
            </a:r>
            <a:endParaRPr/>
          </a:p>
          <a:p>
            <a:pPr indent="0" lvl="0" marL="0" marR="0" rtl="0" algn="l">
              <a:lnSpc>
                <a:spcPct val="100000"/>
              </a:lnSpc>
              <a:spcBef>
                <a:spcPts val="0"/>
              </a:spcBef>
              <a:spcAft>
                <a:spcPts val="0"/>
              </a:spcAft>
              <a:buClr>
                <a:schemeClr val="dk1"/>
              </a:buClr>
              <a:buSzPts val="2000"/>
              <a:buFont typeface="Book Antiqua"/>
              <a:buNone/>
            </a:pPr>
            <a:r>
              <a:rPr b="0" i="0" lang="en-US" sz="2000" u="none">
                <a:solidFill>
                  <a:schemeClr val="dk1"/>
                </a:solidFill>
                <a:latin typeface="Book Antiqua"/>
                <a:ea typeface="Book Antiqua"/>
                <a:cs typeface="Book Antiqua"/>
                <a:sym typeface="Book Antiqua"/>
              </a:rPr>
              <a:t>  particle is always tangent to the particle’s path at </a:t>
            </a:r>
            <a:endParaRPr/>
          </a:p>
          <a:p>
            <a:pPr indent="0" lvl="0" marL="0" marR="0" rtl="0" algn="l">
              <a:lnSpc>
                <a:spcPct val="100000"/>
              </a:lnSpc>
              <a:spcBef>
                <a:spcPts val="0"/>
              </a:spcBef>
              <a:spcAft>
                <a:spcPts val="0"/>
              </a:spcAft>
              <a:buClr>
                <a:schemeClr val="dk1"/>
              </a:buClr>
              <a:buSzPts val="2000"/>
              <a:buFont typeface="Book Antiqua"/>
              <a:buNone/>
            </a:pPr>
            <a:r>
              <a:rPr b="0" i="0" lang="en-US" sz="2000" u="none">
                <a:solidFill>
                  <a:schemeClr val="dk1"/>
                </a:solidFill>
                <a:latin typeface="Book Antiqua"/>
                <a:ea typeface="Book Antiqua"/>
                <a:cs typeface="Book Antiqua"/>
                <a:sym typeface="Book Antiqua"/>
              </a:rPr>
              <a:t>  the particle’s position</a:t>
            </a:r>
            <a:endParaRPr/>
          </a:p>
        </p:txBody>
      </p:sp>
      <p:pic>
        <p:nvPicPr>
          <p:cNvPr id="225" name="Google Shape;225;p27"/>
          <p:cNvPicPr preferRelativeResize="0"/>
          <p:nvPr/>
        </p:nvPicPr>
        <p:blipFill rotWithShape="1">
          <a:blip r:embed="rId4">
            <a:alphaModFix/>
          </a:blip>
          <a:srcRect b="0" l="0" r="0" t="0"/>
          <a:stretch/>
        </p:blipFill>
        <p:spPr>
          <a:xfrm>
            <a:off x="5981700" y="3444875"/>
            <a:ext cx="3048000" cy="2852737"/>
          </a:xfrm>
          <a:prstGeom prst="rect">
            <a:avLst/>
          </a:prstGeom>
          <a:noFill/>
          <a:ln>
            <a:noFill/>
          </a:ln>
        </p:spPr>
      </p:pic>
      <p:pic>
        <p:nvPicPr>
          <p:cNvPr id="226" name="Google Shape;226;p27"/>
          <p:cNvPicPr preferRelativeResize="0"/>
          <p:nvPr/>
        </p:nvPicPr>
        <p:blipFill rotWithShape="1">
          <a:blip r:embed="rId5">
            <a:alphaModFix/>
          </a:blip>
          <a:srcRect b="0" l="0" r="0" t="0"/>
          <a:stretch/>
        </p:blipFill>
        <p:spPr>
          <a:xfrm>
            <a:off x="134937" y="917575"/>
            <a:ext cx="8469312" cy="1193800"/>
          </a:xfrm>
          <a:prstGeom prst="rect">
            <a:avLst/>
          </a:prstGeom>
          <a:noFill/>
          <a:ln>
            <a:noFill/>
          </a:ln>
        </p:spPr>
      </p:pic>
      <p:pic>
        <p:nvPicPr>
          <p:cNvPr id="227" name="Google Shape;227;p27"/>
          <p:cNvPicPr preferRelativeResize="0"/>
          <p:nvPr/>
        </p:nvPicPr>
        <p:blipFill rotWithShape="1">
          <a:blip r:embed="rId6">
            <a:alphaModFix/>
          </a:blip>
          <a:srcRect b="0" l="0" r="0" t="0"/>
          <a:stretch/>
        </p:blipFill>
        <p:spPr>
          <a:xfrm>
            <a:off x="5583237" y="1954212"/>
            <a:ext cx="1720850" cy="993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a:off x="85725" y="5257800"/>
            <a:ext cx="5867400" cy="685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28"/>
          <p:cNvSpPr/>
          <p:nvPr/>
        </p:nvSpPr>
        <p:spPr>
          <a:xfrm>
            <a:off x="66675" y="685800"/>
            <a:ext cx="5953125" cy="7620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28"/>
          <p:cNvSpPr txBox="1"/>
          <p:nvPr/>
        </p:nvSpPr>
        <p:spPr>
          <a:xfrm>
            <a:off x="130175" y="4503737"/>
            <a:ext cx="5264150" cy="58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Book Antiqua"/>
              <a:buNone/>
            </a:pPr>
            <a:r>
              <a:rPr b="1" i="0" lang="en-US" sz="3200" u="none">
                <a:solidFill>
                  <a:schemeClr val="dk2"/>
                </a:solidFill>
                <a:latin typeface="Book Antiqua"/>
                <a:ea typeface="Book Antiqua"/>
                <a:cs typeface="Book Antiqua"/>
                <a:sym typeface="Book Antiqua"/>
              </a:rPr>
              <a:t>Instantaneous acceleration:</a:t>
            </a:r>
            <a:endParaRPr/>
          </a:p>
        </p:txBody>
      </p:sp>
      <p:sp>
        <p:nvSpPr>
          <p:cNvPr id="235" name="Google Shape;235;p28"/>
          <p:cNvSpPr txBox="1"/>
          <p:nvPr/>
        </p:nvSpPr>
        <p:spPr>
          <a:xfrm>
            <a:off x="1384300" y="125412"/>
            <a:ext cx="4672012"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Book Antiqua"/>
              <a:buNone/>
            </a:pPr>
            <a:r>
              <a:rPr b="1" i="0" lang="en-US" sz="3600" u="none">
                <a:solidFill>
                  <a:schemeClr val="dk2"/>
                </a:solidFill>
                <a:latin typeface="Book Antiqua"/>
                <a:ea typeface="Book Antiqua"/>
                <a:cs typeface="Book Antiqua"/>
                <a:sym typeface="Book Antiqua"/>
              </a:rPr>
              <a:t>Average acceleration:</a:t>
            </a:r>
            <a:endParaRPr/>
          </a:p>
        </p:txBody>
      </p:sp>
      <p:sp>
        <p:nvSpPr>
          <p:cNvPr id="236" name="Google Shape;236;p28"/>
          <p:cNvSpPr/>
          <p:nvPr/>
        </p:nvSpPr>
        <p:spPr>
          <a:xfrm>
            <a:off x="2081212" y="3243262"/>
            <a:ext cx="3276600" cy="65881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7" name="Google Shape;237;p28"/>
          <p:cNvPicPr preferRelativeResize="0"/>
          <p:nvPr/>
        </p:nvPicPr>
        <p:blipFill rotWithShape="1">
          <a:blip r:embed="rId3">
            <a:alphaModFix/>
          </a:blip>
          <a:srcRect b="0" l="0" r="0" t="0"/>
          <a:stretch/>
        </p:blipFill>
        <p:spPr>
          <a:xfrm>
            <a:off x="1198562" y="3049587"/>
            <a:ext cx="3127375" cy="606425"/>
          </a:xfrm>
          <a:prstGeom prst="rect">
            <a:avLst/>
          </a:prstGeom>
          <a:noFill/>
          <a:ln>
            <a:noFill/>
          </a:ln>
        </p:spPr>
      </p:pic>
      <p:pic>
        <p:nvPicPr>
          <p:cNvPr id="238" name="Google Shape;238;p28"/>
          <p:cNvPicPr preferRelativeResize="0"/>
          <p:nvPr/>
        </p:nvPicPr>
        <p:blipFill rotWithShape="1">
          <a:blip r:embed="rId4">
            <a:alphaModFix/>
          </a:blip>
          <a:srcRect b="0" l="0" r="0" t="0"/>
          <a:stretch/>
        </p:blipFill>
        <p:spPr>
          <a:xfrm>
            <a:off x="95250" y="5257800"/>
            <a:ext cx="5867400" cy="652462"/>
          </a:xfrm>
          <a:prstGeom prst="rect">
            <a:avLst/>
          </a:prstGeom>
          <a:noFill/>
          <a:ln>
            <a:noFill/>
          </a:ln>
        </p:spPr>
      </p:pic>
      <p:pic>
        <p:nvPicPr>
          <p:cNvPr id="239" name="Google Shape;239;p28"/>
          <p:cNvPicPr preferRelativeResize="0"/>
          <p:nvPr/>
        </p:nvPicPr>
        <p:blipFill rotWithShape="1">
          <a:blip r:embed="rId5">
            <a:alphaModFix/>
          </a:blip>
          <a:srcRect b="0" l="0" r="0" t="0"/>
          <a:stretch/>
        </p:blipFill>
        <p:spPr>
          <a:xfrm>
            <a:off x="100012" y="903287"/>
            <a:ext cx="8575675" cy="1747837"/>
          </a:xfrm>
          <a:prstGeom prst="rect">
            <a:avLst/>
          </a:prstGeom>
          <a:noFill/>
          <a:ln>
            <a:noFill/>
          </a:ln>
        </p:spPr>
      </p:pic>
      <p:pic>
        <p:nvPicPr>
          <p:cNvPr id="240" name="Google Shape;240;p28"/>
          <p:cNvPicPr preferRelativeResize="0"/>
          <p:nvPr/>
        </p:nvPicPr>
        <p:blipFill rotWithShape="1">
          <a:blip r:embed="rId6">
            <a:alphaModFix/>
          </a:blip>
          <a:srcRect b="0" l="0" r="0" t="0"/>
          <a:stretch/>
        </p:blipFill>
        <p:spPr>
          <a:xfrm>
            <a:off x="5667375" y="2420937"/>
            <a:ext cx="3444875" cy="296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500"/>
                                        <p:tgtEl>
                                          <p:spTgt spid="2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rotWithShape="1">
          <a:blip r:embed="rId3">
            <a:alphaModFix/>
          </a:blip>
          <a:srcRect b="0" l="0" r="0" t="0"/>
          <a:stretch/>
        </p:blipFill>
        <p:spPr>
          <a:xfrm>
            <a:off x="2124075" y="63500"/>
            <a:ext cx="5105400" cy="7969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46" name="Google Shape;246;p29"/>
          <p:cNvPicPr preferRelativeResize="0"/>
          <p:nvPr/>
        </p:nvPicPr>
        <p:blipFill rotWithShape="1">
          <a:blip r:embed="rId4">
            <a:alphaModFix/>
          </a:blip>
          <a:srcRect b="0" l="0" r="0" t="0"/>
          <a:stretch/>
        </p:blipFill>
        <p:spPr>
          <a:xfrm>
            <a:off x="409575" y="1179512"/>
            <a:ext cx="8763000" cy="895350"/>
          </a:xfrm>
          <a:prstGeom prst="rect">
            <a:avLst/>
          </a:prstGeom>
          <a:noFill/>
          <a:ln>
            <a:noFill/>
          </a:ln>
        </p:spPr>
      </p:pic>
      <p:pic>
        <p:nvPicPr>
          <p:cNvPr id="247" name="Google Shape;247;p29"/>
          <p:cNvPicPr preferRelativeResize="0"/>
          <p:nvPr/>
        </p:nvPicPr>
        <p:blipFill rotWithShape="1">
          <a:blip r:embed="rId5">
            <a:alphaModFix/>
          </a:blip>
          <a:srcRect b="0" l="0" r="0" t="0"/>
          <a:stretch/>
        </p:blipFill>
        <p:spPr>
          <a:xfrm>
            <a:off x="3851275" y="2179637"/>
            <a:ext cx="2438400" cy="511175"/>
          </a:xfrm>
          <a:prstGeom prst="rect">
            <a:avLst/>
          </a:prstGeom>
          <a:noFill/>
          <a:ln>
            <a:noFill/>
          </a:ln>
        </p:spPr>
      </p:pic>
      <p:pic>
        <p:nvPicPr>
          <p:cNvPr id="248" name="Google Shape;248;p29"/>
          <p:cNvPicPr preferRelativeResize="0"/>
          <p:nvPr/>
        </p:nvPicPr>
        <p:blipFill rotWithShape="1">
          <a:blip r:embed="rId6">
            <a:alphaModFix/>
          </a:blip>
          <a:srcRect b="0" l="0" r="0" t="0"/>
          <a:stretch/>
        </p:blipFill>
        <p:spPr>
          <a:xfrm>
            <a:off x="1781175" y="2924175"/>
            <a:ext cx="6019800" cy="167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0"/>
          <p:cNvPicPr preferRelativeResize="0"/>
          <p:nvPr/>
        </p:nvPicPr>
        <p:blipFill rotWithShape="1">
          <a:blip r:embed="rId3">
            <a:alphaModFix/>
          </a:blip>
          <a:srcRect b="0" l="0" r="0" t="0"/>
          <a:stretch/>
        </p:blipFill>
        <p:spPr>
          <a:xfrm>
            <a:off x="250825" y="998537"/>
            <a:ext cx="8785225" cy="2432050"/>
          </a:xfrm>
          <a:prstGeom prst="rect">
            <a:avLst/>
          </a:prstGeom>
          <a:noFill/>
          <a:ln>
            <a:noFill/>
          </a:ln>
        </p:spPr>
      </p:pic>
      <p:pic>
        <p:nvPicPr>
          <p:cNvPr id="254" name="Google Shape;254;p30"/>
          <p:cNvPicPr preferRelativeResize="0"/>
          <p:nvPr/>
        </p:nvPicPr>
        <p:blipFill rotWithShape="1">
          <a:blip r:embed="rId4">
            <a:alphaModFix/>
          </a:blip>
          <a:srcRect b="0" l="0" r="0" t="0"/>
          <a:stretch/>
        </p:blipFill>
        <p:spPr>
          <a:xfrm>
            <a:off x="250825" y="3503612"/>
            <a:ext cx="8785225" cy="2027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684212" y="0"/>
            <a:ext cx="7543800" cy="836612"/>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404040"/>
              </a:buClr>
              <a:buSzPts val="4800"/>
              <a:buFont typeface="Book Antiqua"/>
              <a:buNone/>
            </a:pPr>
            <a:r>
              <a:rPr b="1" i="0" lang="en-US" sz="4800" u="none">
                <a:solidFill>
                  <a:srgbClr val="404040"/>
                </a:solidFill>
                <a:latin typeface="Book Antiqua"/>
                <a:ea typeface="Book Antiqua"/>
                <a:cs typeface="Book Antiqua"/>
                <a:sym typeface="Book Antiqua"/>
              </a:rPr>
              <a:t>Example </a:t>
            </a:r>
            <a:endParaRPr/>
          </a:p>
        </p:txBody>
      </p:sp>
      <p:sp>
        <p:nvSpPr>
          <p:cNvPr id="260" name="Google Shape;260;p3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pic>
        <p:nvPicPr>
          <p:cNvPr id="261" name="Google Shape;261;p31"/>
          <p:cNvPicPr preferRelativeResize="0"/>
          <p:nvPr/>
        </p:nvPicPr>
        <p:blipFill rotWithShape="1">
          <a:blip r:embed="rId3">
            <a:alphaModFix/>
          </a:blip>
          <a:srcRect b="0" l="0" r="0" t="0"/>
          <a:stretch/>
        </p:blipFill>
        <p:spPr>
          <a:xfrm>
            <a:off x="176212" y="836612"/>
            <a:ext cx="8791575" cy="3717925"/>
          </a:xfrm>
          <a:prstGeom prst="rect">
            <a:avLst/>
          </a:prstGeom>
          <a:noFill/>
          <a:ln>
            <a:noFill/>
          </a:ln>
        </p:spPr>
      </p:pic>
      <p:pic>
        <p:nvPicPr>
          <p:cNvPr id="262" name="Google Shape;262;p31"/>
          <p:cNvPicPr preferRelativeResize="0"/>
          <p:nvPr/>
        </p:nvPicPr>
        <p:blipFill rotWithShape="1">
          <a:blip r:embed="rId4">
            <a:alphaModFix/>
          </a:blip>
          <a:srcRect b="0" l="0" r="0" t="0"/>
          <a:stretch/>
        </p:blipFill>
        <p:spPr>
          <a:xfrm>
            <a:off x="176212" y="4468812"/>
            <a:ext cx="7453312" cy="968375"/>
          </a:xfrm>
          <a:prstGeom prst="rect">
            <a:avLst/>
          </a:prstGeom>
          <a:noFill/>
          <a:ln>
            <a:noFill/>
          </a:ln>
        </p:spPr>
      </p:pic>
      <p:pic>
        <p:nvPicPr>
          <p:cNvPr id="263" name="Google Shape;263;p31"/>
          <p:cNvPicPr preferRelativeResize="0"/>
          <p:nvPr/>
        </p:nvPicPr>
        <p:blipFill rotWithShape="1">
          <a:blip r:embed="rId5">
            <a:alphaModFix/>
          </a:blip>
          <a:srcRect b="0" l="0" r="0" t="0"/>
          <a:stretch/>
        </p:blipFill>
        <p:spPr>
          <a:xfrm>
            <a:off x="176212" y="5407025"/>
            <a:ext cx="7453312" cy="109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