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327854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69EC0-3F7D-4984-8E67-4CCFBF55B23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375097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129370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338852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402084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269EC0-3F7D-4984-8E67-4CCFBF55B238}"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3661513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269EC0-3F7D-4984-8E67-4CCFBF55B238}" type="datetimeFigureOut">
              <a:rPr lang="en-US" smtClean="0"/>
              <a:t>12/5/2020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68496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492018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170656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341677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69EC0-3F7D-4984-8E67-4CCFBF55B23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298299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269EC0-3F7D-4984-8E67-4CCFBF55B23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106099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69EC0-3F7D-4984-8E67-4CCFBF55B238}"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176944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69EC0-3F7D-4984-8E67-4CCFBF55B238}"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282520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69EC0-3F7D-4984-8E67-4CCFBF55B238}"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263990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69EC0-3F7D-4984-8E67-4CCFBF55B23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25858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69EC0-3F7D-4984-8E67-4CCFBF55B23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8BB51-5F39-4EEF-B8FE-333831FB22E6}" type="slidenum">
              <a:rPr lang="en-US" smtClean="0"/>
              <a:t>‹#›</a:t>
            </a:fld>
            <a:endParaRPr lang="en-US"/>
          </a:p>
        </p:txBody>
      </p:sp>
    </p:spTree>
    <p:extLst>
      <p:ext uri="{BB962C8B-B14F-4D97-AF65-F5344CB8AC3E}">
        <p14:creationId xmlns:p14="http://schemas.microsoft.com/office/powerpoint/2010/main" val="40690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D269EC0-3F7D-4984-8E67-4CCFBF55B238}" type="datetimeFigureOut">
              <a:rPr lang="en-US" smtClean="0"/>
              <a:t>12/5/2020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C8BB51-5F39-4EEF-B8FE-333831FB22E6}" type="slidenum">
              <a:rPr lang="en-US" smtClean="0"/>
              <a:t>‹#›</a:t>
            </a:fld>
            <a:endParaRPr lang="en-US"/>
          </a:p>
        </p:txBody>
      </p:sp>
    </p:spTree>
    <p:extLst>
      <p:ext uri="{BB962C8B-B14F-4D97-AF65-F5344CB8AC3E}">
        <p14:creationId xmlns:p14="http://schemas.microsoft.com/office/powerpoint/2010/main" val="57996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ites.google.com/site/readinggroupon40rulesoflove/home/setting/plot-and-structure" TargetMode="External"/><Relationship Id="rId2" Type="http://schemas.openxmlformats.org/officeDocument/2006/relationships/hyperlink" Target="http://identityanddifference.org/wp-content/uploads/2019/10/Book-Review-The-Forty-Rules-of-Love.pdf" TargetMode="External"/><Relationship Id="rId1" Type="http://schemas.openxmlformats.org/officeDocument/2006/relationships/slideLayout" Target="../slideLayouts/slideLayout2.xml"/><Relationship Id="rId4" Type="http://schemas.openxmlformats.org/officeDocument/2006/relationships/hyperlink" Target="https://browngirlmagazine.com/2018/08/the-forty-rules-of-love-rumi-book-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D0EA-9432-439A-A8F2-7BB590BDB151}"/>
              </a:ext>
            </a:extLst>
          </p:cNvPr>
          <p:cNvSpPr>
            <a:spLocks noGrp="1"/>
          </p:cNvSpPr>
          <p:nvPr>
            <p:ph type="title"/>
          </p:nvPr>
        </p:nvSpPr>
        <p:spPr/>
        <p:txBody>
          <a:bodyPr/>
          <a:lstStyle/>
          <a:p>
            <a:r>
              <a:rPr lang="en-US" dirty="0"/>
              <a:t>Character Development</a:t>
            </a:r>
          </a:p>
        </p:txBody>
      </p:sp>
      <p:sp>
        <p:nvSpPr>
          <p:cNvPr id="3" name="Content Placeholder 2">
            <a:extLst>
              <a:ext uri="{FF2B5EF4-FFF2-40B4-BE49-F238E27FC236}">
                <a16:creationId xmlns:a16="http://schemas.microsoft.com/office/drawing/2014/main" id="{368FC790-FD9F-4C88-B6B9-A315F4B50EE2}"/>
              </a:ext>
            </a:extLst>
          </p:cNvPr>
          <p:cNvSpPr>
            <a:spLocks noGrp="1"/>
          </p:cNvSpPr>
          <p:nvPr>
            <p:ph idx="1"/>
          </p:nvPr>
        </p:nvSpPr>
        <p:spPr/>
        <p:txBody>
          <a:bodyPr/>
          <a:lstStyle/>
          <a:p>
            <a:pPr algn="just"/>
            <a:r>
              <a:rPr lang="en-US" dirty="0"/>
              <a:t>Ella Rubenstein is shown to be an unhappy housewife whose marriage is falling apart because her husband is cheating on her.</a:t>
            </a:r>
          </a:p>
          <a:p>
            <a:pPr algn="just"/>
            <a:r>
              <a:rPr lang="en-US" dirty="0"/>
              <a:t>However Ella chooses to ignore this by thinking that ignorance is bliss. She had never thought of love and emotional connection as a priority in her marriage.</a:t>
            </a:r>
          </a:p>
          <a:p>
            <a:pPr algn="just"/>
            <a:r>
              <a:rPr lang="en-US" dirty="0"/>
              <a:t>After Ella gets her job she is assigned to read Sweet Blasphemy. At first she is reluctant to read a book which is irrelevant to her life but as she starts reading, it grabs her attention.</a:t>
            </a:r>
          </a:p>
          <a:p>
            <a:pPr algn="just"/>
            <a:r>
              <a:rPr lang="en-US" dirty="0"/>
              <a:t>Sweet Blasphemy tells the story of Rumi, who is a highly learned scholar, and Shams who is  a wandering dervish.</a:t>
            </a:r>
          </a:p>
          <a:p>
            <a:pPr algn="just"/>
            <a:endParaRPr lang="en-US" dirty="0"/>
          </a:p>
          <a:p>
            <a:pPr algn="just"/>
            <a:endParaRPr lang="en-US" dirty="0"/>
          </a:p>
        </p:txBody>
      </p:sp>
    </p:spTree>
    <p:extLst>
      <p:ext uri="{BB962C8B-B14F-4D97-AF65-F5344CB8AC3E}">
        <p14:creationId xmlns:p14="http://schemas.microsoft.com/office/powerpoint/2010/main" val="379742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EAC3-FF3B-4745-BE7D-40941FE87745}"/>
              </a:ext>
            </a:extLst>
          </p:cNvPr>
          <p:cNvSpPr>
            <a:spLocks noGrp="1"/>
          </p:cNvSpPr>
          <p:nvPr>
            <p:ph type="title"/>
          </p:nvPr>
        </p:nvSpPr>
        <p:spPr/>
        <p:txBody>
          <a:bodyPr/>
          <a:lstStyle/>
          <a:p>
            <a:r>
              <a:rPr lang="en-US" dirty="0"/>
              <a:t>Character Development(continued)</a:t>
            </a:r>
          </a:p>
        </p:txBody>
      </p:sp>
      <p:sp>
        <p:nvSpPr>
          <p:cNvPr id="3" name="Content Placeholder 2">
            <a:extLst>
              <a:ext uri="{FF2B5EF4-FFF2-40B4-BE49-F238E27FC236}">
                <a16:creationId xmlns:a16="http://schemas.microsoft.com/office/drawing/2014/main" id="{F813E443-EAF6-4464-B240-022FC720DE6C}"/>
              </a:ext>
            </a:extLst>
          </p:cNvPr>
          <p:cNvSpPr>
            <a:spLocks noGrp="1"/>
          </p:cNvSpPr>
          <p:nvPr>
            <p:ph idx="1"/>
          </p:nvPr>
        </p:nvSpPr>
        <p:spPr/>
        <p:txBody>
          <a:bodyPr>
            <a:normAutofit/>
          </a:bodyPr>
          <a:lstStyle/>
          <a:p>
            <a:pPr algn="just"/>
            <a:r>
              <a:rPr lang="en-US" dirty="0"/>
              <a:t>Ella, Shams and Rumi are all conflicted by the same problem, the absence of love in their lives.</a:t>
            </a:r>
          </a:p>
          <a:p>
            <a:pPr algn="just"/>
            <a:r>
              <a:rPr lang="en-US" dirty="0"/>
              <a:t>While reading Sweet Blasphemy, Ella notices the extraordinary display of friendship and love by Shams and Rumi.</a:t>
            </a:r>
          </a:p>
          <a:p>
            <a:pPr algn="just"/>
            <a:r>
              <a:rPr lang="en-US" dirty="0"/>
              <a:t>Rumi is trialed by Shams on multiple occasions, once being asked to bring back wine from a tavern which he did so, not caring for his reputation.</a:t>
            </a:r>
          </a:p>
          <a:p>
            <a:pPr algn="just"/>
            <a:r>
              <a:rPr lang="en-US" dirty="0"/>
              <a:t>Rumi ends up forsaking his sermons and starts writing poetry, something which was considered devaluing for a scholar at that time.</a:t>
            </a:r>
          </a:p>
          <a:p>
            <a:pPr algn="just"/>
            <a:r>
              <a:rPr lang="en-US" dirty="0"/>
              <a:t>He loses his reputation, the respect of people and the love of his family.</a:t>
            </a:r>
          </a:p>
        </p:txBody>
      </p:sp>
    </p:spTree>
    <p:extLst>
      <p:ext uri="{BB962C8B-B14F-4D97-AF65-F5344CB8AC3E}">
        <p14:creationId xmlns:p14="http://schemas.microsoft.com/office/powerpoint/2010/main" val="201641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C886-479F-4FAA-9C16-527167234742}"/>
              </a:ext>
            </a:extLst>
          </p:cNvPr>
          <p:cNvSpPr>
            <a:spLocks noGrp="1"/>
          </p:cNvSpPr>
          <p:nvPr>
            <p:ph type="title"/>
          </p:nvPr>
        </p:nvSpPr>
        <p:spPr/>
        <p:txBody>
          <a:bodyPr/>
          <a:lstStyle/>
          <a:p>
            <a:r>
              <a:rPr lang="en-US" dirty="0"/>
              <a:t>Character Development(continued)</a:t>
            </a:r>
          </a:p>
        </p:txBody>
      </p:sp>
      <p:sp>
        <p:nvSpPr>
          <p:cNvPr id="3" name="Content Placeholder 2">
            <a:extLst>
              <a:ext uri="{FF2B5EF4-FFF2-40B4-BE49-F238E27FC236}">
                <a16:creationId xmlns:a16="http://schemas.microsoft.com/office/drawing/2014/main" id="{AD55A8CF-73E4-4787-93AE-A37E67A1E32C}"/>
              </a:ext>
            </a:extLst>
          </p:cNvPr>
          <p:cNvSpPr>
            <a:spLocks noGrp="1"/>
          </p:cNvSpPr>
          <p:nvPr>
            <p:ph idx="1"/>
          </p:nvPr>
        </p:nvSpPr>
        <p:spPr/>
        <p:txBody>
          <a:bodyPr>
            <a:normAutofit/>
          </a:bodyPr>
          <a:lstStyle/>
          <a:p>
            <a:pPr algn="just"/>
            <a:r>
              <a:rPr lang="en-US" dirty="0"/>
              <a:t>Ella emails Aziz asking for help on the book and they both start emailing each other multiple times a day. This exchange make Ella realize the importance of love and she find herself falling in love with Aziz.</a:t>
            </a:r>
          </a:p>
          <a:p>
            <a:pPr algn="just"/>
            <a:r>
              <a:rPr lang="en-US" dirty="0"/>
              <a:t>What had once been an unknown concept to her suddenly becomes an obsession and she goes as far as to pray to God for the chance to find a love which was pure and would give her meaning.</a:t>
            </a:r>
          </a:p>
          <a:p>
            <a:pPr algn="just"/>
            <a:r>
              <a:rPr lang="en-US" dirty="0"/>
              <a:t>She reveals to her husband about falling in love with Aziz and states that she is not seeking revenge but finding love in Aziz.</a:t>
            </a:r>
          </a:p>
          <a:p>
            <a:pPr algn="just"/>
            <a:r>
              <a:rPr lang="en-US" dirty="0"/>
              <a:t>Confessing to her husband develops Ella’s character to be brave and pursue what she desires.</a:t>
            </a:r>
          </a:p>
        </p:txBody>
      </p:sp>
    </p:spTree>
    <p:extLst>
      <p:ext uri="{BB962C8B-B14F-4D97-AF65-F5344CB8AC3E}">
        <p14:creationId xmlns:p14="http://schemas.microsoft.com/office/powerpoint/2010/main" val="65950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7713-9508-4BC7-B42C-CF8DF4B60B14}"/>
              </a:ext>
            </a:extLst>
          </p:cNvPr>
          <p:cNvSpPr>
            <a:spLocks noGrp="1"/>
          </p:cNvSpPr>
          <p:nvPr>
            <p:ph type="title"/>
          </p:nvPr>
        </p:nvSpPr>
        <p:spPr/>
        <p:txBody>
          <a:bodyPr/>
          <a:lstStyle/>
          <a:p>
            <a:r>
              <a:rPr lang="en-US" dirty="0"/>
              <a:t>Character Development(continued)</a:t>
            </a:r>
          </a:p>
        </p:txBody>
      </p:sp>
      <p:sp>
        <p:nvSpPr>
          <p:cNvPr id="3" name="Content Placeholder 2">
            <a:extLst>
              <a:ext uri="{FF2B5EF4-FFF2-40B4-BE49-F238E27FC236}">
                <a16:creationId xmlns:a16="http://schemas.microsoft.com/office/drawing/2014/main" id="{1B41D9D3-65FA-4D56-99BC-7E5FBEC6A099}"/>
              </a:ext>
            </a:extLst>
          </p:cNvPr>
          <p:cNvSpPr>
            <a:spLocks noGrp="1"/>
          </p:cNvSpPr>
          <p:nvPr>
            <p:ph idx="1"/>
          </p:nvPr>
        </p:nvSpPr>
        <p:spPr/>
        <p:txBody>
          <a:bodyPr/>
          <a:lstStyle/>
          <a:p>
            <a:r>
              <a:rPr lang="en-US" dirty="0"/>
              <a:t>The similarity between the two narratives is that Rumi also abandoned everything he had in his life to be with Shams and Ella is inspired by this act.</a:t>
            </a:r>
          </a:p>
          <a:p>
            <a:r>
              <a:rPr lang="en-US" dirty="0"/>
              <a:t>When Shams is killed Rumi is left devastated. This fuels his poetry which starts to flow out of him after the death of his companion.</a:t>
            </a:r>
          </a:p>
          <a:p>
            <a:r>
              <a:rPr lang="en-US" dirty="0"/>
              <a:t>Ella decides to leave her family to be with Aziz, but she finds that Aziz is sick and has 16 months left to live. After Aziz’s death, Ella decides to live her life like Aziz.</a:t>
            </a:r>
          </a:p>
        </p:txBody>
      </p:sp>
    </p:spTree>
    <p:extLst>
      <p:ext uri="{BB962C8B-B14F-4D97-AF65-F5344CB8AC3E}">
        <p14:creationId xmlns:p14="http://schemas.microsoft.com/office/powerpoint/2010/main" val="90732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45C2-B0D3-4849-B66F-8B1A4BBB618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FF7FC7-4DA1-4615-BEB2-9BC0F126D7C0}"/>
              </a:ext>
            </a:extLst>
          </p:cNvPr>
          <p:cNvSpPr>
            <a:spLocks noGrp="1"/>
          </p:cNvSpPr>
          <p:nvPr>
            <p:ph idx="1"/>
          </p:nvPr>
        </p:nvSpPr>
        <p:spPr/>
        <p:txBody>
          <a:bodyPr/>
          <a:lstStyle/>
          <a:p>
            <a:r>
              <a:rPr lang="en-US" dirty="0">
                <a:hlinkClick r:id="rId2"/>
              </a:rPr>
              <a:t>Ikhtilaf Journal of Critical Humanities and Social Studies ... (identityanddifference.org)</a:t>
            </a:r>
            <a:endParaRPr lang="en-US" dirty="0"/>
          </a:p>
          <a:p>
            <a:r>
              <a:rPr lang="en-US" dirty="0">
                <a:hlinkClick r:id="rId3"/>
              </a:rPr>
              <a:t>https://sites.google.com/site/readinggroupon40rulesoflove/home/setting/plot-and-structure</a:t>
            </a:r>
            <a:endParaRPr lang="en-US" dirty="0"/>
          </a:p>
          <a:p>
            <a:r>
              <a:rPr lang="en-US" dirty="0">
                <a:hlinkClick r:id="rId4"/>
              </a:rPr>
              <a:t>https://browngirlmagazine.com/2018/08/the-forty-rules-of-love-rumi-book-review/</a:t>
            </a:r>
            <a:r>
              <a:rPr lang="en-US" dirty="0"/>
              <a:t> </a:t>
            </a:r>
          </a:p>
        </p:txBody>
      </p:sp>
    </p:spTree>
    <p:extLst>
      <p:ext uri="{BB962C8B-B14F-4D97-AF65-F5344CB8AC3E}">
        <p14:creationId xmlns:p14="http://schemas.microsoft.com/office/powerpoint/2010/main" val="1748361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1521</TotalTime>
  <Words>496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Character Development</vt:lpstr>
      <vt:lpstr>Character Development(continued)</vt:lpstr>
      <vt:lpstr>Character Development(continued)</vt:lpstr>
      <vt:lpstr>Character Development(continued)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Development</dc:title>
  <dc:creator>Abdullah Raza</dc:creator>
  <cp:lastModifiedBy>Abdullah Raza</cp:lastModifiedBy>
  <cp:revision>34</cp:revision>
  <dcterms:created xsi:type="dcterms:W3CDTF">2020-12-03T07:16:50Z</dcterms:created>
  <dcterms:modified xsi:type="dcterms:W3CDTF">2020-12-05T07:52:38Z</dcterms:modified>
</cp:coreProperties>
</file>