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58" r:id="rId3"/>
    <p:sldId id="263" r:id="rId4"/>
    <p:sldId id="264" r:id="rId5"/>
    <p:sldId id="259" r:id="rId6"/>
    <p:sldId id="260" r:id="rId7"/>
    <p:sldId id="261"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4607" autoAdjust="0"/>
  </p:normalViewPr>
  <p:slideViewPr>
    <p:cSldViewPr snapToGrid="0">
      <p:cViewPr varScale="1">
        <p:scale>
          <a:sx n="108" d="100"/>
          <a:sy n="108" d="100"/>
        </p:scale>
        <p:origin x="54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1C283-D662-4B21-AF7C-E7558E244922}" type="datetimeFigureOut">
              <a:rPr lang="en-PK" smtClean="0"/>
              <a:t>05/12/2020</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E4272-E60F-40C7-823D-4004217A99A2}" type="slidenum">
              <a:rPr lang="en-PK" smtClean="0"/>
              <a:t>‹#›</a:t>
            </a:fld>
            <a:endParaRPr lang="en-PK"/>
          </a:p>
        </p:txBody>
      </p:sp>
    </p:spTree>
    <p:extLst>
      <p:ext uri="{BB962C8B-B14F-4D97-AF65-F5344CB8AC3E}">
        <p14:creationId xmlns:p14="http://schemas.microsoft.com/office/powerpoint/2010/main" val="379453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20CE4272-E60F-40C7-823D-4004217A99A2}" type="slidenum">
              <a:rPr lang="en-PK" smtClean="0"/>
              <a:t>4</a:t>
            </a:fld>
            <a:endParaRPr lang="en-PK"/>
          </a:p>
        </p:txBody>
      </p:sp>
    </p:spTree>
    <p:extLst>
      <p:ext uri="{BB962C8B-B14F-4D97-AF65-F5344CB8AC3E}">
        <p14:creationId xmlns:p14="http://schemas.microsoft.com/office/powerpoint/2010/main" val="368972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20CE4272-E60F-40C7-823D-4004217A99A2}" type="slidenum">
              <a:rPr lang="en-PK" smtClean="0"/>
              <a:t>8</a:t>
            </a:fld>
            <a:endParaRPr lang="en-PK"/>
          </a:p>
        </p:txBody>
      </p:sp>
    </p:spTree>
    <p:extLst>
      <p:ext uri="{BB962C8B-B14F-4D97-AF65-F5344CB8AC3E}">
        <p14:creationId xmlns:p14="http://schemas.microsoft.com/office/powerpoint/2010/main" val="1844545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E5C3E36-1E97-4AE2-8E04-88F8A75AB528}" type="datetimeFigureOut">
              <a:rPr lang="en-PK" smtClean="0"/>
              <a:t>05/12/2020</a:t>
            </a:fld>
            <a:endParaRPr lang="en-PK"/>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PK"/>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7CDB584-74AC-48C2-AF10-A68D82CF8331}" type="slidenum">
              <a:rPr lang="en-PK" smtClean="0"/>
              <a:t>‹#›</a:t>
            </a:fld>
            <a:endParaRPr lang="en-PK"/>
          </a:p>
        </p:txBody>
      </p:sp>
    </p:spTree>
    <p:extLst>
      <p:ext uri="{BB962C8B-B14F-4D97-AF65-F5344CB8AC3E}">
        <p14:creationId xmlns:p14="http://schemas.microsoft.com/office/powerpoint/2010/main" val="3775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C3E36-1E97-4AE2-8E04-88F8A75AB528}" type="datetimeFigureOut">
              <a:rPr lang="en-PK" smtClean="0"/>
              <a:t>05/12/2020</a:t>
            </a:fld>
            <a:endParaRPr lang="en-PK"/>
          </a:p>
        </p:txBody>
      </p:sp>
      <p:sp>
        <p:nvSpPr>
          <p:cNvPr id="6" name="Footer Placeholder 5"/>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CDB584-74AC-48C2-AF10-A68D82CF8331}" type="slidenum">
              <a:rPr lang="en-PK" smtClean="0"/>
              <a:t>‹#›</a:t>
            </a:fld>
            <a:endParaRPr lang="en-PK"/>
          </a:p>
        </p:txBody>
      </p:sp>
    </p:spTree>
    <p:extLst>
      <p:ext uri="{BB962C8B-B14F-4D97-AF65-F5344CB8AC3E}">
        <p14:creationId xmlns:p14="http://schemas.microsoft.com/office/powerpoint/2010/main" val="1354376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5C3E36-1E97-4AE2-8E04-88F8A75AB528}" type="datetimeFigureOut">
              <a:rPr lang="en-PK" smtClean="0"/>
              <a:t>05/12/2020</a:t>
            </a:fld>
            <a:endParaRPr lang="en-PK"/>
          </a:p>
        </p:txBody>
      </p:sp>
      <p:sp>
        <p:nvSpPr>
          <p:cNvPr id="5" name="Footer Placeholder 4"/>
          <p:cNvSpPr>
            <a:spLocks noGrp="1"/>
          </p:cNvSpPr>
          <p:nvPr>
            <p:ph type="ftr" sz="quarter" idx="11"/>
          </p:nvPr>
        </p:nvSpPr>
        <p:spPr/>
        <p:txBody>
          <a:bodyPr/>
          <a:lstStyle/>
          <a:p>
            <a:endParaRPr lang="en-PK"/>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CDB584-74AC-48C2-AF10-A68D82CF8331}" type="slidenum">
              <a:rPr lang="en-PK" smtClean="0"/>
              <a:t>‹#›</a:t>
            </a:fld>
            <a:endParaRPr lang="en-PK"/>
          </a:p>
        </p:txBody>
      </p:sp>
    </p:spTree>
    <p:extLst>
      <p:ext uri="{BB962C8B-B14F-4D97-AF65-F5344CB8AC3E}">
        <p14:creationId xmlns:p14="http://schemas.microsoft.com/office/powerpoint/2010/main" val="3882450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5C3E36-1E97-4AE2-8E04-88F8A75AB528}" type="datetimeFigureOut">
              <a:rPr lang="en-PK" smtClean="0"/>
              <a:t>05/12/2020</a:t>
            </a:fld>
            <a:endParaRPr lang="en-PK"/>
          </a:p>
        </p:txBody>
      </p:sp>
      <p:sp>
        <p:nvSpPr>
          <p:cNvPr id="5" name="Footer Placeholder 4"/>
          <p:cNvSpPr>
            <a:spLocks noGrp="1"/>
          </p:cNvSpPr>
          <p:nvPr>
            <p:ph type="ftr" sz="quarter" idx="11"/>
          </p:nvPr>
        </p:nvSpPr>
        <p:spPr/>
        <p:txBody>
          <a:bodyPr/>
          <a:lstStyle/>
          <a:p>
            <a:endParaRPr lang="en-PK"/>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CDB584-74AC-48C2-AF10-A68D82CF8331}" type="slidenum">
              <a:rPr lang="en-PK" smtClean="0"/>
              <a:t>‹#›</a:t>
            </a:fld>
            <a:endParaRPr lang="en-PK"/>
          </a:p>
        </p:txBody>
      </p:sp>
    </p:spTree>
    <p:extLst>
      <p:ext uri="{BB962C8B-B14F-4D97-AF65-F5344CB8AC3E}">
        <p14:creationId xmlns:p14="http://schemas.microsoft.com/office/powerpoint/2010/main" val="2728026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C3E36-1E97-4AE2-8E04-88F8A75AB528}" type="datetimeFigureOut">
              <a:rPr lang="en-PK" smtClean="0"/>
              <a:t>05/12/2020</a:t>
            </a:fld>
            <a:endParaRPr lang="en-PK"/>
          </a:p>
        </p:txBody>
      </p:sp>
      <p:sp>
        <p:nvSpPr>
          <p:cNvPr id="5" name="Footer Placeholder 4"/>
          <p:cNvSpPr>
            <a:spLocks noGrp="1"/>
          </p:cNvSpPr>
          <p:nvPr>
            <p:ph type="ftr" sz="quarter" idx="11"/>
          </p:nvPr>
        </p:nvSpPr>
        <p:spPr/>
        <p:txBody>
          <a:bodyPr/>
          <a:lstStyle/>
          <a:p>
            <a:endParaRPr lang="en-PK"/>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CDB584-74AC-48C2-AF10-A68D82CF8331}" type="slidenum">
              <a:rPr lang="en-PK" smtClean="0"/>
              <a:t>‹#›</a:t>
            </a:fld>
            <a:endParaRPr lang="en-PK"/>
          </a:p>
        </p:txBody>
      </p:sp>
    </p:spTree>
    <p:extLst>
      <p:ext uri="{BB962C8B-B14F-4D97-AF65-F5344CB8AC3E}">
        <p14:creationId xmlns:p14="http://schemas.microsoft.com/office/powerpoint/2010/main" val="121366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E5C3E36-1E97-4AE2-8E04-88F8A75AB528}" type="datetimeFigureOut">
              <a:rPr lang="en-PK" smtClean="0"/>
              <a:t>05/12/2020</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37CDB584-74AC-48C2-AF10-A68D82CF8331}" type="slidenum">
              <a:rPr lang="en-PK" smtClean="0"/>
              <a:t>‹#›</a:t>
            </a:fld>
            <a:endParaRPr lang="en-PK"/>
          </a:p>
        </p:txBody>
      </p:sp>
    </p:spTree>
    <p:extLst>
      <p:ext uri="{BB962C8B-B14F-4D97-AF65-F5344CB8AC3E}">
        <p14:creationId xmlns:p14="http://schemas.microsoft.com/office/powerpoint/2010/main" val="677712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E5C3E36-1E97-4AE2-8E04-88F8A75AB528}" type="datetimeFigureOut">
              <a:rPr lang="en-PK" smtClean="0"/>
              <a:t>05/12/2020</a:t>
            </a:fld>
            <a:endParaRPr lang="en-PK"/>
          </a:p>
        </p:txBody>
      </p:sp>
      <p:sp>
        <p:nvSpPr>
          <p:cNvPr id="8" name="Footer Placeholder 7"/>
          <p:cNvSpPr>
            <a:spLocks noGrp="1"/>
          </p:cNvSpPr>
          <p:nvPr>
            <p:ph type="ftr" sz="quarter" idx="11"/>
          </p:nvPr>
        </p:nvSpPr>
        <p:spPr>
          <a:xfrm>
            <a:off x="561111" y="6391838"/>
            <a:ext cx="3644282" cy="304801"/>
          </a:xfrm>
        </p:spPr>
        <p:txBody>
          <a:bodyPr/>
          <a:lstStyle/>
          <a:p>
            <a:endParaRPr lang="en-PK"/>
          </a:p>
        </p:txBody>
      </p:sp>
      <p:sp>
        <p:nvSpPr>
          <p:cNvPr id="9" name="Slide Number Placeholder 8"/>
          <p:cNvSpPr>
            <a:spLocks noGrp="1"/>
          </p:cNvSpPr>
          <p:nvPr>
            <p:ph type="sldNum" sz="quarter" idx="12"/>
          </p:nvPr>
        </p:nvSpPr>
        <p:spPr/>
        <p:txBody>
          <a:bodyPr/>
          <a:lstStyle/>
          <a:p>
            <a:fld id="{37CDB584-74AC-48C2-AF10-A68D82CF8331}" type="slidenum">
              <a:rPr lang="en-PK" smtClean="0"/>
              <a:t>‹#›</a:t>
            </a:fld>
            <a:endParaRPr lang="en-PK"/>
          </a:p>
        </p:txBody>
      </p:sp>
    </p:spTree>
    <p:extLst>
      <p:ext uri="{BB962C8B-B14F-4D97-AF65-F5344CB8AC3E}">
        <p14:creationId xmlns:p14="http://schemas.microsoft.com/office/powerpoint/2010/main" val="3512275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E5C3E36-1E97-4AE2-8E04-88F8A75AB528}" type="datetimeFigureOut">
              <a:rPr lang="en-PK" smtClean="0"/>
              <a:t>05/12/2020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7CDB584-74AC-48C2-AF10-A68D82CF8331}" type="slidenum">
              <a:rPr lang="en-PK" smtClean="0"/>
              <a:t>‹#›</a:t>
            </a:fld>
            <a:endParaRPr lang="en-PK"/>
          </a:p>
        </p:txBody>
      </p:sp>
    </p:spTree>
    <p:extLst>
      <p:ext uri="{BB962C8B-B14F-4D97-AF65-F5344CB8AC3E}">
        <p14:creationId xmlns:p14="http://schemas.microsoft.com/office/powerpoint/2010/main" val="2794460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E5C3E36-1E97-4AE2-8E04-88F8A75AB528}" type="datetimeFigureOut">
              <a:rPr lang="en-PK" smtClean="0"/>
              <a:t>05/12/2020</a:t>
            </a:fld>
            <a:endParaRPr lang="en-PK"/>
          </a:p>
        </p:txBody>
      </p:sp>
      <p:sp>
        <p:nvSpPr>
          <p:cNvPr id="5" name="Footer Placeholder 4"/>
          <p:cNvSpPr>
            <a:spLocks noGrp="1"/>
          </p:cNvSpPr>
          <p:nvPr>
            <p:ph type="ftr" sz="quarter" idx="11"/>
          </p:nvPr>
        </p:nvSpPr>
        <p:spPr/>
        <p:txBody>
          <a:bodyPr/>
          <a:lstStyle/>
          <a:p>
            <a:endParaRPr lang="en-PK"/>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CDB584-74AC-48C2-AF10-A68D82CF8331}" type="slidenum">
              <a:rPr lang="en-PK" smtClean="0"/>
              <a:t>‹#›</a:t>
            </a:fld>
            <a:endParaRPr lang="en-PK"/>
          </a:p>
        </p:txBody>
      </p:sp>
    </p:spTree>
    <p:extLst>
      <p:ext uri="{BB962C8B-B14F-4D97-AF65-F5344CB8AC3E}">
        <p14:creationId xmlns:p14="http://schemas.microsoft.com/office/powerpoint/2010/main" val="558045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C3E36-1E97-4AE2-8E04-88F8A75AB528}" type="datetimeFigureOut">
              <a:rPr lang="en-PK" smtClean="0"/>
              <a:t>05/12/2020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7CDB584-74AC-48C2-AF10-A68D82CF8331}" type="slidenum">
              <a:rPr lang="en-PK" smtClean="0"/>
              <a:t>‹#›</a:t>
            </a:fld>
            <a:endParaRPr lang="en-PK"/>
          </a:p>
        </p:txBody>
      </p:sp>
    </p:spTree>
    <p:extLst>
      <p:ext uri="{BB962C8B-B14F-4D97-AF65-F5344CB8AC3E}">
        <p14:creationId xmlns:p14="http://schemas.microsoft.com/office/powerpoint/2010/main" val="113681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C3E36-1E97-4AE2-8E04-88F8A75AB528}" type="datetimeFigureOut">
              <a:rPr lang="en-PK" smtClean="0"/>
              <a:t>05/12/2020</a:t>
            </a:fld>
            <a:endParaRPr lang="en-PK"/>
          </a:p>
        </p:txBody>
      </p:sp>
      <p:sp>
        <p:nvSpPr>
          <p:cNvPr id="5" name="Footer Placeholder 4"/>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CDB584-74AC-48C2-AF10-A68D82CF8331}" type="slidenum">
              <a:rPr lang="en-PK" smtClean="0"/>
              <a:t>‹#›</a:t>
            </a:fld>
            <a:endParaRPr lang="en-PK"/>
          </a:p>
        </p:txBody>
      </p:sp>
    </p:spTree>
    <p:extLst>
      <p:ext uri="{BB962C8B-B14F-4D97-AF65-F5344CB8AC3E}">
        <p14:creationId xmlns:p14="http://schemas.microsoft.com/office/powerpoint/2010/main" val="38780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5C3E36-1E97-4AE2-8E04-88F8A75AB528}" type="datetimeFigureOut">
              <a:rPr lang="en-PK" smtClean="0"/>
              <a:t>05/12/2020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7CDB584-74AC-48C2-AF10-A68D82CF8331}" type="slidenum">
              <a:rPr lang="en-PK" smtClean="0"/>
              <a:t>‹#›</a:t>
            </a:fld>
            <a:endParaRPr lang="en-PK"/>
          </a:p>
        </p:txBody>
      </p:sp>
    </p:spTree>
    <p:extLst>
      <p:ext uri="{BB962C8B-B14F-4D97-AF65-F5344CB8AC3E}">
        <p14:creationId xmlns:p14="http://schemas.microsoft.com/office/powerpoint/2010/main" val="4164513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C3E36-1E97-4AE2-8E04-88F8A75AB528}" type="datetimeFigureOut">
              <a:rPr lang="en-PK" smtClean="0"/>
              <a:t>05/12/2020</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37CDB584-74AC-48C2-AF10-A68D82CF8331}" type="slidenum">
              <a:rPr lang="en-PK" smtClean="0"/>
              <a:t>‹#›</a:t>
            </a:fld>
            <a:endParaRPr lang="en-PK"/>
          </a:p>
        </p:txBody>
      </p:sp>
    </p:spTree>
    <p:extLst>
      <p:ext uri="{BB962C8B-B14F-4D97-AF65-F5344CB8AC3E}">
        <p14:creationId xmlns:p14="http://schemas.microsoft.com/office/powerpoint/2010/main" val="4177086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C3E36-1E97-4AE2-8E04-88F8A75AB528}" type="datetimeFigureOut">
              <a:rPr lang="en-PK" smtClean="0"/>
              <a:t>05/12/2020</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37CDB584-74AC-48C2-AF10-A68D82CF8331}" type="slidenum">
              <a:rPr lang="en-PK" smtClean="0"/>
              <a:t>‹#›</a:t>
            </a:fld>
            <a:endParaRPr lang="en-PK"/>
          </a:p>
        </p:txBody>
      </p:sp>
    </p:spTree>
    <p:extLst>
      <p:ext uri="{BB962C8B-B14F-4D97-AF65-F5344CB8AC3E}">
        <p14:creationId xmlns:p14="http://schemas.microsoft.com/office/powerpoint/2010/main" val="1909942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C3E36-1E97-4AE2-8E04-88F8A75AB528}" type="datetimeFigureOut">
              <a:rPr lang="en-PK" smtClean="0"/>
              <a:t>05/12/2020</a:t>
            </a:fld>
            <a:endParaRPr lang="en-PK"/>
          </a:p>
        </p:txBody>
      </p:sp>
      <p:sp>
        <p:nvSpPr>
          <p:cNvPr id="3" name="Footer Placeholder 2"/>
          <p:cNvSpPr>
            <a:spLocks noGrp="1"/>
          </p:cNvSpPr>
          <p:nvPr>
            <p:ph type="ftr" sz="quarter" idx="11"/>
          </p:nvPr>
        </p:nvSpPr>
        <p:spPr/>
        <p:txBody>
          <a:bodyPr/>
          <a:lstStyle/>
          <a:p>
            <a:endParaRPr lang="en-PK"/>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7CDB584-74AC-48C2-AF10-A68D82CF8331}" type="slidenum">
              <a:rPr lang="en-PK" smtClean="0"/>
              <a:t>‹#›</a:t>
            </a:fld>
            <a:endParaRPr lang="en-PK"/>
          </a:p>
        </p:txBody>
      </p:sp>
    </p:spTree>
    <p:extLst>
      <p:ext uri="{BB962C8B-B14F-4D97-AF65-F5344CB8AC3E}">
        <p14:creationId xmlns:p14="http://schemas.microsoft.com/office/powerpoint/2010/main" val="385088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C3E36-1E97-4AE2-8E04-88F8A75AB528}" type="datetimeFigureOut">
              <a:rPr lang="en-PK" smtClean="0"/>
              <a:t>05/12/2020</a:t>
            </a:fld>
            <a:endParaRPr lang="en-PK"/>
          </a:p>
        </p:txBody>
      </p:sp>
      <p:sp>
        <p:nvSpPr>
          <p:cNvPr id="6" name="Footer Placeholder 5"/>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CDB584-74AC-48C2-AF10-A68D82CF8331}" type="slidenum">
              <a:rPr lang="en-PK" smtClean="0"/>
              <a:t>‹#›</a:t>
            </a:fld>
            <a:endParaRPr lang="en-PK"/>
          </a:p>
        </p:txBody>
      </p:sp>
    </p:spTree>
    <p:extLst>
      <p:ext uri="{BB962C8B-B14F-4D97-AF65-F5344CB8AC3E}">
        <p14:creationId xmlns:p14="http://schemas.microsoft.com/office/powerpoint/2010/main" val="285969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C3E36-1E97-4AE2-8E04-88F8A75AB528}" type="datetimeFigureOut">
              <a:rPr lang="en-PK" smtClean="0"/>
              <a:t>05/12/2020</a:t>
            </a:fld>
            <a:endParaRPr lang="en-PK"/>
          </a:p>
        </p:txBody>
      </p:sp>
      <p:sp>
        <p:nvSpPr>
          <p:cNvPr id="6" name="Footer Placeholder 5"/>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CDB584-74AC-48C2-AF10-A68D82CF8331}" type="slidenum">
              <a:rPr lang="en-PK" smtClean="0"/>
              <a:t>‹#›</a:t>
            </a:fld>
            <a:endParaRPr lang="en-PK"/>
          </a:p>
        </p:txBody>
      </p:sp>
    </p:spTree>
    <p:extLst>
      <p:ext uri="{BB962C8B-B14F-4D97-AF65-F5344CB8AC3E}">
        <p14:creationId xmlns:p14="http://schemas.microsoft.com/office/powerpoint/2010/main" val="332501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E5C3E36-1E97-4AE2-8E04-88F8A75AB528}" type="datetimeFigureOut">
              <a:rPr lang="en-PK" smtClean="0"/>
              <a:t>05/12/2020</a:t>
            </a:fld>
            <a:endParaRPr lang="en-PK"/>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PK"/>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7CDB584-74AC-48C2-AF10-A68D82CF8331}" type="slidenum">
              <a:rPr lang="en-PK" smtClean="0"/>
              <a:t>‹#›</a:t>
            </a:fld>
            <a:endParaRPr lang="en-PK"/>
          </a:p>
        </p:txBody>
      </p:sp>
    </p:spTree>
    <p:extLst>
      <p:ext uri="{BB962C8B-B14F-4D97-AF65-F5344CB8AC3E}">
        <p14:creationId xmlns:p14="http://schemas.microsoft.com/office/powerpoint/2010/main" val="31054112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FB77-CC81-41E3-8985-C1785F91B429}"/>
              </a:ext>
            </a:extLst>
          </p:cNvPr>
          <p:cNvSpPr>
            <a:spLocks noGrp="1"/>
          </p:cNvSpPr>
          <p:nvPr>
            <p:ph type="ctrTitle"/>
          </p:nvPr>
        </p:nvSpPr>
        <p:spPr>
          <a:xfrm>
            <a:off x="1154955" y="2080620"/>
            <a:ext cx="8825658" cy="2646740"/>
          </a:xfrm>
        </p:spPr>
        <p:txBody>
          <a:bodyPr/>
          <a:lstStyle/>
          <a:p>
            <a:r>
              <a:rPr lang="en-US" dirty="0"/>
              <a:t>Conclusion</a:t>
            </a:r>
            <a:br>
              <a:rPr lang="en-US" dirty="0"/>
            </a:br>
            <a:r>
              <a:rPr lang="en-US" sz="2000" dirty="0"/>
              <a:t>Novel: The 40 rules of love</a:t>
            </a:r>
            <a:br>
              <a:rPr lang="en-US" sz="2000" dirty="0"/>
            </a:br>
            <a:r>
              <a:rPr lang="en-US" sz="2000" dirty="0"/>
              <a:t>By: </a:t>
            </a:r>
            <a:r>
              <a:rPr lang="en-US" sz="2000" dirty="0" err="1"/>
              <a:t>Elif</a:t>
            </a:r>
            <a:r>
              <a:rPr lang="en-US" sz="2000" dirty="0"/>
              <a:t> </a:t>
            </a:r>
            <a:r>
              <a:rPr lang="en-US" sz="2000" dirty="0" err="1"/>
              <a:t>Shafak</a:t>
            </a:r>
            <a:endParaRPr lang="en-PK" dirty="0"/>
          </a:p>
        </p:txBody>
      </p:sp>
      <p:sp>
        <p:nvSpPr>
          <p:cNvPr id="3" name="Subtitle 2">
            <a:extLst>
              <a:ext uri="{FF2B5EF4-FFF2-40B4-BE49-F238E27FC236}">
                <a16:creationId xmlns:a16="http://schemas.microsoft.com/office/drawing/2014/main" id="{4E5FECD6-0596-4B3F-AB1D-335402B9066B}"/>
              </a:ext>
            </a:extLst>
          </p:cNvPr>
          <p:cNvSpPr>
            <a:spLocks noGrp="1"/>
          </p:cNvSpPr>
          <p:nvPr>
            <p:ph type="subTitle" idx="1"/>
          </p:nvPr>
        </p:nvSpPr>
        <p:spPr/>
        <p:txBody>
          <a:bodyPr/>
          <a:lstStyle/>
          <a:p>
            <a:r>
              <a:rPr lang="en-US" cap="none" dirty="0"/>
              <a:t>Presented By: Bilal Ahmed Khan</a:t>
            </a:r>
          </a:p>
          <a:p>
            <a:r>
              <a:rPr lang="en-US" cap="none" dirty="0"/>
              <a:t>Roll No: 20k-0183, Section : B, </a:t>
            </a:r>
            <a:r>
              <a:rPr lang="en-US" cap="none" dirty="0" err="1"/>
              <a:t>BsCS</a:t>
            </a:r>
            <a:r>
              <a:rPr lang="en-US" cap="none" dirty="0"/>
              <a:t>.</a:t>
            </a:r>
          </a:p>
        </p:txBody>
      </p:sp>
    </p:spTree>
    <p:extLst>
      <p:ext uri="{BB962C8B-B14F-4D97-AF65-F5344CB8AC3E}">
        <p14:creationId xmlns:p14="http://schemas.microsoft.com/office/powerpoint/2010/main" val="396392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CB06D-A200-452D-A892-37FAED34CF41}"/>
              </a:ext>
            </a:extLst>
          </p:cNvPr>
          <p:cNvSpPr>
            <a:spLocks noGrp="1"/>
          </p:cNvSpPr>
          <p:nvPr>
            <p:ph type="title"/>
          </p:nvPr>
        </p:nvSpPr>
        <p:spPr/>
        <p:txBody>
          <a:bodyPr/>
          <a:lstStyle/>
          <a:p>
            <a:r>
              <a:rPr lang="en-US" sz="1800" dirty="0"/>
              <a:t>How we see God is a direct reflection of how we see ourselves ---- If we see God full of love and compassion so are we.</a:t>
            </a:r>
            <a:br>
              <a:rPr lang="en-US" sz="1800" dirty="0"/>
            </a:br>
            <a:r>
              <a:rPr lang="en-US" sz="1800" dirty="0"/>
              <a:t>														-</a:t>
            </a:r>
            <a:r>
              <a:rPr lang="en-US" sz="1800" dirty="0" err="1"/>
              <a:t>Elif</a:t>
            </a:r>
            <a:r>
              <a:rPr lang="en-US" sz="1800" dirty="0"/>
              <a:t> </a:t>
            </a:r>
            <a:r>
              <a:rPr lang="en-US" sz="1800" dirty="0" err="1"/>
              <a:t>Shafak</a:t>
            </a:r>
            <a:endParaRPr lang="en-PK" sz="1800" dirty="0"/>
          </a:p>
        </p:txBody>
      </p:sp>
      <p:sp>
        <p:nvSpPr>
          <p:cNvPr id="3" name="Content Placeholder 2">
            <a:extLst>
              <a:ext uri="{FF2B5EF4-FFF2-40B4-BE49-F238E27FC236}">
                <a16:creationId xmlns:a16="http://schemas.microsoft.com/office/drawing/2014/main" id="{248A9349-7DF7-447F-99E1-F2BEEDF9BC38}"/>
              </a:ext>
            </a:extLst>
          </p:cNvPr>
          <p:cNvSpPr>
            <a:spLocks noGrp="1"/>
          </p:cNvSpPr>
          <p:nvPr>
            <p:ph idx="1"/>
          </p:nvPr>
        </p:nvSpPr>
        <p:spPr/>
        <p:txBody>
          <a:bodyPr>
            <a:normAutofit fontScale="92500" lnSpcReduction="20000"/>
          </a:bodyPr>
          <a:lstStyle/>
          <a:p>
            <a:r>
              <a:rPr lang="en-US" dirty="0"/>
              <a:t>LOVE is the central theme of the novel.</a:t>
            </a:r>
          </a:p>
          <a:p>
            <a:r>
              <a:rPr lang="en-US" dirty="0"/>
              <a:t>The main character “Ella” has never considered “Love” a priority in her life. She has a college degree in English Literature. She is a housewife who spends her days taking care of her family, yet she feels discontent deep inside.</a:t>
            </a:r>
          </a:p>
          <a:p>
            <a:r>
              <a:rPr lang="en-US" dirty="0"/>
              <a:t>All of this changes when she starts reading the novel ”Sweet Blasphemy” by Aziz </a:t>
            </a:r>
            <a:r>
              <a:rPr lang="en-US" dirty="0" err="1"/>
              <a:t>Zahara</a:t>
            </a:r>
            <a:r>
              <a:rPr lang="en-US" dirty="0"/>
              <a:t> for her job as a literary agent.</a:t>
            </a:r>
          </a:p>
          <a:p>
            <a:r>
              <a:rPr lang="en-US" dirty="0"/>
              <a:t>At this point in the novel, the tone becomes deeply philosophical and spiritual. Ella is deeply moved by reading about the spiritual journey of Rumi. It </a:t>
            </a:r>
            <a:r>
              <a:rPr lang="en-US"/>
              <a:t>dawns upon </a:t>
            </a:r>
            <a:r>
              <a:rPr lang="en-US" dirty="0"/>
              <a:t>her that the reason for her discontent is the lack of love in her life. She falls in love with Aziz, and leaves her old life behind to begin a new one with Aziz.</a:t>
            </a:r>
          </a:p>
          <a:p>
            <a:r>
              <a:rPr lang="en-US" dirty="0"/>
              <a:t>Aziz soon dies of terminal cancer and Ella decides to move to Holland and see where life will take her.</a:t>
            </a:r>
          </a:p>
        </p:txBody>
      </p:sp>
    </p:spTree>
    <p:extLst>
      <p:ext uri="{BB962C8B-B14F-4D97-AF65-F5344CB8AC3E}">
        <p14:creationId xmlns:p14="http://schemas.microsoft.com/office/powerpoint/2010/main" val="204263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FF469-37DC-4081-B844-7B595D0A1165}"/>
              </a:ext>
            </a:extLst>
          </p:cNvPr>
          <p:cNvSpPr>
            <a:spLocks noGrp="1"/>
          </p:cNvSpPr>
          <p:nvPr>
            <p:ph type="title"/>
          </p:nvPr>
        </p:nvSpPr>
        <p:spPr/>
        <p:txBody>
          <a:bodyPr/>
          <a:lstStyle/>
          <a:p>
            <a:r>
              <a:rPr lang="en-US" sz="2000" dirty="0"/>
              <a:t>Love has no labels, no definitions. It is what it is, pure and simple. Love is the water of life. And a lover is a soul of fire! The universe turns differently when fire loves water.</a:t>
            </a:r>
            <a:br>
              <a:rPr lang="en-US" sz="2000" dirty="0"/>
            </a:br>
            <a:r>
              <a:rPr lang="en-US" sz="2000" dirty="0"/>
              <a:t>									-</a:t>
            </a:r>
            <a:r>
              <a:rPr lang="en-US" sz="2000" dirty="0" err="1"/>
              <a:t>Elif</a:t>
            </a:r>
            <a:r>
              <a:rPr lang="en-US" sz="2000" dirty="0"/>
              <a:t> </a:t>
            </a:r>
            <a:r>
              <a:rPr lang="en-US" sz="2000" dirty="0" err="1"/>
              <a:t>Shafak</a:t>
            </a:r>
            <a:endParaRPr lang="en-PK" sz="2000" dirty="0"/>
          </a:p>
        </p:txBody>
      </p:sp>
      <p:sp>
        <p:nvSpPr>
          <p:cNvPr id="3" name="Content Placeholder 2">
            <a:extLst>
              <a:ext uri="{FF2B5EF4-FFF2-40B4-BE49-F238E27FC236}">
                <a16:creationId xmlns:a16="http://schemas.microsoft.com/office/drawing/2014/main" id="{4B0D1FBE-C86C-43A4-A143-044291913A5B}"/>
              </a:ext>
            </a:extLst>
          </p:cNvPr>
          <p:cNvSpPr>
            <a:spLocks noGrp="1"/>
          </p:cNvSpPr>
          <p:nvPr>
            <p:ph idx="1"/>
          </p:nvPr>
        </p:nvSpPr>
        <p:spPr/>
        <p:txBody>
          <a:bodyPr>
            <a:normAutofit lnSpcReduction="10000"/>
          </a:bodyPr>
          <a:lstStyle/>
          <a:p>
            <a:r>
              <a:rPr lang="en-US" sz="2400" dirty="0"/>
              <a:t>The author emphasizes throughout the novel that the presence of fulfillment and love in one’s life is what makes us happy ultimately.</a:t>
            </a:r>
          </a:p>
          <a:p>
            <a:r>
              <a:rPr lang="en-US" sz="2400" dirty="0"/>
              <a:t>She gives the examples of Ella and Rumi who abandoned their apparently perfect lives to seek fulfillment and true love.</a:t>
            </a:r>
          </a:p>
          <a:p>
            <a:r>
              <a:rPr lang="en-US" sz="2400" dirty="0"/>
              <a:t>Ella who was a married to a wealthy dentist chooses to end her unhappy marriage and start a new life with Aziz only to find the true sense of completion and fulfillment.</a:t>
            </a:r>
          </a:p>
        </p:txBody>
      </p:sp>
    </p:spTree>
    <p:extLst>
      <p:ext uri="{BB962C8B-B14F-4D97-AF65-F5344CB8AC3E}">
        <p14:creationId xmlns:p14="http://schemas.microsoft.com/office/powerpoint/2010/main" val="254250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FC0C-15FE-4367-A02C-ABE7D0E57566}"/>
              </a:ext>
            </a:extLst>
          </p:cNvPr>
          <p:cNvSpPr>
            <a:spLocks noGrp="1"/>
          </p:cNvSpPr>
          <p:nvPr>
            <p:ph type="title"/>
          </p:nvPr>
        </p:nvSpPr>
        <p:spPr/>
        <p:txBody>
          <a:bodyPr/>
          <a:lstStyle/>
          <a:p>
            <a:r>
              <a:rPr lang="en-US" sz="1800" dirty="0"/>
              <a:t>The quest for love changes user. There is no seeker among those who search for love who has not matured on the way. The moment you start looking for love, you start to change within and without.</a:t>
            </a:r>
            <a:br>
              <a:rPr lang="en-US" sz="1800" dirty="0"/>
            </a:br>
            <a:r>
              <a:rPr lang="en-US" sz="1800" dirty="0"/>
              <a:t>											-</a:t>
            </a:r>
            <a:r>
              <a:rPr lang="en-US" sz="1800" dirty="0" err="1"/>
              <a:t>Elif</a:t>
            </a:r>
            <a:r>
              <a:rPr lang="en-US" sz="1800" dirty="0"/>
              <a:t> </a:t>
            </a:r>
            <a:r>
              <a:rPr lang="en-US" sz="1800" dirty="0" err="1"/>
              <a:t>Shafak</a:t>
            </a:r>
            <a:endParaRPr lang="en-PK" sz="1800" dirty="0"/>
          </a:p>
        </p:txBody>
      </p:sp>
      <p:sp>
        <p:nvSpPr>
          <p:cNvPr id="3" name="Content Placeholder 2">
            <a:extLst>
              <a:ext uri="{FF2B5EF4-FFF2-40B4-BE49-F238E27FC236}">
                <a16:creationId xmlns:a16="http://schemas.microsoft.com/office/drawing/2014/main" id="{B5EF0CC9-BE83-428E-9E1D-8D6E8840FC12}"/>
              </a:ext>
            </a:extLst>
          </p:cNvPr>
          <p:cNvSpPr>
            <a:spLocks noGrp="1"/>
          </p:cNvSpPr>
          <p:nvPr>
            <p:ph idx="1"/>
          </p:nvPr>
        </p:nvSpPr>
        <p:spPr/>
        <p:txBody>
          <a:bodyPr>
            <a:normAutofit fontScale="92500"/>
          </a:bodyPr>
          <a:lstStyle/>
          <a:p>
            <a:r>
              <a:rPr lang="en-US" sz="2000" dirty="0"/>
              <a:t>Rumi was also a highly respected scholar in Baghdad. He had thousands of followers yet he chose to write poetry and spend life according to the 40 rules which shams imparted to him throughout the story to seek true love.</a:t>
            </a:r>
          </a:p>
          <a:p>
            <a:r>
              <a:rPr lang="en-US" sz="2000" dirty="0"/>
              <a:t>Although the ideas of the book are philosophical, the book is not preachy.</a:t>
            </a:r>
          </a:p>
          <a:p>
            <a:r>
              <a:rPr lang="en-US" sz="2000" dirty="0"/>
              <a:t>The author discusses ideas such as inclusivity and being truly oneself. According to the author true power resides within a person.</a:t>
            </a:r>
          </a:p>
          <a:p>
            <a:r>
              <a:rPr lang="en-US" sz="2000" dirty="0"/>
              <a:t>The author imparts the message that true Love changes a person’s life forever and completely transforms his personality.</a:t>
            </a:r>
          </a:p>
          <a:p>
            <a:endParaRPr lang="en-US" sz="2000" dirty="0"/>
          </a:p>
          <a:p>
            <a:endParaRPr lang="en-US" sz="2000" dirty="0"/>
          </a:p>
        </p:txBody>
      </p:sp>
    </p:spTree>
    <p:extLst>
      <p:ext uri="{BB962C8B-B14F-4D97-AF65-F5344CB8AC3E}">
        <p14:creationId xmlns:p14="http://schemas.microsoft.com/office/powerpoint/2010/main" val="793800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0EC1-5F26-4DEA-A0B0-CAE7B9305C0E}"/>
              </a:ext>
            </a:extLst>
          </p:cNvPr>
          <p:cNvSpPr>
            <a:spLocks noGrp="1"/>
          </p:cNvSpPr>
          <p:nvPr>
            <p:ph type="title"/>
          </p:nvPr>
        </p:nvSpPr>
        <p:spPr>
          <a:xfrm>
            <a:off x="1154954" y="935568"/>
            <a:ext cx="8761413" cy="706964"/>
          </a:xfrm>
        </p:spPr>
        <p:txBody>
          <a:bodyPr/>
          <a:lstStyle/>
          <a:p>
            <a:r>
              <a:rPr lang="en-US" sz="1600" dirty="0"/>
              <a:t>“Cyberspace both magnified and mellows offline behaviors, providing an opportunity to flirt without guilt and an adventure without risks. It was like nibbling on forbidden delicacies without having to worry about extra calories”</a:t>
            </a:r>
            <a:br>
              <a:rPr lang="en-US" sz="1600" dirty="0"/>
            </a:br>
            <a:r>
              <a:rPr lang="en-US" sz="1600" dirty="0"/>
              <a:t>												- </a:t>
            </a:r>
            <a:r>
              <a:rPr lang="en-US" sz="1600" dirty="0" err="1"/>
              <a:t>Elif</a:t>
            </a:r>
            <a:r>
              <a:rPr lang="en-US" sz="1600" dirty="0"/>
              <a:t> </a:t>
            </a:r>
            <a:r>
              <a:rPr lang="en-US" sz="1600" dirty="0" err="1"/>
              <a:t>Shafaq</a:t>
            </a:r>
            <a:endParaRPr lang="en-PK" sz="1600" dirty="0"/>
          </a:p>
        </p:txBody>
      </p:sp>
      <p:sp>
        <p:nvSpPr>
          <p:cNvPr id="3" name="Content Placeholder 2">
            <a:extLst>
              <a:ext uri="{FF2B5EF4-FFF2-40B4-BE49-F238E27FC236}">
                <a16:creationId xmlns:a16="http://schemas.microsoft.com/office/drawing/2014/main" id="{2C910DAF-A9D0-45F2-84B9-3633988B93FE}"/>
              </a:ext>
            </a:extLst>
          </p:cNvPr>
          <p:cNvSpPr>
            <a:spLocks noGrp="1"/>
          </p:cNvSpPr>
          <p:nvPr>
            <p:ph idx="1"/>
          </p:nvPr>
        </p:nvSpPr>
        <p:spPr>
          <a:xfrm>
            <a:off x="1021789" y="2505846"/>
            <a:ext cx="8825659" cy="4019242"/>
          </a:xfrm>
        </p:spPr>
        <p:txBody>
          <a:bodyPr>
            <a:normAutofit/>
          </a:bodyPr>
          <a:lstStyle/>
          <a:p>
            <a:r>
              <a:rPr lang="en-US" sz="2000" dirty="0"/>
              <a:t>The character of Ella undergoes some drastic changes throughout the story of the novel. From a housewife she turns into a free soul who wants to search for true love and find true happiness. </a:t>
            </a:r>
          </a:p>
          <a:p>
            <a:r>
              <a:rPr lang="en-US" sz="2000" dirty="0"/>
              <a:t>All these changes start to occur when she reads the novel “The sweet blasphemy” and starts exchanging emails with its author Aziz. </a:t>
            </a:r>
          </a:p>
          <a:p>
            <a:r>
              <a:rPr lang="en-US" sz="2000" dirty="0"/>
              <a:t>Ella is deeply influence by the spiritual journey of Rumi with the “Shams of </a:t>
            </a:r>
            <a:r>
              <a:rPr lang="en-US" sz="2000" dirty="0" err="1"/>
              <a:t>tabraiz</a:t>
            </a:r>
            <a:r>
              <a:rPr lang="en-US" sz="2000" dirty="0"/>
              <a:t>”.</a:t>
            </a:r>
          </a:p>
          <a:p>
            <a:r>
              <a:rPr lang="en-US" sz="2000" dirty="0"/>
              <a:t>Eventually, Ella falls in love with Aziz and starts to begin a new life with him. But in the end it is revealed that Aziz has terminal cancer. </a:t>
            </a:r>
          </a:p>
          <a:p>
            <a:r>
              <a:rPr lang="en-US" sz="2000" dirty="0"/>
              <a:t>Soon Aziz dies and Ella decides to live her life like Aziz in search of true love and happiness</a:t>
            </a:r>
          </a:p>
        </p:txBody>
      </p:sp>
      <p:sp>
        <p:nvSpPr>
          <p:cNvPr id="4" name="TextBox 3">
            <a:extLst>
              <a:ext uri="{FF2B5EF4-FFF2-40B4-BE49-F238E27FC236}">
                <a16:creationId xmlns:a16="http://schemas.microsoft.com/office/drawing/2014/main" id="{AB060EE8-C6ED-4582-A51B-97A5373B3266}"/>
              </a:ext>
            </a:extLst>
          </p:cNvPr>
          <p:cNvSpPr txBox="1"/>
          <p:nvPr/>
        </p:nvSpPr>
        <p:spPr>
          <a:xfrm rot="19567007">
            <a:off x="2681056" y="1358796"/>
            <a:ext cx="6173233" cy="4524315"/>
          </a:xfrm>
          <a:prstGeom prst="rect">
            <a:avLst/>
          </a:prstGeom>
          <a:noFill/>
        </p:spPr>
        <p:txBody>
          <a:bodyPr wrap="square" rtlCol="0">
            <a:spAutoFit/>
          </a:bodyPr>
          <a:lstStyle/>
          <a:p>
            <a:r>
              <a:rPr lang="en-US" sz="7200" dirty="0">
                <a:solidFill>
                  <a:srgbClr val="FF0000"/>
                </a:solidFill>
              </a:rPr>
              <a:t>REJECTED</a:t>
            </a:r>
          </a:p>
          <a:p>
            <a:r>
              <a:rPr lang="en-US" sz="7200" dirty="0">
                <a:solidFill>
                  <a:srgbClr val="FF0000"/>
                </a:solidFill>
              </a:rPr>
              <a:t>Not included in Final Presentation</a:t>
            </a:r>
            <a:endParaRPr lang="en-PK" sz="7200" dirty="0">
              <a:solidFill>
                <a:srgbClr val="FF0000"/>
              </a:solidFill>
            </a:endParaRPr>
          </a:p>
        </p:txBody>
      </p:sp>
    </p:spTree>
    <p:extLst>
      <p:ext uri="{BB962C8B-B14F-4D97-AF65-F5344CB8AC3E}">
        <p14:creationId xmlns:p14="http://schemas.microsoft.com/office/powerpoint/2010/main" val="278866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313B8E-3303-472F-815A-7241ACCE7288}"/>
              </a:ext>
            </a:extLst>
          </p:cNvPr>
          <p:cNvSpPr>
            <a:spLocks noGrp="1"/>
          </p:cNvSpPr>
          <p:nvPr>
            <p:ph idx="1"/>
          </p:nvPr>
        </p:nvSpPr>
        <p:spPr/>
        <p:txBody>
          <a:bodyPr>
            <a:normAutofit fontScale="92500"/>
          </a:bodyPr>
          <a:lstStyle/>
          <a:p>
            <a:r>
              <a:rPr lang="en-US" sz="2400" dirty="0"/>
              <a:t>Another character which completely transforms throughout the plot is Rumi. He live in Baghdad in the 13 the Century. </a:t>
            </a:r>
          </a:p>
          <a:p>
            <a:r>
              <a:rPr lang="en-US" sz="2400" dirty="0"/>
              <a:t>In the beginning of the story he is portrayed as a scholar who is respected by the masses. </a:t>
            </a:r>
          </a:p>
          <a:p>
            <a:r>
              <a:rPr lang="en-US" sz="2400" dirty="0"/>
              <a:t>His life changes when he imparts on a spiritual journey with his friend “Shams of </a:t>
            </a:r>
            <a:r>
              <a:rPr lang="en-US" sz="2400" dirty="0" err="1"/>
              <a:t>Tabraiz</a:t>
            </a:r>
            <a:r>
              <a:rPr lang="en-US" sz="2400" dirty="0"/>
              <a:t>”.</a:t>
            </a:r>
          </a:p>
          <a:p>
            <a:r>
              <a:rPr lang="en-US" sz="2400" dirty="0"/>
              <a:t>On this spiritual journey Rumi unlearns and relearns the principles of </a:t>
            </a:r>
            <a:r>
              <a:rPr lang="en-US" sz="2400" dirty="0" err="1"/>
              <a:t>sufism</a:t>
            </a:r>
            <a:r>
              <a:rPr lang="en-US" sz="2400" dirty="0"/>
              <a:t> with the help of shams. </a:t>
            </a:r>
          </a:p>
          <a:p>
            <a:pPr marL="0" indent="0">
              <a:buNone/>
            </a:pPr>
            <a:endParaRPr lang="en-US" sz="2400" dirty="0"/>
          </a:p>
          <a:p>
            <a:pPr marL="0" indent="0">
              <a:buNone/>
            </a:pPr>
            <a:endParaRPr lang="en-US" sz="2400" dirty="0"/>
          </a:p>
        </p:txBody>
      </p:sp>
      <p:sp>
        <p:nvSpPr>
          <p:cNvPr id="5" name="TextBox 4">
            <a:extLst>
              <a:ext uri="{FF2B5EF4-FFF2-40B4-BE49-F238E27FC236}">
                <a16:creationId xmlns:a16="http://schemas.microsoft.com/office/drawing/2014/main" id="{02C69B73-F76A-4B39-99A9-0BF37E1966CF}"/>
              </a:ext>
            </a:extLst>
          </p:cNvPr>
          <p:cNvSpPr txBox="1"/>
          <p:nvPr/>
        </p:nvSpPr>
        <p:spPr>
          <a:xfrm rot="19567007">
            <a:off x="2681056" y="1358796"/>
            <a:ext cx="6173233" cy="4524315"/>
          </a:xfrm>
          <a:prstGeom prst="rect">
            <a:avLst/>
          </a:prstGeom>
          <a:noFill/>
        </p:spPr>
        <p:txBody>
          <a:bodyPr wrap="square" rtlCol="0">
            <a:spAutoFit/>
          </a:bodyPr>
          <a:lstStyle/>
          <a:p>
            <a:r>
              <a:rPr lang="en-US" sz="7200" dirty="0">
                <a:solidFill>
                  <a:srgbClr val="FF0000"/>
                </a:solidFill>
              </a:rPr>
              <a:t>REJECTED</a:t>
            </a:r>
          </a:p>
          <a:p>
            <a:r>
              <a:rPr lang="en-US" sz="7200" dirty="0">
                <a:solidFill>
                  <a:srgbClr val="FF0000"/>
                </a:solidFill>
              </a:rPr>
              <a:t>Not included in Final Presentation</a:t>
            </a:r>
            <a:endParaRPr lang="en-PK" sz="7200" dirty="0">
              <a:solidFill>
                <a:srgbClr val="FF0000"/>
              </a:solidFill>
            </a:endParaRPr>
          </a:p>
        </p:txBody>
      </p:sp>
    </p:spTree>
    <p:extLst>
      <p:ext uri="{BB962C8B-B14F-4D97-AF65-F5344CB8AC3E}">
        <p14:creationId xmlns:p14="http://schemas.microsoft.com/office/powerpoint/2010/main" val="111998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E7F348-45CB-42F8-A74C-0F6BF983B972}"/>
              </a:ext>
            </a:extLst>
          </p:cNvPr>
          <p:cNvSpPr>
            <a:spLocks noGrp="1"/>
          </p:cNvSpPr>
          <p:nvPr>
            <p:ph idx="1"/>
          </p:nvPr>
        </p:nvSpPr>
        <p:spPr/>
        <p:txBody>
          <a:bodyPr>
            <a:normAutofit fontScale="92500" lnSpcReduction="10000"/>
          </a:bodyPr>
          <a:lstStyle/>
          <a:p>
            <a:r>
              <a:rPr lang="en-US" sz="2400" dirty="0"/>
              <a:t>Rumi’s family and followers are shocked by transformation of Rumi’s personality.</a:t>
            </a:r>
          </a:p>
          <a:p>
            <a:r>
              <a:rPr lang="en-US" sz="2400" dirty="0"/>
              <a:t> Rumi’s family tries to separate shams from Rumi until Rumi’s son along with his friends kills shams.</a:t>
            </a:r>
          </a:p>
          <a:p>
            <a:r>
              <a:rPr lang="en-US" sz="2400" dirty="0"/>
              <a:t> This incident deeply hurts Rumi. He ends up forsaking his sermons, writing poetry and learning the famous DARVESH DANCE.</a:t>
            </a:r>
          </a:p>
          <a:p>
            <a:r>
              <a:rPr lang="en-US" sz="2400" dirty="0"/>
              <a:t> Although Rumi loses the respect of the people, he finds fulfillment and the love of God.</a:t>
            </a:r>
          </a:p>
          <a:p>
            <a:endParaRPr lang="en-PK" sz="2400" dirty="0"/>
          </a:p>
        </p:txBody>
      </p:sp>
      <p:sp>
        <p:nvSpPr>
          <p:cNvPr id="5" name="TextBox 4">
            <a:extLst>
              <a:ext uri="{FF2B5EF4-FFF2-40B4-BE49-F238E27FC236}">
                <a16:creationId xmlns:a16="http://schemas.microsoft.com/office/drawing/2014/main" id="{D1D8F124-E5FF-41D4-AE53-3696E7FF8633}"/>
              </a:ext>
            </a:extLst>
          </p:cNvPr>
          <p:cNvSpPr txBox="1"/>
          <p:nvPr/>
        </p:nvSpPr>
        <p:spPr>
          <a:xfrm rot="19567007">
            <a:off x="2681056" y="1358796"/>
            <a:ext cx="6173233" cy="4524315"/>
          </a:xfrm>
          <a:prstGeom prst="rect">
            <a:avLst/>
          </a:prstGeom>
          <a:noFill/>
        </p:spPr>
        <p:txBody>
          <a:bodyPr wrap="square" rtlCol="0">
            <a:spAutoFit/>
          </a:bodyPr>
          <a:lstStyle/>
          <a:p>
            <a:r>
              <a:rPr lang="en-US" sz="7200" dirty="0">
                <a:solidFill>
                  <a:srgbClr val="FF0000"/>
                </a:solidFill>
              </a:rPr>
              <a:t>REJECTED</a:t>
            </a:r>
          </a:p>
          <a:p>
            <a:r>
              <a:rPr lang="en-US" sz="7200" dirty="0">
                <a:solidFill>
                  <a:srgbClr val="FF0000"/>
                </a:solidFill>
              </a:rPr>
              <a:t>Not included in Final Presentation</a:t>
            </a:r>
            <a:endParaRPr lang="en-PK" sz="7200" dirty="0">
              <a:solidFill>
                <a:srgbClr val="FF0000"/>
              </a:solidFill>
            </a:endParaRPr>
          </a:p>
        </p:txBody>
      </p:sp>
    </p:spTree>
    <p:extLst>
      <p:ext uri="{BB962C8B-B14F-4D97-AF65-F5344CB8AC3E}">
        <p14:creationId xmlns:p14="http://schemas.microsoft.com/office/powerpoint/2010/main" val="199094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BF45-8E07-48F1-B77C-1B08A438B748}"/>
              </a:ext>
            </a:extLst>
          </p:cNvPr>
          <p:cNvSpPr>
            <a:spLocks noGrp="1"/>
          </p:cNvSpPr>
          <p:nvPr>
            <p:ph type="title"/>
          </p:nvPr>
        </p:nvSpPr>
        <p:spPr/>
        <p:txBody>
          <a:bodyPr/>
          <a:lstStyle/>
          <a:p>
            <a:r>
              <a:rPr lang="en-US" sz="2000" dirty="0"/>
              <a:t>Love cannot be explained. It can only be experienced. Love cannot be explained yet it explains all.</a:t>
            </a:r>
            <a:br>
              <a:rPr lang="en-US" sz="2000" dirty="0"/>
            </a:br>
            <a:r>
              <a:rPr lang="en-US" sz="2000" dirty="0"/>
              <a:t>									-</a:t>
            </a:r>
            <a:r>
              <a:rPr lang="en-US" sz="2000" dirty="0" err="1"/>
              <a:t>Elif</a:t>
            </a:r>
            <a:r>
              <a:rPr lang="en-US" sz="2000" dirty="0"/>
              <a:t> </a:t>
            </a:r>
            <a:r>
              <a:rPr lang="en-US" sz="2000" dirty="0" err="1"/>
              <a:t>Shafak</a:t>
            </a:r>
            <a:endParaRPr lang="en-PK" sz="2000" dirty="0"/>
          </a:p>
        </p:txBody>
      </p:sp>
      <p:sp>
        <p:nvSpPr>
          <p:cNvPr id="3" name="Content Placeholder 2">
            <a:extLst>
              <a:ext uri="{FF2B5EF4-FFF2-40B4-BE49-F238E27FC236}">
                <a16:creationId xmlns:a16="http://schemas.microsoft.com/office/drawing/2014/main" id="{42140086-B073-416B-AC9A-E71727D2E5FD}"/>
              </a:ext>
            </a:extLst>
          </p:cNvPr>
          <p:cNvSpPr>
            <a:spLocks noGrp="1"/>
          </p:cNvSpPr>
          <p:nvPr>
            <p:ph idx="1"/>
          </p:nvPr>
        </p:nvSpPr>
        <p:spPr>
          <a:xfrm>
            <a:off x="802529" y="2965450"/>
            <a:ext cx="8825659" cy="3416300"/>
          </a:xfrm>
        </p:spPr>
        <p:txBody>
          <a:bodyPr>
            <a:normAutofit lnSpcReduction="10000"/>
          </a:bodyPr>
          <a:lstStyle/>
          <a:p>
            <a:r>
              <a:rPr lang="en-US" sz="2000" dirty="0"/>
              <a:t>The writer has taken an extremely complex subject like spiritualism and portrayed the spiritual journey of Rumi and Ella in simple and concise manner.</a:t>
            </a:r>
          </a:p>
          <a:p>
            <a:r>
              <a:rPr lang="en-US" sz="2000" dirty="0"/>
              <a:t>She has seamlessly connected the events of the 13</a:t>
            </a:r>
            <a:r>
              <a:rPr lang="en-US" sz="2000" baseline="30000" dirty="0"/>
              <a:t>th</a:t>
            </a:r>
            <a:r>
              <a:rPr lang="en-US" sz="2000" dirty="0"/>
              <a:t> Century with the events occurring in Ella’s life in 21</a:t>
            </a:r>
            <a:r>
              <a:rPr lang="en-US" sz="2000" baseline="30000" dirty="0"/>
              <a:t>st</a:t>
            </a:r>
            <a:r>
              <a:rPr lang="en-US" sz="2000" dirty="0"/>
              <a:t> century.</a:t>
            </a:r>
          </a:p>
          <a:p>
            <a:r>
              <a:rPr lang="en-US" sz="2000" dirty="0"/>
              <a:t>Despite the continuation of two stories in parallel, the story was flawlessly coherent and tells the reader about the spiritual journey of Ella and Rumi.</a:t>
            </a:r>
          </a:p>
          <a:p>
            <a:r>
              <a:rPr lang="en-US" sz="2000" dirty="0"/>
              <a:t>To conclude, The novel “The 40 rules of love” is a novel about spiritualism, love and the quest of happiness.</a:t>
            </a:r>
          </a:p>
          <a:p>
            <a:endParaRPr lang="en-US" sz="2000" dirty="0"/>
          </a:p>
        </p:txBody>
      </p:sp>
    </p:spTree>
    <p:extLst>
      <p:ext uri="{BB962C8B-B14F-4D97-AF65-F5344CB8AC3E}">
        <p14:creationId xmlns:p14="http://schemas.microsoft.com/office/powerpoint/2010/main" val="646609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239</TotalTime>
  <Words>1016</Words>
  <Application>Microsoft Office PowerPoint</Application>
  <PresentationFormat>Widescreen</PresentationFormat>
  <Paragraphs>45</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 Boardroom</vt:lpstr>
      <vt:lpstr>Conclusion Novel: The 40 rules of love By: Elif Shafak</vt:lpstr>
      <vt:lpstr>How we see God is a direct reflection of how we see ourselves ---- If we see God full of love and compassion so are we.               -Elif Shafak</vt:lpstr>
      <vt:lpstr>Love has no labels, no definitions. It is what it is, pure and simple. Love is the water of life. And a lover is a soul of fire! The universe turns differently when fire loves water.          -Elif Shafak</vt:lpstr>
      <vt:lpstr>The quest for love changes user. There is no seeker among those who search for love who has not matured on the way. The moment you start looking for love, you start to change within and without.            -Elif Shafak</vt:lpstr>
      <vt:lpstr>“Cyberspace both magnified and mellows offline behaviors, providing an opportunity to flirt without guilt and an adventure without risks. It was like nibbling on forbidden delicacies without having to worry about extra calories”             - Elif Shafaq</vt:lpstr>
      <vt:lpstr>PowerPoint Presentation</vt:lpstr>
      <vt:lpstr>PowerPoint Presentation</vt:lpstr>
      <vt:lpstr>Love cannot be explained. It can only be experienced. Love cannot be explained yet it explains all.          -Elif Shafak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Conclusion Novel: The 40 rules of love By: Elif Shafak</dc:title>
  <dc:creator>Student Profile</dc:creator>
  <cp:lastModifiedBy>Student Profile</cp:lastModifiedBy>
  <cp:revision>25</cp:revision>
  <dcterms:created xsi:type="dcterms:W3CDTF">2020-12-05T05:46:04Z</dcterms:created>
  <dcterms:modified xsi:type="dcterms:W3CDTF">2020-12-05T12:34:25Z</dcterms:modified>
</cp:coreProperties>
</file>