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1" r:id="rId1"/>
  </p:sldMasterIdLst>
  <p:sldIdLst>
    <p:sldId id="259" r:id="rId2"/>
    <p:sldId id="257" r:id="rId3"/>
    <p:sldId id="256"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0" r:id="rId20"/>
    <p:sldId id="281" r:id="rId21"/>
    <p:sldId id="279" r:id="rId22"/>
    <p:sldId id="282" r:id="rId23"/>
    <p:sldId id="283" r:id="rId24"/>
    <p:sldId id="284" r:id="rId25"/>
    <p:sldId id="285" r:id="rId26"/>
    <p:sldId id="274" r:id="rId27"/>
    <p:sldId id="275" r:id="rId28"/>
    <p:sldId id="276" r:id="rId29"/>
    <p:sldId id="277" r:id="rId30"/>
    <p:sldId id="27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8A87A34-81AB-432B-8DAE-1953F412C126}" type="datetimeFigureOut">
              <a:rPr lang="en-US" smtClean="0"/>
              <a:t>12/6/2020</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67887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9370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6503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637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3390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913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111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8482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9949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8817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8608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8A87A34-81AB-432B-8DAE-1953F412C126}" type="datetimeFigureOut">
              <a:rPr lang="en-US" smtClean="0"/>
              <a:pPr/>
              <a:t>12/6/2020</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75598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sites.google.com/site/readinggroupon40rulesoflove/home/setting/plot-and-structure" TargetMode="External"/><Relationship Id="rId2" Type="http://schemas.openxmlformats.org/officeDocument/2006/relationships/hyperlink" Target="http://identityanddifference.org/wp-content/uploads/2019/10/Book-Review-The-Forty-Rules-of-Love.pdf" TargetMode="External"/><Relationship Id="rId1" Type="http://schemas.openxmlformats.org/officeDocument/2006/relationships/slideLayout" Target="../slideLayouts/slideLayout1.xml"/><Relationship Id="rId4" Type="http://schemas.openxmlformats.org/officeDocument/2006/relationships/hyperlink" Target="https://browngirlmagazine.com/2018/08/the-forty-rules-of-love-rumi-book-review/"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98550" y="-2241374"/>
            <a:ext cx="11896988" cy="3993352"/>
          </a:xfrm>
        </p:spPr>
        <p:txBody>
          <a:bodyPr>
            <a:normAutofit/>
          </a:bodyPr>
          <a:lstStyle/>
          <a:p>
            <a:r>
              <a:rPr lang="en-US" sz="6600" u="sng" dirty="0" smtClean="0"/>
              <a:t>ECC Project Presentation:</a:t>
            </a:r>
            <a:endParaRPr lang="en-US" sz="6600" u="sng" dirty="0"/>
          </a:p>
        </p:txBody>
      </p:sp>
      <p:sp>
        <p:nvSpPr>
          <p:cNvPr id="3" name="TextBox 2"/>
          <p:cNvSpPr txBox="1"/>
          <p:nvPr/>
        </p:nvSpPr>
        <p:spPr>
          <a:xfrm>
            <a:off x="878854" y="2253803"/>
            <a:ext cx="7245894" cy="4308872"/>
          </a:xfrm>
          <a:prstGeom prst="rect">
            <a:avLst/>
          </a:prstGeom>
          <a:noFill/>
        </p:spPr>
        <p:txBody>
          <a:bodyPr wrap="none" rtlCol="0">
            <a:spAutoFit/>
          </a:bodyPr>
          <a:lstStyle/>
          <a:p>
            <a:r>
              <a:rPr lang="en-US" sz="2800" dirty="0" smtClean="0"/>
              <a:t>Novel:</a:t>
            </a:r>
            <a:r>
              <a:rPr lang="en-US" dirty="0" smtClean="0"/>
              <a:t>           </a:t>
            </a:r>
            <a:r>
              <a:rPr lang="en-US" sz="2800" dirty="0" smtClean="0"/>
              <a:t>THE FORTY RULES OF LOVE</a:t>
            </a:r>
            <a:endParaRPr lang="en-US" dirty="0" smtClean="0"/>
          </a:p>
          <a:p>
            <a:endParaRPr lang="en-US" dirty="0" smtClean="0"/>
          </a:p>
          <a:p>
            <a:r>
              <a:rPr lang="en-US" sz="2400" u="sng" dirty="0" smtClean="0"/>
              <a:t>Writer:</a:t>
            </a:r>
            <a:r>
              <a:rPr lang="en-US" sz="2400" dirty="0" smtClean="0"/>
              <a:t>         Elif Shafak</a:t>
            </a:r>
            <a:endParaRPr lang="en-US" sz="2400" u="sng" dirty="0" smtClean="0"/>
          </a:p>
          <a:p>
            <a:endParaRPr lang="en-US" dirty="0"/>
          </a:p>
          <a:p>
            <a:endParaRPr lang="en-US" dirty="0" smtClean="0"/>
          </a:p>
          <a:p>
            <a:r>
              <a:rPr lang="en-US" sz="2400" u="sng" dirty="0" smtClean="0"/>
              <a:t>Group members:</a:t>
            </a:r>
          </a:p>
          <a:p>
            <a:endParaRPr lang="en-US" sz="2400" u="sng" dirty="0"/>
          </a:p>
          <a:p>
            <a:pPr marL="457200" indent="-457200">
              <a:buFont typeface="+mj-lt"/>
              <a:buAutoNum type="arabicPeriod"/>
            </a:pPr>
            <a:r>
              <a:rPr lang="en-US" sz="2000" dirty="0" smtClean="0"/>
              <a:t>Muhammad Kamran (Team Lead)</a:t>
            </a:r>
          </a:p>
          <a:p>
            <a:pPr marL="457200" indent="-457200">
              <a:buFont typeface="+mj-lt"/>
              <a:buAutoNum type="arabicPeriod"/>
            </a:pPr>
            <a:r>
              <a:rPr lang="en-US" sz="2000" dirty="0" smtClean="0"/>
              <a:t>Bilal Ahmed</a:t>
            </a:r>
          </a:p>
          <a:p>
            <a:pPr marL="457200" indent="-457200">
              <a:buFont typeface="+mj-lt"/>
              <a:buAutoNum type="arabicPeriod"/>
            </a:pPr>
            <a:r>
              <a:rPr lang="en-US" sz="2000" dirty="0" smtClean="0"/>
              <a:t>Hameez </a:t>
            </a:r>
            <a:r>
              <a:rPr lang="en-US" sz="2000" dirty="0"/>
              <a:t>A</a:t>
            </a:r>
            <a:r>
              <a:rPr lang="en-US" sz="2000" dirty="0" smtClean="0"/>
              <a:t>hmed Siddique</a:t>
            </a:r>
          </a:p>
          <a:p>
            <a:pPr marL="457200" indent="-457200">
              <a:buFont typeface="+mj-lt"/>
              <a:buAutoNum type="arabicPeriod"/>
            </a:pPr>
            <a:r>
              <a:rPr lang="en-US" sz="2000" dirty="0" smtClean="0"/>
              <a:t>Ahmed Bawany</a:t>
            </a:r>
          </a:p>
          <a:p>
            <a:pPr marL="457200" indent="-457200">
              <a:buFont typeface="+mj-lt"/>
              <a:buAutoNum type="arabicPeriod"/>
            </a:pPr>
            <a:r>
              <a:rPr lang="en-US" sz="2000" dirty="0" smtClean="0"/>
              <a:t>Wamiq</a:t>
            </a:r>
          </a:p>
          <a:p>
            <a:pPr marL="457200" indent="-457200">
              <a:buFont typeface="+mj-lt"/>
              <a:buAutoNum type="arabicPeriod"/>
            </a:pPr>
            <a:r>
              <a:rPr lang="en-US" sz="2000" dirty="0" smtClean="0"/>
              <a:t>Abdullah Raza</a:t>
            </a:r>
            <a:endParaRPr lang="en-US" sz="2000" dirty="0"/>
          </a:p>
        </p:txBody>
      </p:sp>
    </p:spTree>
    <p:extLst>
      <p:ext uri="{BB962C8B-B14F-4D97-AF65-F5344CB8AC3E}">
        <p14:creationId xmlns:p14="http://schemas.microsoft.com/office/powerpoint/2010/main" val="263908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extBox 1"/>
          <p:cNvSpPr txBox="1"/>
          <p:nvPr/>
        </p:nvSpPr>
        <p:spPr>
          <a:xfrm>
            <a:off x="1596980" y="3039414"/>
            <a:ext cx="6452316" cy="2831544"/>
          </a:xfrm>
          <a:prstGeom prst="rect">
            <a:avLst/>
          </a:prstGeom>
          <a:noFill/>
        </p:spPr>
        <p:txBody>
          <a:bodyPr wrap="square" rtlCol="0">
            <a:spAutoFit/>
          </a:bodyPr>
          <a:lstStyle/>
          <a:p>
            <a:pPr marL="285750" indent="-285750">
              <a:buFont typeface="Arial" panose="020B0604020202020204" pitchFamily="34" charset="0"/>
              <a:buChar char="•"/>
            </a:pPr>
            <a:r>
              <a:rPr lang="en-US" sz="3200" dirty="0"/>
              <a:t>By </a:t>
            </a:r>
            <a:r>
              <a:rPr lang="en-US" sz="3200" i="1" dirty="0"/>
              <a:t>Munnaza Nadeem</a:t>
            </a:r>
          </a:p>
          <a:p>
            <a:pPr marL="285750" indent="-285750">
              <a:buFont typeface="Arial" panose="020B0604020202020204" pitchFamily="34" charset="0"/>
              <a:buChar char="•"/>
            </a:pPr>
            <a:r>
              <a:rPr lang="en-US" sz="3200" dirty="0"/>
              <a:t>By </a:t>
            </a:r>
            <a:r>
              <a:rPr lang="en-US" sz="3200" i="1" dirty="0"/>
              <a:t>Shahirah Luqman</a:t>
            </a:r>
          </a:p>
          <a:p>
            <a:pPr marL="285750" indent="-285750">
              <a:buFont typeface="Arial" panose="020B0604020202020204" pitchFamily="34" charset="0"/>
              <a:buChar char="•"/>
            </a:pPr>
            <a:r>
              <a:rPr lang="en-US" sz="3200" dirty="0"/>
              <a:t>By </a:t>
            </a:r>
            <a:r>
              <a:rPr lang="en-US" sz="3200" i="1" dirty="0"/>
              <a:t>Ranjani Rao</a:t>
            </a:r>
          </a:p>
          <a:p>
            <a:pPr marL="285750" indent="-285750">
              <a:buFont typeface="Arial" panose="020B0604020202020204" pitchFamily="34" charset="0"/>
              <a:buChar char="•"/>
            </a:pPr>
            <a:r>
              <a:rPr lang="en-US" sz="3200" dirty="0"/>
              <a:t>By </a:t>
            </a:r>
            <a:r>
              <a:rPr lang="en-US" sz="3200" i="1" dirty="0"/>
              <a:t>Library jounal</a:t>
            </a:r>
          </a:p>
          <a:p>
            <a:pPr marL="285750" indent="-285750">
              <a:buFont typeface="Arial" panose="020B0604020202020204" pitchFamily="34" charset="0"/>
              <a:buChar char="•"/>
            </a:pPr>
            <a:r>
              <a:rPr lang="en-US" sz="3200" dirty="0"/>
              <a:t>By </a:t>
            </a:r>
            <a:r>
              <a:rPr lang="en-US" sz="3200" i="1" dirty="0"/>
              <a:t>Kirkus Reviews</a:t>
            </a:r>
          </a:p>
          <a:p>
            <a:endParaRPr lang="en-US" dirty="0"/>
          </a:p>
        </p:txBody>
      </p:sp>
      <p:sp>
        <p:nvSpPr>
          <p:cNvPr id="3" name="TextBox 2"/>
          <p:cNvSpPr txBox="1"/>
          <p:nvPr/>
        </p:nvSpPr>
        <p:spPr>
          <a:xfrm>
            <a:off x="4069723" y="1171978"/>
            <a:ext cx="4353060" cy="1210613"/>
          </a:xfrm>
          <a:prstGeom prst="rect">
            <a:avLst/>
          </a:prstGeom>
          <a:noFill/>
        </p:spPr>
        <p:txBody>
          <a:bodyPr wrap="square" rtlCol="0">
            <a:spAutoFit/>
          </a:bodyPr>
          <a:lstStyle/>
          <a:p>
            <a:r>
              <a:rPr lang="en-US" sz="7200" b="1" dirty="0"/>
              <a:t>Reviews</a:t>
            </a:r>
          </a:p>
        </p:txBody>
      </p:sp>
    </p:spTree>
    <p:extLst>
      <p:ext uri="{BB962C8B-B14F-4D97-AF65-F5344CB8AC3E}">
        <p14:creationId xmlns:p14="http://schemas.microsoft.com/office/powerpoint/2010/main" val="196708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extBox 1"/>
          <p:cNvSpPr txBox="1"/>
          <p:nvPr/>
        </p:nvSpPr>
        <p:spPr>
          <a:xfrm>
            <a:off x="1184856" y="746974"/>
            <a:ext cx="10277341" cy="707886"/>
          </a:xfrm>
          <a:prstGeom prst="rect">
            <a:avLst/>
          </a:prstGeom>
          <a:noFill/>
        </p:spPr>
        <p:txBody>
          <a:bodyPr wrap="square" rtlCol="0">
            <a:spAutoFit/>
          </a:bodyPr>
          <a:lstStyle/>
          <a:p>
            <a:r>
              <a:rPr lang="en-US" sz="4000" b="1" dirty="0"/>
              <a:t>Critical analysis by Munnaza Nadeem</a:t>
            </a:r>
          </a:p>
        </p:txBody>
      </p:sp>
      <p:sp>
        <p:nvSpPr>
          <p:cNvPr id="3" name="TextBox 2"/>
          <p:cNvSpPr txBox="1"/>
          <p:nvPr/>
        </p:nvSpPr>
        <p:spPr>
          <a:xfrm>
            <a:off x="1081825" y="2343955"/>
            <a:ext cx="10792496" cy="3924151"/>
          </a:xfrm>
          <a:prstGeom prst="rect">
            <a:avLst/>
          </a:prstGeom>
          <a:noFill/>
        </p:spPr>
        <p:txBody>
          <a:bodyPr wrap="square" rtlCol="0">
            <a:spAutoFit/>
          </a:bodyPr>
          <a:lstStyle/>
          <a:p>
            <a:pPr marL="285750" indent="-285750">
              <a:buFont typeface="Arial" panose="020B0604020202020204" pitchFamily="34" charset="0"/>
              <a:buChar char="•"/>
            </a:pPr>
            <a:r>
              <a:rPr lang="en-US" sz="2100" dirty="0">
                <a:latin typeface="-apple-system"/>
              </a:rPr>
              <a:t> </a:t>
            </a:r>
            <a:r>
              <a:rPr lang="en-US" sz="2100" i="1" dirty="0">
                <a:latin typeface="-apple-system"/>
              </a:rPr>
              <a:t>Elif Shafak is </a:t>
            </a:r>
            <a:r>
              <a:rPr lang="en-US" sz="2100" dirty="0">
                <a:latin typeface="-apple-system"/>
              </a:rPr>
              <a:t>an award-winning novelist, feminist and most widely read female writer</a:t>
            </a:r>
            <a:r>
              <a:rPr lang="en-US" sz="2100" dirty="0" smtClean="0">
                <a:latin typeface="-apple-system"/>
              </a:rPr>
              <a:t>.</a:t>
            </a:r>
          </a:p>
          <a:p>
            <a:pPr marL="285750" indent="-285750">
              <a:buFont typeface="Arial" panose="020B0604020202020204" pitchFamily="34" charset="0"/>
              <a:buChar char="•"/>
            </a:pPr>
            <a:endParaRPr lang="en-US" sz="2100" dirty="0">
              <a:latin typeface="-apple-system"/>
            </a:endParaRPr>
          </a:p>
          <a:p>
            <a:pPr marL="285750" indent="-285750">
              <a:buFont typeface="Arial" panose="020B0604020202020204" pitchFamily="34" charset="0"/>
              <a:buChar char="•"/>
            </a:pPr>
            <a:r>
              <a:rPr lang="en-US" sz="2100" dirty="0">
                <a:latin typeface="-apple-system"/>
              </a:rPr>
              <a:t>I found this book engrossing when it comes to “Sweet blasphemy “ section where the author presents the soulful connection of all the real characters of Jalaluddin  Rumi and Shams Tabriz</a:t>
            </a:r>
            <a:r>
              <a:rPr lang="en-US" sz="2100" dirty="0" smtClean="0">
                <a:latin typeface="-apple-system"/>
              </a:rPr>
              <a:t>.</a:t>
            </a:r>
          </a:p>
          <a:p>
            <a:pPr marL="285750" indent="-285750">
              <a:buFont typeface="Arial" panose="020B0604020202020204" pitchFamily="34" charset="0"/>
              <a:buChar char="•"/>
            </a:pPr>
            <a:endParaRPr lang="en-US" sz="2100" dirty="0">
              <a:latin typeface="-apple-system"/>
            </a:endParaRPr>
          </a:p>
          <a:p>
            <a:pPr marL="285750" indent="-285750">
              <a:buFont typeface="Arial" panose="020B0604020202020204" pitchFamily="34" charset="0"/>
              <a:buChar char="•"/>
            </a:pPr>
            <a:r>
              <a:rPr lang="en-US" sz="2100" dirty="0">
                <a:latin typeface="-apple-system"/>
              </a:rPr>
              <a:t>I found something lacking in Ella’s part, because of drastic attachment with the other part. </a:t>
            </a:r>
            <a:endParaRPr lang="en-US" sz="2100" dirty="0" smtClean="0">
              <a:latin typeface="-apple-system"/>
            </a:endParaRPr>
          </a:p>
          <a:p>
            <a:endParaRPr lang="en-US" sz="2100" dirty="0"/>
          </a:p>
          <a:p>
            <a:r>
              <a:rPr lang="en-US" sz="2100" b="1" dirty="0"/>
              <a:t> </a:t>
            </a:r>
            <a:r>
              <a:rPr lang="en-US" sz="2100" b="1" dirty="0" smtClean="0"/>
              <a:t>  Reference:</a:t>
            </a:r>
            <a:endParaRPr lang="en-US" sz="2100" b="1" dirty="0"/>
          </a:p>
          <a:p>
            <a:r>
              <a:rPr lang="en-US" sz="2100" dirty="0"/>
              <a:t> </a:t>
            </a:r>
            <a:r>
              <a:rPr lang="en-US" sz="2100" dirty="0" smtClean="0"/>
              <a:t>  http</a:t>
            </a:r>
            <a:r>
              <a:rPr lang="en-US" sz="2100" dirty="0"/>
              <a:t>://alltruereviews.com/the-forty-rules-of-love-review/</a:t>
            </a:r>
          </a:p>
          <a:p>
            <a:endParaRPr lang="en-US" dirty="0"/>
          </a:p>
        </p:txBody>
      </p:sp>
    </p:spTree>
    <p:extLst>
      <p:ext uri="{BB962C8B-B14F-4D97-AF65-F5344CB8AC3E}">
        <p14:creationId xmlns:p14="http://schemas.microsoft.com/office/powerpoint/2010/main" val="4095261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extBox 1"/>
          <p:cNvSpPr txBox="1"/>
          <p:nvPr/>
        </p:nvSpPr>
        <p:spPr>
          <a:xfrm>
            <a:off x="2305317" y="901522"/>
            <a:ext cx="8010659" cy="707886"/>
          </a:xfrm>
          <a:prstGeom prst="rect">
            <a:avLst/>
          </a:prstGeom>
          <a:noFill/>
        </p:spPr>
        <p:txBody>
          <a:bodyPr wrap="square" rtlCol="0">
            <a:spAutoFit/>
          </a:bodyPr>
          <a:lstStyle/>
          <a:p>
            <a:r>
              <a:rPr lang="en-US" sz="4000" b="1" dirty="0"/>
              <a:t>Review by Shahirah </a:t>
            </a:r>
            <a:r>
              <a:rPr lang="en-US" sz="4000" b="1" dirty="0" smtClean="0"/>
              <a:t>Luqman</a:t>
            </a:r>
            <a:endParaRPr lang="en-US" sz="4000" b="1" dirty="0"/>
          </a:p>
        </p:txBody>
      </p:sp>
      <p:sp>
        <p:nvSpPr>
          <p:cNvPr id="3" name="TextBox 2"/>
          <p:cNvSpPr txBox="1"/>
          <p:nvPr/>
        </p:nvSpPr>
        <p:spPr>
          <a:xfrm>
            <a:off x="907960" y="2446986"/>
            <a:ext cx="10805375" cy="3924151"/>
          </a:xfrm>
          <a:prstGeom prst="rect">
            <a:avLst/>
          </a:prstGeom>
          <a:noFill/>
        </p:spPr>
        <p:txBody>
          <a:bodyPr wrap="square" rtlCol="0">
            <a:spAutoFit/>
          </a:bodyPr>
          <a:lstStyle/>
          <a:p>
            <a:pPr marL="285750" indent="-285750">
              <a:buFont typeface="Arial" panose="020B0604020202020204" pitchFamily="34" charset="0"/>
              <a:buChar char="•"/>
            </a:pPr>
            <a:r>
              <a:rPr lang="en-US" sz="2100" dirty="0">
                <a:solidFill>
                  <a:schemeClr val="bg1"/>
                </a:solidFill>
                <a:latin typeface="Georgia" panose="02040502050405020303" pitchFamily="18" charset="0"/>
              </a:rPr>
              <a:t>This book focuses on not only on the budding love between Ella and Aziz, but more importantly on the spiritual friendship between Rumi and Shams</a:t>
            </a:r>
            <a:r>
              <a:rPr lang="en-US" sz="2100" dirty="0" smtClean="0">
                <a:solidFill>
                  <a:schemeClr val="bg1"/>
                </a:solidFill>
                <a:latin typeface="Georgia" panose="02040502050405020303" pitchFamily="18" charset="0"/>
              </a:rPr>
              <a:t>.</a:t>
            </a:r>
          </a:p>
          <a:p>
            <a:pPr marL="285750" indent="-285750">
              <a:buFont typeface="Arial" panose="020B0604020202020204" pitchFamily="34" charset="0"/>
              <a:buChar char="•"/>
            </a:pPr>
            <a:endParaRPr lang="en-US" sz="2100" dirty="0">
              <a:solidFill>
                <a:schemeClr val="bg1"/>
              </a:solidFill>
              <a:latin typeface="Georgia" panose="02040502050405020303" pitchFamily="18" charset="0"/>
            </a:endParaRPr>
          </a:p>
          <a:p>
            <a:pPr marL="285750" indent="-285750">
              <a:buFont typeface="Arial" panose="020B0604020202020204" pitchFamily="34" charset="0"/>
              <a:buChar char="•"/>
            </a:pPr>
            <a:r>
              <a:rPr lang="en-US" sz="2100" dirty="0">
                <a:solidFill>
                  <a:schemeClr val="bg1"/>
                </a:solidFill>
                <a:latin typeface="Georgia" panose="02040502050405020303" pitchFamily="18" charset="0"/>
              </a:rPr>
              <a:t>Sufism is the basic theme of the book</a:t>
            </a:r>
            <a:r>
              <a:rPr lang="en-US" sz="2100" dirty="0" smtClean="0">
                <a:solidFill>
                  <a:schemeClr val="bg1"/>
                </a:solidFill>
                <a:latin typeface="Georgia" panose="02040502050405020303" pitchFamily="18" charset="0"/>
              </a:rPr>
              <a:t>. This </a:t>
            </a:r>
            <a:r>
              <a:rPr lang="en-US" sz="2100" dirty="0">
                <a:solidFill>
                  <a:schemeClr val="bg1"/>
                </a:solidFill>
                <a:latin typeface="Georgia" panose="02040502050405020303" pitchFamily="18" charset="0"/>
              </a:rPr>
              <a:t>makes the novel  so special, because it is derived from the main teachings of Islam</a:t>
            </a:r>
            <a:r>
              <a:rPr lang="en-US" sz="2100" dirty="0" smtClean="0">
                <a:solidFill>
                  <a:schemeClr val="bg1"/>
                </a:solidFill>
                <a:latin typeface="Georgia" panose="02040502050405020303" pitchFamily="18" charset="0"/>
              </a:rPr>
              <a:t>.</a:t>
            </a:r>
          </a:p>
          <a:p>
            <a:pPr marL="285750" indent="-285750">
              <a:buFont typeface="Arial" panose="020B0604020202020204" pitchFamily="34" charset="0"/>
              <a:buChar char="•"/>
            </a:pPr>
            <a:endParaRPr lang="en-US" sz="2100" dirty="0">
              <a:solidFill>
                <a:schemeClr val="bg1"/>
              </a:solidFill>
              <a:latin typeface="Georgia" panose="02040502050405020303" pitchFamily="18" charset="0"/>
            </a:endParaRPr>
          </a:p>
          <a:p>
            <a:pPr marL="285750" indent="-285750">
              <a:buFont typeface="Arial" panose="020B0604020202020204" pitchFamily="34" charset="0"/>
              <a:buChar char="•"/>
            </a:pPr>
            <a:r>
              <a:rPr lang="en-US" sz="2100" dirty="0">
                <a:solidFill>
                  <a:schemeClr val="bg1"/>
                </a:solidFill>
                <a:latin typeface="Georgia" panose="02040502050405020303" pitchFamily="18" charset="0"/>
              </a:rPr>
              <a:t>Each of the forty rules described in this book was so beautifully written and described by Shams that even if you’re a non-Muslim, you </a:t>
            </a:r>
            <a:r>
              <a:rPr lang="en-US" sz="2100" dirty="0" smtClean="0">
                <a:solidFill>
                  <a:schemeClr val="bg1"/>
                </a:solidFill>
                <a:latin typeface="Georgia" panose="02040502050405020303" pitchFamily="18" charset="0"/>
              </a:rPr>
              <a:t>will </a:t>
            </a:r>
            <a:r>
              <a:rPr lang="en-US" sz="2100" dirty="0">
                <a:solidFill>
                  <a:schemeClr val="bg1"/>
                </a:solidFill>
                <a:latin typeface="Georgia" panose="02040502050405020303" pitchFamily="18" charset="0"/>
              </a:rPr>
              <a:t>feel the truth behind the words.</a:t>
            </a:r>
          </a:p>
          <a:p>
            <a:endParaRPr lang="en-US" sz="2100" dirty="0">
              <a:solidFill>
                <a:srgbClr val="383838"/>
              </a:solidFill>
              <a:latin typeface="Georgia" panose="02040502050405020303" pitchFamily="18" charset="0"/>
            </a:endParaRPr>
          </a:p>
          <a:p>
            <a:r>
              <a:rPr lang="en-US" sz="2100" b="1" dirty="0" smtClean="0"/>
              <a:t>   Reference</a:t>
            </a:r>
            <a:endParaRPr lang="en-US" sz="2100" b="1" dirty="0"/>
          </a:p>
          <a:p>
            <a:r>
              <a:rPr lang="en-US" sz="2100" dirty="0" smtClean="0"/>
              <a:t>   https</a:t>
            </a:r>
            <a:r>
              <a:rPr lang="en-US" sz="2100" dirty="0"/>
              <a:t>://www.google.com/amp/s/booklovesreviews.wordpress.com/</a:t>
            </a:r>
          </a:p>
          <a:p>
            <a:endParaRPr lang="en-US" dirty="0"/>
          </a:p>
        </p:txBody>
      </p:sp>
    </p:spTree>
    <p:extLst>
      <p:ext uri="{BB962C8B-B14F-4D97-AF65-F5344CB8AC3E}">
        <p14:creationId xmlns:p14="http://schemas.microsoft.com/office/powerpoint/2010/main" val="2692209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extBox 1"/>
          <p:cNvSpPr txBox="1"/>
          <p:nvPr/>
        </p:nvSpPr>
        <p:spPr>
          <a:xfrm>
            <a:off x="3026535" y="811369"/>
            <a:ext cx="6735651" cy="707886"/>
          </a:xfrm>
          <a:prstGeom prst="rect">
            <a:avLst/>
          </a:prstGeom>
          <a:noFill/>
        </p:spPr>
        <p:txBody>
          <a:bodyPr wrap="square" rtlCol="0">
            <a:spAutoFit/>
          </a:bodyPr>
          <a:lstStyle/>
          <a:p>
            <a:r>
              <a:rPr lang="en-US" sz="4000" b="1" dirty="0"/>
              <a:t>Review by Ranjani Rao</a:t>
            </a:r>
          </a:p>
        </p:txBody>
      </p:sp>
      <p:sp>
        <p:nvSpPr>
          <p:cNvPr id="3" name="TextBox 2"/>
          <p:cNvSpPr txBox="1"/>
          <p:nvPr/>
        </p:nvSpPr>
        <p:spPr>
          <a:xfrm>
            <a:off x="727656" y="1964353"/>
            <a:ext cx="11333408" cy="4893647"/>
          </a:xfrm>
          <a:prstGeom prst="rect">
            <a:avLst/>
          </a:prstGeom>
          <a:noFill/>
        </p:spPr>
        <p:txBody>
          <a:bodyPr wrap="square" rtlCol="0">
            <a:spAutoFit/>
          </a:bodyPr>
          <a:lstStyle/>
          <a:p>
            <a:pPr marL="342900" indent="-342900">
              <a:buFont typeface="Arial" panose="020B0604020202020204" pitchFamily="34" charset="0"/>
              <a:buChar char="•"/>
            </a:pPr>
            <a:r>
              <a:rPr lang="en-US" sz="2100" dirty="0"/>
              <a:t>It is not just one love story , but two love stories juxtaposing </a:t>
            </a:r>
            <a:r>
              <a:rPr lang="en-US" sz="2100" dirty="0">
                <a:solidFill>
                  <a:schemeClr val="bg1"/>
                </a:solidFill>
                <a:latin typeface="charter"/>
              </a:rPr>
              <a:t> a contemporary man-woman love story against the backdrop of an ancient tale of the bond between Rumi and his Sufi master</a:t>
            </a:r>
            <a:r>
              <a:rPr lang="en-US" sz="2100" dirty="0" smtClean="0">
                <a:solidFill>
                  <a:schemeClr val="bg1"/>
                </a:solidFill>
                <a:latin typeface="charter"/>
              </a:rPr>
              <a:t>.</a:t>
            </a:r>
          </a:p>
          <a:p>
            <a:pPr marL="342900" indent="-342900">
              <a:buFont typeface="Arial" panose="020B0604020202020204" pitchFamily="34" charset="0"/>
              <a:buChar char="•"/>
            </a:pPr>
            <a:endParaRPr lang="en-US" sz="2100" dirty="0">
              <a:solidFill>
                <a:schemeClr val="bg1"/>
              </a:solidFill>
              <a:latin typeface="charter"/>
            </a:endParaRPr>
          </a:p>
          <a:p>
            <a:pPr marL="342900" indent="-342900">
              <a:buFont typeface="Arial" panose="020B0604020202020204" pitchFamily="34" charset="0"/>
              <a:buChar char="•"/>
            </a:pPr>
            <a:r>
              <a:rPr lang="en-US" sz="2100" dirty="0">
                <a:solidFill>
                  <a:schemeClr val="bg1"/>
                </a:solidFill>
                <a:latin typeface="charter"/>
              </a:rPr>
              <a:t>Elif Shafak’s book are comparatively fascinating and easy to read as compared to other writers</a:t>
            </a:r>
            <a:r>
              <a:rPr lang="en-US" sz="2100" dirty="0" smtClean="0">
                <a:solidFill>
                  <a:schemeClr val="bg1"/>
                </a:solidFill>
                <a:latin typeface="charter"/>
              </a:rPr>
              <a:t>.</a:t>
            </a:r>
          </a:p>
          <a:p>
            <a:pPr marL="342900" indent="-342900">
              <a:buFont typeface="Arial" panose="020B0604020202020204" pitchFamily="34" charset="0"/>
              <a:buChar char="•"/>
            </a:pPr>
            <a:endParaRPr lang="en-US" sz="2100" dirty="0">
              <a:solidFill>
                <a:schemeClr val="bg1"/>
              </a:solidFill>
              <a:latin typeface="charter"/>
            </a:endParaRPr>
          </a:p>
          <a:p>
            <a:pPr marL="342900" indent="-342900">
              <a:buFont typeface="Arial" panose="020B0604020202020204" pitchFamily="34" charset="0"/>
              <a:buChar char="•"/>
            </a:pPr>
            <a:r>
              <a:rPr lang="en-US" sz="2100" dirty="0">
                <a:solidFill>
                  <a:schemeClr val="bg1"/>
                </a:solidFill>
                <a:latin typeface="charter"/>
              </a:rPr>
              <a:t>Transformation of Rumi by learning the way of Sufism through Shams is exceptional</a:t>
            </a:r>
            <a:r>
              <a:rPr lang="en-US" sz="2100" dirty="0" smtClean="0">
                <a:solidFill>
                  <a:schemeClr val="bg1"/>
                </a:solidFill>
                <a:latin typeface="charter"/>
              </a:rPr>
              <a:t>.</a:t>
            </a:r>
          </a:p>
          <a:p>
            <a:pPr marL="342900" indent="-342900">
              <a:buFont typeface="Arial" panose="020B0604020202020204" pitchFamily="34" charset="0"/>
              <a:buChar char="•"/>
            </a:pPr>
            <a:endParaRPr lang="en-US" sz="2100" dirty="0">
              <a:solidFill>
                <a:schemeClr val="bg1"/>
              </a:solidFill>
              <a:latin typeface="charter"/>
            </a:endParaRPr>
          </a:p>
          <a:p>
            <a:pPr marL="342900" indent="-342900">
              <a:buFont typeface="Arial" panose="020B0604020202020204" pitchFamily="34" charset="0"/>
              <a:buChar char="•"/>
            </a:pPr>
            <a:r>
              <a:rPr lang="en-US" sz="2100" dirty="0" smtClean="0">
                <a:solidFill>
                  <a:schemeClr val="bg1"/>
                </a:solidFill>
                <a:latin typeface="charter"/>
              </a:rPr>
              <a:t>Shafak being </a:t>
            </a:r>
            <a:r>
              <a:rPr lang="en-US" sz="2100" dirty="0">
                <a:solidFill>
                  <a:schemeClr val="bg1"/>
                </a:solidFill>
                <a:latin typeface="charter"/>
              </a:rPr>
              <a:t>a feminist herself, makes sure her female characters are the strongest and gripping</a:t>
            </a:r>
            <a:r>
              <a:rPr lang="en-US" sz="2100" dirty="0" smtClean="0">
                <a:solidFill>
                  <a:schemeClr val="bg1"/>
                </a:solidFill>
                <a:latin typeface="charter"/>
              </a:rPr>
              <a:t>.</a:t>
            </a:r>
          </a:p>
          <a:p>
            <a:pPr marL="342900" indent="-342900">
              <a:buFont typeface="Arial" panose="020B0604020202020204" pitchFamily="34" charset="0"/>
              <a:buChar char="•"/>
            </a:pPr>
            <a:endParaRPr lang="en-US" sz="2100" dirty="0">
              <a:solidFill>
                <a:schemeClr val="bg1"/>
              </a:solidFill>
              <a:latin typeface="charter"/>
            </a:endParaRPr>
          </a:p>
          <a:p>
            <a:r>
              <a:rPr lang="en-US" sz="2100" b="1" dirty="0" smtClean="0"/>
              <a:t>    Reference</a:t>
            </a:r>
            <a:endParaRPr lang="en-US" sz="2100" b="1" dirty="0"/>
          </a:p>
          <a:p>
            <a:r>
              <a:rPr lang="en-US" sz="2100" dirty="0" smtClean="0"/>
              <a:t>    https</a:t>
            </a:r>
            <a:r>
              <a:rPr lang="en-US" sz="2100" dirty="0"/>
              <a:t>://ranjaniwriter.medium.com/</a:t>
            </a:r>
          </a:p>
          <a:p>
            <a:endParaRPr lang="en-US" dirty="0"/>
          </a:p>
        </p:txBody>
      </p:sp>
    </p:spTree>
    <p:extLst>
      <p:ext uri="{BB962C8B-B14F-4D97-AF65-F5344CB8AC3E}">
        <p14:creationId xmlns:p14="http://schemas.microsoft.com/office/powerpoint/2010/main" val="968804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extBox 1"/>
          <p:cNvSpPr txBox="1"/>
          <p:nvPr/>
        </p:nvSpPr>
        <p:spPr>
          <a:xfrm>
            <a:off x="4043965" y="927279"/>
            <a:ext cx="4984124" cy="707886"/>
          </a:xfrm>
          <a:prstGeom prst="rect">
            <a:avLst/>
          </a:prstGeom>
          <a:noFill/>
        </p:spPr>
        <p:txBody>
          <a:bodyPr wrap="square" rtlCol="0">
            <a:spAutoFit/>
          </a:bodyPr>
          <a:lstStyle/>
          <a:p>
            <a:r>
              <a:rPr lang="en-US" sz="4000" b="1" dirty="0"/>
              <a:t>Reviews </a:t>
            </a:r>
            <a:r>
              <a:rPr lang="en-US" sz="4000" b="1" dirty="0" smtClean="0"/>
              <a:t>by:</a:t>
            </a:r>
            <a:endParaRPr lang="en-US" sz="4000" b="1" dirty="0"/>
          </a:p>
        </p:txBody>
      </p:sp>
      <p:sp>
        <p:nvSpPr>
          <p:cNvPr id="3" name="TextBox 2"/>
          <p:cNvSpPr txBox="1"/>
          <p:nvPr/>
        </p:nvSpPr>
        <p:spPr>
          <a:xfrm>
            <a:off x="993818" y="2228045"/>
            <a:ext cx="10828987" cy="4154984"/>
          </a:xfrm>
          <a:prstGeom prst="rect">
            <a:avLst/>
          </a:prstGeom>
          <a:noFill/>
        </p:spPr>
        <p:txBody>
          <a:bodyPr wrap="square" rtlCol="0">
            <a:spAutoFit/>
          </a:bodyPr>
          <a:lstStyle/>
          <a:p>
            <a:r>
              <a:rPr lang="en-US" sz="2400" b="1" dirty="0"/>
              <a:t>Library Journal</a:t>
            </a:r>
          </a:p>
          <a:p>
            <a:r>
              <a:rPr lang="en-US" sz="2400" dirty="0">
                <a:solidFill>
                  <a:schemeClr val="bg1"/>
                </a:solidFill>
              </a:rPr>
              <a:t>“This novel brilliantly revives the relation of Shams and Rumi </a:t>
            </a:r>
            <a:r>
              <a:rPr lang="en-US" sz="2400" dirty="0">
                <a:solidFill>
                  <a:schemeClr val="bg1"/>
                </a:solidFill>
                <a:latin typeface="Arial" panose="020B0604020202020204" pitchFamily="34" charset="0"/>
              </a:rPr>
              <a:t>i, and daringly illuminates the differences between religion and spirituality, censure and compassion, fear and love of life in our own violent </a:t>
            </a:r>
            <a:r>
              <a:rPr lang="en-US" sz="2400" dirty="0" smtClean="0">
                <a:solidFill>
                  <a:schemeClr val="bg1"/>
                </a:solidFill>
                <a:latin typeface="Arial" panose="020B0604020202020204" pitchFamily="34" charset="0"/>
              </a:rPr>
              <a:t>world.“</a:t>
            </a:r>
          </a:p>
          <a:p>
            <a:r>
              <a:rPr lang="en-US" sz="2400" dirty="0" smtClean="0">
                <a:solidFill>
                  <a:schemeClr val="bg1"/>
                </a:solidFill>
              </a:rPr>
              <a:t> </a:t>
            </a:r>
            <a:endParaRPr lang="en-US" sz="2400" dirty="0">
              <a:solidFill>
                <a:schemeClr val="bg1"/>
              </a:solidFill>
            </a:endParaRPr>
          </a:p>
          <a:p>
            <a:r>
              <a:rPr lang="en-US" sz="2400" b="1" dirty="0"/>
              <a:t>Kirkus Reviews</a:t>
            </a:r>
          </a:p>
          <a:p>
            <a:r>
              <a:rPr lang="en-US" sz="2400" dirty="0">
                <a:solidFill>
                  <a:schemeClr val="bg1"/>
                </a:solidFill>
                <a:latin typeface="Arial" panose="020B0604020202020204" pitchFamily="34" charset="0"/>
              </a:rPr>
              <a:t>“Shafak should have dropped Ella's story,  and stuck to Rumi's odyssey, which opens a window into a world Westerners know little about." </a:t>
            </a:r>
            <a:endParaRPr lang="en-US" sz="2400" b="1" dirty="0">
              <a:solidFill>
                <a:schemeClr val="bg1"/>
              </a:solidFill>
            </a:endParaRPr>
          </a:p>
          <a:p>
            <a:endParaRPr lang="en-US" sz="2400" dirty="0"/>
          </a:p>
          <a:p>
            <a:r>
              <a:rPr lang="en-US" sz="2400" b="1" dirty="0"/>
              <a:t>Reference:</a:t>
            </a:r>
          </a:p>
          <a:p>
            <a:r>
              <a:rPr lang="en-US" sz="2400" dirty="0" smtClean="0"/>
              <a:t>bookbrowse.com</a:t>
            </a:r>
            <a:endParaRPr lang="en-US" sz="2400" dirty="0"/>
          </a:p>
        </p:txBody>
      </p:sp>
    </p:spTree>
    <p:extLst>
      <p:ext uri="{BB962C8B-B14F-4D97-AF65-F5344CB8AC3E}">
        <p14:creationId xmlns:p14="http://schemas.microsoft.com/office/powerpoint/2010/main" val="3332081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extBox 1"/>
          <p:cNvSpPr txBox="1"/>
          <p:nvPr/>
        </p:nvSpPr>
        <p:spPr>
          <a:xfrm>
            <a:off x="1030309" y="1159099"/>
            <a:ext cx="7263685" cy="1107996"/>
          </a:xfrm>
          <a:prstGeom prst="rect">
            <a:avLst/>
          </a:prstGeom>
          <a:noFill/>
        </p:spPr>
        <p:txBody>
          <a:bodyPr wrap="square" rtlCol="0">
            <a:spAutoFit/>
          </a:bodyPr>
          <a:lstStyle/>
          <a:p>
            <a:r>
              <a:rPr lang="en-US" sz="6600" dirty="0">
                <a:latin typeface="Century Gothic" panose="020B0502020202020204" pitchFamily="34" charset="0"/>
              </a:rPr>
              <a:t>SOCIAL EVILS</a:t>
            </a:r>
            <a:endParaRPr lang="en-US" sz="6600" dirty="0"/>
          </a:p>
        </p:txBody>
      </p:sp>
      <p:sp>
        <p:nvSpPr>
          <p:cNvPr id="3" name="TextBox 2"/>
          <p:cNvSpPr txBox="1"/>
          <p:nvPr/>
        </p:nvSpPr>
        <p:spPr>
          <a:xfrm>
            <a:off x="1081824" y="2820473"/>
            <a:ext cx="7160653" cy="2215991"/>
          </a:xfrm>
          <a:prstGeom prst="rect">
            <a:avLst/>
          </a:prstGeom>
          <a:noFill/>
        </p:spPr>
        <p:txBody>
          <a:bodyPr wrap="square" rtlCol="0">
            <a:spAutoFit/>
          </a:bodyPr>
          <a:lstStyle/>
          <a:p>
            <a:r>
              <a:rPr lang="en-US" sz="2300" dirty="0">
                <a:latin typeface="Century Gothic" panose="020B0502020202020204" pitchFamily="34" charset="0"/>
              </a:rPr>
              <a:t>THE FORTY RULES OF LOVE </a:t>
            </a:r>
          </a:p>
          <a:p>
            <a:r>
              <a:rPr lang="en-US" sz="2300" dirty="0">
                <a:latin typeface="Century Gothic" panose="020B0502020202020204" pitchFamily="34" charset="0"/>
              </a:rPr>
              <a:t>BY : ELIF SHAFAK</a:t>
            </a:r>
          </a:p>
          <a:p>
            <a:endParaRPr lang="en-US" sz="2300" dirty="0">
              <a:latin typeface="Century Gothic" panose="020B0502020202020204" pitchFamily="34" charset="0"/>
            </a:endParaRPr>
          </a:p>
          <a:p>
            <a:r>
              <a:rPr lang="en-US" sz="2300" dirty="0">
                <a:latin typeface="Century Gothic" panose="020B0502020202020204" pitchFamily="34" charset="0"/>
              </a:rPr>
              <a:t>NAME       : HAMEEZ AHMED SIDDIQUI</a:t>
            </a:r>
          </a:p>
          <a:p>
            <a:r>
              <a:rPr lang="en-US" sz="2300" dirty="0">
                <a:latin typeface="Century Gothic" panose="020B0502020202020204" pitchFamily="34" charset="0"/>
              </a:rPr>
              <a:t>ROLL N.O : 20K-0242</a:t>
            </a:r>
          </a:p>
          <a:p>
            <a:r>
              <a:rPr lang="en-US" sz="2300" dirty="0">
                <a:latin typeface="Century Gothic" panose="020B0502020202020204" pitchFamily="34" charset="0"/>
              </a:rPr>
              <a:t>SECTION  : </a:t>
            </a:r>
            <a:r>
              <a:rPr lang="en-US" sz="2300" dirty="0" smtClean="0">
                <a:latin typeface="Century Gothic" panose="020B0502020202020204" pitchFamily="34" charset="0"/>
              </a:rPr>
              <a:t>BCS-1B</a:t>
            </a:r>
            <a:endParaRPr lang="en-US" sz="2300" dirty="0">
              <a:latin typeface="Century Gothic" panose="020B0502020202020204" pitchFamily="34" charset="0"/>
            </a:endParaRPr>
          </a:p>
        </p:txBody>
      </p:sp>
    </p:spTree>
    <p:extLst>
      <p:ext uri="{BB962C8B-B14F-4D97-AF65-F5344CB8AC3E}">
        <p14:creationId xmlns:p14="http://schemas.microsoft.com/office/powerpoint/2010/main" val="1213253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extBox 1"/>
          <p:cNvSpPr txBox="1"/>
          <p:nvPr/>
        </p:nvSpPr>
        <p:spPr>
          <a:xfrm>
            <a:off x="1081826" y="850006"/>
            <a:ext cx="5975797" cy="1107996"/>
          </a:xfrm>
          <a:prstGeom prst="rect">
            <a:avLst/>
          </a:prstGeom>
          <a:noFill/>
        </p:spPr>
        <p:txBody>
          <a:bodyPr wrap="square" rtlCol="0">
            <a:spAutoFit/>
          </a:bodyPr>
          <a:lstStyle/>
          <a:p>
            <a:r>
              <a:rPr lang="en-US" sz="6600" dirty="0">
                <a:latin typeface="Century Gothic" panose="020B0502020202020204" pitchFamily="34" charset="0"/>
              </a:rPr>
              <a:t>Social Evils</a:t>
            </a:r>
            <a:endParaRPr lang="en-US" sz="6600" dirty="0"/>
          </a:p>
        </p:txBody>
      </p:sp>
      <p:sp>
        <p:nvSpPr>
          <p:cNvPr id="3" name="TextBox 2"/>
          <p:cNvSpPr txBox="1"/>
          <p:nvPr/>
        </p:nvSpPr>
        <p:spPr>
          <a:xfrm>
            <a:off x="1081826" y="2446986"/>
            <a:ext cx="9362940" cy="3816429"/>
          </a:xfrm>
          <a:prstGeom prst="rect">
            <a:avLst/>
          </a:prstGeom>
          <a:noFill/>
        </p:spPr>
        <p:txBody>
          <a:bodyPr wrap="square" rtlCol="0">
            <a:spAutoFit/>
          </a:bodyPr>
          <a:lstStyle/>
          <a:p>
            <a:pPr algn="just">
              <a:buFont typeface="Wingdings" panose="05000000000000000000" pitchFamily="2" charset="2"/>
              <a:buChar char="Ø"/>
            </a:pPr>
            <a:r>
              <a:rPr lang="en-US" sz="2200" dirty="0"/>
              <a:t>“</a:t>
            </a:r>
            <a:r>
              <a:rPr lang="en-US" sz="2000" dirty="0">
                <a:latin typeface="Century Gothic" panose="020B0502020202020204" pitchFamily="34" charset="0"/>
              </a:rPr>
              <a:t>This world is erected upon the principle of reciprocity. Neither a drop of kindness not a speck of evil will remain unreciprocated</a:t>
            </a:r>
            <a:r>
              <a:rPr lang="en-US" sz="2000" dirty="0" smtClean="0">
                <a:latin typeface="Century Gothic" panose="020B0502020202020204" pitchFamily="34" charset="0"/>
              </a:rPr>
              <a:t>.”</a:t>
            </a:r>
          </a:p>
          <a:p>
            <a:pPr algn="just">
              <a:buFont typeface="Wingdings" panose="05000000000000000000" pitchFamily="2" charset="2"/>
              <a:buChar char="Ø"/>
            </a:pPr>
            <a:endParaRPr lang="en-US" sz="2000" dirty="0">
              <a:latin typeface="Century Gothic" panose="020B0502020202020204" pitchFamily="34" charset="0"/>
            </a:endParaRPr>
          </a:p>
          <a:p>
            <a:pPr algn="just">
              <a:buFont typeface="Wingdings" panose="05000000000000000000" pitchFamily="2" charset="2"/>
              <a:buChar char="Ø"/>
            </a:pPr>
            <a:r>
              <a:rPr lang="en-US" sz="2000" dirty="0">
                <a:latin typeface="Century Gothic" panose="020B0502020202020204" pitchFamily="34" charset="0"/>
              </a:rPr>
              <a:t> </a:t>
            </a:r>
            <a:r>
              <a:rPr lang="en-US" sz="2000" dirty="0" smtClean="0">
                <a:latin typeface="Century Gothic" panose="020B0502020202020204" pitchFamily="34" charset="0"/>
              </a:rPr>
              <a:t>-</a:t>
            </a:r>
            <a:r>
              <a:rPr lang="en-US" sz="2000" dirty="0">
                <a:latin typeface="Century Gothic" panose="020B0502020202020204" pitchFamily="34" charset="0"/>
              </a:rPr>
              <a:t>The Forty Rules of Love</a:t>
            </a:r>
            <a:r>
              <a:rPr lang="en-US" sz="2000" dirty="0" smtClean="0">
                <a:latin typeface="Century Gothic" panose="020B0502020202020204" pitchFamily="34" charset="0"/>
              </a:rPr>
              <a:t>.</a:t>
            </a:r>
          </a:p>
          <a:p>
            <a:pPr algn="just">
              <a:buFont typeface="Wingdings" panose="05000000000000000000" pitchFamily="2" charset="2"/>
              <a:buChar char="Ø"/>
            </a:pPr>
            <a:endParaRPr lang="en-US" sz="2000" dirty="0">
              <a:latin typeface="Century Gothic" panose="020B0502020202020204" pitchFamily="34" charset="0"/>
            </a:endParaRPr>
          </a:p>
          <a:p>
            <a:pPr algn="just">
              <a:buFont typeface="Wingdings" panose="05000000000000000000" pitchFamily="2" charset="2"/>
              <a:buChar char="Ø"/>
            </a:pPr>
            <a:r>
              <a:rPr lang="en-US" sz="2000" dirty="0">
                <a:latin typeface="Century Gothic" panose="020B0502020202020204" pitchFamily="34" charset="0"/>
              </a:rPr>
              <a:t>This quote from the book mainly talks about karma. If you do good in this world good will come to you. </a:t>
            </a:r>
          </a:p>
          <a:p>
            <a:endParaRPr lang="en-US" dirty="0" smtClean="0"/>
          </a:p>
          <a:p>
            <a:endParaRPr lang="en-US" dirty="0" smtClean="0"/>
          </a:p>
          <a:p>
            <a:endParaRPr lang="en-US" dirty="0" smtClean="0"/>
          </a:p>
          <a:p>
            <a:endParaRPr lang="en-US" sz="1400" dirty="0"/>
          </a:p>
          <a:p>
            <a:r>
              <a:rPr lang="en-GB" sz="1400" dirty="0" smtClean="0">
                <a:latin typeface="Century Gothic" panose="020B0502020202020204" pitchFamily="34" charset="0"/>
              </a:rPr>
              <a:t>	CREATED </a:t>
            </a:r>
            <a:r>
              <a:rPr lang="en-GB" sz="1400" dirty="0">
                <a:latin typeface="Century Gothic" panose="020B0502020202020204" pitchFamily="34" charset="0"/>
              </a:rPr>
              <a:t>BY : HAMEEZ AHMED SIDDIQUI (20K-0242)</a:t>
            </a:r>
            <a:endParaRPr lang="en-US" sz="1400" dirty="0">
              <a:latin typeface="Century Gothic" panose="020B0502020202020204" pitchFamily="34" charset="0"/>
            </a:endParaRPr>
          </a:p>
          <a:p>
            <a:endParaRPr lang="en-US" dirty="0"/>
          </a:p>
        </p:txBody>
      </p:sp>
    </p:spTree>
    <p:extLst>
      <p:ext uri="{BB962C8B-B14F-4D97-AF65-F5344CB8AC3E}">
        <p14:creationId xmlns:p14="http://schemas.microsoft.com/office/powerpoint/2010/main" val="3874912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extBox 1"/>
          <p:cNvSpPr txBox="1"/>
          <p:nvPr/>
        </p:nvSpPr>
        <p:spPr>
          <a:xfrm>
            <a:off x="811368" y="682580"/>
            <a:ext cx="9594762" cy="1107996"/>
          </a:xfrm>
          <a:prstGeom prst="rect">
            <a:avLst/>
          </a:prstGeom>
          <a:noFill/>
        </p:spPr>
        <p:txBody>
          <a:bodyPr wrap="square" rtlCol="0">
            <a:spAutoFit/>
          </a:bodyPr>
          <a:lstStyle/>
          <a:p>
            <a:r>
              <a:rPr lang="en-US" sz="6600" dirty="0">
                <a:latin typeface="Century Gothic" panose="020B0502020202020204" pitchFamily="34" charset="0"/>
              </a:rPr>
              <a:t>Social Evils(continued)</a:t>
            </a:r>
            <a:endParaRPr lang="en-US" sz="6600" dirty="0"/>
          </a:p>
        </p:txBody>
      </p:sp>
      <p:sp>
        <p:nvSpPr>
          <p:cNvPr id="3" name="TextBox 2"/>
          <p:cNvSpPr txBox="1"/>
          <p:nvPr/>
        </p:nvSpPr>
        <p:spPr>
          <a:xfrm>
            <a:off x="991673" y="2228045"/>
            <a:ext cx="10122795" cy="4247317"/>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a:latin typeface="Century Gothic" panose="020B0502020202020204" pitchFamily="34" charset="0"/>
              </a:rPr>
              <a:t>In the beginning of the story, Ella is shown to be a simple housewife who cooks food for the family and makes sure all the household tasks are completed.</a:t>
            </a:r>
          </a:p>
          <a:p>
            <a:pPr marL="285750" indent="-285750" algn="just">
              <a:buFont typeface="Wingdings" panose="05000000000000000000" pitchFamily="2" charset="2"/>
              <a:buChar char="Ø"/>
            </a:pPr>
            <a:endParaRPr lang="en-US" sz="2000" dirty="0">
              <a:latin typeface="Century Gothic" panose="020B0502020202020204" pitchFamily="34" charset="0"/>
            </a:endParaRPr>
          </a:p>
          <a:p>
            <a:pPr marL="285750" indent="-285750" algn="just">
              <a:buFont typeface="Wingdings" panose="05000000000000000000" pitchFamily="2" charset="2"/>
              <a:buChar char="Ø"/>
            </a:pPr>
            <a:r>
              <a:rPr lang="en-US" sz="2000" dirty="0">
                <a:latin typeface="Century Gothic" panose="020B0502020202020204" pitchFamily="34" charset="0"/>
              </a:rPr>
              <a:t>This portrays domesticity and goes with the theme of feminism in the story.</a:t>
            </a:r>
          </a:p>
          <a:p>
            <a:pPr marL="285750" indent="-285750" algn="just">
              <a:buFont typeface="Wingdings" panose="05000000000000000000" pitchFamily="2" charset="2"/>
              <a:buChar char="Ø"/>
            </a:pPr>
            <a:endParaRPr lang="en-US" sz="2000" dirty="0">
              <a:latin typeface="Century Gothic" panose="020B0502020202020204" pitchFamily="34" charset="0"/>
            </a:endParaRPr>
          </a:p>
          <a:p>
            <a:pPr marL="285750" indent="-285750" algn="just">
              <a:buFont typeface="Wingdings" panose="05000000000000000000" pitchFamily="2" charset="2"/>
              <a:buChar char="Ø"/>
            </a:pPr>
            <a:r>
              <a:rPr lang="en-US" sz="2000" dirty="0">
                <a:latin typeface="Century Gothic" panose="020B0502020202020204" pitchFamily="34" charset="0"/>
              </a:rPr>
              <a:t>Basically it shows that women are seen as housewives whose only job is to take care of their family.</a:t>
            </a:r>
          </a:p>
          <a:p>
            <a:pPr marL="285750" indent="-285750" algn="just">
              <a:buFont typeface="Wingdings" panose="05000000000000000000" pitchFamily="2" charset="2"/>
              <a:buChar char="Ø"/>
            </a:pPr>
            <a:endParaRPr lang="en-US" sz="2000" dirty="0">
              <a:latin typeface="Century Gothic" panose="020B0502020202020204" pitchFamily="34" charset="0"/>
            </a:endParaRPr>
          </a:p>
          <a:p>
            <a:pPr marL="285750" indent="-285750" algn="just">
              <a:buFont typeface="Wingdings" panose="05000000000000000000" pitchFamily="2" charset="2"/>
              <a:buChar char="Ø"/>
            </a:pPr>
            <a:r>
              <a:rPr lang="en-US" sz="2000" dirty="0">
                <a:latin typeface="Century Gothic" panose="020B0502020202020204" pitchFamily="34" charset="0"/>
              </a:rPr>
              <a:t>Ella is also neglected by her husband who cheats on her.</a:t>
            </a:r>
          </a:p>
          <a:p>
            <a:endParaRPr lang="en-US" dirty="0" smtClean="0"/>
          </a:p>
          <a:p>
            <a:endParaRPr lang="en-US" dirty="0"/>
          </a:p>
          <a:p>
            <a:endParaRPr lang="en-US" dirty="0" smtClean="0"/>
          </a:p>
          <a:p>
            <a:endParaRPr lang="en-US" dirty="0"/>
          </a:p>
          <a:p>
            <a:r>
              <a:rPr lang="en-GB" sz="1400" dirty="0" smtClean="0">
                <a:latin typeface="Century Gothic" panose="020B0502020202020204" pitchFamily="34" charset="0"/>
              </a:rPr>
              <a:t>	CREATED </a:t>
            </a:r>
            <a:r>
              <a:rPr lang="en-GB" sz="1400" dirty="0">
                <a:latin typeface="Century Gothic" panose="020B0502020202020204" pitchFamily="34" charset="0"/>
              </a:rPr>
              <a:t>BY : HAMEEZ AHMED SIDDIQUI (20K-0242</a:t>
            </a:r>
            <a:r>
              <a:rPr lang="en-GB" sz="1400" dirty="0" smtClean="0">
                <a:latin typeface="Century Gothic" panose="020B0502020202020204" pitchFamily="34" charset="0"/>
              </a:rPr>
              <a:t>)</a:t>
            </a:r>
            <a:endParaRPr lang="en-US" sz="1400" dirty="0"/>
          </a:p>
        </p:txBody>
      </p:sp>
    </p:spTree>
    <p:extLst>
      <p:ext uri="{BB962C8B-B14F-4D97-AF65-F5344CB8AC3E}">
        <p14:creationId xmlns:p14="http://schemas.microsoft.com/office/powerpoint/2010/main" val="2658239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extBox 1"/>
          <p:cNvSpPr txBox="1"/>
          <p:nvPr/>
        </p:nvSpPr>
        <p:spPr>
          <a:xfrm>
            <a:off x="1017431" y="759854"/>
            <a:ext cx="9697792" cy="1107996"/>
          </a:xfrm>
          <a:prstGeom prst="rect">
            <a:avLst/>
          </a:prstGeom>
          <a:noFill/>
        </p:spPr>
        <p:txBody>
          <a:bodyPr wrap="square" rtlCol="0">
            <a:spAutoFit/>
          </a:bodyPr>
          <a:lstStyle/>
          <a:p>
            <a:r>
              <a:rPr lang="en-US" sz="6600" dirty="0">
                <a:latin typeface="Century Gothic" panose="020B0502020202020204" pitchFamily="34" charset="0"/>
              </a:rPr>
              <a:t>Social Evils(continued)</a:t>
            </a:r>
            <a:endParaRPr lang="en-US" sz="6600" dirty="0"/>
          </a:p>
        </p:txBody>
      </p:sp>
      <p:sp>
        <p:nvSpPr>
          <p:cNvPr id="3" name="TextBox 2"/>
          <p:cNvSpPr txBox="1"/>
          <p:nvPr/>
        </p:nvSpPr>
        <p:spPr>
          <a:xfrm>
            <a:off x="708337" y="2331076"/>
            <a:ext cx="11020023" cy="4308872"/>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Century Gothic" panose="020B0502020202020204" pitchFamily="34" charset="0"/>
              </a:rPr>
              <a:t>In Shams and Rumi’s narrative, Rumi is tested by Shams through trails.</a:t>
            </a:r>
          </a:p>
          <a:p>
            <a:pPr marL="342900" indent="-342900" algn="just">
              <a:buFont typeface="Wingdings" panose="05000000000000000000" pitchFamily="2" charset="2"/>
              <a:buChar char="Ø"/>
            </a:pPr>
            <a:endParaRPr lang="en-US" sz="2000" dirty="0">
              <a:latin typeface="Century Gothic" panose="020B0502020202020204" pitchFamily="34" charset="0"/>
            </a:endParaRPr>
          </a:p>
          <a:p>
            <a:pPr marL="342900" indent="-342900" algn="just">
              <a:buFont typeface="Wingdings" panose="05000000000000000000" pitchFamily="2" charset="2"/>
              <a:buChar char="Ø"/>
            </a:pPr>
            <a:r>
              <a:rPr lang="en-US" sz="2000" dirty="0">
                <a:latin typeface="Century Gothic" panose="020B0502020202020204" pitchFamily="34" charset="0"/>
              </a:rPr>
              <a:t>Shams makes him enter a tavern to drink and Rumi sacrifices his ego to do so. Even though he does not drink it tarnishes his reputation.</a:t>
            </a:r>
          </a:p>
          <a:p>
            <a:pPr marL="342900" indent="-342900" algn="just">
              <a:buFont typeface="Wingdings" panose="05000000000000000000" pitchFamily="2" charset="2"/>
              <a:buChar char="Ø"/>
            </a:pPr>
            <a:endParaRPr lang="en-US" sz="2000" dirty="0">
              <a:latin typeface="Century Gothic" panose="020B0502020202020204" pitchFamily="34" charset="0"/>
            </a:endParaRPr>
          </a:p>
          <a:p>
            <a:pPr marL="342900" indent="-342900" algn="just">
              <a:buFont typeface="Wingdings" panose="05000000000000000000" pitchFamily="2" charset="2"/>
              <a:buChar char="Ø"/>
            </a:pPr>
            <a:r>
              <a:rPr lang="en-US" sz="2000" dirty="0">
                <a:latin typeface="Century Gothic" panose="020B0502020202020204" pitchFamily="34" charset="0"/>
              </a:rPr>
              <a:t>This narrative can be viewed in two different perspectives.</a:t>
            </a:r>
          </a:p>
          <a:p>
            <a:pPr marL="342900" indent="-342900" algn="just">
              <a:buFont typeface="Wingdings" panose="05000000000000000000" pitchFamily="2" charset="2"/>
              <a:buChar char="Ø"/>
            </a:pPr>
            <a:endParaRPr lang="en-US" sz="2000" dirty="0">
              <a:latin typeface="Century Gothic" panose="020B0502020202020204" pitchFamily="34" charset="0"/>
            </a:endParaRPr>
          </a:p>
          <a:p>
            <a:pPr marL="342900" indent="-342900" algn="just">
              <a:buFont typeface="+mj-lt"/>
              <a:buAutoNum type="arabicPeriod"/>
            </a:pPr>
            <a:r>
              <a:rPr lang="en-US" sz="2000" dirty="0">
                <a:latin typeface="Century Gothic" panose="020B0502020202020204" pitchFamily="34" charset="0"/>
              </a:rPr>
              <a:t>The first one is that we should not be egotistical and be worried about our reputation or what people think. If our intentions are pure there is no need to explain to people.</a:t>
            </a:r>
          </a:p>
          <a:p>
            <a:pPr marL="342900" indent="-342900" algn="just">
              <a:buFont typeface="+mj-lt"/>
              <a:buAutoNum type="arabicPeriod"/>
            </a:pPr>
            <a:r>
              <a:rPr lang="en-US" sz="2000" dirty="0">
                <a:latin typeface="Century Gothic" panose="020B0502020202020204" pitchFamily="34" charset="0"/>
              </a:rPr>
              <a:t>The second is that we should not blindly judge others. There can be many reasons for the actions of a person that we do not know and understand</a:t>
            </a:r>
            <a:r>
              <a:rPr lang="en-US" sz="2000" dirty="0" smtClean="0">
                <a:latin typeface="Century Gothic" panose="020B0502020202020204" pitchFamily="34" charset="0"/>
              </a:rPr>
              <a:t>.</a:t>
            </a:r>
          </a:p>
          <a:p>
            <a:pPr marL="342900" indent="-342900" algn="just">
              <a:buFont typeface="+mj-lt"/>
              <a:buAutoNum type="arabicPeriod"/>
            </a:pPr>
            <a:endParaRPr lang="en-US" sz="2000" dirty="0">
              <a:latin typeface="Century Gothic" panose="020B0502020202020204" pitchFamily="34" charset="0"/>
            </a:endParaRPr>
          </a:p>
          <a:p>
            <a:pPr marL="342900" indent="-342900" algn="just">
              <a:buFont typeface="+mj-lt"/>
              <a:buAutoNum type="arabicPeriod"/>
            </a:pPr>
            <a:endParaRPr lang="en-US" sz="2000" dirty="0" smtClean="0">
              <a:latin typeface="Century Gothic" panose="020B0502020202020204" pitchFamily="34" charset="0"/>
            </a:endParaRPr>
          </a:p>
          <a:p>
            <a:pPr algn="just"/>
            <a:r>
              <a:rPr lang="en-GB" sz="1400" dirty="0" smtClean="0">
                <a:latin typeface="Century Gothic" panose="020B0502020202020204" pitchFamily="34" charset="0"/>
              </a:rPr>
              <a:t>	CREATED </a:t>
            </a:r>
            <a:r>
              <a:rPr lang="en-GB" sz="1400" dirty="0">
                <a:latin typeface="Century Gothic" panose="020B0502020202020204" pitchFamily="34" charset="0"/>
              </a:rPr>
              <a:t>BY : HAMEEZ AHMED SIDDIQUI (20K-0242</a:t>
            </a:r>
            <a:r>
              <a:rPr lang="en-GB" sz="1400" dirty="0" smtClean="0">
                <a:latin typeface="Century Gothic" panose="020B0502020202020204" pitchFamily="34" charset="0"/>
              </a:rPr>
              <a:t>)</a:t>
            </a:r>
            <a:endParaRPr lang="en-US" sz="2000" dirty="0">
              <a:latin typeface="Century Gothic" panose="020B0502020202020204" pitchFamily="34" charset="0"/>
            </a:endParaRPr>
          </a:p>
        </p:txBody>
      </p:sp>
    </p:spTree>
    <p:extLst>
      <p:ext uri="{BB962C8B-B14F-4D97-AF65-F5344CB8AC3E}">
        <p14:creationId xmlns:p14="http://schemas.microsoft.com/office/powerpoint/2010/main" val="3717201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3" name="TextBox 2"/>
          <p:cNvSpPr txBox="1"/>
          <p:nvPr/>
        </p:nvSpPr>
        <p:spPr>
          <a:xfrm>
            <a:off x="1068946" y="862885"/>
            <a:ext cx="10006885" cy="1384995"/>
          </a:xfrm>
          <a:prstGeom prst="rect">
            <a:avLst/>
          </a:prstGeom>
          <a:noFill/>
        </p:spPr>
        <p:txBody>
          <a:bodyPr wrap="square" rtlCol="0">
            <a:spAutoFit/>
          </a:bodyPr>
          <a:lstStyle/>
          <a:p>
            <a:r>
              <a:rPr lang="en-US" sz="6600" dirty="0">
                <a:latin typeface="Century Gothic" panose="020B0502020202020204" pitchFamily="34" charset="0"/>
              </a:rPr>
              <a:t>Social Evils(continued)</a:t>
            </a:r>
            <a:endParaRPr lang="en-US" sz="6600" dirty="0"/>
          </a:p>
          <a:p>
            <a:endParaRPr lang="en-US" dirty="0"/>
          </a:p>
        </p:txBody>
      </p:sp>
      <p:sp>
        <p:nvSpPr>
          <p:cNvPr id="4" name="TextBox 3"/>
          <p:cNvSpPr txBox="1"/>
          <p:nvPr/>
        </p:nvSpPr>
        <p:spPr>
          <a:xfrm>
            <a:off x="1068946" y="2640169"/>
            <a:ext cx="9195516" cy="369331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entury Gothic" panose="020B0502020202020204" pitchFamily="34" charset="0"/>
              </a:rPr>
              <a:t>At the end of the book it is revealed that Aziz had been suffering from a disease and he did not have much long to live. </a:t>
            </a:r>
          </a:p>
          <a:p>
            <a:pPr marL="342900" indent="-342900">
              <a:buFont typeface="Wingdings" panose="05000000000000000000" pitchFamily="2" charset="2"/>
              <a:buChar char="Ø"/>
            </a:pPr>
            <a:endParaRPr lang="en-US" sz="2000" dirty="0">
              <a:latin typeface="Century Gothic" panose="020B0502020202020204" pitchFamily="34" charset="0"/>
            </a:endParaRPr>
          </a:p>
          <a:p>
            <a:pPr marL="342900" indent="-342900">
              <a:buFont typeface="Wingdings" panose="05000000000000000000" pitchFamily="2" charset="2"/>
              <a:buChar char="Ø"/>
            </a:pPr>
            <a:r>
              <a:rPr lang="en-US" sz="2000" dirty="0">
                <a:latin typeface="Century Gothic" panose="020B0502020202020204" pitchFamily="34" charset="0"/>
              </a:rPr>
              <a:t>So even though Ella loved him she could not be with him for long. </a:t>
            </a:r>
          </a:p>
          <a:p>
            <a:pPr marL="342900" indent="-342900">
              <a:buFont typeface="Wingdings" panose="05000000000000000000" pitchFamily="2" charset="2"/>
              <a:buChar char="Ø"/>
            </a:pPr>
            <a:endParaRPr lang="en-US" sz="2000" dirty="0">
              <a:latin typeface="Century Gothic" panose="020B0502020202020204" pitchFamily="34" charset="0"/>
            </a:endParaRPr>
          </a:p>
          <a:p>
            <a:pPr marL="342900" indent="-342900">
              <a:buFont typeface="Wingdings" panose="05000000000000000000" pitchFamily="2" charset="2"/>
              <a:buChar char="Ø"/>
            </a:pPr>
            <a:r>
              <a:rPr lang="en-US" sz="2000" dirty="0">
                <a:latin typeface="Century Gothic" panose="020B0502020202020204" pitchFamily="34" charset="0"/>
              </a:rPr>
              <a:t>So one should avoid materialistic happiness and instead try to find spiritual happiness </a:t>
            </a:r>
            <a:r>
              <a:rPr lang="en-US" sz="2000" dirty="0" smtClean="0">
                <a:latin typeface="Century Gothic" panose="020B0502020202020204" pitchFamily="34" charset="0"/>
              </a:rPr>
              <a:t>instead</a:t>
            </a:r>
          </a:p>
          <a:p>
            <a:pPr marL="342900" indent="-342900">
              <a:buFont typeface="Wingdings" panose="05000000000000000000" pitchFamily="2" charset="2"/>
              <a:buChar char="Ø"/>
            </a:pPr>
            <a:endParaRPr lang="en-US" sz="2000" dirty="0">
              <a:latin typeface="Century Gothic" panose="020B0502020202020204" pitchFamily="34" charset="0"/>
            </a:endParaRPr>
          </a:p>
          <a:p>
            <a:pPr marL="342900" indent="-342900">
              <a:buFont typeface="Wingdings" panose="05000000000000000000" pitchFamily="2" charset="2"/>
              <a:buChar char="Ø"/>
            </a:pPr>
            <a:endParaRPr lang="en-US" sz="2000" dirty="0" smtClean="0">
              <a:latin typeface="Century Gothic" panose="020B0502020202020204" pitchFamily="34" charset="0"/>
            </a:endParaRPr>
          </a:p>
          <a:p>
            <a:pPr marL="342900" indent="-342900">
              <a:buFont typeface="Wingdings" panose="05000000000000000000" pitchFamily="2" charset="2"/>
              <a:buChar char="Ø"/>
            </a:pPr>
            <a:endParaRPr lang="en-US" sz="2000" dirty="0" smtClean="0">
              <a:latin typeface="Century Gothic" panose="020B0502020202020204" pitchFamily="34" charset="0"/>
            </a:endParaRPr>
          </a:p>
          <a:p>
            <a:endParaRPr lang="en-US" sz="2000" dirty="0" smtClean="0">
              <a:latin typeface="Century Gothic" panose="020B0502020202020204" pitchFamily="34" charset="0"/>
            </a:endParaRPr>
          </a:p>
          <a:p>
            <a:r>
              <a:rPr lang="en-US" sz="1400" dirty="0">
                <a:latin typeface="Century Gothic" panose="020B0502020202020204" pitchFamily="34" charset="0"/>
              </a:rPr>
              <a:t>	</a:t>
            </a:r>
            <a:r>
              <a:rPr lang="en-GB" sz="1400" dirty="0" smtClean="0">
                <a:latin typeface="Century Gothic" panose="020B0502020202020204" pitchFamily="34" charset="0"/>
              </a:rPr>
              <a:t>CREATED </a:t>
            </a:r>
            <a:r>
              <a:rPr lang="en-GB" sz="1400" dirty="0">
                <a:latin typeface="Century Gothic" panose="020B0502020202020204" pitchFamily="34" charset="0"/>
              </a:rPr>
              <a:t>BY : HAMEEZ AHMED SIDDIQUI (20K-0242</a:t>
            </a:r>
            <a:r>
              <a:rPr lang="en-GB" sz="1400" dirty="0" smtClean="0">
                <a:latin typeface="Century Gothic" panose="020B0502020202020204" pitchFamily="34" charset="0"/>
              </a:rPr>
              <a:t>)</a:t>
            </a:r>
            <a:endParaRPr lang="en-US" sz="1400" dirty="0">
              <a:latin typeface="Century Gothic" panose="020B0502020202020204" pitchFamily="34" charset="0"/>
            </a:endParaRPr>
          </a:p>
        </p:txBody>
      </p:sp>
    </p:spTree>
    <p:extLst>
      <p:ext uri="{BB962C8B-B14F-4D97-AF65-F5344CB8AC3E}">
        <p14:creationId xmlns:p14="http://schemas.microsoft.com/office/powerpoint/2010/main" val="2750191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36431" y="901520"/>
            <a:ext cx="9144258" cy="1300945"/>
          </a:xfrm>
        </p:spPr>
        <p:txBody>
          <a:bodyPr/>
          <a:lstStyle/>
          <a:p>
            <a:r>
              <a:rPr lang="en-US" dirty="0" smtClean="0"/>
              <a:t>Introduction</a:t>
            </a:r>
            <a:endParaRPr lang="en-US" dirty="0"/>
          </a:p>
        </p:txBody>
      </p:sp>
      <p:sp>
        <p:nvSpPr>
          <p:cNvPr id="3" name="TextBox 2"/>
          <p:cNvSpPr txBox="1"/>
          <p:nvPr/>
        </p:nvSpPr>
        <p:spPr>
          <a:xfrm>
            <a:off x="1136431" y="3078051"/>
            <a:ext cx="8087933" cy="2585323"/>
          </a:xfrm>
          <a:prstGeom prst="rect">
            <a:avLst/>
          </a:prstGeom>
          <a:noFill/>
        </p:spPr>
        <p:txBody>
          <a:bodyPr wrap="square" rtlCol="0">
            <a:spAutoFit/>
          </a:bodyPr>
          <a:lstStyle/>
          <a:p>
            <a:r>
              <a:rPr lang="en-US" sz="2400" dirty="0">
                <a:latin typeface="Century Gothic" panose="020B0502020202020204" pitchFamily="34" charset="0"/>
              </a:rPr>
              <a:t>THE FORTY RULES OF LOVE </a:t>
            </a:r>
          </a:p>
          <a:p>
            <a:r>
              <a:rPr lang="en-US" sz="2400" dirty="0" smtClean="0">
                <a:latin typeface="Century Gothic" panose="020B0502020202020204" pitchFamily="34" charset="0"/>
              </a:rPr>
              <a:t>BY </a:t>
            </a:r>
            <a:r>
              <a:rPr lang="en-US" sz="2400" dirty="0">
                <a:latin typeface="Century Gothic" panose="020B0502020202020204" pitchFamily="34" charset="0"/>
              </a:rPr>
              <a:t>ELIF SHAFAK</a:t>
            </a:r>
          </a:p>
          <a:p>
            <a:endParaRPr lang="en-US" sz="2400" dirty="0">
              <a:latin typeface="Century Gothic" panose="020B0502020202020204" pitchFamily="34" charset="0"/>
            </a:endParaRPr>
          </a:p>
          <a:p>
            <a:r>
              <a:rPr lang="en-US" sz="2400" dirty="0" smtClean="0">
                <a:latin typeface="Century Gothic" panose="020B0502020202020204" pitchFamily="34" charset="0"/>
              </a:rPr>
              <a:t>Presented by:      Muhammad Ahmed Ahsan Bawany</a:t>
            </a:r>
          </a:p>
          <a:p>
            <a:r>
              <a:rPr lang="en-US" sz="2400" dirty="0" smtClean="0">
                <a:latin typeface="Century Gothic" panose="020B0502020202020204" pitchFamily="34" charset="0"/>
              </a:rPr>
              <a:t>Roll n.o </a:t>
            </a:r>
            <a:r>
              <a:rPr lang="en-US" sz="2400" smtClean="0">
                <a:latin typeface="Century Gothic" panose="020B0502020202020204" pitchFamily="34" charset="0"/>
              </a:rPr>
              <a:t>:               </a:t>
            </a:r>
            <a:r>
              <a:rPr lang="en-US" sz="2400" smtClean="0">
                <a:latin typeface="Century Gothic" panose="020B0502020202020204" pitchFamily="34" charset="0"/>
              </a:rPr>
              <a:t>20k-0343</a:t>
            </a:r>
            <a:endParaRPr lang="en-US" sz="2400" dirty="0">
              <a:latin typeface="Century Gothic" panose="020B0502020202020204" pitchFamily="34" charset="0"/>
            </a:endParaRPr>
          </a:p>
          <a:p>
            <a:r>
              <a:rPr lang="en-US" sz="2400" dirty="0" smtClean="0">
                <a:latin typeface="Century Gothic" panose="020B0502020202020204" pitchFamily="34" charset="0"/>
              </a:rPr>
              <a:t>Section  :              BCS-1B</a:t>
            </a:r>
            <a:endParaRPr lang="en-US" sz="2400" dirty="0">
              <a:latin typeface="Century Gothic" panose="020B0502020202020204" pitchFamily="34" charset="0"/>
            </a:endParaRPr>
          </a:p>
          <a:p>
            <a:endParaRPr lang="en-US" dirty="0"/>
          </a:p>
        </p:txBody>
      </p:sp>
    </p:spTree>
    <p:extLst>
      <p:ext uri="{BB962C8B-B14F-4D97-AF65-F5344CB8AC3E}">
        <p14:creationId xmlns:p14="http://schemas.microsoft.com/office/powerpoint/2010/main" val="2846814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extBox 1"/>
          <p:cNvSpPr txBox="1"/>
          <p:nvPr/>
        </p:nvSpPr>
        <p:spPr>
          <a:xfrm>
            <a:off x="1120462" y="1584102"/>
            <a:ext cx="10663707" cy="1015663"/>
          </a:xfrm>
          <a:prstGeom prst="rect">
            <a:avLst/>
          </a:prstGeom>
          <a:noFill/>
        </p:spPr>
        <p:txBody>
          <a:bodyPr wrap="square" rtlCol="0">
            <a:spAutoFit/>
          </a:bodyPr>
          <a:lstStyle/>
          <a:p>
            <a:r>
              <a:rPr lang="en-US" sz="6000" dirty="0">
                <a:latin typeface="Century Gothic" panose="020B0502020202020204" pitchFamily="34" charset="0"/>
              </a:rPr>
              <a:t>Character </a:t>
            </a:r>
            <a:r>
              <a:rPr lang="en-US" sz="6000" dirty="0" smtClean="0">
                <a:latin typeface="Century Gothic" panose="020B0502020202020204" pitchFamily="34" charset="0"/>
              </a:rPr>
              <a:t>Development</a:t>
            </a:r>
            <a:endParaRPr lang="en-US" sz="6000" dirty="0"/>
          </a:p>
        </p:txBody>
      </p:sp>
      <p:sp>
        <p:nvSpPr>
          <p:cNvPr id="3" name="TextBox 2"/>
          <p:cNvSpPr txBox="1"/>
          <p:nvPr/>
        </p:nvSpPr>
        <p:spPr>
          <a:xfrm>
            <a:off x="1120462" y="3387143"/>
            <a:ext cx="6555346" cy="2400657"/>
          </a:xfrm>
          <a:prstGeom prst="rect">
            <a:avLst/>
          </a:prstGeom>
          <a:noFill/>
        </p:spPr>
        <p:txBody>
          <a:bodyPr wrap="square" rtlCol="0">
            <a:spAutoFit/>
          </a:bodyPr>
          <a:lstStyle/>
          <a:p>
            <a:r>
              <a:rPr lang="en-US" sz="2200" dirty="0" smtClean="0">
                <a:latin typeface="Century Gothic" panose="020B0502020202020204" pitchFamily="34" charset="0"/>
              </a:rPr>
              <a:t>Novel:    THE </a:t>
            </a:r>
            <a:r>
              <a:rPr lang="en-US" sz="2200" dirty="0">
                <a:latin typeface="Century Gothic" panose="020B0502020202020204" pitchFamily="34" charset="0"/>
              </a:rPr>
              <a:t>FORTY RULES OF LOVE </a:t>
            </a:r>
          </a:p>
          <a:p>
            <a:r>
              <a:rPr lang="en-US" sz="2200" dirty="0">
                <a:latin typeface="Century Gothic" panose="020B0502020202020204" pitchFamily="34" charset="0"/>
              </a:rPr>
              <a:t>BY : </a:t>
            </a:r>
            <a:r>
              <a:rPr lang="en-US" sz="2200" dirty="0" smtClean="0">
                <a:latin typeface="Century Gothic" panose="020B0502020202020204" pitchFamily="34" charset="0"/>
              </a:rPr>
              <a:t>   ELIF </a:t>
            </a:r>
            <a:r>
              <a:rPr lang="en-US" sz="2200" dirty="0">
                <a:latin typeface="Century Gothic" panose="020B0502020202020204" pitchFamily="34" charset="0"/>
              </a:rPr>
              <a:t>SHAFAK</a:t>
            </a:r>
          </a:p>
          <a:p>
            <a:endParaRPr lang="en-US" sz="2200" dirty="0">
              <a:latin typeface="Century Gothic" panose="020B0502020202020204" pitchFamily="34" charset="0"/>
            </a:endParaRPr>
          </a:p>
          <a:p>
            <a:r>
              <a:rPr lang="en-US" sz="2200" dirty="0" smtClean="0">
                <a:latin typeface="Century Gothic" panose="020B0502020202020204" pitchFamily="34" charset="0"/>
              </a:rPr>
              <a:t>NAME </a:t>
            </a:r>
            <a:r>
              <a:rPr lang="en-US" sz="2200" dirty="0">
                <a:latin typeface="Century Gothic" panose="020B0502020202020204" pitchFamily="34" charset="0"/>
              </a:rPr>
              <a:t>: </a:t>
            </a:r>
            <a:r>
              <a:rPr lang="en-US" sz="2200" dirty="0" smtClean="0">
                <a:latin typeface="Century Gothic" panose="020B0502020202020204" pitchFamily="34" charset="0"/>
              </a:rPr>
              <a:t>        Syed Muhammad Abdullah Raza</a:t>
            </a:r>
          </a:p>
          <a:p>
            <a:r>
              <a:rPr lang="en-US" sz="2200" dirty="0" smtClean="0">
                <a:latin typeface="Century Gothic" panose="020B0502020202020204" pitchFamily="34" charset="0"/>
              </a:rPr>
              <a:t>ROLL </a:t>
            </a:r>
            <a:r>
              <a:rPr lang="en-US" sz="2200" dirty="0">
                <a:latin typeface="Century Gothic" panose="020B0502020202020204" pitchFamily="34" charset="0"/>
              </a:rPr>
              <a:t>N.O </a:t>
            </a:r>
            <a:r>
              <a:rPr lang="en-US" sz="2200" dirty="0" smtClean="0">
                <a:latin typeface="Century Gothic" panose="020B0502020202020204" pitchFamily="34" charset="0"/>
              </a:rPr>
              <a:t>:   20K-0184</a:t>
            </a:r>
            <a:endParaRPr lang="en-US" sz="2200" dirty="0">
              <a:latin typeface="Century Gothic" panose="020B0502020202020204" pitchFamily="34" charset="0"/>
            </a:endParaRPr>
          </a:p>
          <a:p>
            <a:r>
              <a:rPr lang="en-US" sz="2200" dirty="0">
                <a:latin typeface="Century Gothic" panose="020B0502020202020204" pitchFamily="34" charset="0"/>
              </a:rPr>
              <a:t>SECTION  : </a:t>
            </a:r>
            <a:r>
              <a:rPr lang="en-US" sz="2200" dirty="0" smtClean="0">
                <a:latin typeface="Century Gothic" panose="020B0502020202020204" pitchFamily="34" charset="0"/>
              </a:rPr>
              <a:t>   BsCS-1B</a:t>
            </a:r>
            <a:endParaRPr lang="en-US" sz="2200" dirty="0">
              <a:latin typeface="Century Gothic" panose="020B0502020202020204" pitchFamily="34" charset="0"/>
            </a:endParaRPr>
          </a:p>
          <a:p>
            <a:endParaRPr lang="en-US" dirty="0"/>
          </a:p>
        </p:txBody>
      </p:sp>
    </p:spTree>
    <p:extLst>
      <p:ext uri="{BB962C8B-B14F-4D97-AF65-F5344CB8AC3E}">
        <p14:creationId xmlns:p14="http://schemas.microsoft.com/office/powerpoint/2010/main" val="814906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extBox 1"/>
          <p:cNvSpPr txBox="1"/>
          <p:nvPr/>
        </p:nvSpPr>
        <p:spPr>
          <a:xfrm>
            <a:off x="785612" y="772732"/>
            <a:ext cx="10663707" cy="1015663"/>
          </a:xfrm>
          <a:prstGeom prst="rect">
            <a:avLst/>
          </a:prstGeom>
          <a:noFill/>
        </p:spPr>
        <p:txBody>
          <a:bodyPr wrap="square" rtlCol="0">
            <a:spAutoFit/>
          </a:bodyPr>
          <a:lstStyle/>
          <a:p>
            <a:r>
              <a:rPr lang="en-US" sz="6000" dirty="0">
                <a:latin typeface="Century Gothic" panose="020B0502020202020204" pitchFamily="34" charset="0"/>
              </a:rPr>
              <a:t>Character Development</a:t>
            </a:r>
            <a:endParaRPr lang="en-US" sz="6000" dirty="0"/>
          </a:p>
        </p:txBody>
      </p:sp>
      <p:sp>
        <p:nvSpPr>
          <p:cNvPr id="3" name="TextBox 2"/>
          <p:cNvSpPr txBox="1"/>
          <p:nvPr/>
        </p:nvSpPr>
        <p:spPr>
          <a:xfrm>
            <a:off x="785612" y="2279560"/>
            <a:ext cx="10109916" cy="3785652"/>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Century Gothic" panose="020B0502020202020204" pitchFamily="34" charset="0"/>
              </a:rPr>
              <a:t>Ella Rubenstein is shown to be an unhappy housewife whose marriage is falling apart because her husband is cheating on her.</a:t>
            </a:r>
          </a:p>
          <a:p>
            <a:pPr marL="342900" indent="-342900" algn="just">
              <a:buFont typeface="Wingdings" panose="05000000000000000000" pitchFamily="2" charset="2"/>
              <a:buChar char="Ø"/>
            </a:pPr>
            <a:endParaRPr lang="en-US" sz="2000" dirty="0">
              <a:latin typeface="Century Gothic" panose="020B0502020202020204" pitchFamily="34" charset="0"/>
            </a:endParaRPr>
          </a:p>
          <a:p>
            <a:pPr marL="342900" indent="-342900" algn="just">
              <a:buFont typeface="Wingdings" panose="05000000000000000000" pitchFamily="2" charset="2"/>
              <a:buChar char="Ø"/>
            </a:pPr>
            <a:r>
              <a:rPr lang="en-US" sz="2000" dirty="0">
                <a:latin typeface="Century Gothic" panose="020B0502020202020204" pitchFamily="34" charset="0"/>
              </a:rPr>
              <a:t>However Ella chooses to ignore this by thinking that ignorance is bliss. She had never thought of love and emotional connection as a priority in her marriage.</a:t>
            </a:r>
          </a:p>
          <a:p>
            <a:pPr marL="342900" indent="-342900" algn="just">
              <a:buFont typeface="Wingdings" panose="05000000000000000000" pitchFamily="2" charset="2"/>
              <a:buChar char="Ø"/>
            </a:pPr>
            <a:endParaRPr lang="en-US" sz="2000" dirty="0">
              <a:latin typeface="Century Gothic" panose="020B0502020202020204" pitchFamily="34" charset="0"/>
            </a:endParaRPr>
          </a:p>
          <a:p>
            <a:pPr marL="342900" indent="-342900" algn="just">
              <a:buFont typeface="Wingdings" panose="05000000000000000000" pitchFamily="2" charset="2"/>
              <a:buChar char="Ø"/>
            </a:pPr>
            <a:r>
              <a:rPr lang="en-US" sz="2000" dirty="0">
                <a:latin typeface="Century Gothic" panose="020B0502020202020204" pitchFamily="34" charset="0"/>
              </a:rPr>
              <a:t>After Ella gets her job she is assigned to read Sweet Blasphemy. At first she is reluctant to read a book which is irrelevant to her life but as she starts reading, it grabs her attention.</a:t>
            </a:r>
          </a:p>
          <a:p>
            <a:pPr marL="342900" indent="-342900" algn="just">
              <a:buFont typeface="Wingdings" panose="05000000000000000000" pitchFamily="2" charset="2"/>
              <a:buChar char="Ø"/>
            </a:pPr>
            <a:endParaRPr lang="en-US" sz="2000" dirty="0">
              <a:latin typeface="Century Gothic" panose="020B0502020202020204" pitchFamily="34" charset="0"/>
            </a:endParaRPr>
          </a:p>
          <a:p>
            <a:pPr marL="342900" indent="-342900" algn="just">
              <a:buFont typeface="Wingdings" panose="05000000000000000000" pitchFamily="2" charset="2"/>
              <a:buChar char="Ø"/>
            </a:pPr>
            <a:r>
              <a:rPr lang="en-US" sz="2000" dirty="0">
                <a:latin typeface="Century Gothic" panose="020B0502020202020204" pitchFamily="34" charset="0"/>
              </a:rPr>
              <a:t>Sweet Blasphemy tells the story of Rumi, who is a highly learned scholar, and Shams who is  a wandering dervish</a:t>
            </a:r>
            <a:r>
              <a:rPr lang="en-US" sz="2000" dirty="0" smtClean="0">
                <a:latin typeface="Century Gothic" panose="020B0502020202020204" pitchFamily="34" charset="0"/>
              </a:rPr>
              <a:t>.</a:t>
            </a:r>
            <a:endParaRPr lang="en-US" sz="2000" dirty="0">
              <a:latin typeface="Century Gothic" panose="020B0502020202020204" pitchFamily="34" charset="0"/>
            </a:endParaRPr>
          </a:p>
        </p:txBody>
      </p:sp>
    </p:spTree>
    <p:extLst>
      <p:ext uri="{BB962C8B-B14F-4D97-AF65-F5344CB8AC3E}">
        <p14:creationId xmlns:p14="http://schemas.microsoft.com/office/powerpoint/2010/main" val="2875201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3" name="TextBox 2"/>
          <p:cNvSpPr txBox="1"/>
          <p:nvPr/>
        </p:nvSpPr>
        <p:spPr>
          <a:xfrm>
            <a:off x="798489" y="746974"/>
            <a:ext cx="11990230" cy="769441"/>
          </a:xfrm>
          <a:prstGeom prst="rect">
            <a:avLst/>
          </a:prstGeom>
          <a:noFill/>
        </p:spPr>
        <p:txBody>
          <a:bodyPr wrap="square" rtlCol="0">
            <a:spAutoFit/>
          </a:bodyPr>
          <a:lstStyle/>
          <a:p>
            <a:r>
              <a:rPr lang="en-US" sz="4400" dirty="0">
                <a:latin typeface="Century Gothic" panose="020B0502020202020204" pitchFamily="34" charset="0"/>
              </a:rPr>
              <a:t>Character </a:t>
            </a:r>
            <a:r>
              <a:rPr lang="en-US" sz="4400" dirty="0" smtClean="0">
                <a:latin typeface="Century Gothic" panose="020B0502020202020204" pitchFamily="34" charset="0"/>
              </a:rPr>
              <a:t>Development </a:t>
            </a:r>
            <a:r>
              <a:rPr lang="en-US" sz="4400" dirty="0">
                <a:latin typeface="Century Gothic" panose="020B0502020202020204" pitchFamily="34" charset="0"/>
              </a:rPr>
              <a:t>(continued)</a:t>
            </a:r>
            <a:endParaRPr lang="en-US" sz="4400" dirty="0"/>
          </a:p>
        </p:txBody>
      </p:sp>
      <p:sp>
        <p:nvSpPr>
          <p:cNvPr id="4" name="TextBox 3"/>
          <p:cNvSpPr txBox="1"/>
          <p:nvPr/>
        </p:nvSpPr>
        <p:spPr>
          <a:xfrm>
            <a:off x="798489" y="2150772"/>
            <a:ext cx="10612191" cy="4370427"/>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Century Gothic" panose="020B0502020202020204" pitchFamily="34" charset="0"/>
              </a:rPr>
              <a:t>Ella, Shams and Rumi are all conflicted by the same problem, the absence of love in their lives</a:t>
            </a:r>
          </a:p>
          <a:p>
            <a:pPr marL="342900" indent="-342900" algn="just">
              <a:buFont typeface="Wingdings" panose="05000000000000000000" pitchFamily="2" charset="2"/>
              <a:buChar char="Ø"/>
            </a:pPr>
            <a:endParaRPr lang="en-US" sz="2000" dirty="0">
              <a:latin typeface="Century Gothic" panose="020B0502020202020204" pitchFamily="34" charset="0"/>
            </a:endParaRPr>
          </a:p>
          <a:p>
            <a:pPr marL="342900" indent="-342900" algn="just">
              <a:buFont typeface="Wingdings" panose="05000000000000000000" pitchFamily="2" charset="2"/>
              <a:buChar char="Ø"/>
            </a:pPr>
            <a:r>
              <a:rPr lang="en-US" sz="2000" dirty="0">
                <a:latin typeface="Century Gothic" panose="020B0502020202020204" pitchFamily="34" charset="0"/>
              </a:rPr>
              <a:t>While reading Sweet Blasphemy, Ella notices the extraordinary display of friendship and love by Shams and Rumi.</a:t>
            </a:r>
          </a:p>
          <a:p>
            <a:pPr marL="342900" indent="-342900" algn="just">
              <a:buFont typeface="Wingdings" panose="05000000000000000000" pitchFamily="2" charset="2"/>
              <a:buChar char="Ø"/>
            </a:pPr>
            <a:endParaRPr lang="en-US" sz="2000" dirty="0">
              <a:latin typeface="Century Gothic" panose="020B0502020202020204" pitchFamily="34" charset="0"/>
            </a:endParaRPr>
          </a:p>
          <a:p>
            <a:pPr marL="342900" indent="-342900" algn="just">
              <a:buFont typeface="Wingdings" panose="05000000000000000000" pitchFamily="2" charset="2"/>
              <a:buChar char="Ø"/>
            </a:pPr>
            <a:r>
              <a:rPr lang="en-US" sz="2000" dirty="0">
                <a:latin typeface="Century Gothic" panose="020B0502020202020204" pitchFamily="34" charset="0"/>
              </a:rPr>
              <a:t>Rumi is trialed by Shams on multiple occasions, once being asked to bring back wine from a tavern which he did so, not caring for his reputation.</a:t>
            </a:r>
          </a:p>
          <a:p>
            <a:pPr marL="342900" indent="-342900" algn="just">
              <a:buFont typeface="Wingdings" panose="05000000000000000000" pitchFamily="2" charset="2"/>
              <a:buChar char="Ø"/>
            </a:pPr>
            <a:endParaRPr lang="en-US" sz="2000" dirty="0">
              <a:latin typeface="Century Gothic" panose="020B0502020202020204" pitchFamily="34" charset="0"/>
            </a:endParaRPr>
          </a:p>
          <a:p>
            <a:pPr marL="342900" indent="-342900" algn="just">
              <a:buFont typeface="Wingdings" panose="05000000000000000000" pitchFamily="2" charset="2"/>
              <a:buChar char="Ø"/>
            </a:pPr>
            <a:r>
              <a:rPr lang="en-US" sz="2000" dirty="0">
                <a:latin typeface="Century Gothic" panose="020B0502020202020204" pitchFamily="34" charset="0"/>
              </a:rPr>
              <a:t>Rumi ends up forsaking his sermons and starts writing poetry, something which was considered devaluing for a scholar at that time.</a:t>
            </a:r>
          </a:p>
          <a:p>
            <a:pPr marL="342900" indent="-342900" algn="just">
              <a:buFont typeface="Wingdings" panose="05000000000000000000" pitchFamily="2" charset="2"/>
              <a:buChar char="Ø"/>
            </a:pPr>
            <a:endParaRPr lang="en-US" sz="2000" dirty="0">
              <a:latin typeface="Century Gothic" panose="020B0502020202020204" pitchFamily="34" charset="0"/>
            </a:endParaRPr>
          </a:p>
          <a:p>
            <a:pPr marL="342900" indent="-342900" algn="just">
              <a:buFont typeface="Wingdings" panose="05000000000000000000" pitchFamily="2" charset="2"/>
              <a:buChar char="Ø"/>
            </a:pPr>
            <a:r>
              <a:rPr lang="en-US" sz="2000" dirty="0">
                <a:latin typeface="Century Gothic" panose="020B0502020202020204" pitchFamily="34" charset="0"/>
              </a:rPr>
              <a:t>He loses his reputation, the respect of people and the love of his family</a:t>
            </a:r>
            <a:r>
              <a:rPr lang="en-US" sz="2000" dirty="0"/>
              <a:t>.</a:t>
            </a:r>
          </a:p>
          <a:p>
            <a:endParaRPr lang="en-US" dirty="0"/>
          </a:p>
        </p:txBody>
      </p:sp>
    </p:spTree>
    <p:extLst>
      <p:ext uri="{BB962C8B-B14F-4D97-AF65-F5344CB8AC3E}">
        <p14:creationId xmlns:p14="http://schemas.microsoft.com/office/powerpoint/2010/main" val="2843465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extBox 1"/>
          <p:cNvSpPr txBox="1"/>
          <p:nvPr/>
        </p:nvSpPr>
        <p:spPr>
          <a:xfrm>
            <a:off x="759853" y="785611"/>
            <a:ext cx="11127347" cy="769441"/>
          </a:xfrm>
          <a:prstGeom prst="rect">
            <a:avLst/>
          </a:prstGeom>
          <a:noFill/>
        </p:spPr>
        <p:txBody>
          <a:bodyPr wrap="square" rtlCol="0">
            <a:spAutoFit/>
          </a:bodyPr>
          <a:lstStyle/>
          <a:p>
            <a:r>
              <a:rPr lang="en-US" sz="4400" dirty="0">
                <a:latin typeface="Century Gothic" panose="020B0502020202020204" pitchFamily="34" charset="0"/>
              </a:rPr>
              <a:t>Character Development(continued)</a:t>
            </a:r>
            <a:endParaRPr lang="en-US" sz="4400" dirty="0"/>
          </a:p>
        </p:txBody>
      </p:sp>
      <p:sp>
        <p:nvSpPr>
          <p:cNvPr id="3" name="TextBox 2"/>
          <p:cNvSpPr txBox="1"/>
          <p:nvPr/>
        </p:nvSpPr>
        <p:spPr>
          <a:xfrm>
            <a:off x="759853" y="2125014"/>
            <a:ext cx="10496282" cy="4370427"/>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Century Gothic" panose="020B0502020202020204" pitchFamily="34" charset="0"/>
              </a:rPr>
              <a:t>Ella emails Aziz asking for help on the book and they both start emailing each other multiple times a day. This exchange make Ella realize the importance of love and she find herself falling in love with Aziz.</a:t>
            </a:r>
          </a:p>
          <a:p>
            <a:pPr marL="342900" indent="-342900" algn="just">
              <a:buFont typeface="Wingdings" panose="05000000000000000000" pitchFamily="2" charset="2"/>
              <a:buChar char="Ø"/>
            </a:pPr>
            <a:endParaRPr lang="en-US" sz="2000" dirty="0">
              <a:latin typeface="Century Gothic" panose="020B0502020202020204" pitchFamily="34" charset="0"/>
            </a:endParaRPr>
          </a:p>
          <a:p>
            <a:pPr marL="342900" indent="-342900" algn="just">
              <a:buFont typeface="Wingdings" panose="05000000000000000000" pitchFamily="2" charset="2"/>
              <a:buChar char="Ø"/>
            </a:pPr>
            <a:r>
              <a:rPr lang="en-US" sz="2000" dirty="0">
                <a:latin typeface="Century Gothic" panose="020B0502020202020204" pitchFamily="34" charset="0"/>
              </a:rPr>
              <a:t>What had once been an unknown concept to her suddenly becomes an obsession and she goes as far as to pray to God for the chance to find a love which was pure and would give her meaning.</a:t>
            </a:r>
          </a:p>
          <a:p>
            <a:pPr marL="342900" indent="-342900" algn="just">
              <a:buFont typeface="Wingdings" panose="05000000000000000000" pitchFamily="2" charset="2"/>
              <a:buChar char="Ø"/>
            </a:pPr>
            <a:endParaRPr lang="en-US" sz="2000" dirty="0">
              <a:latin typeface="Century Gothic" panose="020B0502020202020204" pitchFamily="34" charset="0"/>
            </a:endParaRPr>
          </a:p>
          <a:p>
            <a:pPr marL="342900" indent="-342900" algn="just">
              <a:buFont typeface="Wingdings" panose="05000000000000000000" pitchFamily="2" charset="2"/>
              <a:buChar char="Ø"/>
            </a:pPr>
            <a:r>
              <a:rPr lang="en-US" sz="2000" dirty="0">
                <a:latin typeface="Century Gothic" panose="020B0502020202020204" pitchFamily="34" charset="0"/>
              </a:rPr>
              <a:t>She reveals to her husband about falling in love with Aziz and states that she is not seeking revenge but finding love in Aziz.</a:t>
            </a:r>
          </a:p>
          <a:p>
            <a:pPr marL="342900" indent="-342900" algn="just">
              <a:buFont typeface="Wingdings" panose="05000000000000000000" pitchFamily="2" charset="2"/>
              <a:buChar char="Ø"/>
            </a:pPr>
            <a:endParaRPr lang="en-US" sz="2000" dirty="0">
              <a:latin typeface="Century Gothic" panose="020B0502020202020204" pitchFamily="34" charset="0"/>
            </a:endParaRPr>
          </a:p>
          <a:p>
            <a:pPr marL="342900" indent="-342900" algn="just">
              <a:buFont typeface="Wingdings" panose="05000000000000000000" pitchFamily="2" charset="2"/>
              <a:buChar char="Ø"/>
            </a:pPr>
            <a:r>
              <a:rPr lang="en-US" sz="2000" dirty="0">
                <a:latin typeface="Century Gothic" panose="020B0502020202020204" pitchFamily="34" charset="0"/>
              </a:rPr>
              <a:t>Confessing to her husband develops Ella’s character to be brave and pursue what she desires.</a:t>
            </a:r>
          </a:p>
          <a:p>
            <a:endParaRPr lang="en-US" dirty="0"/>
          </a:p>
        </p:txBody>
      </p:sp>
    </p:spTree>
    <p:extLst>
      <p:ext uri="{BB962C8B-B14F-4D97-AF65-F5344CB8AC3E}">
        <p14:creationId xmlns:p14="http://schemas.microsoft.com/office/powerpoint/2010/main" val="3255267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extBox 1"/>
          <p:cNvSpPr txBox="1"/>
          <p:nvPr/>
        </p:nvSpPr>
        <p:spPr>
          <a:xfrm>
            <a:off x="755560" y="875764"/>
            <a:ext cx="11539471" cy="769441"/>
          </a:xfrm>
          <a:prstGeom prst="rect">
            <a:avLst/>
          </a:prstGeom>
          <a:noFill/>
        </p:spPr>
        <p:txBody>
          <a:bodyPr wrap="square" rtlCol="0">
            <a:spAutoFit/>
          </a:bodyPr>
          <a:lstStyle/>
          <a:p>
            <a:r>
              <a:rPr lang="en-US" sz="4400" dirty="0">
                <a:latin typeface="Century Gothic" panose="020B0502020202020204" pitchFamily="34" charset="0"/>
              </a:rPr>
              <a:t>Character Development(continued)</a:t>
            </a:r>
            <a:endParaRPr lang="en-US" sz="4400" dirty="0"/>
          </a:p>
        </p:txBody>
      </p:sp>
      <p:sp>
        <p:nvSpPr>
          <p:cNvPr id="3" name="TextBox 2"/>
          <p:cNvSpPr txBox="1"/>
          <p:nvPr/>
        </p:nvSpPr>
        <p:spPr>
          <a:xfrm>
            <a:off x="755560" y="2498501"/>
            <a:ext cx="9775065" cy="3139321"/>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entury Gothic" panose="020B0502020202020204" pitchFamily="34" charset="0"/>
              </a:rPr>
              <a:t>The similarity between the two narratives is that Rumi also abandoned everything he had in his life to be with Shams and Ella is inspired by this act.</a:t>
            </a:r>
          </a:p>
          <a:p>
            <a:pPr marL="342900" indent="-342900">
              <a:buFont typeface="Wingdings" panose="05000000000000000000" pitchFamily="2" charset="2"/>
              <a:buChar char="Ø"/>
            </a:pPr>
            <a:endParaRPr lang="en-US" sz="2000" dirty="0">
              <a:latin typeface="Century Gothic" panose="020B0502020202020204" pitchFamily="34" charset="0"/>
            </a:endParaRPr>
          </a:p>
          <a:p>
            <a:pPr marL="342900" indent="-342900">
              <a:buFont typeface="Wingdings" panose="05000000000000000000" pitchFamily="2" charset="2"/>
              <a:buChar char="Ø"/>
            </a:pPr>
            <a:r>
              <a:rPr lang="en-US" sz="2000" dirty="0">
                <a:latin typeface="Century Gothic" panose="020B0502020202020204" pitchFamily="34" charset="0"/>
              </a:rPr>
              <a:t>When Shams is killed Rumi is left devastated. This fuels his poetry which starts to flow out of him after the death of his companion.</a:t>
            </a:r>
          </a:p>
          <a:p>
            <a:pPr marL="342900" indent="-342900">
              <a:buFont typeface="Wingdings" panose="05000000000000000000" pitchFamily="2" charset="2"/>
              <a:buChar char="Ø"/>
            </a:pPr>
            <a:endParaRPr lang="en-US" sz="2000" dirty="0">
              <a:latin typeface="Century Gothic" panose="020B0502020202020204" pitchFamily="34" charset="0"/>
            </a:endParaRPr>
          </a:p>
          <a:p>
            <a:pPr marL="342900" indent="-342900">
              <a:buFont typeface="Wingdings" panose="05000000000000000000" pitchFamily="2" charset="2"/>
              <a:buChar char="Ø"/>
            </a:pPr>
            <a:r>
              <a:rPr lang="en-US" sz="2000" dirty="0">
                <a:latin typeface="Century Gothic" panose="020B0502020202020204" pitchFamily="34" charset="0"/>
              </a:rPr>
              <a:t>Ella decides to leave her family to be with Aziz, but she finds that Aziz is sick and has 16 months left to live. After Aziz’s death, Ella decides to live her life like Aziz.</a:t>
            </a:r>
          </a:p>
          <a:p>
            <a:endParaRPr lang="en-US" dirty="0"/>
          </a:p>
        </p:txBody>
      </p:sp>
    </p:spTree>
    <p:extLst>
      <p:ext uri="{BB962C8B-B14F-4D97-AF65-F5344CB8AC3E}">
        <p14:creationId xmlns:p14="http://schemas.microsoft.com/office/powerpoint/2010/main" val="1289988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extBox 1"/>
          <p:cNvSpPr txBox="1"/>
          <p:nvPr/>
        </p:nvSpPr>
        <p:spPr>
          <a:xfrm>
            <a:off x="1249251" y="798490"/>
            <a:ext cx="6078828" cy="1107996"/>
          </a:xfrm>
          <a:prstGeom prst="rect">
            <a:avLst/>
          </a:prstGeom>
          <a:noFill/>
        </p:spPr>
        <p:txBody>
          <a:bodyPr wrap="square" rtlCol="0">
            <a:spAutoFit/>
          </a:bodyPr>
          <a:lstStyle/>
          <a:p>
            <a:r>
              <a:rPr lang="en-US" sz="6600" dirty="0">
                <a:latin typeface="Century Gothic" panose="020B0502020202020204" pitchFamily="34" charset="0"/>
              </a:rPr>
              <a:t>References</a:t>
            </a:r>
            <a:endParaRPr lang="en-US" sz="6600" dirty="0"/>
          </a:p>
        </p:txBody>
      </p:sp>
      <p:sp>
        <p:nvSpPr>
          <p:cNvPr id="3" name="TextBox 2"/>
          <p:cNvSpPr txBox="1"/>
          <p:nvPr/>
        </p:nvSpPr>
        <p:spPr>
          <a:xfrm>
            <a:off x="1249251" y="2717441"/>
            <a:ext cx="9208394" cy="2831544"/>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entury Gothic" panose="020B0502020202020204" pitchFamily="34" charset="0"/>
                <a:hlinkClick r:id="rId2"/>
              </a:rPr>
              <a:t>Ikhtilaf Journal of Critical Humanities and Social Studies ... (identityanddifference.org)</a:t>
            </a:r>
            <a:endParaRPr lang="en-US" sz="2000" dirty="0">
              <a:latin typeface="Century Gothic" panose="020B0502020202020204" pitchFamily="34" charset="0"/>
            </a:endParaRPr>
          </a:p>
          <a:p>
            <a:pPr marL="342900" indent="-342900">
              <a:buFont typeface="Wingdings" panose="05000000000000000000" pitchFamily="2" charset="2"/>
              <a:buChar char="Ø"/>
            </a:pPr>
            <a:endParaRPr lang="en-US" sz="2000" dirty="0">
              <a:latin typeface="Century Gothic" panose="020B0502020202020204" pitchFamily="34" charset="0"/>
            </a:endParaRPr>
          </a:p>
          <a:p>
            <a:pPr marL="342900" indent="-342900">
              <a:buFont typeface="Wingdings" panose="05000000000000000000" pitchFamily="2" charset="2"/>
              <a:buChar char="Ø"/>
            </a:pPr>
            <a:r>
              <a:rPr lang="en-US" sz="2000" dirty="0">
                <a:latin typeface="Century Gothic" panose="020B0502020202020204" pitchFamily="34" charset="0"/>
                <a:hlinkClick r:id="rId3"/>
              </a:rPr>
              <a:t>https://sites.google.com/site/readinggroupon40rulesoflove/home/setting/plot-and-structure</a:t>
            </a:r>
            <a:endParaRPr lang="en-US" sz="2000" dirty="0">
              <a:latin typeface="Century Gothic" panose="020B0502020202020204" pitchFamily="34" charset="0"/>
            </a:endParaRPr>
          </a:p>
          <a:p>
            <a:pPr marL="342900" indent="-342900">
              <a:buFont typeface="Wingdings" panose="05000000000000000000" pitchFamily="2" charset="2"/>
              <a:buChar char="Ø"/>
            </a:pPr>
            <a:endParaRPr lang="en-US" sz="2000" dirty="0">
              <a:latin typeface="Century Gothic" panose="020B0502020202020204" pitchFamily="34" charset="0"/>
            </a:endParaRPr>
          </a:p>
          <a:p>
            <a:pPr marL="342900" indent="-342900">
              <a:buFont typeface="Wingdings" panose="05000000000000000000" pitchFamily="2" charset="2"/>
              <a:buChar char="Ø"/>
            </a:pPr>
            <a:r>
              <a:rPr lang="en-US" sz="2000" dirty="0">
                <a:latin typeface="Century Gothic" panose="020B0502020202020204" pitchFamily="34" charset="0"/>
                <a:hlinkClick r:id="rId4"/>
              </a:rPr>
              <a:t>https://browngirlmagazine.com/2018/08/the-forty-rules-of-love-rumi-book-review/</a:t>
            </a:r>
            <a:r>
              <a:rPr lang="en-US" sz="2000" dirty="0">
                <a:latin typeface="Century Gothic" panose="020B0502020202020204" pitchFamily="34" charset="0"/>
              </a:rPr>
              <a:t> </a:t>
            </a:r>
          </a:p>
          <a:p>
            <a:endParaRPr lang="en-US" dirty="0"/>
          </a:p>
        </p:txBody>
      </p:sp>
    </p:spTree>
    <p:extLst>
      <p:ext uri="{BB962C8B-B14F-4D97-AF65-F5344CB8AC3E}">
        <p14:creationId xmlns:p14="http://schemas.microsoft.com/office/powerpoint/2010/main" val="1376072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extBox 1"/>
          <p:cNvSpPr txBox="1"/>
          <p:nvPr/>
        </p:nvSpPr>
        <p:spPr>
          <a:xfrm>
            <a:off x="837127" y="2060619"/>
            <a:ext cx="8409905" cy="2431435"/>
          </a:xfrm>
          <a:prstGeom prst="rect">
            <a:avLst/>
          </a:prstGeom>
          <a:noFill/>
        </p:spPr>
        <p:txBody>
          <a:bodyPr wrap="square" rtlCol="0">
            <a:spAutoFit/>
          </a:bodyPr>
          <a:lstStyle/>
          <a:p>
            <a:r>
              <a:rPr lang="en-US" sz="6400" b="1" dirty="0" smtClean="0"/>
              <a:t>Conclusion</a:t>
            </a:r>
            <a:r>
              <a:rPr lang="en-US" sz="6400" b="1" dirty="0"/>
              <a:t/>
            </a:r>
            <a:br>
              <a:rPr lang="en-US" sz="6400" b="1" dirty="0"/>
            </a:br>
            <a:endParaRPr lang="en-US" sz="3200" dirty="0" smtClean="0"/>
          </a:p>
          <a:p>
            <a:r>
              <a:rPr lang="en-US" sz="3200" dirty="0" smtClean="0"/>
              <a:t>Novel</a:t>
            </a:r>
            <a:r>
              <a:rPr lang="en-US" sz="3200" dirty="0"/>
              <a:t>: The 40 rules of love</a:t>
            </a:r>
            <a:r>
              <a:rPr lang="en-US" dirty="0"/>
              <a:t/>
            </a:r>
            <a:br>
              <a:rPr lang="en-US" dirty="0"/>
            </a:br>
            <a:r>
              <a:rPr lang="en-US" sz="2400" dirty="0"/>
              <a:t>By: Elif Shafak</a:t>
            </a:r>
          </a:p>
        </p:txBody>
      </p:sp>
      <p:sp>
        <p:nvSpPr>
          <p:cNvPr id="3" name="TextBox 2"/>
          <p:cNvSpPr txBox="1"/>
          <p:nvPr/>
        </p:nvSpPr>
        <p:spPr>
          <a:xfrm>
            <a:off x="837127" y="4662152"/>
            <a:ext cx="4675031" cy="646331"/>
          </a:xfrm>
          <a:prstGeom prst="rect">
            <a:avLst/>
          </a:prstGeom>
          <a:noFill/>
        </p:spPr>
        <p:txBody>
          <a:bodyPr wrap="square" rtlCol="0">
            <a:spAutoFit/>
          </a:bodyPr>
          <a:lstStyle/>
          <a:p>
            <a:r>
              <a:rPr lang="en-US" dirty="0"/>
              <a:t>Presented By: Bilal Ahmed Khan</a:t>
            </a:r>
          </a:p>
          <a:p>
            <a:r>
              <a:rPr lang="en-US" dirty="0"/>
              <a:t>Roll No: 20k-0183, Section : B, BsCS</a:t>
            </a:r>
          </a:p>
        </p:txBody>
      </p:sp>
    </p:spTree>
    <p:extLst>
      <p:ext uri="{BB962C8B-B14F-4D97-AF65-F5344CB8AC3E}">
        <p14:creationId xmlns:p14="http://schemas.microsoft.com/office/powerpoint/2010/main" val="1089065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extBox 1"/>
          <p:cNvSpPr txBox="1"/>
          <p:nvPr/>
        </p:nvSpPr>
        <p:spPr>
          <a:xfrm>
            <a:off x="811369" y="450761"/>
            <a:ext cx="10844012" cy="1138773"/>
          </a:xfrm>
          <a:prstGeom prst="rect">
            <a:avLst/>
          </a:prstGeom>
          <a:noFill/>
        </p:spPr>
        <p:txBody>
          <a:bodyPr wrap="square" rtlCol="0">
            <a:spAutoFit/>
          </a:bodyPr>
          <a:lstStyle/>
          <a:p>
            <a:r>
              <a:rPr lang="en-US" sz="2200" b="1" dirty="0"/>
              <a:t>How we see God is a direct reflection of how we see ourselves ---- If we see God full of love and compassion so are we</a:t>
            </a:r>
            <a:r>
              <a:rPr lang="en-US" sz="2200" b="1" dirty="0" smtClean="0"/>
              <a:t>. </a:t>
            </a:r>
          </a:p>
          <a:p>
            <a:r>
              <a:rPr lang="en-US" sz="2400" b="1" dirty="0"/>
              <a:t>	</a:t>
            </a:r>
            <a:r>
              <a:rPr lang="en-US" sz="2400" b="1" dirty="0" smtClean="0"/>
              <a:t>															     -</a:t>
            </a:r>
            <a:r>
              <a:rPr lang="en-US" dirty="0" smtClean="0"/>
              <a:t>Elif Shafak</a:t>
            </a:r>
            <a:endParaRPr lang="en-US" dirty="0"/>
          </a:p>
        </p:txBody>
      </p:sp>
      <p:sp>
        <p:nvSpPr>
          <p:cNvPr id="3" name="TextBox 2"/>
          <p:cNvSpPr txBox="1"/>
          <p:nvPr/>
        </p:nvSpPr>
        <p:spPr>
          <a:xfrm>
            <a:off x="811369" y="1815922"/>
            <a:ext cx="10985679" cy="4524315"/>
          </a:xfrm>
          <a:prstGeom prst="rect">
            <a:avLst/>
          </a:prstGeom>
          <a:noFill/>
        </p:spPr>
        <p:txBody>
          <a:bodyPr wrap="square" rtlCol="0">
            <a:spAutoFit/>
          </a:bodyPr>
          <a:lstStyle/>
          <a:p>
            <a:pPr marL="285750" indent="-285750">
              <a:buFont typeface="Wingdings" panose="05000000000000000000" pitchFamily="2" charset="2"/>
              <a:buChar char="Ø"/>
            </a:pPr>
            <a:r>
              <a:rPr lang="en-US" dirty="0"/>
              <a:t>LOVE is the central theme of the novel</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main character “Ella” has never considered “Love” a priority in her life. She has a college degree in English Literature. She is a housewife who spends her days taking care of her family, yet she feels discontent deep inside</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All of this changes when she starts reading the novel ”Sweet Blasphemy” by Aziz Zahara for her job as a literary agent</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At this point in the novel, the tone becomes deeply philosophical and spiritual. Ella is deeply moved by reading about the spiritual journey of Rumi. It dawns upon her that the reason for her discontent is the lack of love in her life. She falls in love with Aziz, and leaves her old life behind to begin a new one with Aziz</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Aziz soon dies of terminal cancer and Ella decides to move to Holland and see where life will take her</a:t>
            </a:r>
            <a:r>
              <a:rPr lang="en-US" dirty="0" smtClean="0"/>
              <a:t>.</a:t>
            </a:r>
            <a:endParaRPr lang="en-US" dirty="0"/>
          </a:p>
        </p:txBody>
      </p:sp>
    </p:spTree>
    <p:extLst>
      <p:ext uri="{BB962C8B-B14F-4D97-AF65-F5344CB8AC3E}">
        <p14:creationId xmlns:p14="http://schemas.microsoft.com/office/powerpoint/2010/main" val="3286887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extBox 1"/>
          <p:cNvSpPr txBox="1"/>
          <p:nvPr/>
        </p:nvSpPr>
        <p:spPr>
          <a:xfrm>
            <a:off x="1352281" y="515153"/>
            <a:ext cx="9697791" cy="1446550"/>
          </a:xfrm>
          <a:prstGeom prst="rect">
            <a:avLst/>
          </a:prstGeom>
          <a:noFill/>
        </p:spPr>
        <p:txBody>
          <a:bodyPr wrap="square" rtlCol="0">
            <a:spAutoFit/>
          </a:bodyPr>
          <a:lstStyle/>
          <a:p>
            <a:r>
              <a:rPr lang="en-US" sz="2200" b="1" dirty="0"/>
              <a:t>Love has no labels, no definitions. It is what it is, pure and simple. Love is the water of life. And a lover is a soul of fire! The universe turns differently when fire loves water</a:t>
            </a:r>
            <a:r>
              <a:rPr lang="en-US" sz="2200" b="1" dirty="0" smtClean="0"/>
              <a:t>.</a:t>
            </a:r>
          </a:p>
          <a:p>
            <a:r>
              <a:rPr lang="en-US" sz="2200" b="1" dirty="0"/>
              <a:t>	</a:t>
            </a:r>
            <a:r>
              <a:rPr lang="en-US" sz="2200" b="1" dirty="0" smtClean="0"/>
              <a:t>													             -</a:t>
            </a:r>
            <a:r>
              <a:rPr lang="en-US" dirty="0" smtClean="0"/>
              <a:t>Elif Shafak</a:t>
            </a:r>
            <a:endParaRPr lang="en-US" dirty="0"/>
          </a:p>
        </p:txBody>
      </p:sp>
      <p:sp>
        <p:nvSpPr>
          <p:cNvPr id="3" name="TextBox 2"/>
          <p:cNvSpPr txBox="1"/>
          <p:nvPr/>
        </p:nvSpPr>
        <p:spPr>
          <a:xfrm>
            <a:off x="1352281" y="2871989"/>
            <a:ext cx="9878096" cy="3139321"/>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The author emphasizes throughout the novel that the presence of fulfillment and love in one’s life is what makes us happy ultimately</a:t>
            </a:r>
            <a:r>
              <a:rPr lang="en-US" sz="2000" dirty="0" smtClean="0"/>
              <a:t>.</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She gives the examples of Ella and Rumi who abandoned their apparently perfect lives to seek fulfillment and true love</a:t>
            </a:r>
            <a:r>
              <a:rPr lang="en-US" sz="2000" dirty="0" smtClean="0"/>
              <a:t>.</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Ella who was a married to a wealthy dentist chooses to end her unhappy marriage and start a new life with Aziz only to find the true sense of completion and fulfillment.</a:t>
            </a:r>
          </a:p>
          <a:p>
            <a:endParaRPr lang="en-US" dirty="0"/>
          </a:p>
        </p:txBody>
      </p:sp>
    </p:spTree>
    <p:extLst>
      <p:ext uri="{BB962C8B-B14F-4D97-AF65-F5344CB8AC3E}">
        <p14:creationId xmlns:p14="http://schemas.microsoft.com/office/powerpoint/2010/main" val="1026039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extBox 1"/>
          <p:cNvSpPr txBox="1"/>
          <p:nvPr/>
        </p:nvSpPr>
        <p:spPr>
          <a:xfrm>
            <a:off x="1030309" y="502276"/>
            <a:ext cx="10676587" cy="1446550"/>
          </a:xfrm>
          <a:prstGeom prst="rect">
            <a:avLst/>
          </a:prstGeom>
          <a:noFill/>
        </p:spPr>
        <p:txBody>
          <a:bodyPr wrap="square" rtlCol="0">
            <a:spAutoFit/>
          </a:bodyPr>
          <a:lstStyle/>
          <a:p>
            <a:r>
              <a:rPr lang="en-US" sz="2200" b="1" dirty="0"/>
              <a:t>The quest for love changes user. There is no seeker among those who search for love who has not matured on the way. The moment you start looking for love, you start to change within and without</a:t>
            </a:r>
            <a:r>
              <a:rPr lang="en-US" sz="2200" b="1" dirty="0" smtClean="0"/>
              <a:t>.</a:t>
            </a:r>
          </a:p>
          <a:p>
            <a:r>
              <a:rPr lang="en-US" sz="2200" b="1" dirty="0"/>
              <a:t>	</a:t>
            </a:r>
            <a:r>
              <a:rPr lang="en-US" sz="2200" b="1" dirty="0" smtClean="0"/>
              <a:t>																		</a:t>
            </a:r>
            <a:r>
              <a:rPr lang="en-US" dirty="0" smtClean="0"/>
              <a:t>-Elif Shafak</a:t>
            </a:r>
            <a:endParaRPr lang="en-US" b="1" dirty="0"/>
          </a:p>
        </p:txBody>
      </p:sp>
      <p:sp>
        <p:nvSpPr>
          <p:cNvPr id="3" name="TextBox 2"/>
          <p:cNvSpPr txBox="1"/>
          <p:nvPr/>
        </p:nvSpPr>
        <p:spPr>
          <a:xfrm>
            <a:off x="1030311" y="2562896"/>
            <a:ext cx="10676585" cy="3754874"/>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Rumi was also a highly respected scholar in Baghdad. He had thousands of followers yet he chose to write poetry and spend life according to the 40 rules which shams imparted to him throughout the story to seek true love</a:t>
            </a:r>
            <a:r>
              <a:rPr lang="en-US" sz="2000" dirty="0" smtClean="0"/>
              <a:t>.</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Although the ideas of the book are philosophical, the book is not preachy</a:t>
            </a:r>
            <a:r>
              <a:rPr lang="en-US" sz="2000" dirty="0" smtClean="0"/>
              <a:t>.</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 author discusses ideas such as inclusivity and being truly oneself. According to the author true power resides within a person</a:t>
            </a:r>
            <a:r>
              <a:rPr lang="en-US" sz="2000" dirty="0" smtClean="0"/>
              <a:t>.</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 author imparts the message that true Love changes a person’s life forever and completely transforms his personality.</a:t>
            </a:r>
          </a:p>
          <a:p>
            <a:endParaRPr lang="en-US" dirty="0"/>
          </a:p>
        </p:txBody>
      </p:sp>
    </p:spTree>
    <p:extLst>
      <p:ext uri="{BB962C8B-B14F-4D97-AF65-F5344CB8AC3E}">
        <p14:creationId xmlns:p14="http://schemas.microsoft.com/office/powerpoint/2010/main" val="3644174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75823" y="231819"/>
            <a:ext cx="9144258" cy="1159278"/>
          </a:xfrm>
        </p:spPr>
        <p:txBody>
          <a:bodyPr>
            <a:normAutofit/>
          </a:bodyPr>
          <a:lstStyle/>
          <a:p>
            <a:r>
              <a:rPr lang="en-US" sz="6200" dirty="0" smtClean="0"/>
              <a:t>Introduction:</a:t>
            </a:r>
            <a:endParaRPr lang="en-US" sz="6200" dirty="0"/>
          </a:p>
        </p:txBody>
      </p:sp>
      <p:sp>
        <p:nvSpPr>
          <p:cNvPr id="4" name="TextBox 3"/>
          <p:cNvSpPr txBox="1"/>
          <p:nvPr/>
        </p:nvSpPr>
        <p:spPr>
          <a:xfrm>
            <a:off x="656823" y="1700012"/>
            <a:ext cx="11320529" cy="5170646"/>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book 40 rules of love is about spirituality, Sufism, and mostly about love mixed with a little bit of fiction. </a:t>
            </a:r>
          </a:p>
          <a:p>
            <a:pPr marL="285750" indent="-285750">
              <a:buFont typeface="Arial" panose="020B0604020202020204" pitchFamily="34" charset="0"/>
              <a:buChar char="•"/>
            </a:pPr>
            <a:r>
              <a:rPr lang="en-US" sz="2400" dirty="0"/>
              <a:t>The story is about a women named Ella Rubenstein who is in her forties has three teenage children and her husband.</a:t>
            </a:r>
          </a:p>
          <a:p>
            <a:pPr marL="285750" indent="-285750">
              <a:buFont typeface="Arial" panose="020B0604020202020204" pitchFamily="34" charset="0"/>
              <a:buChar char="•"/>
            </a:pPr>
            <a:r>
              <a:rPr lang="en-US" sz="2400" dirty="0"/>
              <a:t>She is married for twenty years and his happy with her life yet she still feels emptiness in her life and that is love.</a:t>
            </a:r>
          </a:p>
          <a:p>
            <a:pPr marL="285750" indent="-285750">
              <a:buFont typeface="Arial" panose="020B0604020202020204" pitchFamily="34" charset="0"/>
              <a:buChar char="•"/>
            </a:pPr>
            <a:r>
              <a:rPr lang="en-US" sz="2400" dirty="0"/>
              <a:t>On her job as a literary agent she reviews a book named “Sweet blasphemy” which turns her life upside down.</a:t>
            </a:r>
          </a:p>
          <a:p>
            <a:pPr marL="285750" indent="-285750">
              <a:buFont typeface="Arial" panose="020B0604020202020204" pitchFamily="34" charset="0"/>
              <a:buChar char="•"/>
            </a:pPr>
            <a:r>
              <a:rPr lang="en-US" sz="2400" dirty="0"/>
              <a:t>The book she is reading is about the Poet Rumi and his companion Shams of Tabriz.</a:t>
            </a:r>
          </a:p>
          <a:p>
            <a:pPr marL="285750" indent="-285750">
              <a:buFont typeface="Arial" panose="020B0604020202020204" pitchFamily="34" charset="0"/>
              <a:buChar char="•"/>
            </a:pPr>
            <a:r>
              <a:rPr lang="en-US" sz="2400" dirty="0"/>
              <a:t>The journey of Rumi with Shams of Tabriz and the companionship they build which greatly impacts Rumi and he himself grows as a great person and poet.</a:t>
            </a:r>
          </a:p>
          <a:p>
            <a:endParaRPr lang="en-US" dirty="0"/>
          </a:p>
        </p:txBody>
      </p:sp>
    </p:spTree>
    <p:extLst>
      <p:ext uri="{BB962C8B-B14F-4D97-AF65-F5344CB8AC3E}">
        <p14:creationId xmlns:p14="http://schemas.microsoft.com/office/powerpoint/2010/main" val="2605397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extBox 1"/>
          <p:cNvSpPr txBox="1"/>
          <p:nvPr/>
        </p:nvSpPr>
        <p:spPr>
          <a:xfrm>
            <a:off x="1983347" y="605307"/>
            <a:ext cx="8706119" cy="1107996"/>
          </a:xfrm>
          <a:prstGeom prst="rect">
            <a:avLst/>
          </a:prstGeom>
          <a:noFill/>
        </p:spPr>
        <p:txBody>
          <a:bodyPr wrap="square" rtlCol="0">
            <a:spAutoFit/>
          </a:bodyPr>
          <a:lstStyle/>
          <a:p>
            <a:r>
              <a:rPr lang="en-US" sz="2200" b="1" dirty="0"/>
              <a:t>Love cannot be explained. It can only be experienced. Love cannot be explained yet it explains all</a:t>
            </a:r>
            <a:r>
              <a:rPr lang="en-US" sz="2200" b="1" dirty="0" smtClean="0"/>
              <a:t>.</a:t>
            </a:r>
            <a:endParaRPr lang="en-US" sz="2200" b="1" dirty="0"/>
          </a:p>
          <a:p>
            <a:r>
              <a:rPr lang="en-US" sz="2200" b="1" dirty="0" smtClean="0"/>
              <a:t>															</a:t>
            </a:r>
            <a:r>
              <a:rPr lang="en-US" sz="2200" dirty="0" smtClean="0"/>
              <a:t>-</a:t>
            </a:r>
            <a:r>
              <a:rPr lang="en-US" dirty="0" smtClean="0"/>
              <a:t>Elif Shafak</a:t>
            </a:r>
            <a:endParaRPr lang="en-US" b="1" dirty="0"/>
          </a:p>
        </p:txBody>
      </p:sp>
      <p:sp>
        <p:nvSpPr>
          <p:cNvPr id="3" name="TextBox 2"/>
          <p:cNvSpPr txBox="1"/>
          <p:nvPr/>
        </p:nvSpPr>
        <p:spPr>
          <a:xfrm>
            <a:off x="1764406" y="2459865"/>
            <a:ext cx="9414456" cy="378565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The writer has taken an extremely complex subject like spiritualism and portrayed the spiritual journey of Rumi and Ella in simple and concise manner</a:t>
            </a:r>
            <a:r>
              <a:rPr lang="en-US" sz="2000" dirty="0" smtClean="0"/>
              <a:t>.</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She has seamlessly connected the events of the 13</a:t>
            </a:r>
            <a:r>
              <a:rPr lang="en-US" sz="2000" baseline="30000" dirty="0"/>
              <a:t>th</a:t>
            </a:r>
            <a:r>
              <a:rPr lang="en-US" sz="2000" dirty="0"/>
              <a:t> Century with the events occurring in Ella’s life in 21</a:t>
            </a:r>
            <a:r>
              <a:rPr lang="en-US" sz="2000" baseline="30000" dirty="0"/>
              <a:t>st</a:t>
            </a:r>
            <a:r>
              <a:rPr lang="en-US" sz="2000" dirty="0"/>
              <a:t> century</a:t>
            </a:r>
            <a:r>
              <a:rPr lang="en-US" sz="2000" dirty="0" smtClean="0"/>
              <a:t>.</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Despite the continuation of two stories in parallel, the story was flawlessly coherent and tells the reader about the spiritual journey of Ella and Rumi</a:t>
            </a:r>
            <a:r>
              <a:rPr lang="en-US" sz="2000" dirty="0" smtClean="0"/>
              <a:t>.</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To conclude, The novel “The 40 rules of love” is a novel about spiritualism, love and the quest of happiness</a:t>
            </a:r>
            <a:r>
              <a:rPr lang="en-US" sz="2000" dirty="0" smtClean="0"/>
              <a:t>.</a:t>
            </a:r>
            <a:endParaRPr lang="en-US" sz="2000" dirty="0"/>
          </a:p>
        </p:txBody>
      </p:sp>
    </p:spTree>
    <p:extLst>
      <p:ext uri="{BB962C8B-B14F-4D97-AF65-F5344CB8AC3E}">
        <p14:creationId xmlns:p14="http://schemas.microsoft.com/office/powerpoint/2010/main" val="427917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83346" y="1867437"/>
            <a:ext cx="8500057" cy="2563076"/>
          </a:xfrm>
        </p:spPr>
        <p:txBody>
          <a:bodyPr>
            <a:noAutofit/>
          </a:bodyPr>
          <a:lstStyle/>
          <a:p>
            <a:pPr algn="ctr"/>
            <a:r>
              <a:rPr lang="en-US" sz="8800" dirty="0">
                <a:latin typeface="Bernard MT Condensed" panose="02050806060905020404" pitchFamily="18" charset="0"/>
              </a:rPr>
              <a:t>DIFFERENT </a:t>
            </a:r>
            <a:r>
              <a:rPr lang="en-US" sz="8800" dirty="0" smtClean="0">
                <a:latin typeface="Bernard MT Condensed" panose="02050806060905020404" pitchFamily="18" charset="0"/>
              </a:rPr>
              <a:t>THEMES </a:t>
            </a:r>
            <a:r>
              <a:rPr lang="en-US" sz="8800" dirty="0">
                <a:latin typeface="Bernard MT Condensed" panose="02050806060905020404" pitchFamily="18" charset="0"/>
              </a:rPr>
              <a:t>OF THE NOVEL</a:t>
            </a:r>
          </a:p>
        </p:txBody>
      </p:sp>
      <p:sp>
        <p:nvSpPr>
          <p:cNvPr id="3" name="TextBox 2"/>
          <p:cNvSpPr txBox="1"/>
          <p:nvPr/>
        </p:nvSpPr>
        <p:spPr>
          <a:xfrm>
            <a:off x="8776952" y="5602309"/>
            <a:ext cx="3412902" cy="923330"/>
          </a:xfrm>
          <a:prstGeom prst="rect">
            <a:avLst/>
          </a:prstGeom>
          <a:noFill/>
        </p:spPr>
        <p:txBody>
          <a:bodyPr wrap="square" rtlCol="0">
            <a:spAutoFit/>
          </a:bodyPr>
          <a:lstStyle/>
          <a:p>
            <a:r>
              <a:rPr lang="en-US" dirty="0"/>
              <a:t>BY Muhammad KAMRAN </a:t>
            </a:r>
          </a:p>
          <a:p>
            <a:r>
              <a:rPr lang="en-US" dirty="0"/>
              <a:t>20K-0269 BSCS.</a:t>
            </a:r>
          </a:p>
          <a:p>
            <a:endParaRPr lang="en-US" dirty="0"/>
          </a:p>
        </p:txBody>
      </p:sp>
    </p:spTree>
    <p:extLst>
      <p:ext uri="{BB962C8B-B14F-4D97-AF65-F5344CB8AC3E}">
        <p14:creationId xmlns:p14="http://schemas.microsoft.com/office/powerpoint/2010/main" val="2388450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5773" y="154545"/>
            <a:ext cx="11231580" cy="1764585"/>
          </a:xfrm>
        </p:spPr>
        <p:txBody>
          <a:bodyPr>
            <a:normAutofit/>
          </a:bodyPr>
          <a:lstStyle/>
          <a:p>
            <a:r>
              <a:rPr lang="en-US" sz="5400" dirty="0">
                <a:latin typeface="Algerian" panose="04020705040A02060702" pitchFamily="82" charset="0"/>
              </a:rPr>
              <a:t>AURTHOR AND THE OVERALL LANGUAGE OF THE BOOK:</a:t>
            </a:r>
            <a:endParaRPr lang="en-US" sz="5400" dirty="0"/>
          </a:p>
        </p:txBody>
      </p:sp>
      <p:sp>
        <p:nvSpPr>
          <p:cNvPr id="3" name="TextBox 2"/>
          <p:cNvSpPr txBox="1"/>
          <p:nvPr/>
        </p:nvSpPr>
        <p:spPr>
          <a:xfrm>
            <a:off x="745773" y="2382591"/>
            <a:ext cx="10690666" cy="4247317"/>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The author of this book is ‘ELIF SHAFAQ’. Her overall theme in her writing is refined, sacred, embellished piece of literature</a:t>
            </a:r>
            <a:r>
              <a:rPr lang="en-US" sz="2800" dirty="0" smtClean="0"/>
              <a:t>.</a:t>
            </a:r>
          </a:p>
          <a:p>
            <a:endParaRPr lang="en-US" sz="2800" dirty="0"/>
          </a:p>
          <a:p>
            <a:pPr marL="457200" indent="-457200">
              <a:buFont typeface="Wingdings" panose="05000000000000000000" pitchFamily="2" charset="2"/>
              <a:buChar char="Ø"/>
            </a:pPr>
            <a:r>
              <a:rPr lang="en-US" sz="2800" dirty="0"/>
              <a:t>In her book ‘THE FORTY RULES OF LOVE’, the overall tone is contemplative, philosophical, and dignifies. </a:t>
            </a:r>
            <a:endParaRPr lang="en-US" sz="2800" dirty="0" smtClean="0"/>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How ever the language in the book keeps on changing based on incidents  that take place.</a:t>
            </a:r>
          </a:p>
          <a:p>
            <a:endParaRPr lang="en-US" dirty="0"/>
          </a:p>
        </p:txBody>
      </p:sp>
    </p:spTree>
    <p:extLst>
      <p:ext uri="{BB962C8B-B14F-4D97-AF65-F5344CB8AC3E}">
        <p14:creationId xmlns:p14="http://schemas.microsoft.com/office/powerpoint/2010/main" val="316678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5" name="TextBox 4"/>
          <p:cNvSpPr txBox="1"/>
          <p:nvPr/>
        </p:nvSpPr>
        <p:spPr>
          <a:xfrm>
            <a:off x="695456" y="583513"/>
            <a:ext cx="10947045" cy="5632311"/>
          </a:xfrm>
          <a:prstGeom prst="rect">
            <a:avLst/>
          </a:prstGeom>
          <a:noFill/>
        </p:spPr>
        <p:txBody>
          <a:bodyPr wrap="square" rtlCol="0">
            <a:spAutoFit/>
          </a:bodyPr>
          <a:lstStyle/>
          <a:p>
            <a:pPr marL="342900" indent="-342900">
              <a:buFont typeface="Wingdings" panose="05000000000000000000" pitchFamily="2" charset="2"/>
              <a:buChar char="Ø"/>
            </a:pPr>
            <a:r>
              <a:rPr lang="en-US" sz="2000" dirty="0" smtClean="0"/>
              <a:t>The novel tells two parallel stories that mirrors each other across two different timeline, starting in a disappointed manner with a woman named Ella Rubenstein, an unhappy housewife.</a:t>
            </a:r>
          </a:p>
          <a:p>
            <a:endParaRPr lang="en-US" sz="2000" dirty="0" smtClean="0"/>
          </a:p>
          <a:p>
            <a:pPr marL="342900" indent="-342900">
              <a:buFont typeface="Wingdings" panose="05000000000000000000" pitchFamily="2" charset="2"/>
              <a:buChar char="Ø"/>
            </a:pPr>
            <a:r>
              <a:rPr lang="en-US" sz="2000" dirty="0" smtClean="0"/>
              <a:t>Further on, life of Ella changes dramatically when she takes a new job at literary agency.</a:t>
            </a:r>
          </a:p>
          <a:p>
            <a:endParaRPr lang="en-US" sz="2000" dirty="0" smtClean="0"/>
          </a:p>
          <a:p>
            <a:pPr marL="342900" indent="-342900">
              <a:buFont typeface="Wingdings" panose="05000000000000000000" pitchFamily="2" charset="2"/>
              <a:buChar char="Ø"/>
            </a:pPr>
            <a:r>
              <a:rPr lang="en-US" sz="2000" dirty="0" smtClean="0"/>
              <a:t> As a part of her job, she starts reading a book ‘sweet blasphemy’, which is about two Sufi personalities – Shams and Rumi, written by Aziz Zahara. The tone here become optimistic as Ella starts gathering some hope of a happy life again.</a:t>
            </a:r>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r>
              <a:rPr lang="en-US" sz="2000" dirty="0" smtClean="0"/>
              <a:t>On further reading the book, Ella found herself captivated both by the novel and the man who wrote it. At this point the novel is filled with emotions which are building up in Ella’s heart. </a:t>
            </a:r>
          </a:p>
          <a:p>
            <a:endParaRPr lang="en-US" sz="2000" dirty="0" smtClean="0"/>
          </a:p>
          <a:p>
            <a:pPr marL="342900" indent="-342900">
              <a:buFont typeface="Wingdings" panose="05000000000000000000" pitchFamily="2" charset="2"/>
              <a:buChar char="Ø"/>
            </a:pPr>
            <a:r>
              <a:rPr lang="en-US" sz="2000" dirty="0" smtClean="0"/>
              <a:t>Moreover, this encourages author to be a judgmental and critical writer when Ella starts questioning the many ways, she has settled for a conventional life, that is lacking passion and real love.</a:t>
            </a:r>
          </a:p>
        </p:txBody>
      </p:sp>
    </p:spTree>
    <p:extLst>
      <p:ext uri="{BB962C8B-B14F-4D97-AF65-F5344CB8AC3E}">
        <p14:creationId xmlns:p14="http://schemas.microsoft.com/office/powerpoint/2010/main" val="1697810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3" name="TextBox 2"/>
          <p:cNvSpPr txBox="1"/>
          <p:nvPr/>
        </p:nvSpPr>
        <p:spPr>
          <a:xfrm>
            <a:off x="665410" y="437883"/>
            <a:ext cx="11144517" cy="6217087"/>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The novel also takes a philosophical turn in terms of language used in it, when a remarkable dervish ‘Shams of Tabriz’, a mystic provocateur who challenges wisdom and social and religious prejudice, wherever he encounters it</a:t>
            </a:r>
            <a:r>
              <a:rPr lang="en-US" sz="2000" dirty="0" smtClean="0"/>
              <a:t>.</a:t>
            </a:r>
          </a:p>
          <a:p>
            <a:endParaRPr lang="en-US" sz="2000" dirty="0"/>
          </a:p>
          <a:p>
            <a:pPr marL="285750" indent="-285750">
              <a:buFont typeface="Wingdings" panose="05000000000000000000" pitchFamily="2" charset="2"/>
              <a:buChar char="Ø"/>
            </a:pPr>
            <a:r>
              <a:rPr lang="en-US" sz="2000" dirty="0" smtClean="0"/>
              <a:t>A </a:t>
            </a:r>
            <a:r>
              <a:rPr lang="en-US" sz="2000" dirty="0"/>
              <a:t>combination of love is added with philosophical tone showing deep concern between shams and Rumi when Shams is searching for spiritual companion, he is destined to teach. </a:t>
            </a:r>
            <a:endParaRPr lang="en-US" sz="2000" dirty="0" smtClean="0"/>
          </a:p>
          <a:p>
            <a:pPr marL="285750" indent="-285750">
              <a:buFont typeface="Wingdings" panose="05000000000000000000" pitchFamily="2" charset="2"/>
              <a:buChar char="Ø"/>
            </a:pPr>
            <a:endParaRPr lang="en-US" sz="2000" dirty="0" smtClean="0"/>
          </a:p>
          <a:p>
            <a:pPr marL="285750" indent="-285750">
              <a:buFont typeface="Wingdings" panose="05000000000000000000" pitchFamily="2" charset="2"/>
              <a:buChar char="Ø"/>
            </a:pPr>
            <a:r>
              <a:rPr lang="en-US" sz="2000" dirty="0" smtClean="0"/>
              <a:t>Rumi </a:t>
            </a:r>
            <a:r>
              <a:rPr lang="en-US" sz="2000" dirty="0"/>
              <a:t>is willing and admired, even revered in his community and shams must lead him beyond the comfort of his respectable way of life, beyond the shallow satisfaction of the ego. </a:t>
            </a:r>
            <a:endParaRPr lang="en-US" sz="2000" dirty="0" smtClean="0"/>
          </a:p>
          <a:p>
            <a:endParaRPr lang="en-US" sz="2000" dirty="0"/>
          </a:p>
          <a:p>
            <a:pPr marL="285750" indent="-285750">
              <a:buFont typeface="Wingdings" panose="05000000000000000000" pitchFamily="2" charset="2"/>
              <a:buChar char="Ø"/>
            </a:pPr>
            <a:r>
              <a:rPr lang="en-US" sz="2000" dirty="0"/>
              <a:t>In essence both Ella through her relation with Aziz and Rumi through his relation with Shams are forced to question and then abandon the apparent safety and security of their lives for the uncertainty, ecstasy and heartbreak of love. </a:t>
            </a:r>
            <a:endParaRPr lang="en-US" sz="2000" dirty="0" smtClean="0"/>
          </a:p>
          <a:p>
            <a:pPr marL="285750" indent="-285750">
              <a:buFont typeface="Wingdings" panose="05000000000000000000" pitchFamily="2" charset="2"/>
              <a:buChar char="Ø"/>
            </a:pPr>
            <a:endParaRPr lang="en-US" sz="2000" dirty="0" smtClean="0"/>
          </a:p>
          <a:p>
            <a:pPr marL="285750" indent="-285750">
              <a:buFont typeface="Wingdings" panose="05000000000000000000" pitchFamily="2" charset="2"/>
              <a:buChar char="Ø"/>
            </a:pPr>
            <a:r>
              <a:rPr lang="en-US" sz="2000" dirty="0" smtClean="0"/>
              <a:t>On the other hand Shams and Aziz a taste of mystical union, divine love and deep harmony. There are two type of tones used here:</a:t>
            </a:r>
          </a:p>
          <a:p>
            <a:r>
              <a:rPr lang="en-US" sz="2000" dirty="0" smtClean="0"/>
              <a:t>	1) Reverent due to the respect and esteem both companions show towards each other. </a:t>
            </a:r>
          </a:p>
          <a:p>
            <a:r>
              <a:rPr lang="en-US" sz="2000" dirty="0" smtClean="0"/>
              <a:t>	2) Humble as Aziz is showing modesty towards Ella and Shams  towards Rumi.  </a:t>
            </a:r>
          </a:p>
          <a:p>
            <a:endParaRPr lang="en-US" dirty="0"/>
          </a:p>
        </p:txBody>
      </p:sp>
    </p:spTree>
    <p:extLst>
      <p:ext uri="{BB962C8B-B14F-4D97-AF65-F5344CB8AC3E}">
        <p14:creationId xmlns:p14="http://schemas.microsoft.com/office/powerpoint/2010/main" val="693265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3" name="TextBox 2"/>
          <p:cNvSpPr txBox="1"/>
          <p:nvPr/>
        </p:nvSpPr>
        <p:spPr>
          <a:xfrm>
            <a:off x="850004" y="643943"/>
            <a:ext cx="10663709" cy="4985980"/>
          </a:xfrm>
          <a:prstGeom prst="rect">
            <a:avLst/>
          </a:prstGeom>
          <a:noFill/>
        </p:spPr>
        <p:txBody>
          <a:bodyPr wrap="square" rtlCol="0">
            <a:spAutoFit/>
          </a:bodyPr>
          <a:lstStyle/>
          <a:p>
            <a:pPr>
              <a:buFont typeface="Wingdings" panose="05000000000000000000" pitchFamily="2" charset="2"/>
              <a:buChar char="Ø"/>
            </a:pPr>
            <a:r>
              <a:rPr lang="en-US" sz="2000" dirty="0" smtClean="0"/>
              <a:t>In </a:t>
            </a:r>
            <a:r>
              <a:rPr lang="en-US" sz="2000" dirty="0"/>
              <a:t>the novel, a heart breaking and troubling incident for Rumi, the death of Tabriz by the son of Rumi was narrated using a distressing tone and language to create a sad scenario</a:t>
            </a:r>
            <a:r>
              <a:rPr lang="en-US" sz="2000" dirty="0" smtClean="0"/>
              <a:t>.</a:t>
            </a:r>
          </a:p>
          <a:p>
            <a:endParaRPr lang="en-US" sz="2000" dirty="0"/>
          </a:p>
          <a:p>
            <a:pPr>
              <a:buFont typeface="Wingdings" panose="05000000000000000000" pitchFamily="2" charset="2"/>
              <a:buChar char="Ø"/>
            </a:pPr>
            <a:r>
              <a:rPr lang="en-US" sz="2000" dirty="0"/>
              <a:t>Along the way shams imparts forty rules of love, essential Sufi wisdom that Shams preaches and embodies. He inspires Rumi to become the poet he was meant to be, one of the world’s most passionate and profound voices of wisdom</a:t>
            </a:r>
            <a:r>
              <a:rPr lang="en-US" sz="2000" dirty="0" smtClean="0"/>
              <a:t>.</a:t>
            </a:r>
          </a:p>
          <a:p>
            <a:r>
              <a:rPr lang="en-US" sz="2000" dirty="0" smtClean="0"/>
              <a:t> </a:t>
            </a:r>
            <a:endParaRPr lang="en-US" sz="2000" dirty="0"/>
          </a:p>
          <a:p>
            <a:pPr>
              <a:buFont typeface="Wingdings" panose="05000000000000000000" pitchFamily="2" charset="2"/>
              <a:buChar char="Ø"/>
            </a:pPr>
            <a:r>
              <a:rPr lang="en-US" sz="2000" dirty="0"/>
              <a:t> Similarly Aziz and story inspires Ella to step out of a marriage that has become emotionally and spiritually stifling for her. The tone used to describe this fondness of love Ella and Aziz had towards each other is described in an enamored way</a:t>
            </a:r>
            <a:r>
              <a:rPr lang="en-US" sz="2000" dirty="0" smtClean="0"/>
              <a:t>.</a:t>
            </a:r>
          </a:p>
          <a:p>
            <a:endParaRPr lang="en-US" sz="2000" dirty="0"/>
          </a:p>
          <a:p>
            <a:pPr>
              <a:buFont typeface="Wingdings" panose="05000000000000000000" pitchFamily="2" charset="2"/>
              <a:buChar char="Ø"/>
            </a:pPr>
            <a:r>
              <a:rPr lang="en-US" sz="2000" dirty="0"/>
              <a:t>However, the death of Aziz from cancer marks a sad end of the novel and this shifting to sad tone again at the end proves the change of tone throughout the novel from distress to love, from love to spirituality and vice versa.</a:t>
            </a:r>
          </a:p>
          <a:p>
            <a:endParaRPr lang="en-US" dirty="0"/>
          </a:p>
        </p:txBody>
      </p:sp>
    </p:spTree>
    <p:extLst>
      <p:ext uri="{BB962C8B-B14F-4D97-AF65-F5344CB8AC3E}">
        <p14:creationId xmlns:p14="http://schemas.microsoft.com/office/powerpoint/2010/main" val="3814175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3" name="Rectangle 2"/>
          <p:cNvSpPr/>
          <p:nvPr/>
        </p:nvSpPr>
        <p:spPr>
          <a:xfrm>
            <a:off x="1184856" y="1440880"/>
            <a:ext cx="7448282" cy="1477328"/>
          </a:xfrm>
          <a:prstGeom prst="rect">
            <a:avLst/>
          </a:prstGeom>
        </p:spPr>
        <p:txBody>
          <a:bodyPr wrap="square">
            <a:spAutoFit/>
          </a:bodyPr>
          <a:lstStyle/>
          <a:p>
            <a:r>
              <a:rPr lang="en-US" sz="7200" b="1" dirty="0">
                <a:ln w="3175" cmpd="sng">
                  <a:noFill/>
                </a:ln>
                <a:solidFill>
                  <a:prstClr val="black"/>
                </a:solidFill>
                <a:latin typeface="Corbel" panose="020B0503020204020204"/>
                <a:ea typeface="+mj-ea"/>
                <a:cs typeface="+mj-cs"/>
              </a:rPr>
              <a:t>40 Rules of Love</a:t>
            </a:r>
            <a:r>
              <a:rPr lang="en-US" sz="6000" dirty="0">
                <a:ln w="3175" cmpd="sng">
                  <a:noFill/>
                </a:ln>
                <a:solidFill>
                  <a:prstClr val="black"/>
                </a:solidFill>
                <a:latin typeface="Corbel" panose="020B0503020204020204"/>
                <a:ea typeface="+mj-ea"/>
                <a:cs typeface="+mj-cs"/>
              </a:rPr>
              <a:t>	</a:t>
            </a:r>
            <a:br>
              <a:rPr lang="en-US" sz="6000" dirty="0">
                <a:ln w="3175" cmpd="sng">
                  <a:noFill/>
                </a:ln>
                <a:solidFill>
                  <a:prstClr val="black"/>
                </a:solidFill>
                <a:latin typeface="Corbel" panose="020B0503020204020204"/>
                <a:ea typeface="+mj-ea"/>
                <a:cs typeface="+mj-cs"/>
              </a:rPr>
            </a:br>
            <a:endParaRPr lang="en-US" dirty="0"/>
          </a:p>
        </p:txBody>
      </p:sp>
      <p:sp>
        <p:nvSpPr>
          <p:cNvPr id="4" name="TextBox 3"/>
          <p:cNvSpPr txBox="1"/>
          <p:nvPr/>
        </p:nvSpPr>
        <p:spPr>
          <a:xfrm>
            <a:off x="1184856" y="3309869"/>
            <a:ext cx="5666704" cy="2308324"/>
          </a:xfrm>
          <a:prstGeom prst="rect">
            <a:avLst/>
          </a:prstGeom>
          <a:noFill/>
        </p:spPr>
        <p:txBody>
          <a:bodyPr wrap="square" rtlCol="0">
            <a:spAutoFit/>
          </a:bodyPr>
          <a:lstStyle/>
          <a:p>
            <a:r>
              <a:rPr lang="en-US" sz="5400" dirty="0"/>
              <a:t>Critical reviews</a:t>
            </a:r>
          </a:p>
          <a:p>
            <a:endParaRPr lang="en-US" dirty="0" smtClean="0"/>
          </a:p>
          <a:p>
            <a:endParaRPr lang="en-US" dirty="0" smtClean="0"/>
          </a:p>
          <a:p>
            <a:r>
              <a:rPr lang="en-US" dirty="0"/>
              <a:t>Presented by: M. Wamiq Akram </a:t>
            </a:r>
          </a:p>
          <a:p>
            <a:r>
              <a:rPr lang="en-US" dirty="0"/>
              <a:t>RN# 20K-1857</a:t>
            </a:r>
          </a:p>
          <a:p>
            <a:endParaRPr lang="en-US" dirty="0"/>
          </a:p>
        </p:txBody>
      </p:sp>
    </p:spTree>
    <p:extLst>
      <p:ext uri="{BB962C8B-B14F-4D97-AF65-F5344CB8AC3E}">
        <p14:creationId xmlns:p14="http://schemas.microsoft.com/office/powerpoint/2010/main" val="1341930797"/>
      </p:ext>
    </p:extLst>
  </p:cSld>
  <p:clrMapOvr>
    <a:masterClrMapping/>
  </p:clrMapOvr>
</p:sld>
</file>

<file path=ppt/theme/theme1.xml><?xml version="1.0" encoding="utf-8"?>
<a:theme xmlns:a="http://schemas.openxmlformats.org/drawingml/2006/main" name="View">
  <a:themeElements>
    <a:clrScheme name="Custom 41">
      <a:dk1>
        <a:srgbClr val="000000"/>
      </a:dk1>
      <a:lt1>
        <a:srgbClr val="000000"/>
      </a:lt1>
      <a:dk2>
        <a:srgbClr val="F3D789"/>
      </a:dk2>
      <a:lt2>
        <a:srgbClr val="F3D789"/>
      </a:lt2>
      <a:accent1>
        <a:srgbClr val="1B0C03"/>
      </a:accent1>
      <a:accent2>
        <a:srgbClr val="F3D789"/>
      </a:accent2>
      <a:accent3>
        <a:srgbClr val="F3D789"/>
      </a:accent3>
      <a:accent4>
        <a:srgbClr val="F3D789"/>
      </a:accent4>
      <a:accent5>
        <a:srgbClr val="F3D789"/>
      </a:accent5>
      <a:accent6>
        <a:srgbClr val="F3D789"/>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686</TotalTime>
  <Words>2436</Words>
  <Application>Microsoft Office PowerPoint</Application>
  <PresentationFormat>Widescreen</PresentationFormat>
  <Paragraphs>253</Paragraphs>
  <Slides>30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Algerian</vt:lpstr>
      <vt:lpstr>-apple-system</vt:lpstr>
      <vt:lpstr>Arial</vt:lpstr>
      <vt:lpstr>Bernard MT Condensed</vt:lpstr>
      <vt:lpstr>Century Gothic</vt:lpstr>
      <vt:lpstr>Century Schoolbook</vt:lpstr>
      <vt:lpstr>charter</vt:lpstr>
      <vt:lpstr>Corbel</vt:lpstr>
      <vt:lpstr>Georgia</vt:lpstr>
      <vt:lpstr>Wingdings</vt:lpstr>
      <vt:lpstr>Wingdings 2</vt:lpstr>
      <vt:lpstr>View</vt:lpstr>
      <vt:lpstr>ECC Project Presentation:</vt:lpstr>
      <vt:lpstr>Introduction</vt:lpstr>
      <vt:lpstr>Introduction:</vt:lpstr>
      <vt:lpstr>DIFFERENT THEMES OF THE NOVEL</vt:lpstr>
      <vt:lpstr>AURTHOR AND THE OVERALL LANGUAGE OF THE BOOK: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kamran</dc:creator>
  <cp:lastModifiedBy>kamran</cp:lastModifiedBy>
  <cp:revision>21</cp:revision>
  <dcterms:created xsi:type="dcterms:W3CDTF">2020-12-05T19:04:17Z</dcterms:created>
  <dcterms:modified xsi:type="dcterms:W3CDTF">2020-12-06T06:52:20Z</dcterms:modified>
</cp:coreProperties>
</file>