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6E9AD9-B37C-4902-8EA4-10EAF3757779}">
  <a:tblStyle styleId="{836E9AD9-B37C-4902-8EA4-10EAF3757779}"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2"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1970467" y="1378225"/>
            <a:ext cx="9293879" cy="35780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C0C0C"/>
              </a:buClr>
              <a:buSzPts val="4400"/>
              <a:buFont typeface="Times New Roman"/>
              <a:buNone/>
            </a:pPr>
            <a:r>
              <a:rPr b="1" lang="en-US" sz="4400">
                <a:solidFill>
                  <a:srgbClr val="0C0C0C"/>
                </a:solidFill>
                <a:latin typeface="Times New Roman"/>
                <a:ea typeface="Times New Roman"/>
                <a:cs typeface="Times New Roman"/>
                <a:sym typeface="Times New Roman"/>
              </a:rPr>
              <a:t>ENGLISH COMPOSITION </a:t>
            </a:r>
            <a:br>
              <a:rPr b="1" lang="en-US" sz="4400">
                <a:solidFill>
                  <a:srgbClr val="0C0C0C"/>
                </a:solidFill>
                <a:latin typeface="Times New Roman"/>
                <a:ea typeface="Times New Roman"/>
                <a:cs typeface="Times New Roman"/>
                <a:sym typeface="Times New Roman"/>
              </a:rPr>
            </a:br>
            <a:r>
              <a:rPr b="1" lang="en-US" sz="4400">
                <a:solidFill>
                  <a:srgbClr val="0C0C0C"/>
                </a:solidFill>
                <a:latin typeface="Times New Roman"/>
                <a:ea typeface="Times New Roman"/>
                <a:cs typeface="Times New Roman"/>
                <a:sym typeface="Times New Roman"/>
              </a:rPr>
              <a:t>&amp; </a:t>
            </a:r>
            <a:br>
              <a:rPr b="1" lang="en-US" sz="4400">
                <a:solidFill>
                  <a:srgbClr val="0C0C0C"/>
                </a:solidFill>
                <a:latin typeface="Times New Roman"/>
                <a:ea typeface="Times New Roman"/>
                <a:cs typeface="Times New Roman"/>
                <a:sym typeface="Times New Roman"/>
              </a:rPr>
            </a:br>
            <a:r>
              <a:rPr b="1" lang="en-US" sz="4400">
                <a:solidFill>
                  <a:srgbClr val="0C0C0C"/>
                </a:solidFill>
                <a:latin typeface="Times New Roman"/>
                <a:ea typeface="Times New Roman"/>
                <a:cs typeface="Times New Roman"/>
                <a:sym typeface="Times New Roman"/>
              </a:rPr>
              <a:t>COMPREHENSION </a:t>
            </a:r>
            <a:br>
              <a:rPr b="1" lang="en-US" sz="4400">
                <a:solidFill>
                  <a:srgbClr val="0C0C0C"/>
                </a:solidFill>
                <a:latin typeface="Times New Roman"/>
                <a:ea typeface="Times New Roman"/>
                <a:cs typeface="Times New Roman"/>
                <a:sym typeface="Times New Roman"/>
              </a:rPr>
            </a:br>
            <a:r>
              <a:rPr b="1" lang="en-US" sz="4400">
                <a:solidFill>
                  <a:srgbClr val="0C0C0C"/>
                </a:solidFill>
                <a:latin typeface="Times New Roman"/>
                <a:ea typeface="Times New Roman"/>
                <a:cs typeface="Times New Roman"/>
                <a:sym typeface="Times New Roman"/>
              </a:rPr>
              <a:t>SS150</a:t>
            </a:r>
            <a:endParaRPr/>
          </a:p>
        </p:txBody>
      </p:sp>
      <p:sp>
        <p:nvSpPr>
          <p:cNvPr id="165" name="Google Shape;165;p18"/>
          <p:cNvSpPr txBox="1"/>
          <p:nvPr>
            <p:ph idx="1" type="subTitle"/>
          </p:nvPr>
        </p:nvSpPr>
        <p:spPr>
          <a:xfrm>
            <a:off x="4505739" y="5208103"/>
            <a:ext cx="7341704" cy="155050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lang="en-US">
                <a:solidFill>
                  <a:srgbClr val="0C0C0C"/>
                </a:solidFill>
                <a:latin typeface="Times New Roman"/>
                <a:ea typeface="Times New Roman"/>
                <a:cs typeface="Times New Roman"/>
                <a:sym typeface="Times New Roman"/>
              </a:rPr>
              <a:t>COURSE INSTRUCTOR: NAZIA IMAM</a:t>
            </a:r>
            <a:endParaRPr/>
          </a:p>
          <a:p>
            <a:pPr indent="0" lvl="0" marL="0" rtl="0" algn="ctr">
              <a:lnSpc>
                <a:spcPct val="90000"/>
              </a:lnSpc>
              <a:spcBef>
                <a:spcPts val="1000"/>
              </a:spcBef>
              <a:spcAft>
                <a:spcPts val="0"/>
              </a:spcAft>
              <a:buSzPts val="1800"/>
              <a:buNone/>
            </a:pPr>
            <a:r>
              <a:rPr lang="en-US">
                <a:solidFill>
                  <a:srgbClr val="0C0C0C"/>
                </a:solidFill>
                <a:latin typeface="Times New Roman"/>
                <a:ea typeface="Times New Roman"/>
                <a:cs typeface="Times New Roman"/>
                <a:sym typeface="Times New Roman"/>
              </a:rPr>
              <a:t>nazia.imam@nu.edu.pk</a:t>
            </a:r>
            <a:endParaRPr>
              <a:solidFill>
                <a:srgbClr val="0C0C0C"/>
              </a:solidFill>
              <a:latin typeface="Times New Roman"/>
              <a:ea typeface="Times New Roman"/>
              <a:cs typeface="Times New Roman"/>
              <a:sym typeface="Times New Roman"/>
            </a:endParaRPr>
          </a:p>
          <a:p>
            <a:pPr indent="0" lvl="0" marL="0" rtl="0" algn="ctr">
              <a:lnSpc>
                <a:spcPct val="90000"/>
              </a:lnSpc>
              <a:spcBef>
                <a:spcPts val="1000"/>
              </a:spcBef>
              <a:spcAft>
                <a:spcPts val="0"/>
              </a:spcAft>
              <a:buSzPts val="1800"/>
              <a:buNone/>
            </a:pPr>
            <a:r>
              <a:rPr lang="en-US">
                <a:solidFill>
                  <a:srgbClr val="0C0C0C"/>
                </a:solidFill>
                <a:latin typeface="Times New Roman"/>
                <a:ea typeface="Times New Roman"/>
                <a:cs typeface="Times New Roman"/>
                <a:sym typeface="Times New Roman"/>
              </a:rPr>
              <a:t>LECTURER</a:t>
            </a:r>
            <a:endParaRPr/>
          </a:p>
          <a:p>
            <a:pPr indent="0" lvl="0" marL="0" rtl="0" algn="ctr">
              <a:lnSpc>
                <a:spcPct val="90000"/>
              </a:lnSpc>
              <a:spcBef>
                <a:spcPts val="1000"/>
              </a:spcBef>
              <a:spcAft>
                <a:spcPts val="0"/>
              </a:spcAft>
              <a:buSzPts val="1800"/>
              <a:buNone/>
            </a:pPr>
            <a:r>
              <a:rPr lang="en-US">
                <a:solidFill>
                  <a:srgbClr val="0C0C0C"/>
                </a:solidFill>
                <a:latin typeface="Times New Roman"/>
                <a:ea typeface="Times New Roman"/>
                <a:cs typeface="Times New Roman"/>
                <a:sym typeface="Times New Roman"/>
              </a:rPr>
              <a:t>DEPARTMENT OF SCIENCES AND HUMANITIES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751527" y="399245"/>
            <a:ext cx="9753085" cy="117197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Times New Roman"/>
              <a:buNone/>
            </a:pPr>
            <a:r>
              <a:rPr b="1" lang="en-US" sz="3240">
                <a:latin typeface="Times New Roman"/>
                <a:ea typeface="Times New Roman"/>
                <a:cs typeface="Times New Roman"/>
                <a:sym typeface="Times New Roman"/>
              </a:rPr>
              <a:t>THE PROCESS OF READING:</a:t>
            </a:r>
            <a:br>
              <a:rPr lang="en-US" sz="3240">
                <a:latin typeface="Times New Roman"/>
                <a:ea typeface="Times New Roman"/>
                <a:cs typeface="Times New Roman"/>
                <a:sym typeface="Times New Roman"/>
              </a:rPr>
            </a:br>
            <a:endParaRPr sz="3240"/>
          </a:p>
        </p:txBody>
      </p:sp>
      <p:sp>
        <p:nvSpPr>
          <p:cNvPr id="219" name="Google Shape;219;p27"/>
          <p:cNvSpPr txBox="1"/>
          <p:nvPr>
            <p:ph idx="1" type="body"/>
          </p:nvPr>
        </p:nvSpPr>
        <p:spPr>
          <a:xfrm>
            <a:off x="1442435" y="2133600"/>
            <a:ext cx="10522038" cy="447326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solidFill>
                  <a:srgbClr val="0C0C0C"/>
                </a:solidFill>
                <a:latin typeface="Times New Roman"/>
                <a:ea typeface="Times New Roman"/>
                <a:cs typeface="Times New Roman"/>
                <a:sym typeface="Times New Roman"/>
              </a:rPr>
              <a:t>For articles, analyse the topic, the writer, the year of publication, in what book/magazine/newspaper is it published in, etc.</a:t>
            </a:r>
            <a:endParaRPr/>
          </a:p>
          <a:p>
            <a:pPr indent="-342900" lvl="0" marL="342900" rtl="0" algn="just">
              <a:spcBef>
                <a:spcPts val="1000"/>
              </a:spcBef>
              <a:spcAft>
                <a:spcPts val="0"/>
              </a:spcAft>
              <a:buSzPts val="2400"/>
              <a:buChar char="🠶"/>
            </a:pPr>
            <a:r>
              <a:rPr lang="en-US" sz="2400">
                <a:solidFill>
                  <a:srgbClr val="0C0C0C"/>
                </a:solidFill>
                <a:latin typeface="Times New Roman"/>
                <a:ea typeface="Times New Roman"/>
                <a:cs typeface="Times New Roman"/>
                <a:sym typeface="Times New Roman"/>
              </a:rPr>
              <a:t>Pre-reading stage should prepare you for reading. It systematizes reception of new information and broadens your thinking.</a:t>
            </a:r>
            <a:endParaRPr/>
          </a:p>
          <a:p>
            <a:pPr indent="-190500" lvl="0" marL="342900" rtl="0" algn="l">
              <a:spcBef>
                <a:spcPts val="1000"/>
              </a:spcBef>
              <a:spcAft>
                <a:spcPts val="0"/>
              </a:spcAft>
              <a:buSzPts val="2400"/>
              <a:buNone/>
            </a:pPr>
            <a:r>
              <a:t/>
            </a:r>
            <a:endParaRPr i="1" sz="2400" u="sng">
              <a:solidFill>
                <a:srgbClr val="0C0C0C"/>
              </a:solidFill>
              <a:latin typeface="Times New Roman"/>
              <a:ea typeface="Times New Roman"/>
              <a:cs typeface="Times New Roman"/>
              <a:sym typeface="Times New Roman"/>
            </a:endParaRPr>
          </a:p>
          <a:p>
            <a:pPr indent="-342900" lvl="0" marL="342900" rtl="0" algn="l">
              <a:spcBef>
                <a:spcPts val="1000"/>
              </a:spcBef>
              <a:spcAft>
                <a:spcPts val="0"/>
              </a:spcAft>
              <a:buSzPts val="2400"/>
              <a:buChar char="🠶"/>
            </a:pPr>
            <a:r>
              <a:rPr i="1" lang="en-US" sz="2400" u="sng">
                <a:solidFill>
                  <a:srgbClr val="0C0C0C"/>
                </a:solidFill>
                <a:latin typeface="Times New Roman"/>
                <a:ea typeface="Times New Roman"/>
                <a:cs typeface="Times New Roman"/>
                <a:sym typeface="Times New Roman"/>
              </a:rPr>
              <a:t>While-reading Stage:</a:t>
            </a:r>
            <a:r>
              <a:rPr lang="en-US" sz="2400">
                <a:solidFill>
                  <a:srgbClr val="0C0C0C"/>
                </a:solidFill>
                <a:latin typeface="Times New Roman"/>
                <a:ea typeface="Times New Roman"/>
                <a:cs typeface="Times New Roman"/>
                <a:sym typeface="Times New Roman"/>
              </a:rPr>
              <a:t> In this stage, actual reading takes place. Read the lines as well as in between the lines. Connect the new information with the previously held information and ideas.</a:t>
            </a:r>
            <a:endParaRPr/>
          </a:p>
          <a:p>
            <a:pPr indent="-342900" lvl="0" marL="342900" rtl="0" algn="l">
              <a:spcBef>
                <a:spcPts val="1000"/>
              </a:spcBef>
              <a:spcAft>
                <a:spcPts val="0"/>
              </a:spcAft>
              <a:buSzPts val="2400"/>
              <a:buChar char="🠶"/>
            </a:pPr>
            <a:r>
              <a:rPr i="1" lang="en-US" sz="2400" u="sng">
                <a:solidFill>
                  <a:srgbClr val="0C0C0C"/>
                </a:solidFill>
                <a:latin typeface="Times New Roman"/>
                <a:ea typeface="Times New Roman"/>
                <a:cs typeface="Times New Roman"/>
                <a:sym typeface="Times New Roman"/>
              </a:rPr>
              <a:t>Post-reading Stage: </a:t>
            </a:r>
            <a:r>
              <a:rPr lang="en-US" sz="2400">
                <a:solidFill>
                  <a:srgbClr val="0C0C0C"/>
                </a:solidFill>
                <a:latin typeface="Times New Roman"/>
                <a:ea typeface="Times New Roman"/>
                <a:cs typeface="Times New Roman"/>
                <a:sym typeface="Times New Roman"/>
              </a:rPr>
              <a:t>In this stage, you evaluate the text and form an opinion about it on the basis of sound criteria.</a:t>
            </a:r>
            <a:endParaRPr/>
          </a:p>
          <a:p>
            <a:pPr indent="-190500" lvl="0" marL="342900" rtl="0" algn="l">
              <a:spcBef>
                <a:spcPts val="1000"/>
              </a:spcBef>
              <a:spcAft>
                <a:spcPts val="0"/>
              </a:spcAft>
              <a:buSzPts val="2400"/>
              <a:buNone/>
            </a:pPr>
            <a:r>
              <a:t/>
            </a:r>
            <a:endParaRPr sz="2400">
              <a:solidFill>
                <a:srgbClr val="0C0C0C"/>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867437" y="624110"/>
            <a:ext cx="9637175"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Times New Roman"/>
              <a:buNone/>
            </a:pPr>
            <a:r>
              <a:rPr b="1" lang="en-US">
                <a:latin typeface="Times New Roman"/>
                <a:ea typeface="Times New Roman"/>
                <a:cs typeface="Times New Roman"/>
                <a:sym typeface="Times New Roman"/>
              </a:rPr>
              <a:t>LEVELS OF READING</a:t>
            </a:r>
            <a:endParaRPr>
              <a:latin typeface="Times New Roman"/>
              <a:ea typeface="Times New Roman"/>
              <a:cs typeface="Times New Roman"/>
              <a:sym typeface="Times New Roman"/>
            </a:endParaRPr>
          </a:p>
        </p:txBody>
      </p:sp>
      <p:sp>
        <p:nvSpPr>
          <p:cNvPr id="225" name="Google Shape;225;p28"/>
          <p:cNvSpPr txBox="1"/>
          <p:nvPr>
            <p:ph idx="1" type="body"/>
          </p:nvPr>
        </p:nvSpPr>
        <p:spPr>
          <a:xfrm>
            <a:off x="1700011" y="2133600"/>
            <a:ext cx="10225825" cy="4331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sz="2800">
                <a:solidFill>
                  <a:srgbClr val="0C0C0C"/>
                </a:solidFill>
                <a:latin typeface="Times New Roman"/>
                <a:ea typeface="Times New Roman"/>
                <a:cs typeface="Times New Roman"/>
                <a:sym typeface="Times New Roman"/>
              </a:rPr>
              <a:t>Comprehension in reading happens at the following levels. In fact, writers organize messages in written texts at the given levels:</a:t>
            </a:r>
            <a:endParaRPr/>
          </a:p>
          <a:p>
            <a:pPr indent="0" lvl="0" marL="0" rtl="0" algn="l">
              <a:spcBef>
                <a:spcPts val="1000"/>
              </a:spcBef>
              <a:spcAft>
                <a:spcPts val="0"/>
              </a:spcAft>
              <a:buSzPts val="2800"/>
              <a:buNone/>
            </a:pPr>
            <a:r>
              <a:rPr lang="en-US" sz="2800">
                <a:solidFill>
                  <a:srgbClr val="0C0C0C"/>
                </a:solidFill>
                <a:latin typeface="Times New Roman"/>
                <a:ea typeface="Times New Roman"/>
                <a:cs typeface="Times New Roman"/>
                <a:sym typeface="Times New Roman"/>
              </a:rPr>
              <a:t>1. literal comprehension</a:t>
            </a:r>
            <a:endParaRPr/>
          </a:p>
          <a:p>
            <a:pPr indent="0" lvl="0" marL="0" rtl="0" algn="l">
              <a:spcBef>
                <a:spcPts val="1000"/>
              </a:spcBef>
              <a:spcAft>
                <a:spcPts val="0"/>
              </a:spcAft>
              <a:buSzPts val="2800"/>
              <a:buNone/>
            </a:pPr>
            <a:r>
              <a:rPr lang="en-US" sz="2800">
                <a:solidFill>
                  <a:srgbClr val="0C0C0C"/>
                </a:solidFill>
                <a:latin typeface="Times New Roman"/>
                <a:ea typeface="Times New Roman"/>
                <a:cs typeface="Times New Roman"/>
                <a:sym typeface="Times New Roman"/>
              </a:rPr>
              <a:t>2. inferential level</a:t>
            </a:r>
            <a:endParaRPr/>
          </a:p>
          <a:p>
            <a:pPr indent="0" lvl="0" marL="0" rtl="0" algn="l">
              <a:spcBef>
                <a:spcPts val="1000"/>
              </a:spcBef>
              <a:spcAft>
                <a:spcPts val="0"/>
              </a:spcAft>
              <a:buSzPts val="2800"/>
              <a:buNone/>
            </a:pPr>
            <a:r>
              <a:rPr lang="en-US" sz="2800">
                <a:solidFill>
                  <a:srgbClr val="0C0C0C"/>
                </a:solidFill>
                <a:latin typeface="Times New Roman"/>
                <a:ea typeface="Times New Roman"/>
                <a:cs typeface="Times New Roman"/>
                <a:sym typeface="Times New Roman"/>
              </a:rPr>
              <a:t>3. evaluation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t/>
            </a:r>
            <a:endParaRPr/>
          </a:p>
        </p:txBody>
      </p:sp>
      <p:sp>
        <p:nvSpPr>
          <p:cNvPr id="231" name="Google Shape;231;p29"/>
          <p:cNvSpPr txBox="1"/>
          <p:nvPr>
            <p:ph idx="1" type="body"/>
          </p:nvPr>
        </p:nvSpPr>
        <p:spPr>
          <a:xfrm>
            <a:off x="1661375" y="334851"/>
            <a:ext cx="10341735" cy="634928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b="1" i="1" lang="en-US" sz="2400" u="sng">
                <a:solidFill>
                  <a:srgbClr val="0C0C0C"/>
                </a:solidFill>
                <a:latin typeface="Times New Roman"/>
                <a:ea typeface="Times New Roman"/>
                <a:cs typeface="Times New Roman"/>
                <a:sym typeface="Times New Roman"/>
              </a:rPr>
              <a:t>Literal comprehension:</a:t>
            </a:r>
            <a:r>
              <a:rPr b="1" lang="en-US" sz="2400">
                <a:solidFill>
                  <a:srgbClr val="0C0C0C"/>
                </a:solidFill>
                <a:latin typeface="Times New Roman"/>
                <a:ea typeface="Times New Roman"/>
                <a:cs typeface="Times New Roman"/>
                <a:sym typeface="Times New Roman"/>
              </a:rPr>
              <a:t> (the surface level): </a:t>
            </a:r>
            <a:r>
              <a:rPr lang="en-US" sz="2400">
                <a:solidFill>
                  <a:srgbClr val="0C0C0C"/>
                </a:solidFill>
                <a:latin typeface="Times New Roman"/>
                <a:ea typeface="Times New Roman"/>
                <a:cs typeface="Times New Roman"/>
                <a:sym typeface="Times New Roman"/>
              </a:rPr>
              <a:t>This level deals with messages given in a </a:t>
            </a:r>
            <a:r>
              <a:rPr b="1" lang="en-US" sz="2400">
                <a:solidFill>
                  <a:srgbClr val="0C0C0C"/>
                </a:solidFill>
                <a:latin typeface="Times New Roman"/>
                <a:ea typeface="Times New Roman"/>
                <a:cs typeface="Times New Roman"/>
                <a:sym typeface="Times New Roman"/>
              </a:rPr>
              <a:t>direct and straightforward fashion</a:t>
            </a:r>
            <a:r>
              <a:rPr lang="en-US" sz="2400">
                <a:solidFill>
                  <a:srgbClr val="0C0C0C"/>
                </a:solidFill>
                <a:latin typeface="Times New Roman"/>
                <a:ea typeface="Times New Roman"/>
                <a:cs typeface="Times New Roman"/>
                <a:sym typeface="Times New Roman"/>
              </a:rPr>
              <a:t>. Literal items </a:t>
            </a:r>
            <a:r>
              <a:rPr b="1" lang="en-US" sz="2400">
                <a:solidFill>
                  <a:srgbClr val="0C0C0C"/>
                </a:solidFill>
                <a:latin typeface="Times New Roman"/>
                <a:ea typeface="Times New Roman"/>
                <a:cs typeface="Times New Roman"/>
                <a:sym typeface="Times New Roman"/>
              </a:rPr>
              <a:t>cover facts and details and relationship between ideas</a:t>
            </a:r>
            <a:r>
              <a:rPr lang="en-US" sz="2400">
                <a:solidFill>
                  <a:srgbClr val="0C0C0C"/>
                </a:solidFill>
                <a:latin typeface="Times New Roman"/>
                <a:ea typeface="Times New Roman"/>
                <a:cs typeface="Times New Roman"/>
                <a:sym typeface="Times New Roman"/>
              </a:rPr>
              <a:t> (such as comparison, contrast, sequence of events, or cause and effect) that are </a:t>
            </a:r>
            <a:r>
              <a:rPr b="1" lang="en-US" sz="2400">
                <a:solidFill>
                  <a:srgbClr val="0C0C0C"/>
                </a:solidFill>
                <a:latin typeface="Times New Roman"/>
                <a:ea typeface="Times New Roman"/>
                <a:cs typeface="Times New Roman"/>
                <a:sym typeface="Times New Roman"/>
              </a:rPr>
              <a:t>stated explicitly in the passage</a:t>
            </a:r>
            <a:r>
              <a:rPr lang="en-US" sz="2400">
                <a:solidFill>
                  <a:srgbClr val="0C0C0C"/>
                </a:solidFill>
                <a:latin typeface="Times New Roman"/>
                <a:ea typeface="Times New Roman"/>
                <a:cs typeface="Times New Roman"/>
                <a:sym typeface="Times New Roman"/>
              </a:rPr>
              <a:t>. In order to be able to uncover messages on other levels, clear understanding of messages at the literal level is a must.</a:t>
            </a:r>
            <a:endParaRPr/>
          </a:p>
          <a:p>
            <a:pPr indent="0" lvl="0" marL="0" rtl="0" algn="just">
              <a:spcBef>
                <a:spcPts val="1000"/>
              </a:spcBef>
              <a:spcAft>
                <a:spcPts val="0"/>
              </a:spcAft>
              <a:buSzPts val="2400"/>
              <a:buNone/>
            </a:pPr>
            <a:r>
              <a:t/>
            </a:r>
            <a:endParaRPr sz="2400">
              <a:solidFill>
                <a:srgbClr val="0C0C0C"/>
              </a:solidFill>
              <a:latin typeface="Times New Roman"/>
              <a:ea typeface="Times New Roman"/>
              <a:cs typeface="Times New Roman"/>
              <a:sym typeface="Times New Roman"/>
            </a:endParaRPr>
          </a:p>
          <a:p>
            <a:pPr indent="-342900" lvl="0" marL="342900" rtl="0" algn="just">
              <a:spcBef>
                <a:spcPts val="1000"/>
              </a:spcBef>
              <a:spcAft>
                <a:spcPts val="0"/>
              </a:spcAft>
              <a:buSzPts val="2400"/>
              <a:buChar char="🠶"/>
            </a:pPr>
            <a:r>
              <a:rPr b="1" i="1" lang="en-US" sz="2400" u="sng">
                <a:solidFill>
                  <a:srgbClr val="0C0C0C"/>
                </a:solidFill>
                <a:latin typeface="Times New Roman"/>
                <a:ea typeface="Times New Roman"/>
                <a:cs typeface="Times New Roman"/>
                <a:sym typeface="Times New Roman"/>
              </a:rPr>
              <a:t>Inferential level:</a:t>
            </a:r>
            <a:r>
              <a:rPr b="1" lang="en-US" sz="2400">
                <a:solidFill>
                  <a:srgbClr val="0C0C0C"/>
                </a:solidFill>
                <a:latin typeface="Times New Roman"/>
                <a:ea typeface="Times New Roman"/>
                <a:cs typeface="Times New Roman"/>
                <a:sym typeface="Times New Roman"/>
              </a:rPr>
              <a:t> (in between the lines):</a:t>
            </a:r>
            <a:r>
              <a:rPr lang="en-US" sz="2400">
                <a:solidFill>
                  <a:srgbClr val="0C0C0C"/>
                </a:solidFill>
                <a:latin typeface="Times New Roman"/>
                <a:ea typeface="Times New Roman"/>
                <a:cs typeface="Times New Roman"/>
                <a:sym typeface="Times New Roman"/>
              </a:rPr>
              <a:t> In many cases, writers state ideas indirectly. They many consciously or unconsciously imply certain ideas. Smart readers uncover the hidden messages as well as without inference, one can not achieve complete understanding of a text.</a:t>
            </a:r>
            <a:endParaRPr/>
          </a:p>
          <a:p>
            <a:pPr indent="0" lvl="0" marL="0" rtl="0" algn="just">
              <a:spcBef>
                <a:spcPts val="1000"/>
              </a:spcBef>
              <a:spcAft>
                <a:spcPts val="0"/>
              </a:spcAft>
              <a:buSzPts val="2400"/>
              <a:buNone/>
            </a:pPr>
            <a:r>
              <a:t/>
            </a:r>
            <a:endParaRPr sz="2400">
              <a:solidFill>
                <a:srgbClr val="0C0C0C"/>
              </a:solidFill>
              <a:latin typeface="Times New Roman"/>
              <a:ea typeface="Times New Roman"/>
              <a:cs typeface="Times New Roman"/>
              <a:sym typeface="Times New Roman"/>
            </a:endParaRPr>
          </a:p>
          <a:p>
            <a:pPr indent="-342900" lvl="0" marL="342900" rtl="0" algn="just">
              <a:spcBef>
                <a:spcPts val="1000"/>
              </a:spcBef>
              <a:spcAft>
                <a:spcPts val="0"/>
              </a:spcAft>
              <a:buSzPts val="2400"/>
              <a:buChar char="🠶"/>
            </a:pPr>
            <a:r>
              <a:rPr b="1" i="1" lang="en-US" sz="2400" u="sng">
                <a:solidFill>
                  <a:srgbClr val="0C0C0C"/>
                </a:solidFill>
                <a:latin typeface="Times New Roman"/>
                <a:ea typeface="Times New Roman"/>
                <a:cs typeface="Times New Roman"/>
                <a:sym typeface="Times New Roman"/>
              </a:rPr>
              <a:t>Evaluation:</a:t>
            </a:r>
            <a:r>
              <a:rPr b="1" lang="en-US" sz="2400">
                <a:solidFill>
                  <a:srgbClr val="0C0C0C"/>
                </a:solidFill>
                <a:latin typeface="Times New Roman"/>
                <a:ea typeface="Times New Roman"/>
                <a:cs typeface="Times New Roman"/>
                <a:sym typeface="Times New Roman"/>
              </a:rPr>
              <a:t> (beyond the lines) </a:t>
            </a:r>
            <a:r>
              <a:rPr lang="en-US" sz="2400">
                <a:solidFill>
                  <a:srgbClr val="0C0C0C"/>
                </a:solidFill>
                <a:latin typeface="Times New Roman"/>
                <a:ea typeface="Times New Roman"/>
                <a:cs typeface="Times New Roman"/>
                <a:sym typeface="Times New Roman"/>
              </a:rPr>
              <a:t>Evaluation refers to judging the content and the writer on the basis of authentic criteria. Think about what you have read.</a:t>
            </a:r>
            <a:endParaRPr/>
          </a:p>
          <a:p>
            <a:pPr indent="-190500" lvl="0" marL="342900" rtl="0" algn="just">
              <a:spcBef>
                <a:spcPts val="1000"/>
              </a:spcBef>
              <a:spcAft>
                <a:spcPts val="0"/>
              </a:spcAft>
              <a:buSzPts val="2400"/>
              <a:buNone/>
            </a:pPr>
            <a:r>
              <a:t/>
            </a:r>
            <a:endParaRPr sz="2400">
              <a:solidFill>
                <a:srgbClr val="0C0C0C"/>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751527" y="624110"/>
            <a:ext cx="9753085" cy="7796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en-US" u="sng"/>
              <a:t>ADVANCED READING SKILLS</a:t>
            </a:r>
            <a:endParaRPr/>
          </a:p>
        </p:txBody>
      </p:sp>
      <p:sp>
        <p:nvSpPr>
          <p:cNvPr id="237" name="Google Shape;237;p30"/>
          <p:cNvSpPr txBox="1"/>
          <p:nvPr>
            <p:ph idx="1" type="body"/>
          </p:nvPr>
        </p:nvSpPr>
        <p:spPr>
          <a:xfrm>
            <a:off x="1751527" y="1403797"/>
            <a:ext cx="9753085" cy="519018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sz="2800">
                <a:solidFill>
                  <a:srgbClr val="0C0C0C"/>
                </a:solidFill>
                <a:latin typeface="Times New Roman"/>
                <a:ea typeface="Times New Roman"/>
                <a:cs typeface="Times New Roman"/>
                <a:sym typeface="Times New Roman"/>
              </a:rPr>
              <a:t>Effective and efficient readers use many styles and strategies of reading for different purposes. Advanced reading skills include the following methods and styles of reading:</a:t>
            </a:r>
            <a:endParaRPr/>
          </a:p>
          <a:p>
            <a:pPr indent="0" lvl="0" marL="0" rtl="0" algn="just">
              <a:spcBef>
                <a:spcPts val="1000"/>
              </a:spcBef>
              <a:spcAft>
                <a:spcPts val="0"/>
              </a:spcAft>
              <a:buSzPts val="2800"/>
              <a:buNone/>
            </a:pPr>
            <a:r>
              <a:t/>
            </a:r>
            <a:endParaRPr sz="2800">
              <a:solidFill>
                <a:srgbClr val="0C0C0C"/>
              </a:solidFill>
              <a:latin typeface="Times New Roman"/>
              <a:ea typeface="Times New Roman"/>
              <a:cs typeface="Times New Roman"/>
              <a:sym typeface="Times New Roman"/>
            </a:endParaRPr>
          </a:p>
          <a:p>
            <a:pPr indent="-342900" lvl="0" marL="342900" rtl="0" algn="just">
              <a:spcBef>
                <a:spcPts val="1000"/>
              </a:spcBef>
              <a:spcAft>
                <a:spcPts val="0"/>
              </a:spcAft>
              <a:buSzPts val="2800"/>
              <a:buChar char="🠶"/>
            </a:pPr>
            <a:r>
              <a:rPr lang="en-US" sz="2800">
                <a:solidFill>
                  <a:srgbClr val="0C0C0C"/>
                </a:solidFill>
                <a:latin typeface="Times New Roman"/>
                <a:ea typeface="Times New Roman"/>
                <a:cs typeface="Times New Roman"/>
                <a:sym typeface="Times New Roman"/>
              </a:rPr>
              <a:t>Skimming</a:t>
            </a:r>
            <a:endParaRPr/>
          </a:p>
          <a:p>
            <a:pPr indent="-342900" lvl="0" marL="342900" rtl="0" algn="just">
              <a:spcBef>
                <a:spcPts val="1000"/>
              </a:spcBef>
              <a:spcAft>
                <a:spcPts val="0"/>
              </a:spcAft>
              <a:buSzPts val="2800"/>
              <a:buChar char="🠶"/>
            </a:pPr>
            <a:r>
              <a:rPr lang="en-US" sz="2800">
                <a:solidFill>
                  <a:srgbClr val="0C0C0C"/>
                </a:solidFill>
                <a:latin typeface="Times New Roman"/>
                <a:ea typeface="Times New Roman"/>
                <a:cs typeface="Times New Roman"/>
                <a:sym typeface="Times New Roman"/>
              </a:rPr>
              <a:t>Scanning</a:t>
            </a:r>
            <a:endParaRPr/>
          </a:p>
          <a:p>
            <a:pPr indent="-342900" lvl="0" marL="342900" rtl="0" algn="just">
              <a:spcBef>
                <a:spcPts val="1000"/>
              </a:spcBef>
              <a:spcAft>
                <a:spcPts val="0"/>
              </a:spcAft>
              <a:buSzPts val="2800"/>
              <a:buChar char="🠶"/>
            </a:pPr>
            <a:r>
              <a:rPr lang="en-US" sz="2800">
                <a:solidFill>
                  <a:srgbClr val="0C0C0C"/>
                </a:solidFill>
                <a:latin typeface="Times New Roman"/>
                <a:ea typeface="Times New Roman"/>
                <a:cs typeface="Times New Roman"/>
                <a:sym typeface="Times New Roman"/>
              </a:rPr>
              <a:t>Critical Reading</a:t>
            </a:r>
            <a:endParaRPr/>
          </a:p>
          <a:p>
            <a:pPr indent="-165100" lvl="0" marL="342900" rtl="0" algn="just">
              <a:spcBef>
                <a:spcPts val="1000"/>
              </a:spcBef>
              <a:spcAft>
                <a:spcPts val="0"/>
              </a:spcAft>
              <a:buSzPts val="2800"/>
              <a:buNone/>
            </a:pPr>
            <a:r>
              <a:t/>
            </a:r>
            <a:endParaRPr sz="2800">
              <a:solidFill>
                <a:srgbClr val="0C0C0C"/>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609859" y="624110"/>
            <a:ext cx="10161431"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Times New Roman"/>
              <a:buNone/>
            </a:pPr>
            <a:r>
              <a:rPr b="1" lang="en-US" sz="3240">
                <a:latin typeface="Times New Roman"/>
                <a:ea typeface="Times New Roman"/>
                <a:cs typeface="Times New Roman"/>
                <a:sym typeface="Times New Roman"/>
              </a:rPr>
              <a:t>The SQ3R method (survey, question, read, recall, review)</a:t>
            </a:r>
            <a:br>
              <a:rPr b="1" lang="en-US" sz="3240">
                <a:latin typeface="Times New Roman"/>
                <a:ea typeface="Times New Roman"/>
                <a:cs typeface="Times New Roman"/>
                <a:sym typeface="Times New Roman"/>
              </a:rPr>
            </a:br>
            <a:endParaRPr b="1" sz="3240">
              <a:latin typeface="Times New Roman"/>
              <a:ea typeface="Times New Roman"/>
              <a:cs typeface="Times New Roman"/>
              <a:sym typeface="Times New Roman"/>
            </a:endParaRPr>
          </a:p>
        </p:txBody>
      </p:sp>
      <p:sp>
        <p:nvSpPr>
          <p:cNvPr id="243" name="Google Shape;243;p31"/>
          <p:cNvSpPr txBox="1"/>
          <p:nvPr>
            <p:ph idx="1" type="body"/>
          </p:nvPr>
        </p:nvSpPr>
        <p:spPr>
          <a:xfrm>
            <a:off x="1275008" y="2133599"/>
            <a:ext cx="10229604" cy="44603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solidFill>
                  <a:srgbClr val="0C0C0C"/>
                </a:solidFill>
                <a:latin typeface="Times New Roman"/>
                <a:ea typeface="Times New Roman"/>
                <a:cs typeface="Times New Roman"/>
                <a:sym typeface="Times New Roman"/>
              </a:rPr>
              <a:t>In essence, the process works like this:</a:t>
            </a:r>
            <a:endParaRPr/>
          </a:p>
          <a:p>
            <a:pPr indent="0" lvl="0" marL="0" rtl="0" algn="l">
              <a:spcBef>
                <a:spcPts val="1000"/>
              </a:spcBef>
              <a:spcAft>
                <a:spcPts val="0"/>
              </a:spcAft>
              <a:buSzPts val="2800"/>
              <a:buNone/>
            </a:pPr>
            <a:r>
              <a:t/>
            </a:r>
            <a:endParaRPr sz="2800">
              <a:solidFill>
                <a:srgbClr val="0C0C0C"/>
              </a:solidFill>
              <a:latin typeface="Times New Roman"/>
              <a:ea typeface="Times New Roman"/>
              <a:cs typeface="Times New Roman"/>
              <a:sym typeface="Times New Roman"/>
            </a:endParaRPr>
          </a:p>
          <a:p>
            <a:pPr indent="-514350" lvl="0" marL="514350" rtl="0" algn="l">
              <a:spcBef>
                <a:spcPts val="1000"/>
              </a:spcBef>
              <a:spcAft>
                <a:spcPts val="0"/>
              </a:spcAft>
              <a:buSzPts val="2800"/>
              <a:buFont typeface="Century Gothic"/>
              <a:buAutoNum type="arabicPeriod"/>
            </a:pPr>
            <a:r>
              <a:rPr lang="en-US" sz="2800">
                <a:solidFill>
                  <a:srgbClr val="0C0C0C"/>
                </a:solidFill>
                <a:latin typeface="Times New Roman"/>
                <a:ea typeface="Times New Roman"/>
                <a:cs typeface="Times New Roman"/>
                <a:sym typeface="Times New Roman"/>
              </a:rPr>
              <a:t>Survey the text in advance.</a:t>
            </a:r>
            <a:endParaRPr/>
          </a:p>
          <a:p>
            <a:pPr indent="-514350" lvl="0" marL="514350" rtl="0" algn="l">
              <a:spcBef>
                <a:spcPts val="1000"/>
              </a:spcBef>
              <a:spcAft>
                <a:spcPts val="0"/>
              </a:spcAft>
              <a:buSzPts val="2800"/>
              <a:buFont typeface="Century Gothic"/>
              <a:buAutoNum type="arabicPeriod"/>
            </a:pPr>
            <a:r>
              <a:rPr lang="en-US" sz="2800">
                <a:solidFill>
                  <a:srgbClr val="0C0C0C"/>
                </a:solidFill>
                <a:latin typeface="Times New Roman"/>
                <a:ea typeface="Times New Roman"/>
                <a:cs typeface="Times New Roman"/>
                <a:sym typeface="Times New Roman"/>
              </a:rPr>
              <a:t>Form questions before you start reading.</a:t>
            </a:r>
            <a:endParaRPr/>
          </a:p>
          <a:p>
            <a:pPr indent="-514350" lvl="0" marL="514350" rtl="0" algn="l">
              <a:spcBef>
                <a:spcPts val="1000"/>
              </a:spcBef>
              <a:spcAft>
                <a:spcPts val="0"/>
              </a:spcAft>
              <a:buSzPts val="2800"/>
              <a:buFont typeface="Century Gothic"/>
              <a:buAutoNum type="arabicPeriod"/>
            </a:pPr>
            <a:r>
              <a:rPr lang="en-US" sz="2800">
                <a:solidFill>
                  <a:srgbClr val="0C0C0C"/>
                </a:solidFill>
                <a:latin typeface="Times New Roman"/>
                <a:ea typeface="Times New Roman"/>
                <a:cs typeface="Times New Roman"/>
                <a:sym typeface="Times New Roman"/>
              </a:rPr>
              <a:t>Read the text.</a:t>
            </a:r>
            <a:endParaRPr/>
          </a:p>
          <a:p>
            <a:pPr indent="-514350" lvl="0" marL="514350" rtl="0" algn="l">
              <a:spcBef>
                <a:spcPts val="1000"/>
              </a:spcBef>
              <a:spcAft>
                <a:spcPts val="0"/>
              </a:spcAft>
              <a:buSzPts val="2800"/>
              <a:buFont typeface="Century Gothic"/>
              <a:buAutoNum type="arabicPeriod"/>
            </a:pPr>
            <a:r>
              <a:rPr lang="en-US" sz="2800">
                <a:solidFill>
                  <a:srgbClr val="0C0C0C"/>
                </a:solidFill>
                <a:latin typeface="Times New Roman"/>
                <a:ea typeface="Times New Roman"/>
                <a:cs typeface="Times New Roman"/>
                <a:sym typeface="Times New Roman"/>
              </a:rPr>
              <a:t>Recite and/or record important points during and after reading.</a:t>
            </a:r>
            <a:endParaRPr/>
          </a:p>
          <a:p>
            <a:pPr indent="-514350" lvl="0" marL="514350" rtl="0" algn="l">
              <a:spcBef>
                <a:spcPts val="1000"/>
              </a:spcBef>
              <a:spcAft>
                <a:spcPts val="0"/>
              </a:spcAft>
              <a:buSzPts val="2800"/>
              <a:buFont typeface="Century Gothic"/>
              <a:buAutoNum type="arabicPeriod"/>
            </a:pPr>
            <a:r>
              <a:rPr lang="en-US" sz="2800">
                <a:solidFill>
                  <a:srgbClr val="0C0C0C"/>
                </a:solidFill>
                <a:latin typeface="Times New Roman"/>
                <a:ea typeface="Times New Roman"/>
                <a:cs typeface="Times New Roman"/>
                <a:sym typeface="Times New Roman"/>
              </a:rPr>
              <a:t>Review and reflect on the text after you read.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Times New Roman"/>
              <a:buNone/>
            </a:pPr>
            <a:r>
              <a:rPr b="1" lang="en-US">
                <a:latin typeface="Times New Roman"/>
                <a:ea typeface="Times New Roman"/>
                <a:cs typeface="Times New Roman"/>
                <a:sym typeface="Times New Roman"/>
              </a:rPr>
              <a:t>Course Descriptions: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71" name="Google Shape;171;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solidFill>
                  <a:srgbClr val="0C0C0C"/>
                </a:solidFill>
                <a:latin typeface="Times New Roman"/>
                <a:ea typeface="Times New Roman"/>
                <a:cs typeface="Times New Roman"/>
                <a:sym typeface="Times New Roman"/>
              </a:rPr>
              <a:t>This course is designed to develop skills in speaking, listening, reading and writing, and studying communicative functions of the target language. Emphasis is on skill acquisition through the use of select reading material from different banks of authentic and non-authentic texts. Through understanding the global, inter-relational nature of skills, students are enabled to retain and apply what they have learnt. It will also orient students to the semantic and socio/psycho-linguistic dynamics of language.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en-US"/>
              <a:t>Marks Distribution:</a:t>
            </a:r>
            <a:endParaRPr/>
          </a:p>
        </p:txBody>
      </p:sp>
      <p:graphicFrame>
        <p:nvGraphicFramePr>
          <p:cNvPr id="177" name="Google Shape;177;p20"/>
          <p:cNvGraphicFramePr/>
          <p:nvPr/>
        </p:nvGraphicFramePr>
        <p:xfrm>
          <a:off x="2592925" y="1905000"/>
          <a:ext cx="3000000" cy="3000000"/>
        </p:xfrm>
        <a:graphic>
          <a:graphicData uri="http://schemas.openxmlformats.org/drawingml/2006/table">
            <a:tbl>
              <a:tblPr bandRow="1" firstCol="1" firstRow="1">
                <a:noFill/>
                <a:tableStyleId>{836E9AD9-B37C-4902-8EA4-10EAF3757779}</a:tableStyleId>
              </a:tblPr>
              <a:tblGrid>
                <a:gridCol w="3704850"/>
                <a:gridCol w="3094650"/>
              </a:tblGrid>
              <a:tr h="463650">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Particulars</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 Marks</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r>
              <a:tr h="463650">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1. Quiz</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 6%</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r>
              <a:tr h="463650">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2. Classroom Assignments</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 4   %</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r>
              <a:tr h="463650">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3. Homework Assignments</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 4 %</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r>
              <a:tr h="463650">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4. Final Project</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4 %</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r>
              <a:tr h="463650">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5. Class Performance</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 2 %</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r>
              <a:tr h="463650">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6. Mid-Terms</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 30 %</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r>
              <a:tr h="463650">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7. Final Exam</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 50 %</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r>
              <a:tr h="463650">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Total:-</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100</a:t>
                      </a:r>
                      <a:endParaRPr sz="2400" u="none" cap="none" strike="noStrike">
                        <a:solidFill>
                          <a:srgbClr val="0C0C0C"/>
                        </a:solidFill>
                        <a:latin typeface="Times New Roman"/>
                        <a:ea typeface="Times New Roman"/>
                        <a:cs typeface="Times New Roman"/>
                        <a:sym typeface="Times New Roman"/>
                      </a:endParaRPr>
                    </a:p>
                  </a:txBody>
                  <a:tcPr marT="0" marB="0" marR="27300" marL="2730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t/>
            </a:r>
            <a:endParaRPr/>
          </a:p>
        </p:txBody>
      </p:sp>
      <p:graphicFrame>
        <p:nvGraphicFramePr>
          <p:cNvPr id="183" name="Google Shape;183;p21"/>
          <p:cNvGraphicFramePr/>
          <p:nvPr/>
        </p:nvGraphicFramePr>
        <p:xfrm>
          <a:off x="1609859" y="412125"/>
          <a:ext cx="3000000" cy="3000000"/>
        </p:xfrm>
        <a:graphic>
          <a:graphicData uri="http://schemas.openxmlformats.org/drawingml/2006/table">
            <a:tbl>
              <a:tblPr bandRow="1" firstCol="1" firstRow="1">
                <a:noFill/>
                <a:tableStyleId>{836E9AD9-B37C-4902-8EA4-10EAF3757779}</a:tableStyleId>
              </a:tblPr>
              <a:tblGrid>
                <a:gridCol w="953775"/>
                <a:gridCol w="9503875"/>
              </a:tblGrid>
              <a:tr h="214025">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Weeks</a:t>
                      </a:r>
                      <a:endParaRPr sz="2000" u="none" cap="none" strike="noStrike">
                        <a:solidFill>
                          <a:srgbClr val="0C0C0C"/>
                        </a:solidFill>
                        <a:latin typeface="Times New Roman"/>
                        <a:ea typeface="Times New Roman"/>
                        <a:cs typeface="Times New Roman"/>
                        <a:sym typeface="Times New Roman"/>
                      </a:endParaRPr>
                    </a:p>
                  </a:txBody>
                  <a:tcPr marT="0" marB="0" marR="46500" marL="46500" anchor="ctr"/>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Contents/Topics</a:t>
                      </a:r>
                      <a:endParaRPr sz="2000" u="none" cap="none" strike="noStrike">
                        <a:solidFill>
                          <a:srgbClr val="0C0C0C"/>
                        </a:solidFill>
                        <a:latin typeface="Times New Roman"/>
                        <a:ea typeface="Times New Roman"/>
                        <a:cs typeface="Times New Roman"/>
                        <a:sym typeface="Times New Roman"/>
                      </a:endParaRPr>
                    </a:p>
                  </a:txBody>
                  <a:tcPr marT="0" marB="0" marR="46500" marL="46500" anchor="ctr"/>
                </a:tc>
              </a:tr>
              <a:tr h="428025">
                <a:tc>
                  <a:txBody>
                    <a:bodyPr/>
                    <a:lstStyle/>
                    <a:p>
                      <a:pPr indent="0" lvl="0" marL="0" marR="0" rtl="0" algn="ctr">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1</a:t>
                      </a:r>
                      <a:endParaRPr sz="2000" u="none" cap="none" strike="noStrike">
                        <a:solidFill>
                          <a:srgbClr val="0C0C0C"/>
                        </a:solidFill>
                        <a:latin typeface="Times New Roman"/>
                        <a:ea typeface="Times New Roman"/>
                        <a:cs typeface="Times New Roman"/>
                        <a:sym typeface="Times New Roman"/>
                      </a:endParaRPr>
                    </a:p>
                  </a:txBody>
                  <a:tcPr marT="0" marB="0" marR="46500" marL="46500"/>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Introduction. Ice-breaking activities. Introduction to Reading; Skimming and Scanning. Reading Assignment.</a:t>
                      </a:r>
                      <a:endParaRPr sz="2000" u="none" cap="none" strike="noStrike">
                        <a:solidFill>
                          <a:srgbClr val="0C0C0C"/>
                        </a:solidFill>
                        <a:latin typeface="Times New Roman"/>
                        <a:ea typeface="Times New Roman"/>
                        <a:cs typeface="Times New Roman"/>
                        <a:sym typeface="Times New Roman"/>
                      </a:endParaRPr>
                    </a:p>
                  </a:txBody>
                  <a:tcPr marT="0" marB="0" marR="46500" marL="46500"/>
                </a:tc>
              </a:tr>
              <a:tr h="428025">
                <a:tc>
                  <a:txBody>
                    <a:bodyPr/>
                    <a:lstStyle/>
                    <a:p>
                      <a:pPr indent="0" lvl="0" marL="0" marR="0" rtl="0" algn="ctr">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2</a:t>
                      </a:r>
                      <a:endParaRPr sz="2000" u="none" cap="none" strike="noStrike">
                        <a:solidFill>
                          <a:srgbClr val="0C0C0C"/>
                        </a:solidFill>
                        <a:latin typeface="Times New Roman"/>
                        <a:ea typeface="Times New Roman"/>
                        <a:cs typeface="Times New Roman"/>
                        <a:sym typeface="Times New Roman"/>
                      </a:endParaRPr>
                    </a:p>
                  </a:txBody>
                  <a:tcPr marT="0" marB="0" marR="46500" marL="46500"/>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 Activity on Academic Writing Style. Inferential Reading: Fables. Reading and Vocabulary Assignment Topic: Formal and Informal</a:t>
                      </a:r>
                      <a:endParaRPr sz="2000" u="none" cap="none" strike="noStrike">
                        <a:solidFill>
                          <a:srgbClr val="0C0C0C"/>
                        </a:solidFill>
                        <a:latin typeface="Times New Roman"/>
                        <a:ea typeface="Times New Roman"/>
                        <a:cs typeface="Times New Roman"/>
                        <a:sym typeface="Times New Roman"/>
                      </a:endParaRPr>
                    </a:p>
                  </a:txBody>
                  <a:tcPr marT="0" marB="0" marR="46500" marL="46500"/>
                </a:tc>
              </a:tr>
              <a:tr h="428025">
                <a:tc>
                  <a:txBody>
                    <a:bodyPr/>
                    <a:lstStyle/>
                    <a:p>
                      <a:pPr indent="0" lvl="0" marL="0" marR="0" rtl="0" algn="ctr">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3</a:t>
                      </a:r>
                      <a:endParaRPr sz="2000" u="none" cap="none" strike="noStrike">
                        <a:solidFill>
                          <a:srgbClr val="0C0C0C"/>
                        </a:solidFill>
                        <a:latin typeface="Times New Roman"/>
                        <a:ea typeface="Times New Roman"/>
                        <a:cs typeface="Times New Roman"/>
                        <a:sym typeface="Times New Roman"/>
                      </a:endParaRPr>
                    </a:p>
                  </a:txBody>
                  <a:tcPr marT="0" marB="0" marR="46500" marL="46500"/>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Exercise on Sentence Structures. Inferential Reading: Prediction, Author’s Purpose.  Activity &amp; Assignment. Reading and Vocabulary Assignment Topic: Finance</a:t>
                      </a:r>
                      <a:endParaRPr sz="2000" u="none" cap="none" strike="noStrike">
                        <a:solidFill>
                          <a:srgbClr val="0C0C0C"/>
                        </a:solidFill>
                        <a:latin typeface="Times New Roman"/>
                        <a:ea typeface="Times New Roman"/>
                        <a:cs typeface="Times New Roman"/>
                        <a:sym typeface="Times New Roman"/>
                      </a:endParaRPr>
                    </a:p>
                  </a:txBody>
                  <a:tcPr marT="0" marB="0" marR="46500" marL="46500"/>
                </a:tc>
              </a:tr>
              <a:tr h="620325">
                <a:tc>
                  <a:txBody>
                    <a:bodyPr/>
                    <a:lstStyle/>
                    <a:p>
                      <a:pPr indent="0" lvl="0" marL="0" marR="0" rtl="0" algn="ctr">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4</a:t>
                      </a:r>
                      <a:endParaRPr sz="2000" u="none" cap="none" strike="noStrike">
                        <a:solidFill>
                          <a:srgbClr val="0C0C0C"/>
                        </a:solidFill>
                        <a:latin typeface="Times New Roman"/>
                        <a:ea typeface="Times New Roman"/>
                        <a:cs typeface="Times New Roman"/>
                        <a:sym typeface="Times New Roman"/>
                      </a:endParaRPr>
                    </a:p>
                  </a:txBody>
                  <a:tcPr marT="0" marB="0" marR="46500" marL="46500"/>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Activities on Writing Topic Sentences and creating essay outline. Inferential Reading: Tone of the text. Reading Assignment and Vocabulary Practice Topic: Education</a:t>
                      </a:r>
                      <a:endParaRPr sz="2000" u="none" cap="none" strike="noStrike">
                        <a:solidFill>
                          <a:srgbClr val="0C0C0C"/>
                        </a:solidFill>
                        <a:latin typeface="Times New Roman"/>
                        <a:ea typeface="Times New Roman"/>
                        <a:cs typeface="Times New Roman"/>
                        <a:sym typeface="Times New Roman"/>
                      </a:endParaRPr>
                    </a:p>
                  </a:txBody>
                  <a:tcPr marT="0" marB="0" marR="46500" marL="46500"/>
                </a:tc>
              </a:tr>
              <a:tr h="449275">
                <a:tc>
                  <a:txBody>
                    <a:bodyPr/>
                    <a:lstStyle/>
                    <a:p>
                      <a:pPr indent="0" lvl="0" marL="0" marR="0" rtl="0" algn="ctr">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5</a:t>
                      </a:r>
                      <a:endParaRPr sz="2000" u="none" cap="none" strike="noStrike">
                        <a:solidFill>
                          <a:srgbClr val="0C0C0C"/>
                        </a:solidFill>
                        <a:latin typeface="Times New Roman"/>
                        <a:ea typeface="Times New Roman"/>
                        <a:cs typeface="Times New Roman"/>
                        <a:sym typeface="Times New Roman"/>
                      </a:endParaRPr>
                    </a:p>
                  </a:txBody>
                  <a:tcPr marT="0" marB="0" marR="46500" marL="46500"/>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Exercise on writing Body Paragraph. Critical Reading of the texts: Winston Churchill’s Prep School; How to Study. Reading and Vocabulary Activity Topic: Politics</a:t>
                      </a:r>
                      <a:endParaRPr sz="2000" u="none" cap="none" strike="noStrike">
                        <a:solidFill>
                          <a:srgbClr val="0C0C0C"/>
                        </a:solidFill>
                        <a:latin typeface="Times New Roman"/>
                        <a:ea typeface="Times New Roman"/>
                        <a:cs typeface="Times New Roman"/>
                        <a:sym typeface="Times New Roman"/>
                      </a:endParaRPr>
                    </a:p>
                  </a:txBody>
                  <a:tcPr marT="0" marB="0" marR="46500" marL="46500"/>
                </a:tc>
              </a:tr>
              <a:tr h="226375">
                <a:tc>
                  <a:txBody>
                    <a:bodyPr/>
                    <a:lstStyle/>
                    <a:p>
                      <a:pPr indent="0" lvl="0" marL="0" marR="0" rtl="0" algn="ctr">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6</a:t>
                      </a:r>
                      <a:endParaRPr sz="2000" u="none" cap="none" strike="noStrike">
                        <a:solidFill>
                          <a:srgbClr val="0C0C0C"/>
                        </a:solidFill>
                        <a:latin typeface="Times New Roman"/>
                        <a:ea typeface="Times New Roman"/>
                        <a:cs typeface="Times New Roman"/>
                        <a:sym typeface="Times New Roman"/>
                      </a:endParaRPr>
                    </a:p>
                  </a:txBody>
                  <a:tcPr marT="0" marB="0" marR="46500" marL="46500"/>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Mid 1</a:t>
                      </a:r>
                      <a:endParaRPr sz="2000" u="none" cap="none" strike="noStrike">
                        <a:solidFill>
                          <a:srgbClr val="0C0C0C"/>
                        </a:solidFill>
                        <a:latin typeface="Times New Roman"/>
                        <a:ea typeface="Times New Roman"/>
                        <a:cs typeface="Times New Roman"/>
                        <a:sym typeface="Times New Roman"/>
                      </a:endParaRPr>
                    </a:p>
                  </a:txBody>
                  <a:tcPr marT="0" marB="0" marR="46500" marL="46500"/>
                </a:tc>
              </a:tr>
              <a:tr h="238875">
                <a:tc>
                  <a:txBody>
                    <a:bodyPr/>
                    <a:lstStyle/>
                    <a:p>
                      <a:pPr indent="0" lvl="0" marL="0" marR="0" rtl="0" algn="ctr">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7</a:t>
                      </a:r>
                      <a:endParaRPr sz="2000" u="none" cap="none" strike="noStrike">
                        <a:solidFill>
                          <a:srgbClr val="0C0C0C"/>
                        </a:solidFill>
                        <a:latin typeface="Times New Roman"/>
                        <a:ea typeface="Times New Roman"/>
                        <a:cs typeface="Times New Roman"/>
                        <a:sym typeface="Times New Roman"/>
                      </a:endParaRPr>
                    </a:p>
                  </a:txBody>
                  <a:tcPr marT="0" marB="0" marR="46500" marL="46500"/>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Evaluative Reading. Reading and Vocabulary Activity Topic: Weather.</a:t>
                      </a:r>
                      <a:endParaRPr sz="2000" u="none" cap="none" strike="noStrike">
                        <a:solidFill>
                          <a:srgbClr val="0C0C0C"/>
                        </a:solidFill>
                        <a:latin typeface="Times New Roman"/>
                        <a:ea typeface="Times New Roman"/>
                        <a:cs typeface="Times New Roman"/>
                        <a:sym typeface="Times New Roman"/>
                      </a:endParaRPr>
                    </a:p>
                  </a:txBody>
                  <a:tcPr marT="0" marB="0" marR="46500" marL="46500"/>
                </a:tc>
              </a:tr>
              <a:tr h="438175">
                <a:tc>
                  <a:txBody>
                    <a:bodyPr/>
                    <a:lstStyle/>
                    <a:p>
                      <a:pPr indent="0" lvl="0" marL="0" marR="0" rtl="0" algn="ctr">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8</a:t>
                      </a:r>
                      <a:endParaRPr sz="2000" u="none" cap="none" strike="noStrike">
                        <a:solidFill>
                          <a:srgbClr val="0C0C0C"/>
                        </a:solidFill>
                        <a:latin typeface="Times New Roman"/>
                        <a:ea typeface="Times New Roman"/>
                        <a:cs typeface="Times New Roman"/>
                        <a:sym typeface="Times New Roman"/>
                      </a:endParaRPr>
                    </a:p>
                  </a:txBody>
                  <a:tcPr marT="0" marB="0" marR="46500" marL="46500"/>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Activities on Writing Introduction and Conclusion Paragraph. Critical Reading: Fact or Opinion? Reading and Vocabulary Activity Topic: Food. </a:t>
                      </a:r>
                      <a:endParaRPr sz="2000" u="none" cap="none" strike="noStrike">
                        <a:solidFill>
                          <a:srgbClr val="0C0C0C"/>
                        </a:solidFill>
                        <a:latin typeface="Times New Roman"/>
                        <a:ea typeface="Times New Roman"/>
                        <a:cs typeface="Times New Roman"/>
                        <a:sym typeface="Times New Roman"/>
                      </a:endParaRPr>
                    </a:p>
                  </a:txBody>
                  <a:tcPr marT="0" marB="0" marR="46500" marL="46500"/>
                </a:tc>
              </a:tr>
              <a:tr h="428025">
                <a:tc>
                  <a:txBody>
                    <a:bodyPr/>
                    <a:lstStyle/>
                    <a:p>
                      <a:pPr indent="0" lvl="0" marL="0" marR="0" rtl="0" algn="ctr">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9</a:t>
                      </a:r>
                      <a:endParaRPr sz="2000" u="none" cap="none" strike="noStrike">
                        <a:solidFill>
                          <a:srgbClr val="0C0C0C"/>
                        </a:solidFill>
                        <a:latin typeface="Times New Roman"/>
                        <a:ea typeface="Times New Roman"/>
                        <a:cs typeface="Times New Roman"/>
                        <a:sym typeface="Times New Roman"/>
                      </a:endParaRPr>
                    </a:p>
                  </a:txBody>
                  <a:tcPr marT="0" marB="0" marR="46500" marL="46500"/>
                </a:tc>
                <a:tc>
                  <a:txBody>
                    <a:bodyPr/>
                    <a:lstStyle/>
                    <a:p>
                      <a:pPr indent="0" lvl="0" marL="0" marR="0" rtl="0" algn="l">
                        <a:lnSpc>
                          <a:spcPct val="107000"/>
                        </a:lnSpc>
                        <a:spcBef>
                          <a:spcPts val="0"/>
                        </a:spcBef>
                        <a:spcAft>
                          <a:spcPts val="0"/>
                        </a:spcAft>
                        <a:buNone/>
                      </a:pPr>
                      <a:r>
                        <a:rPr lang="en-US" sz="2000" u="none" cap="none" strike="noStrike">
                          <a:solidFill>
                            <a:srgbClr val="0C0C0C"/>
                          </a:solidFill>
                          <a:latin typeface="Times New Roman"/>
                          <a:ea typeface="Times New Roman"/>
                          <a:cs typeface="Times New Roman"/>
                          <a:sym typeface="Times New Roman"/>
                        </a:rPr>
                        <a:t>Critical Thinking: Identifying Underlying Assumptions. Reading and Vocabulary Activity. Reading and Vocabulary Activity Topic: Leisure.</a:t>
                      </a:r>
                      <a:endParaRPr sz="2000" u="none" cap="none" strike="noStrike">
                        <a:solidFill>
                          <a:srgbClr val="0C0C0C"/>
                        </a:solidFill>
                        <a:latin typeface="Times New Roman"/>
                        <a:ea typeface="Times New Roman"/>
                        <a:cs typeface="Times New Roman"/>
                        <a:sym typeface="Times New Roman"/>
                      </a:endParaRPr>
                    </a:p>
                  </a:txBody>
                  <a:tcPr marT="0" marB="0" marR="46500" marL="46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t/>
            </a:r>
            <a:endParaRPr/>
          </a:p>
        </p:txBody>
      </p:sp>
      <p:graphicFrame>
        <p:nvGraphicFramePr>
          <p:cNvPr id="189" name="Google Shape;189;p22"/>
          <p:cNvGraphicFramePr/>
          <p:nvPr/>
        </p:nvGraphicFramePr>
        <p:xfrm>
          <a:off x="1790163" y="624109"/>
          <a:ext cx="3000000" cy="3000000"/>
        </p:xfrm>
        <a:graphic>
          <a:graphicData uri="http://schemas.openxmlformats.org/drawingml/2006/table">
            <a:tbl>
              <a:tblPr bandRow="1" firstCol="1" firstRow="1">
                <a:noFill/>
                <a:tableStyleId>{836E9AD9-B37C-4902-8EA4-10EAF3757779}</a:tableStyleId>
              </a:tblPr>
              <a:tblGrid>
                <a:gridCol w="922050"/>
                <a:gridCol w="9187850"/>
              </a:tblGrid>
              <a:tr h="1040275">
                <a:tc>
                  <a:txBody>
                    <a:bodyPr/>
                    <a:lstStyle/>
                    <a:p>
                      <a:pPr indent="0" lvl="0" marL="0" marR="0" rtl="0" algn="ctr">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10</a:t>
                      </a:r>
                      <a:endParaRPr sz="2400" u="none" cap="none" strike="noStrike">
                        <a:solidFill>
                          <a:srgbClr val="0C0C0C"/>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Activities on Revision and Editing. Critical Reading: Drawing Conclusions; Implications. Reading and Vocabulary Activity: Logic- Love is a Fallacy.</a:t>
                      </a:r>
                      <a:endParaRPr sz="2400" u="none" cap="none" strike="noStrike">
                        <a:solidFill>
                          <a:srgbClr val="0C0C0C"/>
                        </a:solidFill>
                        <a:latin typeface="Times New Roman"/>
                        <a:ea typeface="Times New Roman"/>
                        <a:cs typeface="Times New Roman"/>
                        <a:sym typeface="Times New Roman"/>
                      </a:endParaRPr>
                    </a:p>
                  </a:txBody>
                  <a:tcPr marT="0" marB="0" marR="68575" marL="68575"/>
                </a:tc>
              </a:tr>
              <a:tr h="506725">
                <a:tc>
                  <a:txBody>
                    <a:bodyPr/>
                    <a:lstStyle/>
                    <a:p>
                      <a:pPr indent="0" lvl="0" marL="0" marR="0" rtl="0" algn="ctr">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11</a:t>
                      </a:r>
                      <a:endParaRPr sz="2400" u="none" cap="none" strike="noStrike">
                        <a:solidFill>
                          <a:srgbClr val="0C0C0C"/>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Vocabulary and Reading Practice for Argumentative and Persuasive Essays.</a:t>
                      </a:r>
                      <a:endParaRPr sz="2400" u="none" cap="none" strike="noStrike">
                        <a:solidFill>
                          <a:srgbClr val="0C0C0C"/>
                        </a:solidFill>
                        <a:latin typeface="Times New Roman"/>
                        <a:ea typeface="Times New Roman"/>
                        <a:cs typeface="Times New Roman"/>
                        <a:sym typeface="Times New Roman"/>
                      </a:endParaRPr>
                    </a:p>
                  </a:txBody>
                  <a:tcPr marT="0" marB="0" marR="68575" marL="68575"/>
                </a:tc>
              </a:tr>
              <a:tr h="559550">
                <a:tc>
                  <a:txBody>
                    <a:bodyPr/>
                    <a:lstStyle/>
                    <a:p>
                      <a:pPr indent="0" lvl="0" marL="0" marR="0" rtl="0" algn="ctr">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12</a:t>
                      </a:r>
                      <a:endParaRPr sz="2400" u="none" cap="none" strike="noStrike">
                        <a:solidFill>
                          <a:srgbClr val="0C0C0C"/>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Mid II</a:t>
                      </a:r>
                      <a:endParaRPr sz="2400" u="none" cap="none" strike="noStrike">
                        <a:solidFill>
                          <a:srgbClr val="0C0C0C"/>
                        </a:solidFill>
                        <a:latin typeface="Times New Roman"/>
                        <a:ea typeface="Times New Roman"/>
                        <a:cs typeface="Times New Roman"/>
                        <a:sym typeface="Times New Roman"/>
                      </a:endParaRPr>
                    </a:p>
                  </a:txBody>
                  <a:tcPr marT="0" marB="0" marR="68575" marL="68575"/>
                </a:tc>
              </a:tr>
              <a:tr h="1040625">
                <a:tc>
                  <a:txBody>
                    <a:bodyPr/>
                    <a:lstStyle/>
                    <a:p>
                      <a:pPr indent="0" lvl="0" marL="0" marR="0" rtl="0" algn="ctr">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13</a:t>
                      </a:r>
                      <a:endParaRPr sz="2400" u="none" cap="none" strike="noStrike">
                        <a:solidFill>
                          <a:srgbClr val="0C0C0C"/>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Vocabulary and Reading Practice for Descriptive Essays. Reading and Vocabulary Activity Topic: Transport.</a:t>
                      </a:r>
                      <a:endParaRPr sz="2400" u="none" cap="none" strike="noStrike">
                        <a:solidFill>
                          <a:srgbClr val="0C0C0C"/>
                        </a:solidFill>
                        <a:latin typeface="Times New Roman"/>
                        <a:ea typeface="Times New Roman"/>
                        <a:cs typeface="Times New Roman"/>
                        <a:sym typeface="Times New Roman"/>
                      </a:endParaRPr>
                    </a:p>
                  </a:txBody>
                  <a:tcPr marT="0" marB="0" marR="68575" marL="68575"/>
                </a:tc>
              </a:tr>
              <a:tr h="1120825">
                <a:tc>
                  <a:txBody>
                    <a:bodyPr/>
                    <a:lstStyle/>
                    <a:p>
                      <a:pPr indent="0" lvl="0" marL="0" marR="0" rtl="0" algn="ctr">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14</a:t>
                      </a:r>
                      <a:endParaRPr sz="2400" u="none" cap="none" strike="noStrike">
                        <a:solidFill>
                          <a:srgbClr val="0C0C0C"/>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Vocabulary and Reading Practice for Compare and Contrast Essays. Reading and Vocabulary Activity Topic: Social Concerns</a:t>
                      </a:r>
                      <a:endParaRPr sz="2400" u="none" cap="none" strike="noStrike">
                        <a:solidFill>
                          <a:srgbClr val="0C0C0C"/>
                        </a:solidFill>
                        <a:latin typeface="Times New Roman"/>
                        <a:ea typeface="Times New Roman"/>
                        <a:cs typeface="Times New Roman"/>
                        <a:sym typeface="Times New Roman"/>
                      </a:endParaRPr>
                    </a:p>
                  </a:txBody>
                  <a:tcPr marT="0" marB="0" marR="68575" marL="68575"/>
                </a:tc>
              </a:tr>
              <a:tr h="506725">
                <a:tc>
                  <a:txBody>
                    <a:bodyPr/>
                    <a:lstStyle/>
                    <a:p>
                      <a:pPr indent="0" lvl="0" marL="0" marR="0" rtl="0" algn="ctr">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15</a:t>
                      </a:r>
                      <a:endParaRPr sz="2400" u="none" cap="none" strike="noStrike">
                        <a:solidFill>
                          <a:srgbClr val="0C0C0C"/>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Reading and Vocabulary Activity Topic: Tourism</a:t>
                      </a:r>
                      <a:endParaRPr sz="2400" u="none" cap="none" strike="noStrike">
                        <a:solidFill>
                          <a:srgbClr val="0C0C0C"/>
                        </a:solidFill>
                        <a:latin typeface="Times New Roman"/>
                        <a:ea typeface="Times New Roman"/>
                        <a:cs typeface="Times New Roman"/>
                        <a:sym typeface="Times New Roman"/>
                      </a:endParaRPr>
                    </a:p>
                  </a:txBody>
                  <a:tcPr marT="0" marB="0" marR="68575" marL="68575"/>
                </a:tc>
              </a:tr>
              <a:tr h="1040625">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16</a:t>
                      </a:r>
                      <a:endParaRPr sz="2400" u="none" cap="none" strike="noStrike">
                        <a:solidFill>
                          <a:srgbClr val="0C0C0C"/>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Revision</a:t>
                      </a:r>
                      <a:endParaRPr/>
                    </a:p>
                    <a:p>
                      <a:pPr indent="0" lvl="0" marL="0" marR="0" rtl="0" algn="l">
                        <a:lnSpc>
                          <a:spcPct val="107000"/>
                        </a:lnSpc>
                        <a:spcBef>
                          <a:spcPts val="0"/>
                        </a:spcBef>
                        <a:spcAft>
                          <a:spcPts val="0"/>
                        </a:spcAft>
                        <a:buNone/>
                      </a:pPr>
                      <a:r>
                        <a:rPr lang="en-US" sz="2400" u="none" cap="none" strike="noStrike">
                          <a:solidFill>
                            <a:srgbClr val="0C0C0C"/>
                          </a:solidFill>
                          <a:latin typeface="Times New Roman"/>
                          <a:ea typeface="Times New Roman"/>
                          <a:cs typeface="Times New Roman"/>
                          <a:sym typeface="Times New Roman"/>
                        </a:rPr>
                        <a:t>Lab: Final Exam of Lab</a:t>
                      </a:r>
                      <a:endParaRPr sz="2400" u="none" cap="none" strike="noStrike">
                        <a:solidFill>
                          <a:srgbClr val="0C0C0C"/>
                        </a:solidFill>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t/>
            </a:r>
            <a:endParaRPr/>
          </a:p>
        </p:txBody>
      </p:sp>
      <p:sp>
        <p:nvSpPr>
          <p:cNvPr id="195" name="Google Shape;195;p23"/>
          <p:cNvSpPr txBox="1"/>
          <p:nvPr>
            <p:ph idx="1" type="body"/>
          </p:nvPr>
        </p:nvSpPr>
        <p:spPr>
          <a:xfrm>
            <a:off x="1622738" y="399245"/>
            <a:ext cx="9881874" cy="551197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200"/>
              <a:buChar char="🠶"/>
            </a:pPr>
            <a:r>
              <a:rPr lang="en-US" sz="3200">
                <a:solidFill>
                  <a:schemeClr val="dk1"/>
                </a:solidFill>
                <a:latin typeface="Times New Roman"/>
                <a:ea typeface="Times New Roman"/>
                <a:cs typeface="Times New Roman"/>
                <a:sym typeface="Times New Roman"/>
              </a:rPr>
              <a:t>Attendance</a:t>
            </a:r>
            <a:endParaRPr/>
          </a:p>
          <a:p>
            <a:pPr indent="-342900" lvl="0" marL="342900" rtl="0" algn="l">
              <a:lnSpc>
                <a:spcPct val="90000"/>
              </a:lnSpc>
              <a:spcBef>
                <a:spcPts val="1000"/>
              </a:spcBef>
              <a:spcAft>
                <a:spcPts val="0"/>
              </a:spcAft>
              <a:buSzPts val="3200"/>
              <a:buChar char="🠶"/>
            </a:pPr>
            <a:r>
              <a:rPr lang="en-US" sz="3200">
                <a:solidFill>
                  <a:schemeClr val="dk1"/>
                </a:solidFill>
                <a:latin typeface="Times New Roman"/>
                <a:ea typeface="Times New Roman"/>
                <a:cs typeface="Times New Roman"/>
                <a:sym typeface="Times New Roman"/>
              </a:rPr>
              <a:t>Class timing</a:t>
            </a:r>
            <a:endParaRPr/>
          </a:p>
          <a:p>
            <a:pPr indent="-342900" lvl="0" marL="342900" rtl="0" algn="l">
              <a:lnSpc>
                <a:spcPct val="90000"/>
              </a:lnSpc>
              <a:spcBef>
                <a:spcPts val="1000"/>
              </a:spcBef>
              <a:spcAft>
                <a:spcPts val="0"/>
              </a:spcAft>
              <a:buSzPts val="3200"/>
              <a:buChar char="🠶"/>
            </a:pPr>
            <a:r>
              <a:rPr lang="en-US" sz="3200">
                <a:solidFill>
                  <a:schemeClr val="dk1"/>
                </a:solidFill>
                <a:latin typeface="Times New Roman"/>
                <a:ea typeface="Times New Roman"/>
                <a:cs typeface="Times New Roman"/>
                <a:sym typeface="Times New Roman"/>
              </a:rPr>
              <a:t>Lab work</a:t>
            </a:r>
            <a:endParaRPr/>
          </a:p>
          <a:p>
            <a:pPr indent="-342900" lvl="0" marL="342900" rtl="0" algn="l">
              <a:lnSpc>
                <a:spcPct val="90000"/>
              </a:lnSpc>
              <a:spcBef>
                <a:spcPts val="1000"/>
              </a:spcBef>
              <a:spcAft>
                <a:spcPts val="0"/>
              </a:spcAft>
              <a:buSzPts val="3200"/>
              <a:buChar char="🠶"/>
            </a:pPr>
            <a:r>
              <a:rPr lang="en-US" sz="3200">
                <a:solidFill>
                  <a:schemeClr val="dk1"/>
                </a:solidFill>
                <a:latin typeface="Times New Roman"/>
                <a:ea typeface="Times New Roman"/>
                <a:cs typeface="Times New Roman"/>
                <a:sym typeface="Times New Roman"/>
              </a:rPr>
              <a:t>Class activities</a:t>
            </a:r>
            <a:endParaRPr/>
          </a:p>
          <a:p>
            <a:pPr indent="-139700" lvl="0" marL="342900" rtl="0" algn="l">
              <a:lnSpc>
                <a:spcPct val="90000"/>
              </a:lnSpc>
              <a:spcBef>
                <a:spcPts val="1000"/>
              </a:spcBef>
              <a:spcAft>
                <a:spcPts val="0"/>
              </a:spcAft>
              <a:buSzPts val="3200"/>
              <a:buNone/>
            </a:pPr>
            <a:r>
              <a:t/>
            </a:r>
            <a:endParaRPr sz="32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3200"/>
              <a:buNone/>
            </a:pPr>
            <a:r>
              <a:rPr lang="en-US" sz="3200">
                <a:solidFill>
                  <a:schemeClr val="dk1"/>
                </a:solidFill>
                <a:latin typeface="Times New Roman"/>
                <a:ea typeface="Times New Roman"/>
                <a:cs typeface="Times New Roman"/>
                <a:sym typeface="Times New Roman"/>
              </a:rPr>
              <a:t>Google Classroom</a:t>
            </a:r>
            <a:endParaRPr/>
          </a:p>
          <a:p>
            <a:pPr indent="0" lvl="0" marL="0" rtl="0" algn="l">
              <a:lnSpc>
                <a:spcPct val="90000"/>
              </a:lnSpc>
              <a:spcBef>
                <a:spcPts val="1000"/>
              </a:spcBef>
              <a:spcAft>
                <a:spcPts val="0"/>
              </a:spcAft>
              <a:buSzPts val="4000"/>
              <a:buNone/>
            </a:pPr>
            <a:r>
              <a:rPr lang="en-US" sz="4000">
                <a:solidFill>
                  <a:schemeClr val="dk1"/>
                </a:solidFill>
                <a:latin typeface="Times New Roman"/>
                <a:ea typeface="Times New Roman"/>
                <a:cs typeface="Times New Roman"/>
                <a:sym typeface="Times New Roman"/>
              </a:rPr>
              <a:t>Class code for Section A: </a:t>
            </a:r>
            <a:r>
              <a:rPr lang="en-US" sz="6000">
                <a:solidFill>
                  <a:srgbClr val="0C0C0C"/>
                </a:solidFill>
                <a:latin typeface="Times New Roman"/>
                <a:ea typeface="Times New Roman"/>
                <a:cs typeface="Times New Roman"/>
                <a:sym typeface="Times New Roman"/>
              </a:rPr>
              <a:t>veufwxx</a:t>
            </a:r>
            <a:endParaRPr sz="6000">
              <a:solidFill>
                <a:srgbClr val="0C0C0C"/>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4000"/>
              <a:buNone/>
            </a:pPr>
            <a:r>
              <a:rPr lang="en-US" sz="4000">
                <a:solidFill>
                  <a:srgbClr val="7B230B"/>
                </a:solidFill>
                <a:latin typeface="Times New Roman"/>
                <a:ea typeface="Times New Roman"/>
                <a:cs typeface="Times New Roman"/>
                <a:sym typeface="Times New Roman"/>
              </a:rPr>
              <a:t>Section E</a:t>
            </a:r>
            <a:r>
              <a:rPr lang="en-US" sz="6000">
                <a:solidFill>
                  <a:srgbClr val="7B230B"/>
                </a:solidFill>
                <a:latin typeface="Times New Roman"/>
                <a:ea typeface="Times New Roman"/>
                <a:cs typeface="Times New Roman"/>
                <a:sym typeface="Times New Roman"/>
              </a:rPr>
              <a:t>: ayczyms</a:t>
            </a:r>
            <a:endParaRPr sz="6000">
              <a:solidFill>
                <a:srgbClr val="7B230B"/>
              </a:solidFill>
              <a:latin typeface="Times New Roman"/>
              <a:ea typeface="Times New Roman"/>
              <a:cs typeface="Times New Roman"/>
              <a:sym typeface="Times New Roman"/>
            </a:endParaRPr>
          </a:p>
          <a:p>
            <a:pPr indent="-139700" lvl="0" marL="342900" rtl="0" algn="l">
              <a:lnSpc>
                <a:spcPct val="90000"/>
              </a:lnSpc>
              <a:spcBef>
                <a:spcPts val="1000"/>
              </a:spcBef>
              <a:spcAft>
                <a:spcPts val="0"/>
              </a:spcAft>
              <a:buSzPts val="3200"/>
              <a:buNone/>
            </a:pPr>
            <a:r>
              <a:t/>
            </a:r>
            <a:endParaRPr sz="3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C0C0C"/>
              </a:buClr>
              <a:buSzPts val="5400"/>
              <a:buFont typeface="Times New Roman"/>
              <a:buNone/>
            </a:pPr>
            <a:r>
              <a:rPr b="1" lang="en-US" sz="5400">
                <a:solidFill>
                  <a:srgbClr val="0C0C0C"/>
                </a:solidFill>
                <a:latin typeface="Times New Roman"/>
                <a:ea typeface="Times New Roman"/>
                <a:cs typeface="Times New Roman"/>
                <a:sym typeface="Times New Roman"/>
              </a:rPr>
              <a:t>ATIVITY TIME</a:t>
            </a:r>
            <a:endParaRPr/>
          </a:p>
        </p:txBody>
      </p:sp>
      <p:sp>
        <p:nvSpPr>
          <p:cNvPr id="201" name="Google Shape;201;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Char char="🠶"/>
            </a:pPr>
            <a:r>
              <a:rPr lang="en-US" sz="2600">
                <a:solidFill>
                  <a:schemeClr val="dk1"/>
                </a:solidFill>
                <a:latin typeface="Times New Roman"/>
                <a:ea typeface="Times New Roman"/>
                <a:cs typeface="Times New Roman"/>
                <a:sym typeface="Times New Roman"/>
              </a:rPr>
              <a:t>You have 10 minutes. Find three other students you share something in common with — though not anything obvious or visible, such as hair color.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828801" y="624110"/>
            <a:ext cx="9675812"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Times New Roman"/>
              <a:buNone/>
            </a:pPr>
            <a:r>
              <a:rPr b="1" lang="en-US">
                <a:latin typeface="Times New Roman"/>
                <a:ea typeface="Times New Roman"/>
                <a:cs typeface="Times New Roman"/>
                <a:sym typeface="Times New Roman"/>
              </a:rPr>
              <a:t>Introduction to Reading</a:t>
            </a:r>
            <a:endParaRPr b="1">
              <a:latin typeface="Times New Roman"/>
              <a:ea typeface="Times New Roman"/>
              <a:cs typeface="Times New Roman"/>
              <a:sym typeface="Times New Roman"/>
            </a:endParaRPr>
          </a:p>
        </p:txBody>
      </p:sp>
      <p:sp>
        <p:nvSpPr>
          <p:cNvPr id="207" name="Google Shape;207;p25"/>
          <p:cNvSpPr txBox="1"/>
          <p:nvPr>
            <p:ph idx="1" type="body"/>
          </p:nvPr>
        </p:nvSpPr>
        <p:spPr>
          <a:xfrm>
            <a:off x="1828801" y="2133600"/>
            <a:ext cx="10148551" cy="4421746"/>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00"/>
              <a:buNone/>
            </a:pPr>
            <a:r>
              <a:rPr b="1" lang="en-US" sz="2400" u="sng">
                <a:solidFill>
                  <a:srgbClr val="0C0C0C"/>
                </a:solidFill>
                <a:latin typeface="Times New Roman"/>
                <a:ea typeface="Times New Roman"/>
                <a:cs typeface="Times New Roman"/>
                <a:sym typeface="Times New Roman"/>
              </a:rPr>
              <a:t>Definition:</a:t>
            </a:r>
            <a:r>
              <a:rPr lang="en-US" sz="2400">
                <a:solidFill>
                  <a:srgbClr val="0C0C0C"/>
                </a:solidFill>
                <a:latin typeface="Times New Roman"/>
                <a:ea typeface="Times New Roman"/>
                <a:cs typeface="Times New Roman"/>
                <a:sym typeface="Times New Roman"/>
              </a:rPr>
              <a:t> Mental activity performed to get messages from written language. Reading is associated with understanding and comprehension. It demands effort and hard work.</a:t>
            </a:r>
            <a:endParaRPr/>
          </a:p>
          <a:p>
            <a:pPr indent="-190500" lvl="0" marL="342900" rtl="0" algn="just">
              <a:spcBef>
                <a:spcPts val="1000"/>
              </a:spcBef>
              <a:spcAft>
                <a:spcPts val="0"/>
              </a:spcAft>
              <a:buSzPts val="2400"/>
              <a:buNone/>
            </a:pPr>
            <a:r>
              <a:t/>
            </a:r>
            <a:endParaRPr sz="2400">
              <a:solidFill>
                <a:srgbClr val="0C0C0C"/>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700011" y="283336"/>
            <a:ext cx="9804601" cy="103031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Times New Roman"/>
              <a:buNone/>
            </a:pPr>
            <a:r>
              <a:rPr b="1" lang="en-US" sz="3240">
                <a:latin typeface="Times New Roman"/>
                <a:ea typeface="Times New Roman"/>
                <a:cs typeface="Times New Roman"/>
                <a:sym typeface="Times New Roman"/>
              </a:rPr>
              <a:t>THE PROCESS OF READING:</a:t>
            </a:r>
            <a:br>
              <a:rPr lang="en-US" sz="3240">
                <a:latin typeface="Times New Roman"/>
                <a:ea typeface="Times New Roman"/>
                <a:cs typeface="Times New Roman"/>
                <a:sym typeface="Times New Roman"/>
              </a:rPr>
            </a:br>
            <a:endParaRPr sz="3240">
              <a:latin typeface="Times New Roman"/>
              <a:ea typeface="Times New Roman"/>
              <a:cs typeface="Times New Roman"/>
              <a:sym typeface="Times New Roman"/>
            </a:endParaRPr>
          </a:p>
        </p:txBody>
      </p:sp>
      <p:sp>
        <p:nvSpPr>
          <p:cNvPr id="213" name="Google Shape;213;p26"/>
          <p:cNvSpPr txBox="1"/>
          <p:nvPr>
            <p:ph idx="1" type="body"/>
          </p:nvPr>
        </p:nvSpPr>
        <p:spPr>
          <a:xfrm>
            <a:off x="618186" y="1481070"/>
            <a:ext cx="11337186" cy="537693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400"/>
              <a:buNone/>
            </a:pPr>
            <a:r>
              <a:rPr lang="en-US" sz="2400">
                <a:solidFill>
                  <a:srgbClr val="0C0C0C"/>
                </a:solidFill>
                <a:latin typeface="Times New Roman"/>
                <a:ea typeface="Times New Roman"/>
                <a:cs typeface="Times New Roman"/>
                <a:sym typeface="Times New Roman"/>
              </a:rPr>
              <a:t>The process of reading has the following steps:</a:t>
            </a:r>
            <a:endParaRPr/>
          </a:p>
          <a:p>
            <a:pPr indent="-342900" lvl="0" marL="342900" rtl="0" algn="just">
              <a:spcBef>
                <a:spcPts val="1000"/>
              </a:spcBef>
              <a:spcAft>
                <a:spcPts val="0"/>
              </a:spcAft>
              <a:buSzPts val="2400"/>
              <a:buChar char="🠶"/>
            </a:pPr>
            <a:r>
              <a:rPr b="1" i="1" lang="en-US" sz="2400" u="sng">
                <a:solidFill>
                  <a:srgbClr val="0C0C0C"/>
                </a:solidFill>
                <a:latin typeface="Times New Roman"/>
                <a:ea typeface="Times New Roman"/>
                <a:cs typeface="Times New Roman"/>
                <a:sym typeface="Times New Roman"/>
              </a:rPr>
              <a:t>Pre-reading Stage:</a:t>
            </a:r>
            <a:r>
              <a:rPr b="1" lang="en-US" sz="2400">
                <a:solidFill>
                  <a:srgbClr val="0C0C0C"/>
                </a:solidFill>
                <a:latin typeface="Times New Roman"/>
                <a:ea typeface="Times New Roman"/>
                <a:cs typeface="Times New Roman"/>
                <a:sym typeface="Times New Roman"/>
              </a:rPr>
              <a:t> </a:t>
            </a:r>
            <a:r>
              <a:rPr lang="en-US" sz="2400">
                <a:solidFill>
                  <a:srgbClr val="0C0C0C"/>
                </a:solidFill>
                <a:latin typeface="Times New Roman"/>
                <a:ea typeface="Times New Roman"/>
                <a:cs typeface="Times New Roman"/>
                <a:sym typeface="Times New Roman"/>
              </a:rPr>
              <a:t>Before reading something you must consider the following questions: </a:t>
            </a:r>
            <a:endParaRPr/>
          </a:p>
          <a:p>
            <a:pPr indent="-342900" lvl="0" marL="342900" rtl="0" algn="just">
              <a:spcBef>
                <a:spcPts val="1000"/>
              </a:spcBef>
              <a:spcAft>
                <a:spcPts val="0"/>
              </a:spcAft>
              <a:buSzPts val="2400"/>
              <a:buChar char="🠶"/>
            </a:pPr>
            <a:r>
              <a:rPr lang="en-US" sz="2400">
                <a:solidFill>
                  <a:srgbClr val="0C0C0C"/>
                </a:solidFill>
                <a:latin typeface="Times New Roman"/>
                <a:ea typeface="Times New Roman"/>
                <a:cs typeface="Times New Roman"/>
                <a:sym typeface="Times New Roman"/>
              </a:rPr>
              <a:t>Have I read anything on the given topic before? If yes, what did I read? Recall the previous information.</a:t>
            </a:r>
            <a:endParaRPr/>
          </a:p>
          <a:p>
            <a:pPr indent="-342900" lvl="0" marL="342900" rtl="0" algn="just">
              <a:spcBef>
                <a:spcPts val="1000"/>
              </a:spcBef>
              <a:spcAft>
                <a:spcPts val="0"/>
              </a:spcAft>
              <a:buSzPts val="2400"/>
              <a:buChar char="🠶"/>
            </a:pPr>
            <a:r>
              <a:rPr lang="en-US" sz="2400">
                <a:solidFill>
                  <a:srgbClr val="0C0C0C"/>
                </a:solidFill>
                <a:latin typeface="Times New Roman"/>
                <a:ea typeface="Times New Roman"/>
                <a:cs typeface="Times New Roman"/>
                <a:sym typeface="Times New Roman"/>
              </a:rPr>
              <a:t>If you have never read anything on the given topic, think of ideas and information you currently have on the given topic.</a:t>
            </a:r>
            <a:endParaRPr/>
          </a:p>
          <a:p>
            <a:pPr indent="-342900" lvl="0" marL="342900" rtl="0" algn="just">
              <a:spcBef>
                <a:spcPts val="1000"/>
              </a:spcBef>
              <a:spcAft>
                <a:spcPts val="0"/>
              </a:spcAft>
              <a:buSzPts val="2400"/>
              <a:buChar char="🠶"/>
            </a:pPr>
            <a:r>
              <a:rPr lang="en-US" sz="2400">
                <a:solidFill>
                  <a:srgbClr val="0C0C0C"/>
                </a:solidFill>
                <a:latin typeface="Times New Roman"/>
                <a:ea typeface="Times New Roman"/>
                <a:cs typeface="Times New Roman"/>
                <a:sym typeface="Times New Roman"/>
              </a:rPr>
              <a:t>How important and relevant is the topic to real life?</a:t>
            </a:r>
            <a:endParaRPr/>
          </a:p>
          <a:p>
            <a:pPr indent="-342900" lvl="0" marL="342900" rtl="0" algn="just">
              <a:spcBef>
                <a:spcPts val="1000"/>
              </a:spcBef>
              <a:spcAft>
                <a:spcPts val="0"/>
              </a:spcAft>
              <a:buSzPts val="2400"/>
              <a:buChar char="🠶"/>
            </a:pPr>
            <a:r>
              <a:rPr lang="en-US" sz="2400">
                <a:solidFill>
                  <a:srgbClr val="0C0C0C"/>
                </a:solidFill>
                <a:latin typeface="Times New Roman"/>
                <a:ea typeface="Times New Roman"/>
                <a:cs typeface="Times New Roman"/>
                <a:sym typeface="Times New Roman"/>
              </a:rPr>
              <a:t>Does it interest you?</a:t>
            </a:r>
            <a:endParaRPr/>
          </a:p>
          <a:p>
            <a:pPr indent="-342900" lvl="0" marL="342900" rtl="0" algn="just">
              <a:spcBef>
                <a:spcPts val="1000"/>
              </a:spcBef>
              <a:spcAft>
                <a:spcPts val="0"/>
              </a:spcAft>
              <a:buSzPts val="2400"/>
              <a:buChar char="🠶"/>
            </a:pPr>
            <a:r>
              <a:rPr lang="en-US" sz="2400">
                <a:solidFill>
                  <a:srgbClr val="0C0C0C"/>
                </a:solidFill>
                <a:latin typeface="Times New Roman"/>
                <a:ea typeface="Times New Roman"/>
                <a:cs typeface="Times New Roman"/>
                <a:sym typeface="Times New Roman"/>
              </a:rPr>
              <a:t>For a book, research journal/paper, etc, analyse the title, the writer, year of publication, publication institute, content page, etc.</a:t>
            </a:r>
            <a:endParaRPr/>
          </a:p>
          <a:p>
            <a:pPr indent="-190500" lvl="0" marL="342900" rtl="0" algn="just">
              <a:spcBef>
                <a:spcPts val="1000"/>
              </a:spcBef>
              <a:spcAft>
                <a:spcPts val="0"/>
              </a:spcAft>
              <a:buSzPts val="2400"/>
              <a:buNone/>
            </a:pPr>
            <a:r>
              <a:t/>
            </a:r>
            <a:endParaRPr sz="2400">
              <a:solidFill>
                <a:srgbClr val="0C0C0C"/>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