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6858000" cx="9144000"/>
  <p:notesSz cx="6858000" cy="9144000"/>
  <p:embeddedFontLst>
    <p:embeddedFont>
      <p:font typeface="Tahoma"/>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F3B6934-BDB9-42C8-8C5E-36FFE930DFBF}">
  <a:tblStyle styleId="{5F3B6934-BDB9-42C8-8C5E-36FFE930DFB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Tahoma-regular.fntdata"/><Relationship Id="rId20" Type="http://schemas.openxmlformats.org/officeDocument/2006/relationships/slide" Target="slides/slide14.xml"/><Relationship Id="rId41" Type="http://schemas.openxmlformats.org/officeDocument/2006/relationships/font" Target="fonts/Tahoma-bold.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 name="Google Shape;51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9" name="Google Shape;55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2" name="Google Shape;57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1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1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9" name="Google Shape;79;p1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2" name="Shape 82"/>
        <p:cNvGrpSpPr/>
        <p:nvPr/>
      </p:nvGrpSpPr>
      <p:grpSpPr>
        <a:xfrm>
          <a:off x="0" y="0"/>
          <a:ext cx="0" cy="0"/>
          <a:chOff x="0" y="0"/>
          <a:chExt cx="0" cy="0"/>
        </a:xfrm>
      </p:grpSpPr>
      <p:sp>
        <p:nvSpPr>
          <p:cNvPr id="83" name="Google Shape;83;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4" name="Google Shape;84;p1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85" name="Google Shape;85;p1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86" name="Google Shape;86;p1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87" name="Google Shape;87;p1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88" name="Google Shape;88;p1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1" name="Shape 91"/>
        <p:cNvGrpSpPr/>
        <p:nvPr/>
      </p:nvGrpSpPr>
      <p:grpSpPr>
        <a:xfrm>
          <a:off x="0" y="0"/>
          <a:ext cx="0" cy="0"/>
          <a:chOff x="0" y="0"/>
          <a:chExt cx="0" cy="0"/>
        </a:xfrm>
      </p:grpSpPr>
      <p:sp>
        <p:nvSpPr>
          <p:cNvPr id="92" name="Google Shape;92;p1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3" name="Google Shape;93;p14"/>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94" name="Google Shape;94;p14"/>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95" name="Google Shape;95;p1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8" name="Shape 98"/>
        <p:cNvGrpSpPr/>
        <p:nvPr/>
      </p:nvGrpSpPr>
      <p:grpSpPr>
        <a:xfrm>
          <a:off x="0" y="0"/>
          <a:ext cx="0" cy="0"/>
          <a:chOff x="0" y="0"/>
          <a:chExt cx="0" cy="0"/>
        </a:xfrm>
      </p:grpSpPr>
      <p:sp>
        <p:nvSpPr>
          <p:cNvPr id="99" name="Google Shape;99;p1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0" name="Google Shape;100;p1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Times New Roman"/>
              <a:buNone/>
              <a:defRPr sz="2000"/>
            </a:lvl1pPr>
            <a:lvl2pPr indent="-228600" lvl="1" marL="914400" algn="l">
              <a:spcBef>
                <a:spcPts val="360"/>
              </a:spcBef>
              <a:spcAft>
                <a:spcPts val="0"/>
              </a:spcAft>
              <a:buClr>
                <a:schemeClr val="dk1"/>
              </a:buClr>
              <a:buSzPts val="1800"/>
              <a:buFont typeface="Times New Roman"/>
              <a:buNone/>
              <a:defRPr sz="1800"/>
            </a:lvl2pPr>
            <a:lvl3pPr indent="-228600" lvl="2" marL="1371600" algn="l">
              <a:spcBef>
                <a:spcPts val="320"/>
              </a:spcBef>
              <a:spcAft>
                <a:spcPts val="0"/>
              </a:spcAft>
              <a:buClr>
                <a:schemeClr val="dk1"/>
              </a:buClr>
              <a:buSzPts val="1600"/>
              <a:buFont typeface="Times New Roman"/>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101" name="Google Shape;101;p1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Times New Roman"/>
              <a:buNone/>
              <a:defRPr/>
            </a:lvl1pPr>
            <a:lvl2pPr lvl="1" algn="ctr">
              <a:spcBef>
                <a:spcPts val="560"/>
              </a:spcBef>
              <a:spcAft>
                <a:spcPts val="0"/>
              </a:spcAft>
              <a:buClr>
                <a:schemeClr val="dk1"/>
              </a:buClr>
              <a:buSzPts val="2800"/>
              <a:buFont typeface="Times New Roman"/>
              <a:buNone/>
              <a:defRPr/>
            </a:lvl2pPr>
            <a:lvl3pPr lvl="2" algn="ctr">
              <a:spcBef>
                <a:spcPts val="480"/>
              </a:spcBef>
              <a:spcAft>
                <a:spcPts val="0"/>
              </a:spcAft>
              <a:buClr>
                <a:schemeClr val="dk1"/>
              </a:buClr>
              <a:buSzPts val="2400"/>
              <a:buFont typeface="Times New Roman"/>
              <a:buNone/>
              <a:defRPr/>
            </a:lvl3pPr>
            <a:lvl4pPr lvl="3" algn="ctr">
              <a:spcBef>
                <a:spcPts val="400"/>
              </a:spcBef>
              <a:spcAft>
                <a:spcPts val="0"/>
              </a:spcAft>
              <a:buClr>
                <a:schemeClr val="dk1"/>
              </a:buClr>
              <a:buSzPts val="2000"/>
              <a:buFont typeface="Times New Roman"/>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p:txBody>
      </p:sp>
      <p:sp>
        <p:nvSpPr>
          <p:cNvPr id="24" name="Google Shape;24;p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27" name="Shape 27"/>
        <p:cNvGrpSpPr/>
        <p:nvPr/>
      </p:nvGrpSpPr>
      <p:grpSpPr>
        <a:xfrm>
          <a:off x="0" y="0"/>
          <a:ext cx="0" cy="0"/>
          <a:chOff x="0" y="0"/>
          <a:chExt cx="0" cy="0"/>
        </a:xfrm>
      </p:grpSpPr>
      <p:sp>
        <p:nvSpPr>
          <p:cNvPr id="28" name="Google Shape;28;p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4"/>
          <p:cNvSpPr txBox="1"/>
          <p:nvPr>
            <p:ph idx="2" type="body"/>
          </p:nvPr>
        </p:nvSpPr>
        <p:spPr>
          <a:xfrm>
            <a:off x="4648200" y="1981200"/>
            <a:ext cx="4038600" cy="186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4"/>
          <p:cNvSpPr txBox="1"/>
          <p:nvPr>
            <p:ph idx="3" type="body"/>
          </p:nvPr>
        </p:nvSpPr>
        <p:spPr>
          <a:xfrm>
            <a:off x="4648200" y="4000500"/>
            <a:ext cx="4038600" cy="186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 name="Google Shape;32;p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5" name="Shape 35"/>
        <p:cNvGrpSpPr/>
        <p:nvPr/>
      </p:nvGrpSpPr>
      <p:grpSpPr>
        <a:xfrm>
          <a:off x="0" y="0"/>
          <a:ext cx="0" cy="0"/>
          <a:chOff x="0" y="0"/>
          <a:chExt cx="0" cy="0"/>
        </a:xfrm>
      </p:grpSpPr>
      <p:sp>
        <p:nvSpPr>
          <p:cNvPr id="36" name="Google Shape;36;p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 name="Google Shape;37;p5"/>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5"/>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42" name="Shape 42"/>
        <p:cNvGrpSpPr/>
        <p:nvPr/>
      </p:nvGrpSpPr>
      <p:grpSpPr>
        <a:xfrm>
          <a:off x="0" y="0"/>
          <a:ext cx="0" cy="0"/>
          <a:chOff x="0" y="0"/>
          <a:chExt cx="0" cy="0"/>
        </a:xfrm>
      </p:grpSpPr>
      <p:sp>
        <p:nvSpPr>
          <p:cNvPr id="43" name="Google Shape;43;p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7" name="Shape 47"/>
        <p:cNvGrpSpPr/>
        <p:nvPr/>
      </p:nvGrpSpPr>
      <p:grpSpPr>
        <a:xfrm>
          <a:off x="0" y="0"/>
          <a:ext cx="0" cy="0"/>
          <a:chOff x="0" y="0"/>
          <a:chExt cx="0" cy="0"/>
        </a:xfrm>
      </p:grpSpPr>
      <p:sp>
        <p:nvSpPr>
          <p:cNvPr id="48" name="Google Shape;48;p7"/>
          <p:cNvSpPr txBox="1"/>
          <p:nvPr>
            <p:ph type="title"/>
          </p:nvPr>
        </p:nvSpPr>
        <p:spPr>
          <a:xfrm rot="5400000">
            <a:off x="4743450" y="2381250"/>
            <a:ext cx="5486400" cy="1943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9" name="Google Shape;49;p7"/>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0" name="Google Shape;50;p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3" name="Shape 53"/>
        <p:cNvGrpSpPr/>
        <p:nvPr/>
      </p:nvGrpSpPr>
      <p:grpSpPr>
        <a:xfrm>
          <a:off x="0" y="0"/>
          <a:ext cx="0" cy="0"/>
          <a:chOff x="0" y="0"/>
          <a:chExt cx="0" cy="0"/>
        </a:xfrm>
      </p:grpSpPr>
      <p:sp>
        <p:nvSpPr>
          <p:cNvPr id="54" name="Google Shape;54;p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8"/>
          <p:cNvSpPr txBox="1"/>
          <p:nvPr>
            <p:ph idx="1" type="body"/>
          </p:nvPr>
        </p:nvSpPr>
        <p:spPr>
          <a:xfrm rot="5400000">
            <a:off x="2514600" y="152400"/>
            <a:ext cx="4114800" cy="7772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6" name="Google Shape;56;p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1" name="Google Shape;61;p9"/>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62" name="Google Shape;62;p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63" name="Google Shape;63;p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1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1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Times New Roman"/>
              <a:buChar char="•"/>
              <a:defRPr sz="3200"/>
            </a:lvl1pPr>
            <a:lvl2pPr indent="-406400" lvl="1" marL="914400" algn="l">
              <a:spcBef>
                <a:spcPts val="560"/>
              </a:spcBef>
              <a:spcAft>
                <a:spcPts val="0"/>
              </a:spcAft>
              <a:buClr>
                <a:schemeClr val="dk1"/>
              </a:buClr>
              <a:buSzPts val="2800"/>
              <a:buFont typeface="Times New Roman"/>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69" name="Google Shape;69;p1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70" name="Google Shape;70;p1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1" name="Google Shape;11;p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 name="Google Shape;12;p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Google Shape;13;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2"/>
              </a:solidFill>
              <a:latin typeface="Times New Roman"/>
              <a:ea typeface="Times New Roman"/>
              <a:cs typeface="Times New Roman"/>
              <a:sym typeface="Times New Roman"/>
            </a:endParaRPr>
          </a:p>
        </p:txBody>
      </p:sp>
      <p:sp>
        <p:nvSpPr>
          <p:cNvPr id="109" name="Google Shape;109;p1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Week 2 and 3</a:t>
            </a:r>
            <a:endParaRPr/>
          </a:p>
        </p:txBody>
      </p:sp>
      <p:sp>
        <p:nvSpPr>
          <p:cNvPr id="110" name="Google Shape;110;p16"/>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457200" y="457200"/>
            <a:ext cx="8229600" cy="1066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6</a:t>
            </a:r>
            <a:endParaRPr/>
          </a:p>
        </p:txBody>
      </p:sp>
      <p:sp>
        <p:nvSpPr>
          <p:cNvPr id="215" name="Google Shape;215;p25"/>
          <p:cNvSpPr txBox="1"/>
          <p:nvPr>
            <p:ph idx="1" type="body"/>
          </p:nvPr>
        </p:nvSpPr>
        <p:spPr>
          <a:xfrm>
            <a:off x="457200" y="1600200"/>
            <a:ext cx="82296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Step 1:  </a:t>
            </a:r>
            <a:r>
              <a:rPr b="1" i="1" lang="en-US" sz="2000" u="none">
                <a:solidFill>
                  <a:schemeClr val="dk1"/>
                </a:solidFill>
                <a:latin typeface="Times New Roman"/>
                <a:ea typeface="Times New Roman"/>
                <a:cs typeface="Times New Roman"/>
                <a:sym typeface="Times New Roman"/>
              </a:rPr>
              <a:t>Input</a:t>
            </a:r>
            <a:r>
              <a:rPr b="1" i="0" lang="en-US" sz="2000" u="none">
                <a:solidFill>
                  <a:schemeClr val="dk1"/>
                </a:solidFill>
                <a:latin typeface="Times New Roman"/>
                <a:ea typeface="Times New Roman"/>
                <a:cs typeface="Times New Roman"/>
                <a:sym typeface="Times New Roman"/>
              </a:rPr>
              <a:t> 	A, B, C</a:t>
            </a:r>
            <a:endParaRPr/>
          </a:p>
          <a:p>
            <a:pPr indent="-342900" lvl="0" marL="342900" rtl="0" algn="l">
              <a:lnSpc>
                <a:spcPct val="8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Step 2:  </a:t>
            </a:r>
            <a:r>
              <a:rPr b="1" i="1" lang="en-US" sz="2000" u="none">
                <a:solidFill>
                  <a:schemeClr val="dk1"/>
                </a:solidFill>
                <a:latin typeface="Times New Roman"/>
                <a:ea typeface="Times New Roman"/>
                <a:cs typeface="Times New Roman"/>
                <a:sym typeface="Times New Roman"/>
              </a:rPr>
              <a:t>if (</a:t>
            </a:r>
            <a:r>
              <a:rPr b="1" i="0" lang="en-US" sz="2000" u="none">
                <a:solidFill>
                  <a:schemeClr val="dk1"/>
                </a:solidFill>
                <a:latin typeface="Times New Roman"/>
                <a:ea typeface="Times New Roman"/>
                <a:cs typeface="Times New Roman"/>
                <a:sym typeface="Times New Roman"/>
              </a:rPr>
              <a:t>A&gt;B) </a:t>
            </a:r>
            <a:r>
              <a:rPr b="1" i="1" lang="en-US" sz="2000" u="none">
                <a:solidFill>
                  <a:schemeClr val="dk1"/>
                </a:solidFill>
                <a:latin typeface="Times New Roman"/>
                <a:ea typeface="Times New Roman"/>
                <a:cs typeface="Times New Roman"/>
                <a:sym typeface="Times New Roman"/>
              </a:rPr>
              <a:t>then</a:t>
            </a:r>
            <a:endParaRPr/>
          </a:p>
          <a:p>
            <a:pPr indent="-342900" lvl="0" marL="342900" rtl="0" algn="l">
              <a:lnSpc>
                <a:spcPct val="80000"/>
              </a:lnSpc>
              <a:spcBef>
                <a:spcPts val="40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		       if (</a:t>
            </a:r>
            <a:r>
              <a:rPr b="1" i="0" lang="en-US" sz="2000" u="none">
                <a:solidFill>
                  <a:schemeClr val="dk1"/>
                </a:solidFill>
                <a:latin typeface="Times New Roman"/>
                <a:ea typeface="Times New Roman"/>
                <a:cs typeface="Times New Roman"/>
                <a:sym typeface="Times New Roman"/>
              </a:rPr>
              <a:t>A&gt;C) </a:t>
            </a:r>
            <a:r>
              <a:rPr b="1" i="1" lang="en-US" sz="2000" u="none">
                <a:solidFill>
                  <a:schemeClr val="dk1"/>
                </a:solidFill>
                <a:latin typeface="Times New Roman"/>
                <a:ea typeface="Times New Roman"/>
                <a:cs typeface="Times New Roman"/>
                <a:sym typeface="Times New Roman"/>
              </a:rPr>
              <a:t>then  </a:t>
            </a:r>
            <a:endParaRPr/>
          </a:p>
          <a:p>
            <a:pPr indent="-342900" lvl="0" marL="342900" rtl="0" algn="l">
              <a:lnSpc>
                <a:spcPct val="8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MAX </a:t>
            </a:r>
            <a:r>
              <a:rPr b="0" i="0" lang="en-US" sz="1600" u="none">
                <a:solidFill>
                  <a:schemeClr val="dk1"/>
                </a:solidFill>
                <a:latin typeface="Times New Roman"/>
                <a:ea typeface="Times New Roman"/>
                <a:cs typeface="Times New Roman"/>
                <a:sym typeface="Times New Roman"/>
              </a:rPr>
              <a:t> </a:t>
            </a:r>
            <a:r>
              <a:rPr b="0" i="0" lang="en-US" sz="1600" u="none">
                <a:solidFill>
                  <a:schemeClr val="dk1"/>
                </a:solidFill>
                <a:latin typeface="Noto Sans Symbols"/>
                <a:ea typeface="Noto Sans Symbols"/>
                <a:cs typeface="Noto Sans Symbols"/>
                <a:sym typeface="Noto Sans Symbols"/>
              </a:rPr>
              <a:t>🡸</a:t>
            </a:r>
            <a:r>
              <a:rPr b="1" i="0" lang="en-US" sz="2000" u="none">
                <a:solidFill>
                  <a:schemeClr val="dk1"/>
                </a:solidFill>
                <a:latin typeface="Times New Roman"/>
                <a:ea typeface="Times New Roman"/>
                <a:cs typeface="Times New Roman"/>
                <a:sym typeface="Times New Roman"/>
              </a:rPr>
              <a:t>A	[A&gt;B, A&gt;C]</a:t>
            </a:r>
            <a:endParaRPr/>
          </a:p>
          <a:p>
            <a:pPr indent="-342900" lvl="0" marL="342900" rtl="0" algn="l">
              <a:lnSpc>
                <a:spcPct val="80000"/>
              </a:lnSpc>
              <a:spcBef>
                <a:spcPts val="40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		      else</a:t>
            </a:r>
            <a:r>
              <a:rPr b="1" i="0" lang="en-US" sz="2000" u="none">
                <a:solidFill>
                  <a:schemeClr val="dk1"/>
                </a:solidFill>
                <a:latin typeface="Times New Roman"/>
                <a:ea typeface="Times New Roman"/>
                <a:cs typeface="Times New Roman"/>
                <a:sym typeface="Times New Roman"/>
              </a:rPr>
              <a:t>   </a:t>
            </a:r>
            <a:endParaRPr/>
          </a:p>
          <a:p>
            <a:pPr indent="-342900" lvl="0" marL="342900" rtl="0" algn="l">
              <a:lnSpc>
                <a:spcPct val="8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MAX </a:t>
            </a:r>
            <a:r>
              <a:rPr b="0" i="0" lang="en-US" sz="1600" u="none">
                <a:solidFill>
                  <a:schemeClr val="dk1"/>
                </a:solidFill>
                <a:latin typeface="Times New Roman"/>
                <a:ea typeface="Times New Roman"/>
                <a:cs typeface="Times New Roman"/>
                <a:sym typeface="Times New Roman"/>
              </a:rPr>
              <a:t> </a:t>
            </a:r>
            <a:r>
              <a:rPr b="0" i="0" lang="en-US" sz="1600" u="none">
                <a:solidFill>
                  <a:schemeClr val="dk1"/>
                </a:solidFill>
                <a:latin typeface="Noto Sans Symbols"/>
                <a:ea typeface="Noto Sans Symbols"/>
                <a:cs typeface="Noto Sans Symbols"/>
                <a:sym typeface="Noto Sans Symbols"/>
              </a:rPr>
              <a:t>🡸</a:t>
            </a:r>
            <a:r>
              <a:rPr b="1" i="0" lang="en-US" sz="2000" u="none">
                <a:solidFill>
                  <a:schemeClr val="dk1"/>
                </a:solidFill>
                <a:latin typeface="Times New Roman"/>
                <a:ea typeface="Times New Roman"/>
                <a:cs typeface="Times New Roman"/>
                <a:sym typeface="Times New Roman"/>
              </a:rPr>
              <a:t>C	[C&gt;A&gt;B]</a:t>
            </a:r>
            <a:endParaRPr/>
          </a:p>
          <a:p>
            <a:pPr indent="-342900" lvl="0" marL="342900" rtl="0" algn="l">
              <a:lnSpc>
                <a:spcPct val="80000"/>
              </a:lnSpc>
              <a:spcBef>
                <a:spcPts val="40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		     endif</a:t>
            </a:r>
            <a:endParaRPr/>
          </a:p>
          <a:p>
            <a:pPr indent="-342900" lvl="0" marL="342900" rtl="0" algn="l">
              <a:lnSpc>
                <a:spcPct val="80000"/>
              </a:lnSpc>
              <a:spcBef>
                <a:spcPts val="40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		else  	</a:t>
            </a:r>
            <a:endParaRPr/>
          </a:p>
          <a:p>
            <a:pPr indent="-342900" lvl="0" marL="342900" rtl="0" algn="l">
              <a:lnSpc>
                <a:spcPct val="80000"/>
              </a:lnSpc>
              <a:spcBef>
                <a:spcPts val="40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 		      if (</a:t>
            </a:r>
            <a:r>
              <a:rPr b="1" i="0" lang="en-US" sz="2000" u="none">
                <a:solidFill>
                  <a:schemeClr val="dk1"/>
                </a:solidFill>
                <a:latin typeface="Times New Roman"/>
                <a:ea typeface="Times New Roman"/>
                <a:cs typeface="Times New Roman"/>
                <a:sym typeface="Times New Roman"/>
              </a:rPr>
              <a:t>B&gt;C) </a:t>
            </a:r>
            <a:r>
              <a:rPr b="1" i="1" lang="en-US" sz="2000" u="none">
                <a:solidFill>
                  <a:schemeClr val="dk1"/>
                </a:solidFill>
                <a:latin typeface="Times New Roman"/>
                <a:ea typeface="Times New Roman"/>
                <a:cs typeface="Times New Roman"/>
                <a:sym typeface="Times New Roman"/>
              </a:rPr>
              <a:t>then  </a:t>
            </a:r>
            <a:endParaRPr/>
          </a:p>
          <a:p>
            <a:pPr indent="-342900" lvl="0" marL="342900" rtl="0" algn="l">
              <a:lnSpc>
                <a:spcPct val="8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MAX </a:t>
            </a:r>
            <a:r>
              <a:rPr b="0" i="0" lang="en-US" sz="1600" u="none">
                <a:solidFill>
                  <a:schemeClr val="dk1"/>
                </a:solidFill>
                <a:latin typeface="Times New Roman"/>
                <a:ea typeface="Times New Roman"/>
                <a:cs typeface="Times New Roman"/>
                <a:sym typeface="Times New Roman"/>
              </a:rPr>
              <a:t> </a:t>
            </a:r>
            <a:r>
              <a:rPr b="0" i="0" lang="en-US" sz="1600" u="none">
                <a:solidFill>
                  <a:schemeClr val="dk1"/>
                </a:solidFill>
                <a:latin typeface="Noto Sans Symbols"/>
                <a:ea typeface="Noto Sans Symbols"/>
                <a:cs typeface="Noto Sans Symbols"/>
                <a:sym typeface="Noto Sans Symbols"/>
              </a:rPr>
              <a:t>🡸</a:t>
            </a:r>
            <a:r>
              <a:rPr b="1" i="0" lang="en-US" sz="2000" u="none">
                <a:solidFill>
                  <a:schemeClr val="dk1"/>
                </a:solidFill>
                <a:latin typeface="Times New Roman"/>
                <a:ea typeface="Times New Roman"/>
                <a:cs typeface="Times New Roman"/>
                <a:sym typeface="Times New Roman"/>
              </a:rPr>
              <a:t>B	[B&gt;A, B&gt;C]</a:t>
            </a:r>
            <a:endParaRPr/>
          </a:p>
          <a:p>
            <a:pPr indent="-342900" lvl="0" marL="342900" rtl="0" algn="l">
              <a:lnSpc>
                <a:spcPct val="8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a:t>
            </a:r>
            <a:r>
              <a:rPr b="1" i="1" lang="en-US" sz="2000" u="none">
                <a:solidFill>
                  <a:schemeClr val="dk1"/>
                </a:solidFill>
                <a:latin typeface="Times New Roman"/>
                <a:ea typeface="Times New Roman"/>
                <a:cs typeface="Times New Roman"/>
                <a:sym typeface="Times New Roman"/>
              </a:rPr>
              <a:t>else</a:t>
            </a:r>
            <a:r>
              <a:rPr b="1" i="0" lang="en-US" sz="2000" u="none">
                <a:solidFill>
                  <a:schemeClr val="dk1"/>
                </a:solidFill>
                <a:latin typeface="Times New Roman"/>
                <a:ea typeface="Times New Roman"/>
                <a:cs typeface="Times New Roman"/>
                <a:sym typeface="Times New Roman"/>
              </a:rPr>
              <a:t>   </a:t>
            </a:r>
            <a:endParaRPr/>
          </a:p>
          <a:p>
            <a:pPr indent="-342900" lvl="0" marL="342900" rtl="0" algn="l">
              <a:lnSpc>
                <a:spcPct val="8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MAX</a:t>
            </a:r>
            <a:r>
              <a:rPr b="0" i="0" lang="en-US" sz="1600" u="none">
                <a:solidFill>
                  <a:schemeClr val="dk1"/>
                </a:solidFill>
                <a:latin typeface="Times New Roman"/>
                <a:ea typeface="Times New Roman"/>
                <a:cs typeface="Times New Roman"/>
                <a:sym typeface="Times New Roman"/>
              </a:rPr>
              <a:t> </a:t>
            </a:r>
            <a:r>
              <a:rPr b="0" i="0" lang="en-US" sz="1600" u="none">
                <a:solidFill>
                  <a:schemeClr val="dk1"/>
                </a:solidFill>
                <a:latin typeface="Noto Sans Symbols"/>
                <a:ea typeface="Noto Sans Symbols"/>
                <a:cs typeface="Noto Sans Symbols"/>
                <a:sym typeface="Noto Sans Symbols"/>
              </a:rPr>
              <a:t>🡸</a:t>
            </a:r>
            <a:r>
              <a:rPr b="1" i="0" lang="en-US" sz="2000" u="none">
                <a:solidFill>
                  <a:schemeClr val="dk1"/>
                </a:solidFill>
                <a:latin typeface="Times New Roman"/>
                <a:ea typeface="Times New Roman"/>
                <a:cs typeface="Times New Roman"/>
                <a:sym typeface="Times New Roman"/>
              </a:rPr>
              <a:t>C	[C&gt;B&gt;A]</a:t>
            </a:r>
            <a:endParaRPr/>
          </a:p>
          <a:p>
            <a:pPr indent="-342900" lvl="0" marL="342900" rtl="0" algn="l">
              <a:lnSpc>
                <a:spcPct val="80000"/>
              </a:lnSpc>
              <a:spcBef>
                <a:spcPts val="40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		    endif</a:t>
            </a:r>
            <a:endParaRPr/>
          </a:p>
          <a:p>
            <a:pPr indent="-342900" lvl="0" marL="342900" rtl="0" algn="l">
              <a:lnSpc>
                <a:spcPct val="80000"/>
              </a:lnSpc>
              <a:spcBef>
                <a:spcPts val="40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		endif</a:t>
            </a:r>
            <a:endParaRPr/>
          </a:p>
          <a:p>
            <a:pPr indent="-342900" lvl="0" marL="342900" rtl="0" algn="l">
              <a:lnSpc>
                <a:spcPct val="8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Step 3: </a:t>
            </a:r>
            <a:r>
              <a:rPr b="1" i="1" lang="en-US" sz="2000" u="none">
                <a:solidFill>
                  <a:schemeClr val="dk1"/>
                </a:solidFill>
                <a:latin typeface="Times New Roman"/>
                <a:ea typeface="Times New Roman"/>
                <a:cs typeface="Times New Roman"/>
                <a:sym typeface="Times New Roman"/>
              </a:rPr>
              <a:t>Print “The largest number is”, MAX</a:t>
            </a:r>
            <a:endParaRPr/>
          </a:p>
        </p:txBody>
      </p:sp>
      <p:sp>
        <p:nvSpPr>
          <p:cNvPr id="216" name="Google Shape;216;p25"/>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6</a:t>
            </a:r>
            <a:endParaRPr/>
          </a:p>
        </p:txBody>
      </p:sp>
      <p:sp>
        <p:nvSpPr>
          <p:cNvPr id="222" name="Google Shape;222;p2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Times New Roman"/>
              <a:buChar char="•"/>
            </a:pPr>
            <a:r>
              <a:rPr b="1" i="0" lang="en-US" sz="3200" u="none">
                <a:solidFill>
                  <a:schemeClr val="dk1"/>
                </a:solidFill>
                <a:latin typeface="Times New Roman"/>
                <a:ea typeface="Times New Roman"/>
                <a:cs typeface="Times New Roman"/>
                <a:sym typeface="Times New Roman"/>
              </a:rPr>
              <a:t>Flowchart: Draw the flowchart of the above Algorithm.</a:t>
            </a:r>
            <a:endParaRPr/>
          </a:p>
          <a:p>
            <a:pPr indent="-342900" lvl="0" marL="34290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On the following slide, a number of potential boxes you could use to correctly implement the algorithm. </a:t>
            </a:r>
            <a:endParaRPr/>
          </a:p>
        </p:txBody>
      </p:sp>
      <p:sp>
        <p:nvSpPr>
          <p:cNvPr id="223" name="Google Shape;223;p26"/>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grpSp>
        <p:nvGrpSpPr>
          <p:cNvPr id="228" name="Google Shape;228;p27"/>
          <p:cNvGrpSpPr/>
          <p:nvPr/>
        </p:nvGrpSpPr>
        <p:grpSpPr>
          <a:xfrm>
            <a:off x="107950" y="44450"/>
            <a:ext cx="8816975" cy="6697662"/>
            <a:chOff x="107504" y="44624"/>
            <a:chExt cx="8817711" cy="6696744"/>
          </a:xfrm>
        </p:grpSpPr>
        <p:sp>
          <p:nvSpPr>
            <p:cNvPr id="229" name="Google Shape;229;p27"/>
            <p:cNvSpPr/>
            <p:nvPr/>
          </p:nvSpPr>
          <p:spPr>
            <a:xfrm>
              <a:off x="3276419" y="44624"/>
              <a:ext cx="2232211" cy="720626"/>
            </a:xfrm>
            <a:prstGeom prst="roundRect">
              <a:avLst>
                <a:gd fmla="val 1666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START</a:t>
              </a:r>
              <a:endParaRPr/>
            </a:p>
          </p:txBody>
        </p:sp>
        <p:sp>
          <p:nvSpPr>
            <p:cNvPr id="230" name="Google Shape;230;p27"/>
            <p:cNvSpPr/>
            <p:nvPr/>
          </p:nvSpPr>
          <p:spPr>
            <a:xfrm>
              <a:off x="3276419" y="6165184"/>
              <a:ext cx="2232211" cy="576184"/>
            </a:xfrm>
            <a:prstGeom prst="roundRect">
              <a:avLst>
                <a:gd fmla="val 1666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END</a:t>
              </a:r>
              <a:endParaRPr/>
            </a:p>
          </p:txBody>
        </p:sp>
        <p:cxnSp>
          <p:nvCxnSpPr>
            <p:cNvPr id="231" name="Google Shape;231;p27"/>
            <p:cNvCxnSpPr/>
            <p:nvPr/>
          </p:nvCxnSpPr>
          <p:spPr>
            <a:xfrm>
              <a:off x="4427453" y="765250"/>
              <a:ext cx="0" cy="431741"/>
            </a:xfrm>
            <a:prstGeom prst="straightConnector1">
              <a:avLst/>
            </a:prstGeom>
            <a:noFill/>
            <a:ln cap="flat" cmpd="sng" w="28575">
              <a:solidFill>
                <a:schemeClr val="dk1"/>
              </a:solidFill>
              <a:prstDash val="solid"/>
              <a:miter lim="800000"/>
              <a:headEnd len="med" w="med" type="none"/>
              <a:tailEnd len="med" w="med" type="stealth"/>
            </a:ln>
          </p:spPr>
        </p:cxnSp>
        <p:sp>
          <p:nvSpPr>
            <p:cNvPr id="232" name="Google Shape;232;p27"/>
            <p:cNvSpPr/>
            <p:nvPr/>
          </p:nvSpPr>
          <p:spPr>
            <a:xfrm>
              <a:off x="3419305" y="2349358"/>
              <a:ext cx="2016293" cy="1511093"/>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A&gt;B ?</a:t>
              </a:r>
              <a:endParaRPr/>
            </a:p>
          </p:txBody>
        </p:sp>
        <p:cxnSp>
          <p:nvCxnSpPr>
            <p:cNvPr id="233" name="Google Shape;233;p27"/>
            <p:cNvCxnSpPr/>
            <p:nvPr/>
          </p:nvCxnSpPr>
          <p:spPr>
            <a:xfrm>
              <a:off x="5435599" y="3104904"/>
              <a:ext cx="792229" cy="0"/>
            </a:xfrm>
            <a:prstGeom prst="straightConnector1">
              <a:avLst/>
            </a:prstGeom>
            <a:noFill/>
            <a:ln cap="flat" cmpd="sng" w="28575">
              <a:solidFill>
                <a:schemeClr val="dk1"/>
              </a:solidFill>
              <a:prstDash val="solid"/>
              <a:miter lim="800000"/>
              <a:headEnd len="med" w="med" type="none"/>
              <a:tailEnd len="med" w="med" type="stealth"/>
            </a:ln>
          </p:spPr>
        </p:cxnSp>
        <p:sp>
          <p:nvSpPr>
            <p:cNvPr id="234" name="Google Shape;234;p27"/>
            <p:cNvSpPr txBox="1"/>
            <p:nvPr/>
          </p:nvSpPr>
          <p:spPr>
            <a:xfrm>
              <a:off x="7212770" y="3851756"/>
              <a:ext cx="45557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a:t>
              </a:r>
              <a:endParaRPr/>
            </a:p>
          </p:txBody>
        </p:sp>
        <p:sp>
          <p:nvSpPr>
            <p:cNvPr id="235" name="Google Shape;235;p27"/>
            <p:cNvSpPr/>
            <p:nvPr/>
          </p:nvSpPr>
          <p:spPr>
            <a:xfrm>
              <a:off x="3203387" y="1196991"/>
              <a:ext cx="2448129" cy="720626"/>
            </a:xfrm>
            <a:prstGeom prst="parallelogram">
              <a:avLst>
                <a:gd fmla="val 159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Read A, B, C</a:t>
              </a:r>
              <a:endParaRPr/>
            </a:p>
          </p:txBody>
        </p:sp>
        <p:cxnSp>
          <p:nvCxnSpPr>
            <p:cNvPr id="236" name="Google Shape;236;p27"/>
            <p:cNvCxnSpPr/>
            <p:nvPr/>
          </p:nvCxnSpPr>
          <p:spPr>
            <a:xfrm rot="10800000">
              <a:off x="2627077" y="3104904"/>
              <a:ext cx="792228" cy="0"/>
            </a:xfrm>
            <a:prstGeom prst="straightConnector1">
              <a:avLst/>
            </a:prstGeom>
            <a:noFill/>
            <a:ln cap="flat" cmpd="sng" w="28575">
              <a:solidFill>
                <a:schemeClr val="dk1"/>
              </a:solidFill>
              <a:prstDash val="solid"/>
              <a:miter lim="800000"/>
              <a:headEnd len="med" w="med" type="none"/>
              <a:tailEnd len="med" w="med" type="stealth"/>
            </a:ln>
          </p:spPr>
        </p:cxnSp>
        <p:sp>
          <p:nvSpPr>
            <p:cNvPr id="237" name="Google Shape;237;p27"/>
            <p:cNvSpPr txBox="1"/>
            <p:nvPr/>
          </p:nvSpPr>
          <p:spPr>
            <a:xfrm>
              <a:off x="2915816" y="2771636"/>
              <a:ext cx="48551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Yes</a:t>
              </a:r>
              <a:endParaRPr/>
            </a:p>
          </p:txBody>
        </p:sp>
        <p:cxnSp>
          <p:nvCxnSpPr>
            <p:cNvPr id="238" name="Google Shape;238;p27"/>
            <p:cNvCxnSpPr/>
            <p:nvPr/>
          </p:nvCxnSpPr>
          <p:spPr>
            <a:xfrm rot="10800000">
              <a:off x="1403012" y="5877886"/>
              <a:ext cx="5904406" cy="0"/>
            </a:xfrm>
            <a:prstGeom prst="straightConnector1">
              <a:avLst/>
            </a:prstGeom>
            <a:noFill/>
            <a:ln cap="flat" cmpd="sng" w="28575">
              <a:solidFill>
                <a:schemeClr val="dk1"/>
              </a:solidFill>
              <a:prstDash val="solid"/>
              <a:miter lim="800000"/>
              <a:headEnd len="med" w="med" type="none"/>
              <a:tailEnd len="med" w="med" type="none"/>
            </a:ln>
          </p:spPr>
        </p:cxnSp>
        <p:cxnSp>
          <p:nvCxnSpPr>
            <p:cNvPr id="239" name="Google Shape;239;p27"/>
            <p:cNvCxnSpPr/>
            <p:nvPr/>
          </p:nvCxnSpPr>
          <p:spPr>
            <a:xfrm>
              <a:off x="4427453" y="1917617"/>
              <a:ext cx="0" cy="431741"/>
            </a:xfrm>
            <a:prstGeom prst="straightConnector1">
              <a:avLst/>
            </a:prstGeom>
            <a:noFill/>
            <a:ln cap="flat" cmpd="sng" w="28575">
              <a:solidFill>
                <a:schemeClr val="dk1"/>
              </a:solidFill>
              <a:prstDash val="solid"/>
              <a:miter lim="800000"/>
              <a:headEnd len="med" w="med" type="none"/>
              <a:tailEnd len="med" w="med" type="stealth"/>
            </a:ln>
          </p:spPr>
        </p:cxnSp>
        <p:cxnSp>
          <p:nvCxnSpPr>
            <p:cNvPr id="240" name="Google Shape;240;p27"/>
            <p:cNvCxnSpPr/>
            <p:nvPr/>
          </p:nvCxnSpPr>
          <p:spPr>
            <a:xfrm>
              <a:off x="4427453" y="5589001"/>
              <a:ext cx="0" cy="288885"/>
            </a:xfrm>
            <a:prstGeom prst="straightConnector1">
              <a:avLst/>
            </a:prstGeom>
            <a:noFill/>
            <a:ln cap="flat" cmpd="sng" w="28575">
              <a:solidFill>
                <a:schemeClr val="dk1"/>
              </a:solidFill>
              <a:prstDash val="solid"/>
              <a:miter lim="800000"/>
              <a:headEnd len="med" w="med" type="none"/>
              <a:tailEnd len="med" w="med" type="stealth"/>
            </a:ln>
          </p:spPr>
        </p:cxnSp>
        <p:sp>
          <p:nvSpPr>
            <p:cNvPr id="241" name="Google Shape;241;p27"/>
            <p:cNvSpPr/>
            <p:nvPr/>
          </p:nvSpPr>
          <p:spPr>
            <a:xfrm>
              <a:off x="610784" y="2349358"/>
              <a:ext cx="2016293" cy="1511093"/>
            </a:xfrm>
            <a:prstGeom prst="diamond">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2" name="Google Shape;242;p27"/>
            <p:cNvSpPr/>
            <p:nvPr/>
          </p:nvSpPr>
          <p:spPr>
            <a:xfrm>
              <a:off x="6227828" y="2349358"/>
              <a:ext cx="2016293" cy="1511093"/>
            </a:xfrm>
            <a:prstGeom prst="diamond">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243" name="Google Shape;243;p27"/>
            <p:cNvCxnSpPr/>
            <p:nvPr/>
          </p:nvCxnSpPr>
          <p:spPr>
            <a:xfrm>
              <a:off x="251979" y="3114428"/>
              <a:ext cx="358805" cy="0"/>
            </a:xfrm>
            <a:prstGeom prst="straightConnector1">
              <a:avLst/>
            </a:prstGeom>
            <a:noFill/>
            <a:ln cap="flat" cmpd="sng" w="28575">
              <a:solidFill>
                <a:schemeClr val="dk1"/>
              </a:solidFill>
              <a:prstDash val="solid"/>
              <a:miter lim="800000"/>
              <a:headEnd len="med" w="med" type="none"/>
              <a:tailEnd len="med" w="med" type="none"/>
            </a:ln>
          </p:spPr>
        </p:cxnSp>
        <p:cxnSp>
          <p:nvCxnSpPr>
            <p:cNvPr id="244" name="Google Shape;244;p27"/>
            <p:cNvCxnSpPr/>
            <p:nvPr/>
          </p:nvCxnSpPr>
          <p:spPr>
            <a:xfrm>
              <a:off x="8244121" y="3114428"/>
              <a:ext cx="360392" cy="0"/>
            </a:xfrm>
            <a:prstGeom prst="straightConnector1">
              <a:avLst/>
            </a:prstGeom>
            <a:noFill/>
            <a:ln cap="flat" cmpd="sng" w="28575">
              <a:solidFill>
                <a:schemeClr val="dk1"/>
              </a:solidFill>
              <a:prstDash val="solid"/>
              <a:miter lim="800000"/>
              <a:headEnd len="med" w="med" type="none"/>
              <a:tailEnd len="med" w="med" type="none"/>
            </a:ln>
          </p:spPr>
        </p:cxnSp>
        <p:cxnSp>
          <p:nvCxnSpPr>
            <p:cNvPr id="245" name="Google Shape;245;p27"/>
            <p:cNvCxnSpPr/>
            <p:nvPr/>
          </p:nvCxnSpPr>
          <p:spPr>
            <a:xfrm>
              <a:off x="8604513" y="3131888"/>
              <a:ext cx="0" cy="1736487"/>
            </a:xfrm>
            <a:prstGeom prst="straightConnector1">
              <a:avLst/>
            </a:prstGeom>
            <a:noFill/>
            <a:ln cap="flat" cmpd="sng" w="28575">
              <a:solidFill>
                <a:schemeClr val="dk1"/>
              </a:solidFill>
              <a:prstDash val="solid"/>
              <a:miter lim="800000"/>
              <a:headEnd len="med" w="med" type="none"/>
              <a:tailEnd len="med" w="med" type="stealth"/>
            </a:ln>
          </p:spPr>
        </p:cxnSp>
        <p:sp>
          <p:nvSpPr>
            <p:cNvPr id="246" name="Google Shape;246;p27"/>
            <p:cNvSpPr/>
            <p:nvPr/>
          </p:nvSpPr>
          <p:spPr>
            <a:xfrm>
              <a:off x="107504" y="4868375"/>
              <a:ext cx="2448129" cy="720626"/>
            </a:xfrm>
            <a:prstGeom prst="parallelogram">
              <a:avLst>
                <a:gd fmla="val 1590"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endParaRPr/>
            </a:p>
          </p:txBody>
        </p:sp>
        <p:sp>
          <p:nvSpPr>
            <p:cNvPr id="247" name="Google Shape;247;p27"/>
            <p:cNvSpPr/>
            <p:nvPr/>
          </p:nvSpPr>
          <p:spPr>
            <a:xfrm>
              <a:off x="3266893" y="4868375"/>
              <a:ext cx="2448129" cy="720626"/>
            </a:xfrm>
            <a:prstGeom prst="parallelogram">
              <a:avLst>
                <a:gd fmla="val 1590"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8" name="Google Shape;248;p27"/>
            <p:cNvSpPr/>
            <p:nvPr/>
          </p:nvSpPr>
          <p:spPr>
            <a:xfrm>
              <a:off x="6699354" y="4868375"/>
              <a:ext cx="2225861" cy="720626"/>
            </a:xfrm>
            <a:prstGeom prst="parallelogram">
              <a:avLst>
                <a:gd fmla="val 1748"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9" name="Google Shape;249;p27"/>
            <p:cNvSpPr txBox="1"/>
            <p:nvPr/>
          </p:nvSpPr>
          <p:spPr>
            <a:xfrm>
              <a:off x="179512" y="2780928"/>
              <a:ext cx="48551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Yes</a:t>
              </a:r>
              <a:endParaRPr/>
            </a:p>
          </p:txBody>
        </p:sp>
        <p:sp>
          <p:nvSpPr>
            <p:cNvPr id="250" name="Google Shape;250;p27"/>
            <p:cNvSpPr txBox="1"/>
            <p:nvPr/>
          </p:nvSpPr>
          <p:spPr>
            <a:xfrm>
              <a:off x="8244408" y="2780928"/>
              <a:ext cx="48551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Yes</a:t>
              </a:r>
              <a:endParaRPr/>
            </a:p>
          </p:txBody>
        </p:sp>
        <p:cxnSp>
          <p:nvCxnSpPr>
            <p:cNvPr id="251" name="Google Shape;251;p27"/>
            <p:cNvCxnSpPr/>
            <p:nvPr/>
          </p:nvCxnSpPr>
          <p:spPr>
            <a:xfrm>
              <a:off x="251979" y="3141412"/>
              <a:ext cx="0" cy="1726963"/>
            </a:xfrm>
            <a:prstGeom prst="straightConnector1">
              <a:avLst/>
            </a:prstGeom>
            <a:noFill/>
            <a:ln cap="flat" cmpd="sng" w="28575">
              <a:solidFill>
                <a:schemeClr val="dk1"/>
              </a:solidFill>
              <a:prstDash val="solid"/>
              <a:miter lim="800000"/>
              <a:headEnd len="med" w="med" type="none"/>
              <a:tailEnd len="med" w="med" type="stealth"/>
            </a:ln>
          </p:spPr>
        </p:cxnSp>
        <p:cxnSp>
          <p:nvCxnSpPr>
            <p:cNvPr id="252" name="Google Shape;252;p27"/>
            <p:cNvCxnSpPr/>
            <p:nvPr/>
          </p:nvCxnSpPr>
          <p:spPr>
            <a:xfrm rot="10800000">
              <a:off x="1403012" y="4365206"/>
              <a:ext cx="5904406" cy="0"/>
            </a:xfrm>
            <a:prstGeom prst="straightConnector1">
              <a:avLst/>
            </a:prstGeom>
            <a:noFill/>
            <a:ln cap="flat" cmpd="sng" w="28575">
              <a:solidFill>
                <a:schemeClr val="dk1"/>
              </a:solidFill>
              <a:prstDash val="solid"/>
              <a:miter lim="800000"/>
              <a:headEnd len="med" w="med" type="none"/>
              <a:tailEnd len="med" w="med" type="none"/>
            </a:ln>
          </p:spPr>
        </p:cxnSp>
        <p:cxnSp>
          <p:nvCxnSpPr>
            <p:cNvPr id="253" name="Google Shape;253;p27"/>
            <p:cNvCxnSpPr/>
            <p:nvPr/>
          </p:nvCxnSpPr>
          <p:spPr>
            <a:xfrm>
              <a:off x="1618930" y="3860450"/>
              <a:ext cx="0" cy="504756"/>
            </a:xfrm>
            <a:prstGeom prst="straightConnector1">
              <a:avLst/>
            </a:prstGeom>
            <a:noFill/>
            <a:ln cap="flat" cmpd="sng" w="28575">
              <a:solidFill>
                <a:schemeClr val="dk1"/>
              </a:solidFill>
              <a:prstDash val="solid"/>
              <a:miter lim="800000"/>
              <a:headEnd len="med" w="med" type="none"/>
              <a:tailEnd len="med" w="med" type="stealth"/>
            </a:ln>
          </p:spPr>
        </p:cxnSp>
        <p:cxnSp>
          <p:nvCxnSpPr>
            <p:cNvPr id="254" name="Google Shape;254;p27"/>
            <p:cNvCxnSpPr/>
            <p:nvPr/>
          </p:nvCxnSpPr>
          <p:spPr>
            <a:xfrm>
              <a:off x="7235974" y="3860450"/>
              <a:ext cx="0" cy="504756"/>
            </a:xfrm>
            <a:prstGeom prst="straightConnector1">
              <a:avLst/>
            </a:prstGeom>
            <a:noFill/>
            <a:ln cap="flat" cmpd="sng" w="28575">
              <a:solidFill>
                <a:schemeClr val="dk1"/>
              </a:solidFill>
              <a:prstDash val="solid"/>
              <a:miter lim="800000"/>
              <a:headEnd len="med" w="med" type="none"/>
              <a:tailEnd len="med" w="med" type="stealth"/>
            </a:ln>
          </p:spPr>
        </p:cxnSp>
        <p:cxnSp>
          <p:nvCxnSpPr>
            <p:cNvPr id="255" name="Google Shape;255;p27"/>
            <p:cNvCxnSpPr/>
            <p:nvPr/>
          </p:nvCxnSpPr>
          <p:spPr>
            <a:xfrm>
              <a:off x="4427453" y="4365206"/>
              <a:ext cx="0" cy="503169"/>
            </a:xfrm>
            <a:prstGeom prst="straightConnector1">
              <a:avLst/>
            </a:prstGeom>
            <a:noFill/>
            <a:ln cap="flat" cmpd="sng" w="28575">
              <a:solidFill>
                <a:schemeClr val="dk1"/>
              </a:solidFill>
              <a:prstDash val="solid"/>
              <a:miter lim="800000"/>
              <a:headEnd len="med" w="med" type="none"/>
              <a:tailEnd len="med" w="med" type="stealth"/>
            </a:ln>
          </p:spPr>
        </p:cxnSp>
        <p:cxnSp>
          <p:nvCxnSpPr>
            <p:cNvPr id="256" name="Google Shape;256;p27"/>
            <p:cNvCxnSpPr/>
            <p:nvPr/>
          </p:nvCxnSpPr>
          <p:spPr>
            <a:xfrm>
              <a:off x="7307418" y="5589001"/>
              <a:ext cx="0" cy="288885"/>
            </a:xfrm>
            <a:prstGeom prst="straightConnector1">
              <a:avLst/>
            </a:prstGeom>
            <a:noFill/>
            <a:ln cap="flat" cmpd="sng" w="28575">
              <a:solidFill>
                <a:schemeClr val="dk1"/>
              </a:solidFill>
              <a:prstDash val="solid"/>
              <a:miter lim="800000"/>
              <a:headEnd len="med" w="med" type="none"/>
              <a:tailEnd len="med" w="med" type="stealth"/>
            </a:ln>
          </p:spPr>
        </p:cxnSp>
        <p:cxnSp>
          <p:nvCxnSpPr>
            <p:cNvPr id="257" name="Google Shape;257;p27"/>
            <p:cNvCxnSpPr/>
            <p:nvPr/>
          </p:nvCxnSpPr>
          <p:spPr>
            <a:xfrm>
              <a:off x="1476043" y="5589001"/>
              <a:ext cx="0" cy="288885"/>
            </a:xfrm>
            <a:prstGeom prst="straightConnector1">
              <a:avLst/>
            </a:prstGeom>
            <a:noFill/>
            <a:ln cap="flat" cmpd="sng" w="28575">
              <a:solidFill>
                <a:schemeClr val="dk1"/>
              </a:solidFill>
              <a:prstDash val="solid"/>
              <a:miter lim="800000"/>
              <a:headEnd len="med" w="med" type="none"/>
              <a:tailEnd len="med" w="med" type="stealth"/>
            </a:ln>
          </p:spPr>
        </p:cxnSp>
        <p:cxnSp>
          <p:nvCxnSpPr>
            <p:cNvPr id="258" name="Google Shape;258;p27"/>
            <p:cNvCxnSpPr/>
            <p:nvPr/>
          </p:nvCxnSpPr>
          <p:spPr>
            <a:xfrm>
              <a:off x="4427453" y="5877886"/>
              <a:ext cx="0" cy="287298"/>
            </a:xfrm>
            <a:prstGeom prst="straightConnector1">
              <a:avLst/>
            </a:prstGeom>
            <a:noFill/>
            <a:ln cap="flat" cmpd="sng" w="28575">
              <a:solidFill>
                <a:schemeClr val="dk1"/>
              </a:solidFill>
              <a:prstDash val="solid"/>
              <a:miter lim="800000"/>
              <a:headEnd len="med" w="med" type="none"/>
              <a:tailEnd len="med" w="med" type="stealth"/>
            </a:ln>
          </p:spPr>
        </p:cxnSp>
        <p:sp>
          <p:nvSpPr>
            <p:cNvPr id="259" name="Google Shape;259;p27"/>
            <p:cNvSpPr txBox="1"/>
            <p:nvPr/>
          </p:nvSpPr>
          <p:spPr>
            <a:xfrm>
              <a:off x="1596146" y="3861048"/>
              <a:ext cx="45557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a:t>
              </a:r>
              <a:endParaRPr/>
            </a:p>
          </p:txBody>
        </p:sp>
        <p:sp>
          <p:nvSpPr>
            <p:cNvPr id="260" name="Google Shape;260;p27"/>
            <p:cNvSpPr txBox="1"/>
            <p:nvPr/>
          </p:nvSpPr>
          <p:spPr>
            <a:xfrm>
              <a:off x="5580112" y="2744477"/>
              <a:ext cx="45557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a:t>
              </a:r>
              <a:endParaRPr/>
            </a:p>
          </p:txBody>
        </p:sp>
      </p:grpSp>
      <p:sp>
        <p:nvSpPr>
          <p:cNvPr id="261" name="Google Shape;261;p27"/>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262" name="Google Shape;262;p27"/>
          <p:cNvSpPr/>
          <p:nvPr/>
        </p:nvSpPr>
        <p:spPr>
          <a:xfrm>
            <a:off x="6227762" y="2339975"/>
            <a:ext cx="2016125" cy="1511300"/>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8"/>
          <p:cNvSpPr/>
          <p:nvPr/>
        </p:nvSpPr>
        <p:spPr>
          <a:xfrm>
            <a:off x="3276600" y="3429000"/>
            <a:ext cx="2016125" cy="151288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A&gt;C?</a:t>
            </a:r>
            <a:endParaRPr/>
          </a:p>
        </p:txBody>
      </p:sp>
      <p:sp>
        <p:nvSpPr>
          <p:cNvPr id="268" name="Google Shape;268;p28"/>
          <p:cNvSpPr/>
          <p:nvPr/>
        </p:nvSpPr>
        <p:spPr>
          <a:xfrm>
            <a:off x="3276600" y="1700212"/>
            <a:ext cx="2016125" cy="151288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B&gt;C?</a:t>
            </a:r>
            <a:endParaRPr/>
          </a:p>
        </p:txBody>
      </p:sp>
      <p:sp>
        <p:nvSpPr>
          <p:cNvPr id="269" name="Google Shape;269;p28"/>
          <p:cNvSpPr/>
          <p:nvPr/>
        </p:nvSpPr>
        <p:spPr>
          <a:xfrm>
            <a:off x="6443662" y="1916112"/>
            <a:ext cx="2449512" cy="720725"/>
          </a:xfrm>
          <a:prstGeom prst="parallelogram">
            <a:avLst>
              <a:gd fmla="val 1589"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Print A</a:t>
            </a:r>
            <a:endParaRPr/>
          </a:p>
        </p:txBody>
      </p:sp>
      <p:sp>
        <p:nvSpPr>
          <p:cNvPr id="270" name="Google Shape;270;p28"/>
          <p:cNvSpPr/>
          <p:nvPr/>
        </p:nvSpPr>
        <p:spPr>
          <a:xfrm>
            <a:off x="6227762" y="5373687"/>
            <a:ext cx="2447925" cy="719137"/>
          </a:xfrm>
          <a:prstGeom prst="parallelogram">
            <a:avLst>
              <a:gd fmla="val 1586"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Print C</a:t>
            </a:r>
            <a:endParaRPr/>
          </a:p>
        </p:txBody>
      </p:sp>
      <p:sp>
        <p:nvSpPr>
          <p:cNvPr id="271" name="Google Shape;271;p28"/>
          <p:cNvSpPr/>
          <p:nvPr/>
        </p:nvSpPr>
        <p:spPr>
          <a:xfrm>
            <a:off x="6372225" y="3573462"/>
            <a:ext cx="2447925" cy="719137"/>
          </a:xfrm>
          <a:prstGeom prst="parallelogram">
            <a:avLst>
              <a:gd fmla="val 1586"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Print B</a:t>
            </a:r>
            <a:endParaRPr/>
          </a:p>
        </p:txBody>
      </p:sp>
      <p:sp>
        <p:nvSpPr>
          <p:cNvPr id="272" name="Google Shape;272;p28"/>
          <p:cNvSpPr/>
          <p:nvPr/>
        </p:nvSpPr>
        <p:spPr>
          <a:xfrm>
            <a:off x="3276600" y="5084762"/>
            <a:ext cx="2016125" cy="151288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A&gt;B?</a:t>
            </a:r>
            <a:endParaRPr/>
          </a:p>
        </p:txBody>
      </p:sp>
      <p:sp>
        <p:nvSpPr>
          <p:cNvPr id="273" name="Google Shape;273;p28"/>
          <p:cNvSpPr/>
          <p:nvPr/>
        </p:nvSpPr>
        <p:spPr>
          <a:xfrm>
            <a:off x="684212" y="3429000"/>
            <a:ext cx="2016125" cy="151288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A&lt;C?</a:t>
            </a:r>
            <a:endParaRPr/>
          </a:p>
        </p:txBody>
      </p:sp>
      <p:sp>
        <p:nvSpPr>
          <p:cNvPr id="274" name="Google Shape;274;p28"/>
          <p:cNvSpPr/>
          <p:nvPr/>
        </p:nvSpPr>
        <p:spPr>
          <a:xfrm>
            <a:off x="684212" y="1700212"/>
            <a:ext cx="2016125" cy="151288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B&lt;C?</a:t>
            </a:r>
            <a:endParaRPr/>
          </a:p>
        </p:txBody>
      </p:sp>
      <p:sp>
        <p:nvSpPr>
          <p:cNvPr id="275" name="Google Shape;275;p28"/>
          <p:cNvSpPr/>
          <p:nvPr/>
        </p:nvSpPr>
        <p:spPr>
          <a:xfrm>
            <a:off x="684212" y="5084762"/>
            <a:ext cx="2016125" cy="151288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A&lt;B?</a:t>
            </a:r>
            <a:endParaRPr/>
          </a:p>
        </p:txBody>
      </p:sp>
      <p:sp>
        <p:nvSpPr>
          <p:cNvPr id="276" name="Google Shape;276;p28"/>
          <p:cNvSpPr txBox="1"/>
          <p:nvPr/>
        </p:nvSpPr>
        <p:spPr>
          <a:xfrm>
            <a:off x="468312" y="260350"/>
            <a:ext cx="8135937" cy="18732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1" lang="en-US" sz="2400" u="none">
                <a:solidFill>
                  <a:schemeClr val="dk1"/>
                </a:solidFill>
                <a:latin typeface="Times New Roman"/>
                <a:ea typeface="Times New Roman"/>
                <a:cs typeface="Times New Roman"/>
                <a:sym typeface="Times New Roman"/>
              </a:rPr>
              <a:t>Pick the appropriate three of the following boxes that describe the algorithm as described.</a:t>
            </a:r>
            <a:endParaRPr/>
          </a:p>
        </p:txBody>
      </p:sp>
      <p:sp>
        <p:nvSpPr>
          <p:cNvPr id="277" name="Google Shape;277;p28"/>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grpSp>
        <p:nvGrpSpPr>
          <p:cNvPr id="282" name="Google Shape;282;p29"/>
          <p:cNvGrpSpPr/>
          <p:nvPr/>
        </p:nvGrpSpPr>
        <p:grpSpPr>
          <a:xfrm>
            <a:off x="107950" y="44450"/>
            <a:ext cx="8928100" cy="6697662"/>
            <a:chOff x="107504" y="44624"/>
            <a:chExt cx="8928992" cy="6696744"/>
          </a:xfrm>
        </p:grpSpPr>
        <p:sp>
          <p:nvSpPr>
            <p:cNvPr id="283" name="Google Shape;283;p29"/>
            <p:cNvSpPr/>
            <p:nvPr/>
          </p:nvSpPr>
          <p:spPr>
            <a:xfrm>
              <a:off x="3276471" y="44624"/>
              <a:ext cx="2232248" cy="720626"/>
            </a:xfrm>
            <a:prstGeom prst="roundRect">
              <a:avLst>
                <a:gd fmla="val 1666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START</a:t>
              </a:r>
              <a:endParaRPr/>
            </a:p>
          </p:txBody>
        </p:sp>
        <p:sp>
          <p:nvSpPr>
            <p:cNvPr id="284" name="Google Shape;284;p29"/>
            <p:cNvSpPr/>
            <p:nvPr/>
          </p:nvSpPr>
          <p:spPr>
            <a:xfrm>
              <a:off x="3276471" y="6165184"/>
              <a:ext cx="2232248" cy="576184"/>
            </a:xfrm>
            <a:prstGeom prst="roundRect">
              <a:avLst>
                <a:gd fmla="val 1666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END</a:t>
              </a:r>
              <a:endParaRPr/>
            </a:p>
          </p:txBody>
        </p:sp>
        <p:cxnSp>
          <p:nvCxnSpPr>
            <p:cNvPr id="285" name="Google Shape;285;p29"/>
            <p:cNvCxnSpPr/>
            <p:nvPr/>
          </p:nvCxnSpPr>
          <p:spPr>
            <a:xfrm>
              <a:off x="4427524" y="765250"/>
              <a:ext cx="0" cy="431741"/>
            </a:xfrm>
            <a:prstGeom prst="straightConnector1">
              <a:avLst/>
            </a:prstGeom>
            <a:noFill/>
            <a:ln cap="flat" cmpd="sng" w="28575">
              <a:solidFill>
                <a:schemeClr val="dk1"/>
              </a:solidFill>
              <a:prstDash val="solid"/>
              <a:miter lim="800000"/>
              <a:headEnd len="med" w="med" type="none"/>
              <a:tailEnd len="med" w="med" type="stealth"/>
            </a:ln>
          </p:spPr>
        </p:cxnSp>
        <p:sp>
          <p:nvSpPr>
            <p:cNvPr id="286" name="Google Shape;286;p29"/>
            <p:cNvSpPr/>
            <p:nvPr/>
          </p:nvSpPr>
          <p:spPr>
            <a:xfrm>
              <a:off x="3419360" y="2349358"/>
              <a:ext cx="2016326" cy="1511093"/>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A&gt;B ?</a:t>
              </a:r>
              <a:endParaRPr/>
            </a:p>
          </p:txBody>
        </p:sp>
        <p:cxnSp>
          <p:nvCxnSpPr>
            <p:cNvPr id="287" name="Google Shape;287;p29"/>
            <p:cNvCxnSpPr/>
            <p:nvPr/>
          </p:nvCxnSpPr>
          <p:spPr>
            <a:xfrm>
              <a:off x="5435686" y="3104904"/>
              <a:ext cx="792242" cy="0"/>
            </a:xfrm>
            <a:prstGeom prst="straightConnector1">
              <a:avLst/>
            </a:prstGeom>
            <a:noFill/>
            <a:ln cap="flat" cmpd="sng" w="28575">
              <a:solidFill>
                <a:schemeClr val="dk1"/>
              </a:solidFill>
              <a:prstDash val="solid"/>
              <a:miter lim="800000"/>
              <a:headEnd len="med" w="med" type="none"/>
              <a:tailEnd len="med" w="med" type="stealth"/>
            </a:ln>
          </p:spPr>
        </p:cxnSp>
        <p:sp>
          <p:nvSpPr>
            <p:cNvPr id="288" name="Google Shape;288;p29"/>
            <p:cNvSpPr txBox="1"/>
            <p:nvPr/>
          </p:nvSpPr>
          <p:spPr>
            <a:xfrm>
              <a:off x="7212770" y="3851756"/>
              <a:ext cx="45557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a:t>
              </a:r>
              <a:endParaRPr/>
            </a:p>
          </p:txBody>
        </p:sp>
        <p:sp>
          <p:nvSpPr>
            <p:cNvPr id="289" name="Google Shape;289;p29"/>
            <p:cNvSpPr/>
            <p:nvPr/>
          </p:nvSpPr>
          <p:spPr>
            <a:xfrm>
              <a:off x="3203438" y="1196991"/>
              <a:ext cx="2448170" cy="720626"/>
            </a:xfrm>
            <a:prstGeom prst="parallelogram">
              <a:avLst>
                <a:gd fmla="val 159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Read A, B, C</a:t>
              </a:r>
              <a:endParaRPr/>
            </a:p>
          </p:txBody>
        </p:sp>
        <p:cxnSp>
          <p:nvCxnSpPr>
            <p:cNvPr id="290" name="Google Shape;290;p29"/>
            <p:cNvCxnSpPr/>
            <p:nvPr/>
          </p:nvCxnSpPr>
          <p:spPr>
            <a:xfrm rot="10800000">
              <a:off x="2627119" y="3104904"/>
              <a:ext cx="792241" cy="0"/>
            </a:xfrm>
            <a:prstGeom prst="straightConnector1">
              <a:avLst/>
            </a:prstGeom>
            <a:noFill/>
            <a:ln cap="flat" cmpd="sng" w="28575">
              <a:solidFill>
                <a:schemeClr val="dk1"/>
              </a:solidFill>
              <a:prstDash val="solid"/>
              <a:miter lim="800000"/>
              <a:headEnd len="med" w="med" type="none"/>
              <a:tailEnd len="med" w="med" type="stealth"/>
            </a:ln>
          </p:spPr>
        </p:cxnSp>
        <p:sp>
          <p:nvSpPr>
            <p:cNvPr id="291" name="Google Shape;291;p29"/>
            <p:cNvSpPr txBox="1"/>
            <p:nvPr/>
          </p:nvSpPr>
          <p:spPr>
            <a:xfrm>
              <a:off x="2915816" y="2771636"/>
              <a:ext cx="48551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Yes</a:t>
              </a:r>
              <a:endParaRPr/>
            </a:p>
          </p:txBody>
        </p:sp>
        <p:cxnSp>
          <p:nvCxnSpPr>
            <p:cNvPr id="292" name="Google Shape;292;p29"/>
            <p:cNvCxnSpPr/>
            <p:nvPr/>
          </p:nvCxnSpPr>
          <p:spPr>
            <a:xfrm rot="10800000">
              <a:off x="1403033" y="5877886"/>
              <a:ext cx="5904503" cy="0"/>
            </a:xfrm>
            <a:prstGeom prst="straightConnector1">
              <a:avLst/>
            </a:prstGeom>
            <a:noFill/>
            <a:ln cap="flat" cmpd="sng" w="28575">
              <a:solidFill>
                <a:schemeClr val="dk1"/>
              </a:solidFill>
              <a:prstDash val="solid"/>
              <a:miter lim="800000"/>
              <a:headEnd len="med" w="med" type="none"/>
              <a:tailEnd len="med" w="med" type="none"/>
            </a:ln>
          </p:spPr>
        </p:cxnSp>
        <p:cxnSp>
          <p:nvCxnSpPr>
            <p:cNvPr id="293" name="Google Shape;293;p29"/>
            <p:cNvCxnSpPr/>
            <p:nvPr/>
          </p:nvCxnSpPr>
          <p:spPr>
            <a:xfrm>
              <a:off x="4427524" y="1917617"/>
              <a:ext cx="0" cy="431741"/>
            </a:xfrm>
            <a:prstGeom prst="straightConnector1">
              <a:avLst/>
            </a:prstGeom>
            <a:noFill/>
            <a:ln cap="flat" cmpd="sng" w="28575">
              <a:solidFill>
                <a:schemeClr val="dk1"/>
              </a:solidFill>
              <a:prstDash val="solid"/>
              <a:miter lim="800000"/>
              <a:headEnd len="med" w="med" type="none"/>
              <a:tailEnd len="med" w="med" type="stealth"/>
            </a:ln>
          </p:spPr>
        </p:cxnSp>
        <p:cxnSp>
          <p:nvCxnSpPr>
            <p:cNvPr id="294" name="Google Shape;294;p29"/>
            <p:cNvCxnSpPr/>
            <p:nvPr/>
          </p:nvCxnSpPr>
          <p:spPr>
            <a:xfrm>
              <a:off x="4427524" y="5589001"/>
              <a:ext cx="0" cy="288885"/>
            </a:xfrm>
            <a:prstGeom prst="straightConnector1">
              <a:avLst/>
            </a:prstGeom>
            <a:noFill/>
            <a:ln cap="flat" cmpd="sng" w="28575">
              <a:solidFill>
                <a:schemeClr val="dk1"/>
              </a:solidFill>
              <a:prstDash val="solid"/>
              <a:miter lim="800000"/>
              <a:headEnd len="med" w="med" type="none"/>
              <a:tailEnd len="med" w="med" type="stealth"/>
            </a:ln>
          </p:spPr>
        </p:cxnSp>
        <p:sp>
          <p:nvSpPr>
            <p:cNvPr id="295" name="Google Shape;295;p29"/>
            <p:cNvSpPr/>
            <p:nvPr/>
          </p:nvSpPr>
          <p:spPr>
            <a:xfrm>
              <a:off x="610792" y="2349358"/>
              <a:ext cx="2016326" cy="1511093"/>
            </a:xfrm>
            <a:prstGeom prst="diamond">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A&gt;C</a:t>
              </a:r>
              <a:endParaRPr/>
            </a:p>
          </p:txBody>
        </p:sp>
        <p:sp>
          <p:nvSpPr>
            <p:cNvPr id="296" name="Google Shape;296;p29"/>
            <p:cNvSpPr/>
            <p:nvPr/>
          </p:nvSpPr>
          <p:spPr>
            <a:xfrm>
              <a:off x="6227928" y="2349358"/>
              <a:ext cx="2016326" cy="1511093"/>
            </a:xfrm>
            <a:prstGeom prst="diamond">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297" name="Google Shape;297;p29"/>
            <p:cNvCxnSpPr/>
            <p:nvPr/>
          </p:nvCxnSpPr>
          <p:spPr>
            <a:xfrm>
              <a:off x="251981" y="3114428"/>
              <a:ext cx="358811" cy="0"/>
            </a:xfrm>
            <a:prstGeom prst="straightConnector1">
              <a:avLst/>
            </a:prstGeom>
            <a:noFill/>
            <a:ln cap="flat" cmpd="sng" w="28575">
              <a:solidFill>
                <a:schemeClr val="dk1"/>
              </a:solidFill>
              <a:prstDash val="solid"/>
              <a:miter lim="800000"/>
              <a:headEnd len="med" w="med" type="none"/>
              <a:tailEnd len="med" w="med" type="none"/>
            </a:ln>
          </p:spPr>
        </p:cxnSp>
        <p:cxnSp>
          <p:nvCxnSpPr>
            <p:cNvPr id="298" name="Google Shape;298;p29"/>
            <p:cNvCxnSpPr/>
            <p:nvPr/>
          </p:nvCxnSpPr>
          <p:spPr>
            <a:xfrm>
              <a:off x="8244255" y="3114428"/>
              <a:ext cx="360398" cy="0"/>
            </a:xfrm>
            <a:prstGeom prst="straightConnector1">
              <a:avLst/>
            </a:prstGeom>
            <a:noFill/>
            <a:ln cap="flat" cmpd="sng" w="28575">
              <a:solidFill>
                <a:schemeClr val="dk1"/>
              </a:solidFill>
              <a:prstDash val="solid"/>
              <a:miter lim="800000"/>
              <a:headEnd len="med" w="med" type="none"/>
              <a:tailEnd len="med" w="med" type="none"/>
            </a:ln>
          </p:spPr>
        </p:cxnSp>
        <p:cxnSp>
          <p:nvCxnSpPr>
            <p:cNvPr id="299" name="Google Shape;299;p29"/>
            <p:cNvCxnSpPr/>
            <p:nvPr/>
          </p:nvCxnSpPr>
          <p:spPr>
            <a:xfrm>
              <a:off x="8604653" y="3131888"/>
              <a:ext cx="0" cy="1736487"/>
            </a:xfrm>
            <a:prstGeom prst="straightConnector1">
              <a:avLst/>
            </a:prstGeom>
            <a:noFill/>
            <a:ln cap="flat" cmpd="sng" w="28575">
              <a:solidFill>
                <a:schemeClr val="dk1"/>
              </a:solidFill>
              <a:prstDash val="solid"/>
              <a:miter lim="800000"/>
              <a:headEnd len="med" w="med" type="none"/>
              <a:tailEnd len="med" w="med" type="stealth"/>
            </a:ln>
          </p:spPr>
        </p:cxnSp>
        <p:sp>
          <p:nvSpPr>
            <p:cNvPr id="300" name="Google Shape;300;p29"/>
            <p:cNvSpPr/>
            <p:nvPr/>
          </p:nvSpPr>
          <p:spPr>
            <a:xfrm>
              <a:off x="107504" y="4868375"/>
              <a:ext cx="2448170" cy="720626"/>
            </a:xfrm>
            <a:prstGeom prst="parallelogram">
              <a:avLst>
                <a:gd fmla="val 1590"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Print A	</a:t>
              </a:r>
              <a:endParaRPr/>
            </a:p>
          </p:txBody>
        </p:sp>
        <p:sp>
          <p:nvSpPr>
            <p:cNvPr id="301" name="Google Shape;301;p29"/>
            <p:cNvSpPr/>
            <p:nvPr/>
          </p:nvSpPr>
          <p:spPr>
            <a:xfrm>
              <a:off x="3203438" y="4868375"/>
              <a:ext cx="2448170" cy="720626"/>
            </a:xfrm>
            <a:prstGeom prst="parallelogram">
              <a:avLst>
                <a:gd fmla="val 1590"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Print B</a:t>
              </a:r>
              <a:endParaRPr/>
            </a:p>
          </p:txBody>
        </p:sp>
        <p:sp>
          <p:nvSpPr>
            <p:cNvPr id="302" name="Google Shape;302;p29"/>
            <p:cNvSpPr/>
            <p:nvPr/>
          </p:nvSpPr>
          <p:spPr>
            <a:xfrm>
              <a:off x="6588326" y="4868375"/>
              <a:ext cx="2448170" cy="720626"/>
            </a:xfrm>
            <a:prstGeom prst="parallelogram">
              <a:avLst>
                <a:gd fmla="val 1590"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Print C</a:t>
              </a:r>
              <a:endParaRPr/>
            </a:p>
          </p:txBody>
        </p:sp>
        <p:sp>
          <p:nvSpPr>
            <p:cNvPr id="303" name="Google Shape;303;p29"/>
            <p:cNvSpPr txBox="1"/>
            <p:nvPr/>
          </p:nvSpPr>
          <p:spPr>
            <a:xfrm>
              <a:off x="179512" y="2780928"/>
              <a:ext cx="48551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Yes</a:t>
              </a:r>
              <a:endParaRPr/>
            </a:p>
          </p:txBody>
        </p:sp>
        <p:sp>
          <p:nvSpPr>
            <p:cNvPr id="304" name="Google Shape;304;p29"/>
            <p:cNvSpPr txBox="1"/>
            <p:nvPr/>
          </p:nvSpPr>
          <p:spPr>
            <a:xfrm>
              <a:off x="8244408" y="2780928"/>
              <a:ext cx="48551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Yes</a:t>
              </a:r>
              <a:endParaRPr/>
            </a:p>
          </p:txBody>
        </p:sp>
        <p:cxnSp>
          <p:nvCxnSpPr>
            <p:cNvPr id="305" name="Google Shape;305;p29"/>
            <p:cNvCxnSpPr/>
            <p:nvPr/>
          </p:nvCxnSpPr>
          <p:spPr>
            <a:xfrm>
              <a:off x="251981" y="3141412"/>
              <a:ext cx="0" cy="1726963"/>
            </a:xfrm>
            <a:prstGeom prst="straightConnector1">
              <a:avLst/>
            </a:prstGeom>
            <a:noFill/>
            <a:ln cap="flat" cmpd="sng" w="28575">
              <a:solidFill>
                <a:schemeClr val="dk1"/>
              </a:solidFill>
              <a:prstDash val="solid"/>
              <a:miter lim="800000"/>
              <a:headEnd len="med" w="med" type="none"/>
              <a:tailEnd len="med" w="med" type="stealth"/>
            </a:ln>
          </p:spPr>
        </p:cxnSp>
        <p:cxnSp>
          <p:nvCxnSpPr>
            <p:cNvPr id="306" name="Google Shape;306;p29"/>
            <p:cNvCxnSpPr/>
            <p:nvPr/>
          </p:nvCxnSpPr>
          <p:spPr>
            <a:xfrm rot="10800000">
              <a:off x="1403033" y="4365206"/>
              <a:ext cx="5904503" cy="0"/>
            </a:xfrm>
            <a:prstGeom prst="straightConnector1">
              <a:avLst/>
            </a:prstGeom>
            <a:noFill/>
            <a:ln cap="flat" cmpd="sng" w="28575">
              <a:solidFill>
                <a:schemeClr val="dk1"/>
              </a:solidFill>
              <a:prstDash val="solid"/>
              <a:miter lim="800000"/>
              <a:headEnd len="med" w="med" type="none"/>
              <a:tailEnd len="med" w="med" type="none"/>
            </a:ln>
          </p:spPr>
        </p:cxnSp>
        <p:cxnSp>
          <p:nvCxnSpPr>
            <p:cNvPr id="307" name="Google Shape;307;p29"/>
            <p:cNvCxnSpPr/>
            <p:nvPr/>
          </p:nvCxnSpPr>
          <p:spPr>
            <a:xfrm>
              <a:off x="1618955" y="3860450"/>
              <a:ext cx="0" cy="504756"/>
            </a:xfrm>
            <a:prstGeom prst="straightConnector1">
              <a:avLst/>
            </a:prstGeom>
            <a:noFill/>
            <a:ln cap="flat" cmpd="sng" w="28575">
              <a:solidFill>
                <a:schemeClr val="dk1"/>
              </a:solidFill>
              <a:prstDash val="solid"/>
              <a:miter lim="800000"/>
              <a:headEnd len="med" w="med" type="none"/>
              <a:tailEnd len="med" w="med" type="stealth"/>
            </a:ln>
          </p:spPr>
        </p:cxnSp>
        <p:cxnSp>
          <p:nvCxnSpPr>
            <p:cNvPr id="308" name="Google Shape;308;p29"/>
            <p:cNvCxnSpPr/>
            <p:nvPr/>
          </p:nvCxnSpPr>
          <p:spPr>
            <a:xfrm>
              <a:off x="7236091" y="3860450"/>
              <a:ext cx="0" cy="504756"/>
            </a:xfrm>
            <a:prstGeom prst="straightConnector1">
              <a:avLst/>
            </a:prstGeom>
            <a:noFill/>
            <a:ln cap="flat" cmpd="sng" w="28575">
              <a:solidFill>
                <a:schemeClr val="dk1"/>
              </a:solidFill>
              <a:prstDash val="solid"/>
              <a:miter lim="800000"/>
              <a:headEnd len="med" w="med" type="none"/>
              <a:tailEnd len="med" w="med" type="stealth"/>
            </a:ln>
          </p:spPr>
        </p:cxnSp>
        <p:cxnSp>
          <p:nvCxnSpPr>
            <p:cNvPr id="309" name="Google Shape;309;p29"/>
            <p:cNvCxnSpPr/>
            <p:nvPr/>
          </p:nvCxnSpPr>
          <p:spPr>
            <a:xfrm>
              <a:off x="4427524" y="4365206"/>
              <a:ext cx="0" cy="503169"/>
            </a:xfrm>
            <a:prstGeom prst="straightConnector1">
              <a:avLst/>
            </a:prstGeom>
            <a:noFill/>
            <a:ln cap="flat" cmpd="sng" w="28575">
              <a:solidFill>
                <a:schemeClr val="dk1"/>
              </a:solidFill>
              <a:prstDash val="solid"/>
              <a:miter lim="800000"/>
              <a:headEnd len="med" w="med" type="none"/>
              <a:tailEnd len="med" w="med" type="stealth"/>
            </a:ln>
          </p:spPr>
        </p:cxnSp>
        <p:cxnSp>
          <p:nvCxnSpPr>
            <p:cNvPr id="310" name="Google Shape;310;p29"/>
            <p:cNvCxnSpPr/>
            <p:nvPr/>
          </p:nvCxnSpPr>
          <p:spPr>
            <a:xfrm>
              <a:off x="7307536" y="5589001"/>
              <a:ext cx="0" cy="288885"/>
            </a:xfrm>
            <a:prstGeom prst="straightConnector1">
              <a:avLst/>
            </a:prstGeom>
            <a:noFill/>
            <a:ln cap="flat" cmpd="sng" w="28575">
              <a:solidFill>
                <a:schemeClr val="dk1"/>
              </a:solidFill>
              <a:prstDash val="solid"/>
              <a:miter lim="800000"/>
              <a:headEnd len="med" w="med" type="none"/>
              <a:tailEnd len="med" w="med" type="stealth"/>
            </a:ln>
          </p:spPr>
        </p:cxnSp>
        <p:cxnSp>
          <p:nvCxnSpPr>
            <p:cNvPr id="311" name="Google Shape;311;p29"/>
            <p:cNvCxnSpPr/>
            <p:nvPr/>
          </p:nvCxnSpPr>
          <p:spPr>
            <a:xfrm>
              <a:off x="1476066" y="5589001"/>
              <a:ext cx="0" cy="288885"/>
            </a:xfrm>
            <a:prstGeom prst="straightConnector1">
              <a:avLst/>
            </a:prstGeom>
            <a:noFill/>
            <a:ln cap="flat" cmpd="sng" w="28575">
              <a:solidFill>
                <a:schemeClr val="dk1"/>
              </a:solidFill>
              <a:prstDash val="solid"/>
              <a:miter lim="800000"/>
              <a:headEnd len="med" w="med" type="none"/>
              <a:tailEnd len="med" w="med" type="stealth"/>
            </a:ln>
          </p:spPr>
        </p:cxnSp>
        <p:cxnSp>
          <p:nvCxnSpPr>
            <p:cNvPr id="312" name="Google Shape;312;p29"/>
            <p:cNvCxnSpPr/>
            <p:nvPr/>
          </p:nvCxnSpPr>
          <p:spPr>
            <a:xfrm>
              <a:off x="4427524" y="5877886"/>
              <a:ext cx="0" cy="287298"/>
            </a:xfrm>
            <a:prstGeom prst="straightConnector1">
              <a:avLst/>
            </a:prstGeom>
            <a:noFill/>
            <a:ln cap="flat" cmpd="sng" w="28575">
              <a:solidFill>
                <a:schemeClr val="dk1"/>
              </a:solidFill>
              <a:prstDash val="solid"/>
              <a:miter lim="800000"/>
              <a:headEnd len="med" w="med" type="none"/>
              <a:tailEnd len="med" w="med" type="stealth"/>
            </a:ln>
          </p:spPr>
        </p:cxnSp>
        <p:sp>
          <p:nvSpPr>
            <p:cNvPr id="313" name="Google Shape;313;p29"/>
            <p:cNvSpPr txBox="1"/>
            <p:nvPr/>
          </p:nvSpPr>
          <p:spPr>
            <a:xfrm>
              <a:off x="1596146" y="3861048"/>
              <a:ext cx="45557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a:t>
              </a:r>
              <a:endParaRPr/>
            </a:p>
          </p:txBody>
        </p:sp>
        <p:sp>
          <p:nvSpPr>
            <p:cNvPr id="314" name="Google Shape;314;p29"/>
            <p:cNvSpPr txBox="1"/>
            <p:nvPr/>
          </p:nvSpPr>
          <p:spPr>
            <a:xfrm>
              <a:off x="5580112" y="2744477"/>
              <a:ext cx="45557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a:t>
              </a:r>
              <a:endParaRPr/>
            </a:p>
          </p:txBody>
        </p:sp>
      </p:grpSp>
      <p:sp>
        <p:nvSpPr>
          <p:cNvPr id="315" name="Google Shape;315;p29"/>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316" name="Google Shape;316;p29"/>
          <p:cNvSpPr/>
          <p:nvPr/>
        </p:nvSpPr>
        <p:spPr>
          <a:xfrm>
            <a:off x="6227762" y="2339975"/>
            <a:ext cx="2016125" cy="1511300"/>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B&gt;C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7</a:t>
            </a:r>
            <a:endParaRPr/>
          </a:p>
        </p:txBody>
      </p:sp>
      <p:sp>
        <p:nvSpPr>
          <p:cNvPr id="322" name="Google Shape;322;p3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We want to create a flowchart that prints out the word “Honour” if the number input is 70, if the number is less than 40 print out the word “Fail”, otherwise print out the word “Pass”.</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On the following slide, a number of potential boxes you could use to correctly implement the algorithm.</a:t>
            </a:r>
            <a:endParaRPr/>
          </a:p>
        </p:txBody>
      </p:sp>
      <p:sp>
        <p:nvSpPr>
          <p:cNvPr id="323" name="Google Shape;323;p30"/>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grpSp>
        <p:nvGrpSpPr>
          <p:cNvPr id="328" name="Google Shape;328;p31"/>
          <p:cNvGrpSpPr/>
          <p:nvPr/>
        </p:nvGrpSpPr>
        <p:grpSpPr>
          <a:xfrm>
            <a:off x="107950" y="44450"/>
            <a:ext cx="8928100" cy="6697662"/>
            <a:chOff x="107504" y="44624"/>
            <a:chExt cx="8928992" cy="6696744"/>
          </a:xfrm>
        </p:grpSpPr>
        <p:sp>
          <p:nvSpPr>
            <p:cNvPr id="329" name="Google Shape;329;p31"/>
            <p:cNvSpPr/>
            <p:nvPr/>
          </p:nvSpPr>
          <p:spPr>
            <a:xfrm>
              <a:off x="3276471" y="44624"/>
              <a:ext cx="2232248" cy="720626"/>
            </a:xfrm>
            <a:prstGeom prst="roundRect">
              <a:avLst>
                <a:gd fmla="val 1666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START</a:t>
              </a:r>
              <a:endParaRPr/>
            </a:p>
          </p:txBody>
        </p:sp>
        <p:sp>
          <p:nvSpPr>
            <p:cNvPr id="330" name="Google Shape;330;p31"/>
            <p:cNvSpPr/>
            <p:nvPr/>
          </p:nvSpPr>
          <p:spPr>
            <a:xfrm>
              <a:off x="3276471" y="6165184"/>
              <a:ext cx="2232248" cy="576184"/>
            </a:xfrm>
            <a:prstGeom prst="roundRect">
              <a:avLst>
                <a:gd fmla="val 1666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END</a:t>
              </a:r>
              <a:endParaRPr/>
            </a:p>
          </p:txBody>
        </p:sp>
        <p:cxnSp>
          <p:nvCxnSpPr>
            <p:cNvPr id="331" name="Google Shape;331;p31"/>
            <p:cNvCxnSpPr/>
            <p:nvPr/>
          </p:nvCxnSpPr>
          <p:spPr>
            <a:xfrm>
              <a:off x="4427524" y="765250"/>
              <a:ext cx="0" cy="287299"/>
            </a:xfrm>
            <a:prstGeom prst="straightConnector1">
              <a:avLst/>
            </a:prstGeom>
            <a:noFill/>
            <a:ln cap="flat" cmpd="sng" w="28575">
              <a:solidFill>
                <a:schemeClr val="dk1"/>
              </a:solidFill>
              <a:prstDash val="solid"/>
              <a:miter lim="800000"/>
              <a:headEnd len="med" w="med" type="none"/>
              <a:tailEnd len="med" w="med" type="stealth"/>
            </a:ln>
          </p:spPr>
        </p:cxnSp>
        <p:sp>
          <p:nvSpPr>
            <p:cNvPr id="332" name="Google Shape;332;p31"/>
            <p:cNvSpPr/>
            <p:nvPr/>
          </p:nvSpPr>
          <p:spPr>
            <a:xfrm>
              <a:off x="3419360" y="2060472"/>
              <a:ext cx="2016326" cy="1512680"/>
            </a:xfrm>
            <a:prstGeom prst="diamond">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3" name="Google Shape;333;p31"/>
            <p:cNvSpPr txBox="1"/>
            <p:nvPr/>
          </p:nvSpPr>
          <p:spPr>
            <a:xfrm>
              <a:off x="4836506" y="3501008"/>
              <a:ext cx="45557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a:t>
              </a:r>
              <a:endParaRPr/>
            </a:p>
          </p:txBody>
        </p:sp>
        <p:sp>
          <p:nvSpPr>
            <p:cNvPr id="334" name="Google Shape;334;p31"/>
            <p:cNvSpPr/>
            <p:nvPr/>
          </p:nvSpPr>
          <p:spPr>
            <a:xfrm>
              <a:off x="3203438" y="1052549"/>
              <a:ext cx="2448170" cy="720626"/>
            </a:xfrm>
            <a:prstGeom prst="parallelogram">
              <a:avLst>
                <a:gd fmla="val 159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Read A</a:t>
              </a:r>
              <a:endParaRPr/>
            </a:p>
          </p:txBody>
        </p:sp>
        <p:sp>
          <p:nvSpPr>
            <p:cNvPr id="335" name="Google Shape;335;p31"/>
            <p:cNvSpPr txBox="1"/>
            <p:nvPr/>
          </p:nvSpPr>
          <p:spPr>
            <a:xfrm>
              <a:off x="2915816" y="2483604"/>
              <a:ext cx="48551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Yes</a:t>
              </a:r>
              <a:endParaRPr/>
            </a:p>
          </p:txBody>
        </p:sp>
        <p:cxnSp>
          <p:nvCxnSpPr>
            <p:cNvPr id="336" name="Google Shape;336;p31"/>
            <p:cNvCxnSpPr/>
            <p:nvPr/>
          </p:nvCxnSpPr>
          <p:spPr>
            <a:xfrm rot="10800000">
              <a:off x="1403033" y="5877886"/>
              <a:ext cx="5904503" cy="0"/>
            </a:xfrm>
            <a:prstGeom prst="straightConnector1">
              <a:avLst/>
            </a:prstGeom>
            <a:noFill/>
            <a:ln cap="flat" cmpd="sng" w="28575">
              <a:solidFill>
                <a:schemeClr val="dk1"/>
              </a:solidFill>
              <a:prstDash val="solid"/>
              <a:miter lim="800000"/>
              <a:headEnd len="med" w="med" type="none"/>
              <a:tailEnd len="med" w="med" type="none"/>
            </a:ln>
          </p:spPr>
        </p:cxnSp>
        <p:cxnSp>
          <p:nvCxnSpPr>
            <p:cNvPr id="337" name="Google Shape;337;p31"/>
            <p:cNvCxnSpPr/>
            <p:nvPr/>
          </p:nvCxnSpPr>
          <p:spPr>
            <a:xfrm>
              <a:off x="4427524" y="5589001"/>
              <a:ext cx="0" cy="288885"/>
            </a:xfrm>
            <a:prstGeom prst="straightConnector1">
              <a:avLst/>
            </a:prstGeom>
            <a:noFill/>
            <a:ln cap="flat" cmpd="sng" w="28575">
              <a:solidFill>
                <a:schemeClr val="dk1"/>
              </a:solidFill>
              <a:prstDash val="solid"/>
              <a:miter lim="800000"/>
              <a:headEnd len="med" w="med" type="none"/>
              <a:tailEnd len="med" w="med" type="stealth"/>
            </a:ln>
          </p:spPr>
        </p:cxnSp>
        <p:sp>
          <p:nvSpPr>
            <p:cNvPr id="338" name="Google Shape;338;p31"/>
            <p:cNvSpPr/>
            <p:nvPr/>
          </p:nvSpPr>
          <p:spPr>
            <a:xfrm>
              <a:off x="5364242" y="3141412"/>
              <a:ext cx="2016326" cy="1511093"/>
            </a:xfrm>
            <a:prstGeom prst="diamond">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339" name="Google Shape;339;p31"/>
            <p:cNvCxnSpPr/>
            <p:nvPr/>
          </p:nvCxnSpPr>
          <p:spPr>
            <a:xfrm>
              <a:off x="5435686" y="2825542"/>
              <a:ext cx="936719" cy="0"/>
            </a:xfrm>
            <a:prstGeom prst="straightConnector1">
              <a:avLst/>
            </a:prstGeom>
            <a:noFill/>
            <a:ln cap="flat" cmpd="sng" w="28575">
              <a:solidFill>
                <a:schemeClr val="dk1"/>
              </a:solidFill>
              <a:prstDash val="solid"/>
              <a:miter lim="800000"/>
              <a:headEnd len="med" w="med" type="none"/>
              <a:tailEnd len="med" w="med" type="none"/>
            </a:ln>
          </p:spPr>
        </p:cxnSp>
        <p:cxnSp>
          <p:nvCxnSpPr>
            <p:cNvPr id="340" name="Google Shape;340;p31"/>
            <p:cNvCxnSpPr/>
            <p:nvPr/>
          </p:nvCxnSpPr>
          <p:spPr>
            <a:xfrm>
              <a:off x="6372405" y="2825542"/>
              <a:ext cx="0" cy="323806"/>
            </a:xfrm>
            <a:prstGeom prst="straightConnector1">
              <a:avLst/>
            </a:prstGeom>
            <a:noFill/>
            <a:ln cap="flat" cmpd="sng" w="28575">
              <a:solidFill>
                <a:schemeClr val="dk1"/>
              </a:solidFill>
              <a:prstDash val="solid"/>
              <a:miter lim="800000"/>
              <a:headEnd len="med" w="med" type="none"/>
              <a:tailEnd len="med" w="med" type="stealth"/>
            </a:ln>
          </p:spPr>
        </p:cxnSp>
        <p:sp>
          <p:nvSpPr>
            <p:cNvPr id="341" name="Google Shape;341;p31"/>
            <p:cNvSpPr/>
            <p:nvPr/>
          </p:nvSpPr>
          <p:spPr>
            <a:xfrm>
              <a:off x="107504" y="4868375"/>
              <a:ext cx="2448170" cy="720626"/>
            </a:xfrm>
            <a:prstGeom prst="parallelogram">
              <a:avLst>
                <a:gd fmla="val 1590"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42" name="Google Shape;342;p31"/>
            <p:cNvSpPr/>
            <p:nvPr/>
          </p:nvSpPr>
          <p:spPr>
            <a:xfrm>
              <a:off x="3203438" y="4868375"/>
              <a:ext cx="2448170" cy="720626"/>
            </a:xfrm>
            <a:prstGeom prst="parallelogram">
              <a:avLst>
                <a:gd fmla="val 1590"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43" name="Google Shape;343;p31"/>
            <p:cNvSpPr/>
            <p:nvPr/>
          </p:nvSpPr>
          <p:spPr>
            <a:xfrm>
              <a:off x="6588326" y="4868375"/>
              <a:ext cx="2448170" cy="720626"/>
            </a:xfrm>
            <a:prstGeom prst="parallelogram">
              <a:avLst>
                <a:gd fmla="val 1590"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344" name="Google Shape;344;p31"/>
            <p:cNvCxnSpPr/>
            <p:nvPr/>
          </p:nvCxnSpPr>
          <p:spPr>
            <a:xfrm>
              <a:off x="1260144" y="2781098"/>
              <a:ext cx="19052" cy="2052356"/>
            </a:xfrm>
            <a:prstGeom prst="straightConnector1">
              <a:avLst/>
            </a:prstGeom>
            <a:noFill/>
            <a:ln cap="flat" cmpd="sng" w="28575">
              <a:solidFill>
                <a:schemeClr val="dk1"/>
              </a:solidFill>
              <a:prstDash val="solid"/>
              <a:miter lim="800000"/>
              <a:headEnd len="med" w="med" type="none"/>
              <a:tailEnd len="med" w="med" type="stealth"/>
            </a:ln>
          </p:spPr>
        </p:cxnSp>
        <p:cxnSp>
          <p:nvCxnSpPr>
            <p:cNvPr id="345" name="Google Shape;345;p31"/>
            <p:cNvCxnSpPr/>
            <p:nvPr/>
          </p:nvCxnSpPr>
          <p:spPr>
            <a:xfrm>
              <a:off x="4451338" y="3896958"/>
              <a:ext cx="0" cy="971417"/>
            </a:xfrm>
            <a:prstGeom prst="straightConnector1">
              <a:avLst/>
            </a:prstGeom>
            <a:noFill/>
            <a:ln cap="flat" cmpd="sng" w="28575">
              <a:solidFill>
                <a:schemeClr val="dk1"/>
              </a:solidFill>
              <a:prstDash val="solid"/>
              <a:miter lim="800000"/>
              <a:headEnd len="med" w="med" type="none"/>
              <a:tailEnd len="med" w="med" type="stealth"/>
            </a:ln>
          </p:spPr>
        </p:cxnSp>
        <p:cxnSp>
          <p:nvCxnSpPr>
            <p:cNvPr id="346" name="Google Shape;346;p31"/>
            <p:cNvCxnSpPr/>
            <p:nvPr/>
          </p:nvCxnSpPr>
          <p:spPr>
            <a:xfrm>
              <a:off x="7307536" y="5589001"/>
              <a:ext cx="0" cy="288885"/>
            </a:xfrm>
            <a:prstGeom prst="straightConnector1">
              <a:avLst/>
            </a:prstGeom>
            <a:noFill/>
            <a:ln cap="flat" cmpd="sng" w="28575">
              <a:solidFill>
                <a:schemeClr val="dk1"/>
              </a:solidFill>
              <a:prstDash val="solid"/>
              <a:miter lim="800000"/>
              <a:headEnd len="med" w="med" type="none"/>
              <a:tailEnd len="med" w="med" type="stealth"/>
            </a:ln>
          </p:spPr>
        </p:cxnSp>
        <p:cxnSp>
          <p:nvCxnSpPr>
            <p:cNvPr id="347" name="Google Shape;347;p31"/>
            <p:cNvCxnSpPr/>
            <p:nvPr/>
          </p:nvCxnSpPr>
          <p:spPr>
            <a:xfrm>
              <a:off x="1476066" y="5589001"/>
              <a:ext cx="0" cy="288885"/>
            </a:xfrm>
            <a:prstGeom prst="straightConnector1">
              <a:avLst/>
            </a:prstGeom>
            <a:noFill/>
            <a:ln cap="flat" cmpd="sng" w="28575">
              <a:solidFill>
                <a:schemeClr val="dk1"/>
              </a:solidFill>
              <a:prstDash val="solid"/>
              <a:miter lim="800000"/>
              <a:headEnd len="med" w="med" type="none"/>
              <a:tailEnd len="med" w="med" type="stealth"/>
            </a:ln>
          </p:spPr>
        </p:cxnSp>
        <p:cxnSp>
          <p:nvCxnSpPr>
            <p:cNvPr id="348" name="Google Shape;348;p31"/>
            <p:cNvCxnSpPr/>
            <p:nvPr/>
          </p:nvCxnSpPr>
          <p:spPr>
            <a:xfrm>
              <a:off x="4427524" y="5877886"/>
              <a:ext cx="0" cy="287298"/>
            </a:xfrm>
            <a:prstGeom prst="straightConnector1">
              <a:avLst/>
            </a:prstGeom>
            <a:noFill/>
            <a:ln cap="flat" cmpd="sng" w="28575">
              <a:solidFill>
                <a:schemeClr val="dk1"/>
              </a:solidFill>
              <a:prstDash val="solid"/>
              <a:miter lim="800000"/>
              <a:headEnd len="med" w="med" type="none"/>
              <a:tailEnd len="med" w="med" type="stealth"/>
            </a:ln>
          </p:spPr>
        </p:cxnSp>
        <p:sp>
          <p:nvSpPr>
            <p:cNvPr id="349" name="Google Shape;349;p31"/>
            <p:cNvSpPr txBox="1"/>
            <p:nvPr/>
          </p:nvSpPr>
          <p:spPr>
            <a:xfrm>
              <a:off x="5580112" y="2456445"/>
              <a:ext cx="45557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a:t>
              </a:r>
              <a:endParaRPr/>
            </a:p>
          </p:txBody>
        </p:sp>
        <p:cxnSp>
          <p:nvCxnSpPr>
            <p:cNvPr id="350" name="Google Shape;350;p31"/>
            <p:cNvCxnSpPr/>
            <p:nvPr/>
          </p:nvCxnSpPr>
          <p:spPr>
            <a:xfrm>
              <a:off x="4427524" y="1773175"/>
              <a:ext cx="0" cy="287298"/>
            </a:xfrm>
            <a:prstGeom prst="straightConnector1">
              <a:avLst/>
            </a:prstGeom>
            <a:noFill/>
            <a:ln cap="flat" cmpd="sng" w="28575">
              <a:solidFill>
                <a:schemeClr val="dk1"/>
              </a:solidFill>
              <a:prstDash val="solid"/>
              <a:miter lim="800000"/>
              <a:headEnd len="med" w="med" type="none"/>
              <a:tailEnd len="med" w="med" type="stealth"/>
            </a:ln>
          </p:spPr>
        </p:cxnSp>
        <p:cxnSp>
          <p:nvCxnSpPr>
            <p:cNvPr id="351" name="Google Shape;351;p31"/>
            <p:cNvCxnSpPr/>
            <p:nvPr/>
          </p:nvCxnSpPr>
          <p:spPr>
            <a:xfrm>
              <a:off x="7883856" y="3933465"/>
              <a:ext cx="0" cy="934910"/>
            </a:xfrm>
            <a:prstGeom prst="straightConnector1">
              <a:avLst/>
            </a:prstGeom>
            <a:noFill/>
            <a:ln cap="flat" cmpd="sng" w="28575">
              <a:solidFill>
                <a:schemeClr val="dk1"/>
              </a:solidFill>
              <a:prstDash val="solid"/>
              <a:miter lim="800000"/>
              <a:headEnd len="med" w="med" type="none"/>
              <a:tailEnd len="med" w="med" type="stealth"/>
            </a:ln>
          </p:spPr>
        </p:cxnSp>
        <p:sp>
          <p:nvSpPr>
            <p:cNvPr id="352" name="Google Shape;352;p31"/>
            <p:cNvSpPr txBox="1"/>
            <p:nvPr/>
          </p:nvSpPr>
          <p:spPr>
            <a:xfrm>
              <a:off x="7326842" y="3491716"/>
              <a:ext cx="48551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Yes</a:t>
              </a:r>
              <a:endParaRPr/>
            </a:p>
          </p:txBody>
        </p:sp>
        <p:cxnSp>
          <p:nvCxnSpPr>
            <p:cNvPr id="353" name="Google Shape;353;p31"/>
            <p:cNvCxnSpPr/>
            <p:nvPr/>
          </p:nvCxnSpPr>
          <p:spPr>
            <a:xfrm>
              <a:off x="1260144" y="2809670"/>
              <a:ext cx="2159216" cy="0"/>
            </a:xfrm>
            <a:prstGeom prst="straightConnector1">
              <a:avLst/>
            </a:prstGeom>
            <a:noFill/>
            <a:ln cap="flat" cmpd="sng" w="28575">
              <a:solidFill>
                <a:schemeClr val="dk1"/>
              </a:solidFill>
              <a:prstDash val="solid"/>
              <a:miter lim="800000"/>
              <a:headEnd len="med" w="med" type="none"/>
              <a:tailEnd len="med" w="med" type="none"/>
            </a:ln>
          </p:spPr>
        </p:cxnSp>
        <p:cxnSp>
          <p:nvCxnSpPr>
            <p:cNvPr id="354" name="Google Shape;354;p31"/>
            <p:cNvCxnSpPr/>
            <p:nvPr/>
          </p:nvCxnSpPr>
          <p:spPr>
            <a:xfrm>
              <a:off x="4427524" y="3904894"/>
              <a:ext cx="936719" cy="0"/>
            </a:xfrm>
            <a:prstGeom prst="straightConnector1">
              <a:avLst/>
            </a:prstGeom>
            <a:noFill/>
            <a:ln cap="flat" cmpd="sng" w="28575">
              <a:solidFill>
                <a:schemeClr val="dk1"/>
              </a:solidFill>
              <a:prstDash val="solid"/>
              <a:miter lim="800000"/>
              <a:headEnd len="med" w="med" type="none"/>
              <a:tailEnd len="med" w="med" type="none"/>
            </a:ln>
          </p:spPr>
        </p:cxnSp>
        <p:cxnSp>
          <p:nvCxnSpPr>
            <p:cNvPr id="355" name="Google Shape;355;p31"/>
            <p:cNvCxnSpPr/>
            <p:nvPr/>
          </p:nvCxnSpPr>
          <p:spPr>
            <a:xfrm>
              <a:off x="7367867" y="3914418"/>
              <a:ext cx="504875" cy="0"/>
            </a:xfrm>
            <a:prstGeom prst="straightConnector1">
              <a:avLst/>
            </a:prstGeom>
            <a:noFill/>
            <a:ln cap="flat" cmpd="sng" w="28575">
              <a:solidFill>
                <a:schemeClr val="dk1"/>
              </a:solidFill>
              <a:prstDash val="solid"/>
              <a:miter lim="800000"/>
              <a:headEnd len="med" w="med" type="none"/>
              <a:tailEnd len="med" w="med" type="none"/>
            </a:ln>
          </p:spPr>
        </p:cxnSp>
      </p:grpSp>
      <p:sp>
        <p:nvSpPr>
          <p:cNvPr id="356" name="Google Shape;356;p31"/>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2"/>
          <p:cNvSpPr/>
          <p:nvPr/>
        </p:nvSpPr>
        <p:spPr>
          <a:xfrm>
            <a:off x="395287" y="1844675"/>
            <a:ext cx="2195512" cy="151288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 &lt; 70?</a:t>
            </a:r>
            <a:endParaRPr/>
          </a:p>
        </p:txBody>
      </p:sp>
      <p:sp>
        <p:nvSpPr>
          <p:cNvPr id="362" name="Google Shape;362;p32"/>
          <p:cNvSpPr/>
          <p:nvPr/>
        </p:nvSpPr>
        <p:spPr>
          <a:xfrm>
            <a:off x="395287" y="3500437"/>
            <a:ext cx="2016125" cy="151288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 &lt; 40?</a:t>
            </a:r>
            <a:endParaRPr/>
          </a:p>
        </p:txBody>
      </p:sp>
      <p:sp>
        <p:nvSpPr>
          <p:cNvPr id="363" name="Google Shape;363;p32"/>
          <p:cNvSpPr/>
          <p:nvPr/>
        </p:nvSpPr>
        <p:spPr>
          <a:xfrm>
            <a:off x="6300787" y="2205037"/>
            <a:ext cx="2447925" cy="719137"/>
          </a:xfrm>
          <a:prstGeom prst="parallelogram">
            <a:avLst>
              <a:gd fmla="val 1586"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Print “Honour”</a:t>
            </a:r>
            <a:endParaRPr/>
          </a:p>
        </p:txBody>
      </p:sp>
      <p:sp>
        <p:nvSpPr>
          <p:cNvPr id="364" name="Google Shape;364;p32"/>
          <p:cNvSpPr/>
          <p:nvPr/>
        </p:nvSpPr>
        <p:spPr>
          <a:xfrm>
            <a:off x="6300787" y="3860800"/>
            <a:ext cx="2447925" cy="720725"/>
          </a:xfrm>
          <a:prstGeom prst="parallelogram">
            <a:avLst>
              <a:gd fmla="val 159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Print “Fail”</a:t>
            </a:r>
            <a:endParaRPr/>
          </a:p>
        </p:txBody>
      </p:sp>
      <p:sp>
        <p:nvSpPr>
          <p:cNvPr id="365" name="Google Shape;365;p32"/>
          <p:cNvSpPr/>
          <p:nvPr/>
        </p:nvSpPr>
        <p:spPr>
          <a:xfrm>
            <a:off x="6300787" y="5516562"/>
            <a:ext cx="2447925" cy="720725"/>
          </a:xfrm>
          <a:prstGeom prst="parallelogram">
            <a:avLst>
              <a:gd fmla="val 159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Print “Pass”</a:t>
            </a:r>
            <a:endParaRPr/>
          </a:p>
        </p:txBody>
      </p:sp>
      <p:sp>
        <p:nvSpPr>
          <p:cNvPr id="366" name="Google Shape;366;p32"/>
          <p:cNvSpPr/>
          <p:nvPr/>
        </p:nvSpPr>
        <p:spPr>
          <a:xfrm>
            <a:off x="395287" y="5229225"/>
            <a:ext cx="2016125" cy="151288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A &gt; Pass?</a:t>
            </a:r>
            <a:endParaRPr/>
          </a:p>
        </p:txBody>
      </p:sp>
      <p:sp>
        <p:nvSpPr>
          <p:cNvPr id="367" name="Google Shape;367;p32"/>
          <p:cNvSpPr/>
          <p:nvPr/>
        </p:nvSpPr>
        <p:spPr>
          <a:xfrm>
            <a:off x="3059112" y="1844675"/>
            <a:ext cx="2017712" cy="151288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 &gt; 70?</a:t>
            </a:r>
            <a:endParaRPr/>
          </a:p>
        </p:txBody>
      </p:sp>
      <p:sp>
        <p:nvSpPr>
          <p:cNvPr id="368" name="Google Shape;368;p32"/>
          <p:cNvSpPr/>
          <p:nvPr/>
        </p:nvSpPr>
        <p:spPr>
          <a:xfrm>
            <a:off x="3059112" y="3500437"/>
            <a:ext cx="2017712" cy="151288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 &gt; 40?</a:t>
            </a:r>
            <a:endParaRPr/>
          </a:p>
        </p:txBody>
      </p:sp>
      <p:sp>
        <p:nvSpPr>
          <p:cNvPr id="369" name="Google Shape;369;p32"/>
          <p:cNvSpPr/>
          <p:nvPr/>
        </p:nvSpPr>
        <p:spPr>
          <a:xfrm>
            <a:off x="2916237" y="5229225"/>
            <a:ext cx="2646362" cy="151288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A &gt; Honour?</a:t>
            </a:r>
            <a:endParaRPr/>
          </a:p>
        </p:txBody>
      </p:sp>
      <p:sp>
        <p:nvSpPr>
          <p:cNvPr id="370" name="Google Shape;370;p32"/>
          <p:cNvSpPr txBox="1"/>
          <p:nvPr/>
        </p:nvSpPr>
        <p:spPr>
          <a:xfrm>
            <a:off x="468312" y="260350"/>
            <a:ext cx="8135937" cy="18732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1" lang="en-US" sz="2400" u="none">
                <a:solidFill>
                  <a:schemeClr val="dk1"/>
                </a:solidFill>
                <a:latin typeface="Times New Roman"/>
                <a:ea typeface="Times New Roman"/>
                <a:cs typeface="Times New Roman"/>
                <a:sym typeface="Times New Roman"/>
              </a:rPr>
              <a:t>Pick the appropriate three of the following boxes that describe the algorithm as described</a:t>
            </a:r>
            <a:endParaRPr/>
          </a:p>
        </p:txBody>
      </p:sp>
      <p:sp>
        <p:nvSpPr>
          <p:cNvPr id="371" name="Google Shape;371;p32"/>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grpSp>
        <p:nvGrpSpPr>
          <p:cNvPr id="376" name="Google Shape;376;p33"/>
          <p:cNvGrpSpPr/>
          <p:nvPr/>
        </p:nvGrpSpPr>
        <p:grpSpPr>
          <a:xfrm>
            <a:off x="107950" y="44450"/>
            <a:ext cx="8928100" cy="6697662"/>
            <a:chOff x="107504" y="44624"/>
            <a:chExt cx="8928992" cy="6696744"/>
          </a:xfrm>
        </p:grpSpPr>
        <p:sp>
          <p:nvSpPr>
            <p:cNvPr id="377" name="Google Shape;377;p33"/>
            <p:cNvSpPr/>
            <p:nvPr/>
          </p:nvSpPr>
          <p:spPr>
            <a:xfrm>
              <a:off x="3276471" y="44624"/>
              <a:ext cx="2232248" cy="720626"/>
            </a:xfrm>
            <a:prstGeom prst="roundRect">
              <a:avLst>
                <a:gd fmla="val 1666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START</a:t>
              </a:r>
              <a:endParaRPr/>
            </a:p>
          </p:txBody>
        </p:sp>
        <p:sp>
          <p:nvSpPr>
            <p:cNvPr id="378" name="Google Shape;378;p33"/>
            <p:cNvSpPr/>
            <p:nvPr/>
          </p:nvSpPr>
          <p:spPr>
            <a:xfrm>
              <a:off x="3276471" y="6165184"/>
              <a:ext cx="2232248" cy="576184"/>
            </a:xfrm>
            <a:prstGeom prst="roundRect">
              <a:avLst>
                <a:gd fmla="val 1666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END</a:t>
              </a:r>
              <a:endParaRPr/>
            </a:p>
          </p:txBody>
        </p:sp>
        <p:cxnSp>
          <p:nvCxnSpPr>
            <p:cNvPr id="379" name="Google Shape;379;p33"/>
            <p:cNvCxnSpPr/>
            <p:nvPr/>
          </p:nvCxnSpPr>
          <p:spPr>
            <a:xfrm>
              <a:off x="4427524" y="765250"/>
              <a:ext cx="0" cy="287299"/>
            </a:xfrm>
            <a:prstGeom prst="straightConnector1">
              <a:avLst/>
            </a:prstGeom>
            <a:noFill/>
            <a:ln cap="flat" cmpd="sng" w="28575">
              <a:solidFill>
                <a:schemeClr val="dk1"/>
              </a:solidFill>
              <a:prstDash val="solid"/>
              <a:miter lim="800000"/>
              <a:headEnd len="med" w="med" type="none"/>
              <a:tailEnd len="med" w="med" type="stealth"/>
            </a:ln>
          </p:spPr>
        </p:cxnSp>
        <p:sp>
          <p:nvSpPr>
            <p:cNvPr id="380" name="Google Shape;380;p33"/>
            <p:cNvSpPr/>
            <p:nvPr/>
          </p:nvSpPr>
          <p:spPr>
            <a:xfrm>
              <a:off x="3419360" y="2060472"/>
              <a:ext cx="2016326" cy="1512680"/>
            </a:xfrm>
            <a:prstGeom prst="diamond">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A&lt;40?</a:t>
              </a:r>
              <a:endParaRPr/>
            </a:p>
          </p:txBody>
        </p:sp>
        <p:sp>
          <p:nvSpPr>
            <p:cNvPr id="381" name="Google Shape;381;p33"/>
            <p:cNvSpPr txBox="1"/>
            <p:nvPr/>
          </p:nvSpPr>
          <p:spPr>
            <a:xfrm>
              <a:off x="4836506" y="3501008"/>
              <a:ext cx="45557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a:t>
              </a:r>
              <a:endParaRPr/>
            </a:p>
          </p:txBody>
        </p:sp>
        <p:sp>
          <p:nvSpPr>
            <p:cNvPr id="382" name="Google Shape;382;p33"/>
            <p:cNvSpPr/>
            <p:nvPr/>
          </p:nvSpPr>
          <p:spPr>
            <a:xfrm>
              <a:off x="3203438" y="1052549"/>
              <a:ext cx="2448170" cy="720626"/>
            </a:xfrm>
            <a:prstGeom prst="parallelogram">
              <a:avLst>
                <a:gd fmla="val 159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Read A</a:t>
              </a:r>
              <a:endParaRPr/>
            </a:p>
          </p:txBody>
        </p:sp>
        <p:sp>
          <p:nvSpPr>
            <p:cNvPr id="383" name="Google Shape;383;p33"/>
            <p:cNvSpPr txBox="1"/>
            <p:nvPr/>
          </p:nvSpPr>
          <p:spPr>
            <a:xfrm>
              <a:off x="2915816" y="2483604"/>
              <a:ext cx="48551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Yes</a:t>
              </a:r>
              <a:endParaRPr/>
            </a:p>
          </p:txBody>
        </p:sp>
        <p:cxnSp>
          <p:nvCxnSpPr>
            <p:cNvPr id="384" name="Google Shape;384;p33"/>
            <p:cNvCxnSpPr/>
            <p:nvPr/>
          </p:nvCxnSpPr>
          <p:spPr>
            <a:xfrm rot="10800000">
              <a:off x="1403033" y="5877886"/>
              <a:ext cx="5904503" cy="0"/>
            </a:xfrm>
            <a:prstGeom prst="straightConnector1">
              <a:avLst/>
            </a:prstGeom>
            <a:noFill/>
            <a:ln cap="flat" cmpd="sng" w="28575">
              <a:solidFill>
                <a:schemeClr val="dk1"/>
              </a:solidFill>
              <a:prstDash val="solid"/>
              <a:miter lim="800000"/>
              <a:headEnd len="med" w="med" type="none"/>
              <a:tailEnd len="med" w="med" type="none"/>
            </a:ln>
          </p:spPr>
        </p:cxnSp>
        <p:cxnSp>
          <p:nvCxnSpPr>
            <p:cNvPr id="385" name="Google Shape;385;p33"/>
            <p:cNvCxnSpPr/>
            <p:nvPr/>
          </p:nvCxnSpPr>
          <p:spPr>
            <a:xfrm>
              <a:off x="4427524" y="5589001"/>
              <a:ext cx="0" cy="288885"/>
            </a:xfrm>
            <a:prstGeom prst="straightConnector1">
              <a:avLst/>
            </a:prstGeom>
            <a:noFill/>
            <a:ln cap="flat" cmpd="sng" w="28575">
              <a:solidFill>
                <a:schemeClr val="dk1"/>
              </a:solidFill>
              <a:prstDash val="solid"/>
              <a:miter lim="800000"/>
              <a:headEnd len="med" w="med" type="none"/>
              <a:tailEnd len="med" w="med" type="stealth"/>
            </a:ln>
          </p:spPr>
        </p:cxnSp>
        <p:sp>
          <p:nvSpPr>
            <p:cNvPr id="386" name="Google Shape;386;p33"/>
            <p:cNvSpPr/>
            <p:nvPr/>
          </p:nvSpPr>
          <p:spPr>
            <a:xfrm>
              <a:off x="5364242" y="3141412"/>
              <a:ext cx="2016326" cy="1511093"/>
            </a:xfrm>
            <a:prstGeom prst="diamond">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A&lt;70</a:t>
              </a:r>
              <a:endParaRPr/>
            </a:p>
          </p:txBody>
        </p:sp>
        <p:cxnSp>
          <p:nvCxnSpPr>
            <p:cNvPr id="387" name="Google Shape;387;p33"/>
            <p:cNvCxnSpPr/>
            <p:nvPr/>
          </p:nvCxnSpPr>
          <p:spPr>
            <a:xfrm>
              <a:off x="5435686" y="2825542"/>
              <a:ext cx="936719" cy="0"/>
            </a:xfrm>
            <a:prstGeom prst="straightConnector1">
              <a:avLst/>
            </a:prstGeom>
            <a:noFill/>
            <a:ln cap="flat" cmpd="sng" w="28575">
              <a:solidFill>
                <a:schemeClr val="dk1"/>
              </a:solidFill>
              <a:prstDash val="solid"/>
              <a:miter lim="800000"/>
              <a:headEnd len="med" w="med" type="none"/>
              <a:tailEnd len="med" w="med" type="none"/>
            </a:ln>
          </p:spPr>
        </p:cxnSp>
        <p:cxnSp>
          <p:nvCxnSpPr>
            <p:cNvPr id="388" name="Google Shape;388;p33"/>
            <p:cNvCxnSpPr/>
            <p:nvPr/>
          </p:nvCxnSpPr>
          <p:spPr>
            <a:xfrm>
              <a:off x="6372405" y="2825542"/>
              <a:ext cx="0" cy="323806"/>
            </a:xfrm>
            <a:prstGeom prst="straightConnector1">
              <a:avLst/>
            </a:prstGeom>
            <a:noFill/>
            <a:ln cap="flat" cmpd="sng" w="28575">
              <a:solidFill>
                <a:schemeClr val="dk1"/>
              </a:solidFill>
              <a:prstDash val="solid"/>
              <a:miter lim="800000"/>
              <a:headEnd len="med" w="med" type="none"/>
              <a:tailEnd len="med" w="med" type="stealth"/>
            </a:ln>
          </p:spPr>
        </p:cxnSp>
        <p:sp>
          <p:nvSpPr>
            <p:cNvPr id="389" name="Google Shape;389;p33"/>
            <p:cNvSpPr/>
            <p:nvPr/>
          </p:nvSpPr>
          <p:spPr>
            <a:xfrm>
              <a:off x="107504" y="4868375"/>
              <a:ext cx="2448170" cy="720626"/>
            </a:xfrm>
            <a:prstGeom prst="parallelogram">
              <a:avLst>
                <a:gd fmla="val 1590"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Fail</a:t>
              </a:r>
              <a:endParaRPr/>
            </a:p>
          </p:txBody>
        </p:sp>
        <p:sp>
          <p:nvSpPr>
            <p:cNvPr id="390" name="Google Shape;390;p33"/>
            <p:cNvSpPr/>
            <p:nvPr/>
          </p:nvSpPr>
          <p:spPr>
            <a:xfrm>
              <a:off x="3203438" y="4868375"/>
              <a:ext cx="2448170" cy="720626"/>
            </a:xfrm>
            <a:prstGeom prst="parallelogram">
              <a:avLst>
                <a:gd fmla="val 1590"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Pass</a:t>
              </a:r>
              <a:endParaRPr/>
            </a:p>
          </p:txBody>
        </p:sp>
        <p:sp>
          <p:nvSpPr>
            <p:cNvPr id="391" name="Google Shape;391;p33"/>
            <p:cNvSpPr/>
            <p:nvPr/>
          </p:nvSpPr>
          <p:spPr>
            <a:xfrm>
              <a:off x="6588326" y="4868375"/>
              <a:ext cx="2448170" cy="720626"/>
            </a:xfrm>
            <a:prstGeom prst="parallelogram">
              <a:avLst>
                <a:gd fmla="val 1590"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Honour</a:t>
              </a:r>
              <a:endParaRPr/>
            </a:p>
          </p:txBody>
        </p:sp>
        <p:cxnSp>
          <p:nvCxnSpPr>
            <p:cNvPr id="392" name="Google Shape;392;p33"/>
            <p:cNvCxnSpPr/>
            <p:nvPr/>
          </p:nvCxnSpPr>
          <p:spPr>
            <a:xfrm>
              <a:off x="1260144" y="2781098"/>
              <a:ext cx="19052" cy="2052356"/>
            </a:xfrm>
            <a:prstGeom prst="straightConnector1">
              <a:avLst/>
            </a:prstGeom>
            <a:noFill/>
            <a:ln cap="flat" cmpd="sng" w="28575">
              <a:solidFill>
                <a:schemeClr val="dk1"/>
              </a:solidFill>
              <a:prstDash val="solid"/>
              <a:miter lim="800000"/>
              <a:headEnd len="med" w="med" type="none"/>
              <a:tailEnd len="med" w="med" type="stealth"/>
            </a:ln>
          </p:spPr>
        </p:cxnSp>
        <p:cxnSp>
          <p:nvCxnSpPr>
            <p:cNvPr id="393" name="Google Shape;393;p33"/>
            <p:cNvCxnSpPr/>
            <p:nvPr/>
          </p:nvCxnSpPr>
          <p:spPr>
            <a:xfrm>
              <a:off x="4451338" y="3896958"/>
              <a:ext cx="0" cy="971417"/>
            </a:xfrm>
            <a:prstGeom prst="straightConnector1">
              <a:avLst/>
            </a:prstGeom>
            <a:noFill/>
            <a:ln cap="flat" cmpd="sng" w="28575">
              <a:solidFill>
                <a:schemeClr val="dk1"/>
              </a:solidFill>
              <a:prstDash val="solid"/>
              <a:miter lim="800000"/>
              <a:headEnd len="med" w="med" type="none"/>
              <a:tailEnd len="med" w="med" type="stealth"/>
            </a:ln>
          </p:spPr>
        </p:cxnSp>
        <p:cxnSp>
          <p:nvCxnSpPr>
            <p:cNvPr id="394" name="Google Shape;394;p33"/>
            <p:cNvCxnSpPr/>
            <p:nvPr/>
          </p:nvCxnSpPr>
          <p:spPr>
            <a:xfrm>
              <a:off x="7307536" y="5589001"/>
              <a:ext cx="0" cy="288885"/>
            </a:xfrm>
            <a:prstGeom prst="straightConnector1">
              <a:avLst/>
            </a:prstGeom>
            <a:noFill/>
            <a:ln cap="flat" cmpd="sng" w="28575">
              <a:solidFill>
                <a:schemeClr val="dk1"/>
              </a:solidFill>
              <a:prstDash val="solid"/>
              <a:miter lim="800000"/>
              <a:headEnd len="med" w="med" type="none"/>
              <a:tailEnd len="med" w="med" type="stealth"/>
            </a:ln>
          </p:spPr>
        </p:cxnSp>
        <p:cxnSp>
          <p:nvCxnSpPr>
            <p:cNvPr id="395" name="Google Shape;395;p33"/>
            <p:cNvCxnSpPr/>
            <p:nvPr/>
          </p:nvCxnSpPr>
          <p:spPr>
            <a:xfrm>
              <a:off x="1476066" y="5589001"/>
              <a:ext cx="0" cy="288885"/>
            </a:xfrm>
            <a:prstGeom prst="straightConnector1">
              <a:avLst/>
            </a:prstGeom>
            <a:noFill/>
            <a:ln cap="flat" cmpd="sng" w="28575">
              <a:solidFill>
                <a:schemeClr val="dk1"/>
              </a:solidFill>
              <a:prstDash val="solid"/>
              <a:miter lim="800000"/>
              <a:headEnd len="med" w="med" type="none"/>
              <a:tailEnd len="med" w="med" type="stealth"/>
            </a:ln>
          </p:spPr>
        </p:cxnSp>
        <p:cxnSp>
          <p:nvCxnSpPr>
            <p:cNvPr id="396" name="Google Shape;396;p33"/>
            <p:cNvCxnSpPr/>
            <p:nvPr/>
          </p:nvCxnSpPr>
          <p:spPr>
            <a:xfrm>
              <a:off x="4427524" y="5877886"/>
              <a:ext cx="0" cy="287298"/>
            </a:xfrm>
            <a:prstGeom prst="straightConnector1">
              <a:avLst/>
            </a:prstGeom>
            <a:noFill/>
            <a:ln cap="flat" cmpd="sng" w="28575">
              <a:solidFill>
                <a:schemeClr val="dk1"/>
              </a:solidFill>
              <a:prstDash val="solid"/>
              <a:miter lim="800000"/>
              <a:headEnd len="med" w="med" type="none"/>
              <a:tailEnd len="med" w="med" type="stealth"/>
            </a:ln>
          </p:spPr>
        </p:cxnSp>
        <p:sp>
          <p:nvSpPr>
            <p:cNvPr id="397" name="Google Shape;397;p33"/>
            <p:cNvSpPr txBox="1"/>
            <p:nvPr/>
          </p:nvSpPr>
          <p:spPr>
            <a:xfrm>
              <a:off x="5580112" y="2456445"/>
              <a:ext cx="45557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a:t>
              </a:r>
              <a:endParaRPr/>
            </a:p>
          </p:txBody>
        </p:sp>
        <p:cxnSp>
          <p:nvCxnSpPr>
            <p:cNvPr id="398" name="Google Shape;398;p33"/>
            <p:cNvCxnSpPr/>
            <p:nvPr/>
          </p:nvCxnSpPr>
          <p:spPr>
            <a:xfrm>
              <a:off x="4427524" y="1773175"/>
              <a:ext cx="0" cy="287298"/>
            </a:xfrm>
            <a:prstGeom prst="straightConnector1">
              <a:avLst/>
            </a:prstGeom>
            <a:noFill/>
            <a:ln cap="flat" cmpd="sng" w="28575">
              <a:solidFill>
                <a:schemeClr val="dk1"/>
              </a:solidFill>
              <a:prstDash val="solid"/>
              <a:miter lim="800000"/>
              <a:headEnd len="med" w="med" type="none"/>
              <a:tailEnd len="med" w="med" type="stealth"/>
            </a:ln>
          </p:spPr>
        </p:cxnSp>
        <p:cxnSp>
          <p:nvCxnSpPr>
            <p:cNvPr id="399" name="Google Shape;399;p33"/>
            <p:cNvCxnSpPr/>
            <p:nvPr/>
          </p:nvCxnSpPr>
          <p:spPr>
            <a:xfrm>
              <a:off x="7883856" y="3933465"/>
              <a:ext cx="0" cy="934910"/>
            </a:xfrm>
            <a:prstGeom prst="straightConnector1">
              <a:avLst/>
            </a:prstGeom>
            <a:noFill/>
            <a:ln cap="flat" cmpd="sng" w="28575">
              <a:solidFill>
                <a:schemeClr val="dk1"/>
              </a:solidFill>
              <a:prstDash val="solid"/>
              <a:miter lim="800000"/>
              <a:headEnd len="med" w="med" type="none"/>
              <a:tailEnd len="med" w="med" type="stealth"/>
            </a:ln>
          </p:spPr>
        </p:cxnSp>
        <p:sp>
          <p:nvSpPr>
            <p:cNvPr id="400" name="Google Shape;400;p33"/>
            <p:cNvSpPr txBox="1"/>
            <p:nvPr/>
          </p:nvSpPr>
          <p:spPr>
            <a:xfrm>
              <a:off x="7326842" y="3491716"/>
              <a:ext cx="48551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Yes</a:t>
              </a:r>
              <a:endParaRPr/>
            </a:p>
          </p:txBody>
        </p:sp>
        <p:cxnSp>
          <p:nvCxnSpPr>
            <p:cNvPr id="401" name="Google Shape;401;p33"/>
            <p:cNvCxnSpPr/>
            <p:nvPr/>
          </p:nvCxnSpPr>
          <p:spPr>
            <a:xfrm>
              <a:off x="1260144" y="2809670"/>
              <a:ext cx="2159216" cy="0"/>
            </a:xfrm>
            <a:prstGeom prst="straightConnector1">
              <a:avLst/>
            </a:prstGeom>
            <a:noFill/>
            <a:ln cap="flat" cmpd="sng" w="28575">
              <a:solidFill>
                <a:schemeClr val="dk1"/>
              </a:solidFill>
              <a:prstDash val="solid"/>
              <a:miter lim="800000"/>
              <a:headEnd len="med" w="med" type="none"/>
              <a:tailEnd len="med" w="med" type="none"/>
            </a:ln>
          </p:spPr>
        </p:cxnSp>
        <p:cxnSp>
          <p:nvCxnSpPr>
            <p:cNvPr id="402" name="Google Shape;402;p33"/>
            <p:cNvCxnSpPr/>
            <p:nvPr/>
          </p:nvCxnSpPr>
          <p:spPr>
            <a:xfrm>
              <a:off x="4427524" y="3904894"/>
              <a:ext cx="936719" cy="0"/>
            </a:xfrm>
            <a:prstGeom prst="straightConnector1">
              <a:avLst/>
            </a:prstGeom>
            <a:noFill/>
            <a:ln cap="flat" cmpd="sng" w="28575">
              <a:solidFill>
                <a:schemeClr val="dk1"/>
              </a:solidFill>
              <a:prstDash val="solid"/>
              <a:miter lim="800000"/>
              <a:headEnd len="med" w="med" type="none"/>
              <a:tailEnd len="med" w="med" type="none"/>
            </a:ln>
          </p:spPr>
        </p:cxnSp>
        <p:cxnSp>
          <p:nvCxnSpPr>
            <p:cNvPr id="403" name="Google Shape;403;p33"/>
            <p:cNvCxnSpPr/>
            <p:nvPr/>
          </p:nvCxnSpPr>
          <p:spPr>
            <a:xfrm>
              <a:off x="7367867" y="3914418"/>
              <a:ext cx="504875" cy="0"/>
            </a:xfrm>
            <a:prstGeom prst="straightConnector1">
              <a:avLst/>
            </a:prstGeom>
            <a:noFill/>
            <a:ln cap="flat" cmpd="sng" w="28575">
              <a:solidFill>
                <a:schemeClr val="dk1"/>
              </a:solidFill>
              <a:prstDash val="solid"/>
              <a:miter lim="800000"/>
              <a:headEnd len="med" w="med" type="none"/>
              <a:tailEnd len="med" w="med" type="none"/>
            </a:ln>
          </p:spPr>
        </p:cxnSp>
      </p:grpSp>
      <p:sp>
        <p:nvSpPr>
          <p:cNvPr id="404" name="Google Shape;404;p33"/>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8</a:t>
            </a:r>
            <a:endParaRPr/>
          </a:p>
        </p:txBody>
      </p:sp>
      <p:sp>
        <p:nvSpPr>
          <p:cNvPr id="410" name="Google Shape;410;p3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We want to create a flowchart that prints out the average value of five numbers input in.</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On the following slide, a number of potential boxes you could use to correctly implement the algorithm.</a:t>
            </a:r>
            <a:endParaRPr/>
          </a:p>
        </p:txBody>
      </p:sp>
      <p:sp>
        <p:nvSpPr>
          <p:cNvPr id="411" name="Google Shape;411;p34"/>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Pseudocode &amp; Algorithm</a:t>
            </a:r>
            <a:endParaRPr/>
          </a:p>
        </p:txBody>
      </p:sp>
      <p:sp>
        <p:nvSpPr>
          <p:cNvPr id="116" name="Google Shape;116;p1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Times New Roman"/>
              <a:buChar char="•"/>
            </a:pPr>
            <a:r>
              <a:rPr b="1" i="0" lang="en-US" sz="3200" u="none">
                <a:solidFill>
                  <a:schemeClr val="dk1"/>
                </a:solidFill>
                <a:latin typeface="Times New Roman"/>
                <a:ea typeface="Times New Roman"/>
                <a:cs typeface="Times New Roman"/>
                <a:sym typeface="Times New Roman"/>
              </a:rPr>
              <a:t>Example 1:</a:t>
            </a:r>
            <a:r>
              <a:rPr b="0" i="0" lang="en-US" sz="3200" u="none">
                <a:solidFill>
                  <a:schemeClr val="dk1"/>
                </a:solidFill>
                <a:latin typeface="Times New Roman"/>
                <a:ea typeface="Times New Roman"/>
                <a:cs typeface="Times New Roman"/>
                <a:sym typeface="Times New Roman"/>
              </a:rPr>
              <a:t> Write an algorithm to determine a student’s final grade and indicate whether it is passing or failing. The final grade is calculated as the average of four marks.</a:t>
            </a:r>
            <a:endParaRPr/>
          </a:p>
        </p:txBody>
      </p:sp>
      <p:sp>
        <p:nvSpPr>
          <p:cNvPr id="117" name="Google Shape;117;p17"/>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grpSp>
        <p:nvGrpSpPr>
          <p:cNvPr id="416" name="Google Shape;416;p35"/>
          <p:cNvGrpSpPr/>
          <p:nvPr/>
        </p:nvGrpSpPr>
        <p:grpSpPr>
          <a:xfrm>
            <a:off x="2987675" y="188912"/>
            <a:ext cx="5470525" cy="6408737"/>
            <a:chOff x="2987824" y="188640"/>
            <a:chExt cx="5470111" cy="6408712"/>
          </a:xfrm>
        </p:grpSpPr>
        <p:sp>
          <p:nvSpPr>
            <p:cNvPr id="417" name="Google Shape;417;p35"/>
            <p:cNvSpPr/>
            <p:nvPr/>
          </p:nvSpPr>
          <p:spPr>
            <a:xfrm>
              <a:off x="3105290" y="188640"/>
              <a:ext cx="2162011" cy="504823"/>
            </a:xfrm>
            <a:prstGeom prst="roundRect">
              <a:avLst>
                <a:gd fmla="val 1666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START</a:t>
              </a:r>
              <a:endParaRPr/>
            </a:p>
          </p:txBody>
        </p:sp>
        <p:sp>
          <p:nvSpPr>
            <p:cNvPr id="418" name="Google Shape;418;p35"/>
            <p:cNvSpPr/>
            <p:nvPr/>
          </p:nvSpPr>
          <p:spPr>
            <a:xfrm>
              <a:off x="3105290" y="6092529"/>
              <a:ext cx="2162011" cy="504823"/>
            </a:xfrm>
            <a:prstGeom prst="roundRect">
              <a:avLst>
                <a:gd fmla="val 1666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END</a:t>
              </a:r>
              <a:endParaRPr/>
            </a:p>
          </p:txBody>
        </p:sp>
        <p:cxnSp>
          <p:nvCxnSpPr>
            <p:cNvPr id="419" name="Google Shape;419;p35"/>
            <p:cNvCxnSpPr/>
            <p:nvPr/>
          </p:nvCxnSpPr>
          <p:spPr>
            <a:xfrm>
              <a:off x="4184708" y="693463"/>
              <a:ext cx="0" cy="301624"/>
            </a:xfrm>
            <a:prstGeom prst="straightConnector1">
              <a:avLst/>
            </a:prstGeom>
            <a:noFill/>
            <a:ln cap="flat" cmpd="sng" w="28575">
              <a:solidFill>
                <a:schemeClr val="dk1"/>
              </a:solidFill>
              <a:prstDash val="solid"/>
              <a:miter lim="800000"/>
              <a:headEnd len="med" w="med" type="none"/>
              <a:tailEnd len="med" w="med" type="stealth"/>
            </a:ln>
          </p:spPr>
        </p:cxnSp>
        <p:sp>
          <p:nvSpPr>
            <p:cNvPr id="420" name="Google Shape;420;p35"/>
            <p:cNvSpPr/>
            <p:nvPr/>
          </p:nvSpPr>
          <p:spPr>
            <a:xfrm>
              <a:off x="2987824" y="3536664"/>
              <a:ext cx="2376308" cy="1189033"/>
            </a:xfrm>
            <a:prstGeom prst="diamond">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421" name="Google Shape;421;p35"/>
            <p:cNvCxnSpPr/>
            <p:nvPr/>
          </p:nvCxnSpPr>
          <p:spPr>
            <a:xfrm>
              <a:off x="5362544" y="4160550"/>
              <a:ext cx="766705" cy="0"/>
            </a:xfrm>
            <a:prstGeom prst="straightConnector1">
              <a:avLst/>
            </a:prstGeom>
            <a:noFill/>
            <a:ln cap="flat" cmpd="sng" w="28575">
              <a:solidFill>
                <a:schemeClr val="dk1"/>
              </a:solidFill>
              <a:prstDash val="solid"/>
              <a:miter lim="800000"/>
              <a:headEnd len="med" w="med" type="none"/>
              <a:tailEnd len="med" w="med" type="stealth"/>
            </a:ln>
          </p:spPr>
        </p:cxnSp>
        <p:sp>
          <p:nvSpPr>
            <p:cNvPr id="422" name="Google Shape;422;p35"/>
            <p:cNvSpPr txBox="1"/>
            <p:nvPr/>
          </p:nvSpPr>
          <p:spPr>
            <a:xfrm>
              <a:off x="5506114" y="3799757"/>
              <a:ext cx="57606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a:t>
              </a:r>
              <a:endParaRPr/>
            </a:p>
          </p:txBody>
        </p:sp>
        <p:sp>
          <p:nvSpPr>
            <p:cNvPr id="423" name="Google Shape;423;p35"/>
            <p:cNvSpPr/>
            <p:nvPr/>
          </p:nvSpPr>
          <p:spPr>
            <a:xfrm>
              <a:off x="3068781" y="1772959"/>
              <a:ext cx="2233443" cy="503235"/>
            </a:xfrm>
            <a:prstGeom prst="parallelogram">
              <a:avLst>
                <a:gd fmla="val 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 = 1</a:t>
              </a:r>
              <a:endParaRPr/>
            </a:p>
          </p:txBody>
        </p:sp>
        <p:sp>
          <p:nvSpPr>
            <p:cNvPr id="424" name="Google Shape;424;p35"/>
            <p:cNvSpPr txBox="1"/>
            <p:nvPr/>
          </p:nvSpPr>
          <p:spPr>
            <a:xfrm>
              <a:off x="3753169" y="4715852"/>
              <a:ext cx="93610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Yes</a:t>
              </a:r>
              <a:endParaRPr/>
            </a:p>
          </p:txBody>
        </p:sp>
        <p:sp>
          <p:nvSpPr>
            <p:cNvPr id="425" name="Google Shape;425;p35"/>
            <p:cNvSpPr/>
            <p:nvPr/>
          </p:nvSpPr>
          <p:spPr>
            <a:xfrm>
              <a:off x="6057817" y="3115979"/>
              <a:ext cx="2400118" cy="539748"/>
            </a:xfrm>
            <a:prstGeom prst="parallelogram">
              <a:avLst>
                <a:gd fmla="val 0"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426" name="Google Shape;426;p35"/>
            <p:cNvCxnSpPr/>
            <p:nvPr/>
          </p:nvCxnSpPr>
          <p:spPr>
            <a:xfrm>
              <a:off x="4184708" y="4689184"/>
              <a:ext cx="0" cy="539748"/>
            </a:xfrm>
            <a:prstGeom prst="straightConnector1">
              <a:avLst/>
            </a:prstGeom>
            <a:noFill/>
            <a:ln cap="flat" cmpd="sng" w="28575">
              <a:solidFill>
                <a:schemeClr val="dk1"/>
              </a:solidFill>
              <a:prstDash val="solid"/>
              <a:miter lim="800000"/>
              <a:headEnd len="med" w="med" type="none"/>
              <a:tailEnd len="med" w="med" type="stealth"/>
            </a:ln>
          </p:spPr>
        </p:cxnSp>
        <p:cxnSp>
          <p:nvCxnSpPr>
            <p:cNvPr id="427" name="Google Shape;427;p35"/>
            <p:cNvCxnSpPr/>
            <p:nvPr/>
          </p:nvCxnSpPr>
          <p:spPr>
            <a:xfrm flipH="1">
              <a:off x="4175184" y="2277782"/>
              <a:ext cx="9524" cy="1295395"/>
            </a:xfrm>
            <a:prstGeom prst="straightConnector1">
              <a:avLst/>
            </a:prstGeom>
            <a:noFill/>
            <a:ln cap="flat" cmpd="sng" w="28575">
              <a:solidFill>
                <a:schemeClr val="dk1"/>
              </a:solidFill>
              <a:prstDash val="solid"/>
              <a:miter lim="800000"/>
              <a:headEnd len="med" w="med" type="none"/>
              <a:tailEnd len="med" w="med" type="stealth"/>
            </a:ln>
          </p:spPr>
        </p:cxnSp>
        <p:cxnSp>
          <p:nvCxnSpPr>
            <p:cNvPr id="428" name="Google Shape;428;p35"/>
            <p:cNvCxnSpPr/>
            <p:nvPr/>
          </p:nvCxnSpPr>
          <p:spPr>
            <a:xfrm rot="10800000">
              <a:off x="7210254" y="3670013"/>
              <a:ext cx="0" cy="273049"/>
            </a:xfrm>
            <a:prstGeom prst="straightConnector1">
              <a:avLst/>
            </a:prstGeom>
            <a:noFill/>
            <a:ln cap="flat" cmpd="sng" w="28575">
              <a:solidFill>
                <a:schemeClr val="dk1"/>
              </a:solidFill>
              <a:prstDash val="solid"/>
              <a:miter lim="800000"/>
              <a:headEnd len="med" w="med" type="none"/>
              <a:tailEnd len="med" w="med" type="stealth"/>
            </a:ln>
          </p:spPr>
        </p:cxnSp>
        <p:cxnSp>
          <p:nvCxnSpPr>
            <p:cNvPr id="429" name="Google Shape;429;p35"/>
            <p:cNvCxnSpPr/>
            <p:nvPr/>
          </p:nvCxnSpPr>
          <p:spPr>
            <a:xfrm rot="10800000">
              <a:off x="4184708" y="2636555"/>
              <a:ext cx="1873108" cy="0"/>
            </a:xfrm>
            <a:prstGeom prst="straightConnector1">
              <a:avLst/>
            </a:prstGeom>
            <a:noFill/>
            <a:ln cap="flat" cmpd="sng" w="28575">
              <a:solidFill>
                <a:schemeClr val="dk1"/>
              </a:solidFill>
              <a:prstDash val="solid"/>
              <a:miter lim="800000"/>
              <a:headEnd len="med" w="med" type="none"/>
              <a:tailEnd len="med" w="med" type="stealth"/>
            </a:ln>
          </p:spPr>
        </p:cxnSp>
        <p:sp>
          <p:nvSpPr>
            <p:cNvPr id="430" name="Google Shape;430;p35"/>
            <p:cNvSpPr/>
            <p:nvPr/>
          </p:nvSpPr>
          <p:spPr>
            <a:xfrm>
              <a:off x="3105290" y="980799"/>
              <a:ext cx="2231856" cy="503236"/>
            </a:xfrm>
            <a:prstGeom prst="parallelogram">
              <a:avLst>
                <a:gd fmla="val 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Total = 0</a:t>
              </a:r>
              <a:endParaRPr/>
            </a:p>
          </p:txBody>
        </p:sp>
        <p:cxnSp>
          <p:nvCxnSpPr>
            <p:cNvPr id="431" name="Google Shape;431;p35"/>
            <p:cNvCxnSpPr/>
            <p:nvPr/>
          </p:nvCxnSpPr>
          <p:spPr>
            <a:xfrm>
              <a:off x="4184708" y="1484035"/>
              <a:ext cx="0" cy="303211"/>
            </a:xfrm>
            <a:prstGeom prst="straightConnector1">
              <a:avLst/>
            </a:prstGeom>
            <a:noFill/>
            <a:ln cap="flat" cmpd="sng" w="28575">
              <a:solidFill>
                <a:schemeClr val="dk1"/>
              </a:solidFill>
              <a:prstDash val="solid"/>
              <a:miter lim="800000"/>
              <a:headEnd len="med" w="med" type="none"/>
              <a:tailEnd len="med" w="med" type="stealth"/>
            </a:ln>
          </p:spPr>
        </p:cxnSp>
        <p:sp>
          <p:nvSpPr>
            <p:cNvPr id="432" name="Google Shape;432;p35"/>
            <p:cNvSpPr/>
            <p:nvPr/>
          </p:nvSpPr>
          <p:spPr>
            <a:xfrm>
              <a:off x="3059257" y="5228932"/>
              <a:ext cx="2233443" cy="504823"/>
            </a:xfrm>
            <a:prstGeom prst="parallelogram">
              <a:avLst>
                <a:gd fmla="val 1221"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433" name="Google Shape;433;p35"/>
            <p:cNvCxnSpPr/>
            <p:nvPr/>
          </p:nvCxnSpPr>
          <p:spPr>
            <a:xfrm>
              <a:off x="4184708" y="5697244"/>
              <a:ext cx="0" cy="395285"/>
            </a:xfrm>
            <a:prstGeom prst="straightConnector1">
              <a:avLst/>
            </a:prstGeom>
            <a:noFill/>
            <a:ln cap="flat" cmpd="sng" w="28575">
              <a:solidFill>
                <a:schemeClr val="dk1"/>
              </a:solidFill>
              <a:prstDash val="solid"/>
              <a:miter lim="800000"/>
              <a:headEnd len="med" w="med" type="none"/>
              <a:tailEnd len="med" w="med" type="stealth"/>
            </a:ln>
          </p:spPr>
        </p:cxnSp>
        <p:sp>
          <p:nvSpPr>
            <p:cNvPr id="434" name="Google Shape;434;p35"/>
            <p:cNvSpPr/>
            <p:nvPr/>
          </p:nvSpPr>
          <p:spPr>
            <a:xfrm>
              <a:off x="6057817" y="2349219"/>
              <a:ext cx="2231856" cy="503236"/>
            </a:xfrm>
            <a:prstGeom prst="parallelogram">
              <a:avLst>
                <a:gd fmla="val 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435" name="Google Shape;435;p35"/>
            <p:cNvCxnSpPr/>
            <p:nvPr/>
          </p:nvCxnSpPr>
          <p:spPr>
            <a:xfrm rot="10800000">
              <a:off x="7210254" y="2866742"/>
              <a:ext cx="0" cy="274637"/>
            </a:xfrm>
            <a:prstGeom prst="straightConnector1">
              <a:avLst/>
            </a:prstGeom>
            <a:noFill/>
            <a:ln cap="flat" cmpd="sng" w="28575">
              <a:solidFill>
                <a:schemeClr val="dk1"/>
              </a:solidFill>
              <a:prstDash val="solid"/>
              <a:miter lim="800000"/>
              <a:headEnd len="med" w="med" type="none"/>
              <a:tailEnd len="med" w="med" type="stealth"/>
            </a:ln>
          </p:spPr>
        </p:cxnSp>
        <p:sp>
          <p:nvSpPr>
            <p:cNvPr id="436" name="Google Shape;436;p35"/>
            <p:cNvSpPr/>
            <p:nvPr/>
          </p:nvSpPr>
          <p:spPr>
            <a:xfrm>
              <a:off x="6011783" y="3933537"/>
              <a:ext cx="2231856" cy="503236"/>
            </a:xfrm>
            <a:prstGeom prst="parallelogram">
              <a:avLst>
                <a:gd fmla="val 1218"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437" name="Google Shape;437;p35"/>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6"/>
          <p:cNvSpPr/>
          <p:nvPr/>
        </p:nvSpPr>
        <p:spPr>
          <a:xfrm>
            <a:off x="395287" y="1952625"/>
            <a:ext cx="2376487" cy="118903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Is A==6?</a:t>
            </a:r>
            <a:endParaRPr/>
          </a:p>
        </p:txBody>
      </p:sp>
      <p:sp>
        <p:nvSpPr>
          <p:cNvPr id="443" name="Google Shape;443;p36"/>
          <p:cNvSpPr/>
          <p:nvPr/>
        </p:nvSpPr>
        <p:spPr>
          <a:xfrm>
            <a:off x="6227762" y="4652962"/>
            <a:ext cx="2376487" cy="504825"/>
          </a:xfrm>
          <a:prstGeom prst="parallelogram">
            <a:avLst>
              <a:gd fmla="val 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Total = Total + X</a:t>
            </a:r>
            <a:endParaRPr/>
          </a:p>
        </p:txBody>
      </p:sp>
      <p:sp>
        <p:nvSpPr>
          <p:cNvPr id="444" name="Google Shape;444;p36"/>
          <p:cNvSpPr/>
          <p:nvPr/>
        </p:nvSpPr>
        <p:spPr>
          <a:xfrm>
            <a:off x="3492500" y="3573462"/>
            <a:ext cx="2232025" cy="503237"/>
          </a:xfrm>
          <a:prstGeom prst="parallelogram">
            <a:avLst>
              <a:gd fmla="val 121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Print Total / 5</a:t>
            </a:r>
            <a:endParaRPr/>
          </a:p>
        </p:txBody>
      </p:sp>
      <p:sp>
        <p:nvSpPr>
          <p:cNvPr id="445" name="Google Shape;445;p36"/>
          <p:cNvSpPr/>
          <p:nvPr/>
        </p:nvSpPr>
        <p:spPr>
          <a:xfrm>
            <a:off x="3348037" y="1952625"/>
            <a:ext cx="2376487" cy="118903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Is A==5?</a:t>
            </a:r>
            <a:endParaRPr/>
          </a:p>
        </p:txBody>
      </p:sp>
      <p:sp>
        <p:nvSpPr>
          <p:cNvPr id="446" name="Google Shape;446;p36"/>
          <p:cNvSpPr/>
          <p:nvPr/>
        </p:nvSpPr>
        <p:spPr>
          <a:xfrm>
            <a:off x="6300787" y="1952625"/>
            <a:ext cx="2374900" cy="118903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Is A==0?</a:t>
            </a:r>
            <a:endParaRPr/>
          </a:p>
        </p:txBody>
      </p:sp>
      <p:sp>
        <p:nvSpPr>
          <p:cNvPr id="447" name="Google Shape;447;p36"/>
          <p:cNvSpPr/>
          <p:nvPr/>
        </p:nvSpPr>
        <p:spPr>
          <a:xfrm>
            <a:off x="539750" y="3573462"/>
            <a:ext cx="2232025" cy="503237"/>
          </a:xfrm>
          <a:prstGeom prst="parallelogram">
            <a:avLst>
              <a:gd fmla="val 121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Print Total</a:t>
            </a:r>
            <a:endParaRPr/>
          </a:p>
        </p:txBody>
      </p:sp>
      <p:sp>
        <p:nvSpPr>
          <p:cNvPr id="448" name="Google Shape;448;p36"/>
          <p:cNvSpPr/>
          <p:nvPr/>
        </p:nvSpPr>
        <p:spPr>
          <a:xfrm>
            <a:off x="6227762" y="3573462"/>
            <a:ext cx="2232025" cy="503237"/>
          </a:xfrm>
          <a:prstGeom prst="parallelogram">
            <a:avLst>
              <a:gd fmla="val 121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Print Total++</a:t>
            </a:r>
            <a:endParaRPr/>
          </a:p>
        </p:txBody>
      </p:sp>
      <p:sp>
        <p:nvSpPr>
          <p:cNvPr id="449" name="Google Shape;449;p36"/>
          <p:cNvSpPr/>
          <p:nvPr/>
        </p:nvSpPr>
        <p:spPr>
          <a:xfrm>
            <a:off x="539750" y="4652962"/>
            <a:ext cx="2232025" cy="504825"/>
          </a:xfrm>
          <a:prstGeom prst="parallelogram">
            <a:avLst>
              <a:gd fmla="val 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Total = X</a:t>
            </a:r>
            <a:endParaRPr/>
          </a:p>
        </p:txBody>
      </p:sp>
      <p:sp>
        <p:nvSpPr>
          <p:cNvPr id="450" name="Google Shape;450;p36"/>
          <p:cNvSpPr/>
          <p:nvPr/>
        </p:nvSpPr>
        <p:spPr>
          <a:xfrm>
            <a:off x="3492500" y="4652962"/>
            <a:ext cx="2232025" cy="504825"/>
          </a:xfrm>
          <a:prstGeom prst="parallelogram">
            <a:avLst>
              <a:gd fmla="val 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Total = Total</a:t>
            </a:r>
            <a:endParaRPr/>
          </a:p>
        </p:txBody>
      </p:sp>
      <p:sp>
        <p:nvSpPr>
          <p:cNvPr id="451" name="Google Shape;451;p36"/>
          <p:cNvSpPr/>
          <p:nvPr/>
        </p:nvSpPr>
        <p:spPr>
          <a:xfrm>
            <a:off x="6227762" y="5732462"/>
            <a:ext cx="2232025" cy="504825"/>
          </a:xfrm>
          <a:prstGeom prst="parallelogram">
            <a:avLst>
              <a:gd fmla="val 1221"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Read X</a:t>
            </a:r>
            <a:endParaRPr/>
          </a:p>
        </p:txBody>
      </p:sp>
      <p:sp>
        <p:nvSpPr>
          <p:cNvPr id="452" name="Google Shape;452;p36"/>
          <p:cNvSpPr/>
          <p:nvPr/>
        </p:nvSpPr>
        <p:spPr>
          <a:xfrm>
            <a:off x="3348037" y="5732462"/>
            <a:ext cx="2232025" cy="504825"/>
          </a:xfrm>
          <a:prstGeom prst="parallelogram">
            <a:avLst>
              <a:gd fmla="val 1221"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Read Total</a:t>
            </a:r>
            <a:endParaRPr/>
          </a:p>
        </p:txBody>
      </p:sp>
      <p:sp>
        <p:nvSpPr>
          <p:cNvPr id="453" name="Google Shape;453;p36"/>
          <p:cNvSpPr/>
          <p:nvPr/>
        </p:nvSpPr>
        <p:spPr>
          <a:xfrm>
            <a:off x="539750" y="5732462"/>
            <a:ext cx="2232025" cy="504825"/>
          </a:xfrm>
          <a:prstGeom prst="parallelogram">
            <a:avLst>
              <a:gd fmla="val 1221"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Read A</a:t>
            </a:r>
            <a:endParaRPr/>
          </a:p>
        </p:txBody>
      </p:sp>
      <p:sp>
        <p:nvSpPr>
          <p:cNvPr id="454" name="Google Shape;454;p36"/>
          <p:cNvSpPr txBox="1"/>
          <p:nvPr/>
        </p:nvSpPr>
        <p:spPr>
          <a:xfrm>
            <a:off x="468312" y="260350"/>
            <a:ext cx="8135937" cy="18732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1" lang="en-US" sz="2400" u="none">
                <a:solidFill>
                  <a:schemeClr val="dk1"/>
                </a:solidFill>
                <a:latin typeface="Times New Roman"/>
                <a:ea typeface="Times New Roman"/>
                <a:cs typeface="Times New Roman"/>
                <a:sym typeface="Times New Roman"/>
              </a:rPr>
              <a:t>Pick the appropriate three of the following boxes that describe the algorithm as described.</a:t>
            </a:r>
            <a:endParaRPr/>
          </a:p>
        </p:txBody>
      </p:sp>
      <p:sp>
        <p:nvSpPr>
          <p:cNvPr id="455" name="Google Shape;455;p36"/>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grpSp>
        <p:nvGrpSpPr>
          <p:cNvPr id="460" name="Google Shape;460;p37"/>
          <p:cNvGrpSpPr/>
          <p:nvPr/>
        </p:nvGrpSpPr>
        <p:grpSpPr>
          <a:xfrm>
            <a:off x="2987675" y="188912"/>
            <a:ext cx="5470525" cy="6408737"/>
            <a:chOff x="2987824" y="188640"/>
            <a:chExt cx="5470111" cy="6408712"/>
          </a:xfrm>
        </p:grpSpPr>
        <p:sp>
          <p:nvSpPr>
            <p:cNvPr id="461" name="Google Shape;461;p37"/>
            <p:cNvSpPr/>
            <p:nvPr/>
          </p:nvSpPr>
          <p:spPr>
            <a:xfrm>
              <a:off x="3105290" y="188640"/>
              <a:ext cx="2162011" cy="504823"/>
            </a:xfrm>
            <a:prstGeom prst="roundRect">
              <a:avLst>
                <a:gd fmla="val 1666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START</a:t>
              </a:r>
              <a:endParaRPr/>
            </a:p>
          </p:txBody>
        </p:sp>
        <p:sp>
          <p:nvSpPr>
            <p:cNvPr id="462" name="Google Shape;462;p37"/>
            <p:cNvSpPr/>
            <p:nvPr/>
          </p:nvSpPr>
          <p:spPr>
            <a:xfrm>
              <a:off x="3105290" y="6092529"/>
              <a:ext cx="2162011" cy="504823"/>
            </a:xfrm>
            <a:prstGeom prst="roundRect">
              <a:avLst>
                <a:gd fmla="val 1666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END</a:t>
              </a:r>
              <a:endParaRPr/>
            </a:p>
          </p:txBody>
        </p:sp>
        <p:cxnSp>
          <p:nvCxnSpPr>
            <p:cNvPr id="463" name="Google Shape;463;p37"/>
            <p:cNvCxnSpPr/>
            <p:nvPr/>
          </p:nvCxnSpPr>
          <p:spPr>
            <a:xfrm>
              <a:off x="4184708" y="693463"/>
              <a:ext cx="0" cy="301624"/>
            </a:xfrm>
            <a:prstGeom prst="straightConnector1">
              <a:avLst/>
            </a:prstGeom>
            <a:noFill/>
            <a:ln cap="flat" cmpd="sng" w="28575">
              <a:solidFill>
                <a:schemeClr val="dk1"/>
              </a:solidFill>
              <a:prstDash val="solid"/>
              <a:miter lim="800000"/>
              <a:headEnd len="med" w="med" type="none"/>
              <a:tailEnd len="med" w="med" type="stealth"/>
            </a:ln>
          </p:spPr>
        </p:cxnSp>
        <p:sp>
          <p:nvSpPr>
            <p:cNvPr id="464" name="Google Shape;464;p37"/>
            <p:cNvSpPr/>
            <p:nvPr/>
          </p:nvSpPr>
          <p:spPr>
            <a:xfrm>
              <a:off x="2987824" y="3536664"/>
              <a:ext cx="2376308" cy="1189033"/>
            </a:xfrm>
            <a:prstGeom prst="diamond">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 == 6</a:t>
              </a:r>
              <a:endParaRPr/>
            </a:p>
          </p:txBody>
        </p:sp>
        <p:cxnSp>
          <p:nvCxnSpPr>
            <p:cNvPr id="465" name="Google Shape;465;p37"/>
            <p:cNvCxnSpPr/>
            <p:nvPr/>
          </p:nvCxnSpPr>
          <p:spPr>
            <a:xfrm>
              <a:off x="5362544" y="4160550"/>
              <a:ext cx="766705" cy="0"/>
            </a:xfrm>
            <a:prstGeom prst="straightConnector1">
              <a:avLst/>
            </a:prstGeom>
            <a:noFill/>
            <a:ln cap="flat" cmpd="sng" w="28575">
              <a:solidFill>
                <a:schemeClr val="dk1"/>
              </a:solidFill>
              <a:prstDash val="solid"/>
              <a:miter lim="800000"/>
              <a:headEnd len="med" w="med" type="none"/>
              <a:tailEnd len="med" w="med" type="stealth"/>
            </a:ln>
          </p:spPr>
        </p:cxnSp>
        <p:sp>
          <p:nvSpPr>
            <p:cNvPr id="466" name="Google Shape;466;p37"/>
            <p:cNvSpPr txBox="1"/>
            <p:nvPr/>
          </p:nvSpPr>
          <p:spPr>
            <a:xfrm>
              <a:off x="5506114" y="3799757"/>
              <a:ext cx="57606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a:t>
              </a:r>
              <a:endParaRPr/>
            </a:p>
          </p:txBody>
        </p:sp>
        <p:sp>
          <p:nvSpPr>
            <p:cNvPr id="467" name="Google Shape;467;p37"/>
            <p:cNvSpPr/>
            <p:nvPr/>
          </p:nvSpPr>
          <p:spPr>
            <a:xfrm>
              <a:off x="3068781" y="1772959"/>
              <a:ext cx="2233443" cy="503235"/>
            </a:xfrm>
            <a:prstGeom prst="parallelogram">
              <a:avLst>
                <a:gd fmla="val 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 = 1</a:t>
              </a:r>
              <a:endParaRPr/>
            </a:p>
          </p:txBody>
        </p:sp>
        <p:sp>
          <p:nvSpPr>
            <p:cNvPr id="468" name="Google Shape;468;p37"/>
            <p:cNvSpPr txBox="1"/>
            <p:nvPr/>
          </p:nvSpPr>
          <p:spPr>
            <a:xfrm>
              <a:off x="3753169" y="4715852"/>
              <a:ext cx="93610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Yes</a:t>
              </a:r>
              <a:endParaRPr/>
            </a:p>
          </p:txBody>
        </p:sp>
        <p:sp>
          <p:nvSpPr>
            <p:cNvPr id="469" name="Google Shape;469;p37"/>
            <p:cNvSpPr/>
            <p:nvPr/>
          </p:nvSpPr>
          <p:spPr>
            <a:xfrm>
              <a:off x="6057817" y="3115979"/>
              <a:ext cx="2400118" cy="539748"/>
            </a:xfrm>
            <a:prstGeom prst="parallelogram">
              <a:avLst>
                <a:gd fmla="val 0"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Total = Total +X</a:t>
              </a:r>
              <a:r>
                <a:rPr b="0" i="0" lang="en-US" sz="2400" u="none">
                  <a:solidFill>
                    <a:schemeClr val="dk1"/>
                  </a:solidFill>
                  <a:latin typeface="Times New Roman"/>
                  <a:ea typeface="Times New Roman"/>
                  <a:cs typeface="Times New Roman"/>
                  <a:sym typeface="Times New Roman"/>
                </a:rPr>
                <a:t> </a:t>
              </a:r>
              <a:endParaRPr/>
            </a:p>
          </p:txBody>
        </p:sp>
        <p:cxnSp>
          <p:nvCxnSpPr>
            <p:cNvPr id="470" name="Google Shape;470;p37"/>
            <p:cNvCxnSpPr/>
            <p:nvPr/>
          </p:nvCxnSpPr>
          <p:spPr>
            <a:xfrm>
              <a:off x="4184708" y="4689184"/>
              <a:ext cx="0" cy="539748"/>
            </a:xfrm>
            <a:prstGeom prst="straightConnector1">
              <a:avLst/>
            </a:prstGeom>
            <a:noFill/>
            <a:ln cap="flat" cmpd="sng" w="28575">
              <a:solidFill>
                <a:schemeClr val="dk1"/>
              </a:solidFill>
              <a:prstDash val="solid"/>
              <a:miter lim="800000"/>
              <a:headEnd len="med" w="med" type="none"/>
              <a:tailEnd len="med" w="med" type="stealth"/>
            </a:ln>
          </p:spPr>
        </p:cxnSp>
        <p:cxnSp>
          <p:nvCxnSpPr>
            <p:cNvPr id="471" name="Google Shape;471;p37"/>
            <p:cNvCxnSpPr/>
            <p:nvPr/>
          </p:nvCxnSpPr>
          <p:spPr>
            <a:xfrm flipH="1">
              <a:off x="4175184" y="2277782"/>
              <a:ext cx="9524" cy="1295395"/>
            </a:xfrm>
            <a:prstGeom prst="straightConnector1">
              <a:avLst/>
            </a:prstGeom>
            <a:noFill/>
            <a:ln cap="flat" cmpd="sng" w="28575">
              <a:solidFill>
                <a:schemeClr val="dk1"/>
              </a:solidFill>
              <a:prstDash val="solid"/>
              <a:miter lim="800000"/>
              <a:headEnd len="med" w="med" type="none"/>
              <a:tailEnd len="med" w="med" type="stealth"/>
            </a:ln>
          </p:spPr>
        </p:cxnSp>
        <p:cxnSp>
          <p:nvCxnSpPr>
            <p:cNvPr id="472" name="Google Shape;472;p37"/>
            <p:cNvCxnSpPr/>
            <p:nvPr/>
          </p:nvCxnSpPr>
          <p:spPr>
            <a:xfrm rot="10800000">
              <a:off x="7210254" y="3670013"/>
              <a:ext cx="0" cy="273049"/>
            </a:xfrm>
            <a:prstGeom prst="straightConnector1">
              <a:avLst/>
            </a:prstGeom>
            <a:noFill/>
            <a:ln cap="flat" cmpd="sng" w="28575">
              <a:solidFill>
                <a:schemeClr val="dk1"/>
              </a:solidFill>
              <a:prstDash val="solid"/>
              <a:miter lim="800000"/>
              <a:headEnd len="med" w="med" type="none"/>
              <a:tailEnd len="med" w="med" type="stealth"/>
            </a:ln>
          </p:spPr>
        </p:cxnSp>
        <p:cxnSp>
          <p:nvCxnSpPr>
            <p:cNvPr id="473" name="Google Shape;473;p37"/>
            <p:cNvCxnSpPr/>
            <p:nvPr/>
          </p:nvCxnSpPr>
          <p:spPr>
            <a:xfrm rot="10800000">
              <a:off x="4184708" y="2636555"/>
              <a:ext cx="1873108" cy="0"/>
            </a:xfrm>
            <a:prstGeom prst="straightConnector1">
              <a:avLst/>
            </a:prstGeom>
            <a:noFill/>
            <a:ln cap="flat" cmpd="sng" w="28575">
              <a:solidFill>
                <a:schemeClr val="dk1"/>
              </a:solidFill>
              <a:prstDash val="solid"/>
              <a:miter lim="800000"/>
              <a:headEnd len="med" w="med" type="none"/>
              <a:tailEnd len="med" w="med" type="stealth"/>
            </a:ln>
          </p:spPr>
        </p:cxnSp>
        <p:sp>
          <p:nvSpPr>
            <p:cNvPr id="474" name="Google Shape;474;p37"/>
            <p:cNvSpPr/>
            <p:nvPr/>
          </p:nvSpPr>
          <p:spPr>
            <a:xfrm>
              <a:off x="3105290" y="980799"/>
              <a:ext cx="2231856" cy="503236"/>
            </a:xfrm>
            <a:prstGeom prst="parallelogram">
              <a:avLst>
                <a:gd fmla="val 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Total = 0</a:t>
              </a:r>
              <a:endParaRPr/>
            </a:p>
          </p:txBody>
        </p:sp>
        <p:cxnSp>
          <p:nvCxnSpPr>
            <p:cNvPr id="475" name="Google Shape;475;p37"/>
            <p:cNvCxnSpPr/>
            <p:nvPr/>
          </p:nvCxnSpPr>
          <p:spPr>
            <a:xfrm>
              <a:off x="4184708" y="1484035"/>
              <a:ext cx="0" cy="303211"/>
            </a:xfrm>
            <a:prstGeom prst="straightConnector1">
              <a:avLst/>
            </a:prstGeom>
            <a:noFill/>
            <a:ln cap="flat" cmpd="sng" w="28575">
              <a:solidFill>
                <a:schemeClr val="dk1"/>
              </a:solidFill>
              <a:prstDash val="solid"/>
              <a:miter lim="800000"/>
              <a:headEnd len="med" w="med" type="none"/>
              <a:tailEnd len="med" w="med" type="stealth"/>
            </a:ln>
          </p:spPr>
        </p:cxnSp>
        <p:sp>
          <p:nvSpPr>
            <p:cNvPr id="476" name="Google Shape;476;p37"/>
            <p:cNvSpPr/>
            <p:nvPr/>
          </p:nvSpPr>
          <p:spPr>
            <a:xfrm>
              <a:off x="3059257" y="5228932"/>
              <a:ext cx="2233443" cy="504823"/>
            </a:xfrm>
            <a:prstGeom prst="parallelogram">
              <a:avLst>
                <a:gd fmla="val 1221"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Print Total</a:t>
              </a:r>
              <a:endParaRPr/>
            </a:p>
          </p:txBody>
        </p:sp>
        <p:cxnSp>
          <p:nvCxnSpPr>
            <p:cNvPr id="477" name="Google Shape;477;p37"/>
            <p:cNvCxnSpPr/>
            <p:nvPr/>
          </p:nvCxnSpPr>
          <p:spPr>
            <a:xfrm>
              <a:off x="4184708" y="5697244"/>
              <a:ext cx="0" cy="395285"/>
            </a:xfrm>
            <a:prstGeom prst="straightConnector1">
              <a:avLst/>
            </a:prstGeom>
            <a:noFill/>
            <a:ln cap="flat" cmpd="sng" w="28575">
              <a:solidFill>
                <a:schemeClr val="dk1"/>
              </a:solidFill>
              <a:prstDash val="solid"/>
              <a:miter lim="800000"/>
              <a:headEnd len="med" w="med" type="none"/>
              <a:tailEnd len="med" w="med" type="stealth"/>
            </a:ln>
          </p:spPr>
        </p:cxnSp>
        <p:sp>
          <p:nvSpPr>
            <p:cNvPr id="478" name="Google Shape;478;p37"/>
            <p:cNvSpPr/>
            <p:nvPr/>
          </p:nvSpPr>
          <p:spPr>
            <a:xfrm>
              <a:off x="6057817" y="2349219"/>
              <a:ext cx="2231856" cy="503236"/>
            </a:xfrm>
            <a:prstGeom prst="parallelogram">
              <a:avLst>
                <a:gd fmla="val 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 = A + 1</a:t>
              </a:r>
              <a:endParaRPr/>
            </a:p>
          </p:txBody>
        </p:sp>
        <p:cxnSp>
          <p:nvCxnSpPr>
            <p:cNvPr id="479" name="Google Shape;479;p37"/>
            <p:cNvCxnSpPr/>
            <p:nvPr/>
          </p:nvCxnSpPr>
          <p:spPr>
            <a:xfrm rot="10800000">
              <a:off x="7210254" y="2866742"/>
              <a:ext cx="0" cy="274637"/>
            </a:xfrm>
            <a:prstGeom prst="straightConnector1">
              <a:avLst/>
            </a:prstGeom>
            <a:noFill/>
            <a:ln cap="flat" cmpd="sng" w="28575">
              <a:solidFill>
                <a:schemeClr val="dk1"/>
              </a:solidFill>
              <a:prstDash val="solid"/>
              <a:miter lim="800000"/>
              <a:headEnd len="med" w="med" type="none"/>
              <a:tailEnd len="med" w="med" type="stealth"/>
            </a:ln>
          </p:spPr>
        </p:cxnSp>
        <p:sp>
          <p:nvSpPr>
            <p:cNvPr id="480" name="Google Shape;480;p37"/>
            <p:cNvSpPr/>
            <p:nvPr/>
          </p:nvSpPr>
          <p:spPr>
            <a:xfrm>
              <a:off x="6011783" y="3933537"/>
              <a:ext cx="2231856" cy="503236"/>
            </a:xfrm>
            <a:prstGeom prst="parallelogram">
              <a:avLst>
                <a:gd fmla="val 1218"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Read X</a:t>
              </a:r>
              <a:endParaRPr/>
            </a:p>
          </p:txBody>
        </p:sp>
      </p:grpSp>
      <p:sp>
        <p:nvSpPr>
          <p:cNvPr id="481" name="Google Shape;481;p37"/>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3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9</a:t>
            </a:r>
            <a:endParaRPr/>
          </a:p>
        </p:txBody>
      </p:sp>
      <p:sp>
        <p:nvSpPr>
          <p:cNvPr id="487" name="Google Shape;487;p38"/>
          <p:cNvSpPr txBox="1"/>
          <p:nvPr>
            <p:ph idx="1" type="body"/>
          </p:nvPr>
        </p:nvSpPr>
        <p:spPr>
          <a:xfrm>
            <a:off x="228600" y="1981200"/>
            <a:ext cx="8458200" cy="388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Write an algorithm and draw a flowchart that will calculate the roots of a quadratic equation </a:t>
            </a:r>
            <a:endParaRPr/>
          </a:p>
          <a:p>
            <a:pPr indent="-165100" lvl="0" marL="342900" rtl="0" algn="l">
              <a:lnSpc>
                <a:spcPct val="100000"/>
              </a:lnSpc>
              <a:spcBef>
                <a:spcPts val="560"/>
              </a:spcBef>
              <a:spcAft>
                <a:spcPts val="0"/>
              </a:spcAft>
              <a:buClr>
                <a:schemeClr val="dk1"/>
              </a:buClr>
              <a:buSzPts val="2800"/>
              <a:buFont typeface="Times New Roman"/>
              <a:buNone/>
            </a:pPr>
            <a:r>
              <a:t/>
            </a:r>
            <a:endParaRPr b="0" i="0" sz="2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Hint: </a:t>
            </a:r>
            <a:r>
              <a:rPr b="1" i="0" lang="en-US" sz="2800" u="none">
                <a:solidFill>
                  <a:schemeClr val="dk1"/>
                </a:solidFill>
                <a:latin typeface="Times New Roman"/>
                <a:ea typeface="Times New Roman"/>
                <a:cs typeface="Times New Roman"/>
                <a:sym typeface="Times New Roman"/>
              </a:rPr>
              <a:t>d</a:t>
            </a:r>
            <a:r>
              <a:rPr b="0" i="0" lang="en-US" sz="2800" u="none">
                <a:solidFill>
                  <a:schemeClr val="dk1"/>
                </a:solidFill>
                <a:latin typeface="Times New Roman"/>
                <a:ea typeface="Times New Roman"/>
                <a:cs typeface="Times New Roman"/>
                <a:sym typeface="Times New Roman"/>
              </a:rPr>
              <a:t> = sqrt (           ), </a:t>
            </a:r>
            <a:endParaRPr/>
          </a:p>
          <a:p>
            <a:pPr indent="-342900" lvl="0" marL="34290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and the roots are: </a:t>
            </a:r>
            <a:endParaRPr/>
          </a:p>
          <a:p>
            <a:pPr indent="-342900" lvl="0" marL="34290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If d&lt;0 no solution</a:t>
            </a:r>
            <a:endParaRPr/>
          </a:p>
          <a:p>
            <a:pPr indent="-342900" lvl="0" marL="34290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else </a:t>
            </a:r>
            <a:endParaRPr/>
          </a:p>
          <a:p>
            <a:pPr indent="-342900" lvl="0" marL="342900" rtl="0" algn="l">
              <a:lnSpc>
                <a:spcPct val="100000"/>
              </a:lnSpc>
              <a:spcBef>
                <a:spcPts val="56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          x</a:t>
            </a:r>
            <a:r>
              <a:rPr b="1" i="0" lang="en-US" sz="2800" u="none">
                <a:solidFill>
                  <a:schemeClr val="dk1"/>
                </a:solidFill>
                <a:latin typeface="Times New Roman"/>
                <a:ea typeface="Times New Roman"/>
                <a:cs typeface="Times New Roman"/>
                <a:sym typeface="Times New Roman"/>
              </a:rPr>
              <a:t>1</a:t>
            </a:r>
            <a:r>
              <a:rPr b="0" i="0" lang="en-US" sz="2800" u="none">
                <a:solidFill>
                  <a:schemeClr val="dk1"/>
                </a:solidFill>
                <a:latin typeface="Times New Roman"/>
                <a:ea typeface="Times New Roman"/>
                <a:cs typeface="Times New Roman"/>
                <a:sym typeface="Times New Roman"/>
              </a:rPr>
              <a:t> = (–</a:t>
            </a:r>
            <a:r>
              <a:rPr b="0" i="1" lang="en-US" sz="2800" u="none">
                <a:solidFill>
                  <a:schemeClr val="dk1"/>
                </a:solidFill>
                <a:latin typeface="Times New Roman"/>
                <a:ea typeface="Times New Roman"/>
                <a:cs typeface="Times New Roman"/>
                <a:sym typeface="Times New Roman"/>
              </a:rPr>
              <a:t>b</a:t>
            </a:r>
            <a:r>
              <a:rPr b="0" i="0" lang="en-US" sz="2800" u="none">
                <a:solidFill>
                  <a:schemeClr val="dk1"/>
                </a:solidFill>
                <a:latin typeface="Times New Roman"/>
                <a:ea typeface="Times New Roman"/>
                <a:cs typeface="Times New Roman"/>
                <a:sym typeface="Times New Roman"/>
              </a:rPr>
              <a:t> + </a:t>
            </a:r>
            <a:r>
              <a:rPr b="0" i="1" lang="en-US" sz="2800" u="none">
                <a:solidFill>
                  <a:schemeClr val="dk1"/>
                </a:solidFill>
                <a:latin typeface="Times New Roman"/>
                <a:ea typeface="Times New Roman"/>
                <a:cs typeface="Times New Roman"/>
                <a:sym typeface="Times New Roman"/>
              </a:rPr>
              <a:t>d</a:t>
            </a:r>
            <a:r>
              <a:rPr b="0" i="0" lang="en-US" sz="2800" u="none">
                <a:solidFill>
                  <a:schemeClr val="dk1"/>
                </a:solidFill>
                <a:latin typeface="Times New Roman"/>
                <a:ea typeface="Times New Roman"/>
                <a:cs typeface="Times New Roman"/>
                <a:sym typeface="Times New Roman"/>
              </a:rPr>
              <a:t>)/2</a:t>
            </a:r>
            <a:r>
              <a:rPr b="0" i="1" lang="en-US" sz="2800" u="none">
                <a:solidFill>
                  <a:schemeClr val="dk1"/>
                </a:solidFill>
                <a:latin typeface="Times New Roman"/>
                <a:ea typeface="Times New Roman"/>
                <a:cs typeface="Times New Roman"/>
                <a:sym typeface="Times New Roman"/>
              </a:rPr>
              <a:t>a</a:t>
            </a:r>
            <a:r>
              <a:rPr b="0" i="0" lang="en-US" sz="2800" u="none">
                <a:solidFill>
                  <a:schemeClr val="dk1"/>
                </a:solidFill>
                <a:latin typeface="Times New Roman"/>
                <a:ea typeface="Times New Roman"/>
                <a:cs typeface="Times New Roman"/>
                <a:sym typeface="Times New Roman"/>
              </a:rPr>
              <a:t>   and </a:t>
            </a:r>
            <a:r>
              <a:rPr b="1" i="1" lang="en-US" sz="2800" u="none">
                <a:solidFill>
                  <a:schemeClr val="dk1"/>
                </a:solidFill>
                <a:latin typeface="Times New Roman"/>
                <a:ea typeface="Times New Roman"/>
                <a:cs typeface="Times New Roman"/>
                <a:sym typeface="Times New Roman"/>
              </a:rPr>
              <a:t>x</a:t>
            </a:r>
            <a:r>
              <a:rPr b="1" i="0" lang="en-US" sz="2800" u="none">
                <a:solidFill>
                  <a:schemeClr val="dk1"/>
                </a:solidFill>
                <a:latin typeface="Times New Roman"/>
                <a:ea typeface="Times New Roman"/>
                <a:cs typeface="Times New Roman"/>
                <a:sym typeface="Times New Roman"/>
              </a:rPr>
              <a:t>2</a:t>
            </a:r>
            <a:r>
              <a:rPr b="0" i="0" lang="en-US" sz="2800" u="none">
                <a:solidFill>
                  <a:schemeClr val="dk1"/>
                </a:solidFill>
                <a:latin typeface="Times New Roman"/>
                <a:ea typeface="Times New Roman"/>
                <a:cs typeface="Times New Roman"/>
                <a:sym typeface="Times New Roman"/>
              </a:rPr>
              <a:t> = (–</a:t>
            </a:r>
            <a:r>
              <a:rPr b="0" i="1" lang="en-US" sz="2800" u="none">
                <a:solidFill>
                  <a:schemeClr val="dk1"/>
                </a:solidFill>
                <a:latin typeface="Times New Roman"/>
                <a:ea typeface="Times New Roman"/>
                <a:cs typeface="Times New Roman"/>
                <a:sym typeface="Times New Roman"/>
              </a:rPr>
              <a:t>b</a:t>
            </a:r>
            <a:r>
              <a:rPr b="0" i="0" lang="en-US" sz="2800" u="none">
                <a:solidFill>
                  <a:schemeClr val="dk1"/>
                </a:solidFill>
                <a:latin typeface="Times New Roman"/>
                <a:ea typeface="Times New Roman"/>
                <a:cs typeface="Times New Roman"/>
                <a:sym typeface="Times New Roman"/>
              </a:rPr>
              <a:t> – </a:t>
            </a:r>
            <a:r>
              <a:rPr b="0" i="1" lang="en-US" sz="2800" u="none">
                <a:solidFill>
                  <a:schemeClr val="dk1"/>
                </a:solidFill>
                <a:latin typeface="Times New Roman"/>
                <a:ea typeface="Times New Roman"/>
                <a:cs typeface="Times New Roman"/>
                <a:sym typeface="Times New Roman"/>
              </a:rPr>
              <a:t>d</a:t>
            </a:r>
            <a:r>
              <a:rPr b="0" i="0" lang="en-US" sz="2800" u="none">
                <a:solidFill>
                  <a:schemeClr val="dk1"/>
                </a:solidFill>
                <a:latin typeface="Times New Roman"/>
                <a:ea typeface="Times New Roman"/>
                <a:cs typeface="Times New Roman"/>
                <a:sym typeface="Times New Roman"/>
              </a:rPr>
              <a:t>)/2</a:t>
            </a:r>
            <a:r>
              <a:rPr b="0" i="1" lang="en-US" sz="2800" u="none">
                <a:solidFill>
                  <a:schemeClr val="dk1"/>
                </a:solidFill>
                <a:latin typeface="Times New Roman"/>
                <a:ea typeface="Times New Roman"/>
                <a:cs typeface="Times New Roman"/>
                <a:sym typeface="Times New Roman"/>
              </a:rPr>
              <a:t>a</a:t>
            </a:r>
            <a:endParaRPr/>
          </a:p>
        </p:txBody>
      </p:sp>
      <p:pic>
        <p:nvPicPr>
          <p:cNvPr id="488" name="Google Shape;488;p38"/>
          <p:cNvPicPr preferRelativeResize="0"/>
          <p:nvPr>
            <p:ph idx="1" type="body"/>
          </p:nvPr>
        </p:nvPicPr>
        <p:blipFill rotWithShape="1">
          <a:blip r:embed="rId3">
            <a:alphaModFix/>
          </a:blip>
          <a:srcRect b="0" l="0" r="0" t="0"/>
          <a:stretch/>
        </p:blipFill>
        <p:spPr>
          <a:xfrm>
            <a:off x="914400" y="2895600"/>
            <a:ext cx="2209800" cy="465137"/>
          </a:xfrm>
          <a:prstGeom prst="rect">
            <a:avLst/>
          </a:prstGeom>
          <a:noFill/>
          <a:ln>
            <a:noFill/>
          </a:ln>
        </p:spPr>
      </p:pic>
      <p:sp>
        <p:nvSpPr>
          <p:cNvPr id="489" name="Google Shape;489;p38"/>
          <p:cNvSpPr txBox="1"/>
          <p:nvPr/>
        </p:nvSpPr>
        <p:spPr>
          <a:xfrm>
            <a:off x="0" y="3328987"/>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490" name="Google Shape;490;p38"/>
          <p:cNvPicPr preferRelativeResize="0"/>
          <p:nvPr>
            <p:ph idx="2" type="body"/>
          </p:nvPr>
        </p:nvPicPr>
        <p:blipFill rotWithShape="1">
          <a:blip r:embed="rId4">
            <a:alphaModFix/>
          </a:blip>
          <a:srcRect b="0" l="0" r="0" t="0"/>
          <a:stretch/>
        </p:blipFill>
        <p:spPr>
          <a:xfrm>
            <a:off x="2819400" y="3429000"/>
            <a:ext cx="1143000" cy="500062"/>
          </a:xfrm>
          <a:prstGeom prst="rect">
            <a:avLst/>
          </a:prstGeom>
          <a:noFill/>
          <a:ln>
            <a:noFill/>
          </a:ln>
        </p:spPr>
      </p:pic>
      <p:sp>
        <p:nvSpPr>
          <p:cNvPr id="491" name="Google Shape;491;p38"/>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3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9</a:t>
            </a:r>
            <a:endParaRPr/>
          </a:p>
        </p:txBody>
      </p:sp>
      <p:sp>
        <p:nvSpPr>
          <p:cNvPr id="497" name="Google Shape;497;p39"/>
          <p:cNvSpPr txBox="1"/>
          <p:nvPr>
            <p:ph idx="1" type="body"/>
          </p:nvPr>
        </p:nvSpPr>
        <p:spPr>
          <a:xfrm>
            <a:off x="457200" y="1981200"/>
            <a:ext cx="6194425" cy="388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Times New Roman"/>
              <a:buChar char="•"/>
            </a:pPr>
            <a:r>
              <a:rPr b="1" i="0" lang="en-US" sz="2800" u="none">
                <a:solidFill>
                  <a:schemeClr val="dk1"/>
                </a:solidFill>
                <a:latin typeface="Times New Roman"/>
                <a:ea typeface="Times New Roman"/>
                <a:cs typeface="Times New Roman"/>
                <a:sym typeface="Times New Roman"/>
              </a:rPr>
              <a:t>Algorithm</a:t>
            </a:r>
            <a:r>
              <a:rPr b="0" i="0" lang="en-US" sz="28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Step 1: 	Input a, b, c</a:t>
            </a:r>
            <a:endParaRPr/>
          </a:p>
          <a:p>
            <a:pPr indent="-342900" lvl="0" marL="34290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Step 2: 	</a:t>
            </a:r>
            <a:r>
              <a:rPr b="0" i="1" lang="en-US" sz="2000" u="none">
                <a:solidFill>
                  <a:schemeClr val="dk1"/>
                </a:solidFill>
                <a:latin typeface="Times New Roman"/>
                <a:ea typeface="Times New Roman"/>
                <a:cs typeface="Times New Roman"/>
                <a:sym typeface="Times New Roman"/>
              </a:rPr>
              <a:t>d</a:t>
            </a:r>
            <a:r>
              <a:rPr b="0" i="0" lang="en-US" sz="2000" u="none">
                <a:solidFill>
                  <a:schemeClr val="dk1"/>
                </a:solidFill>
                <a:latin typeface="Times New Roman"/>
                <a:ea typeface="Times New Roman"/>
                <a:cs typeface="Times New Roman"/>
                <a:sym typeface="Times New Roman"/>
              </a:rPr>
              <a:t> </a:t>
            </a:r>
            <a:r>
              <a:rPr b="0" i="0" lang="en-US" sz="2000" u="none">
                <a:solidFill>
                  <a:schemeClr val="dk1"/>
                </a:solidFill>
                <a:latin typeface="Noto Sans Symbols"/>
                <a:ea typeface="Noto Sans Symbols"/>
                <a:cs typeface="Noto Sans Symbols"/>
                <a:sym typeface="Noto Sans Symbols"/>
              </a:rPr>
              <a:t>🡸</a:t>
            </a:r>
            <a:r>
              <a:rPr b="0" i="0" lang="en-US" sz="2000" u="none">
                <a:solidFill>
                  <a:schemeClr val="dk1"/>
                </a:solidFill>
                <a:latin typeface="Times New Roman"/>
                <a:ea typeface="Times New Roman"/>
                <a:cs typeface="Times New Roman"/>
                <a:sym typeface="Times New Roman"/>
              </a:rPr>
              <a:t>sqrt (                           )</a:t>
            </a:r>
            <a:endParaRPr/>
          </a:p>
          <a:p>
            <a:pPr indent="-342900" lvl="0" marL="34290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Step 3: 	</a:t>
            </a:r>
            <a:r>
              <a:rPr b="0" i="1" lang="en-US" sz="2000" u="none">
                <a:solidFill>
                  <a:schemeClr val="dk1"/>
                </a:solidFill>
                <a:latin typeface="Times New Roman"/>
                <a:ea typeface="Times New Roman"/>
                <a:cs typeface="Times New Roman"/>
                <a:sym typeface="Times New Roman"/>
              </a:rPr>
              <a:t>x</a:t>
            </a:r>
            <a:r>
              <a:rPr b="0" i="0" lang="en-US" sz="2000" u="none">
                <a:solidFill>
                  <a:schemeClr val="dk1"/>
                </a:solidFill>
                <a:latin typeface="Times New Roman"/>
                <a:ea typeface="Times New Roman"/>
                <a:cs typeface="Times New Roman"/>
                <a:sym typeface="Times New Roman"/>
              </a:rPr>
              <a:t>1 </a:t>
            </a:r>
            <a:r>
              <a:rPr b="0" i="0" lang="en-US" sz="2000" u="none">
                <a:solidFill>
                  <a:schemeClr val="dk1"/>
                </a:solidFill>
                <a:latin typeface="Noto Sans Symbols"/>
                <a:ea typeface="Noto Sans Symbols"/>
                <a:cs typeface="Noto Sans Symbols"/>
                <a:sym typeface="Noto Sans Symbols"/>
              </a:rPr>
              <a:t>🡸 </a:t>
            </a: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b</a:t>
            </a:r>
            <a:r>
              <a:rPr b="0" i="0" lang="en-US" sz="2000" u="none">
                <a:solidFill>
                  <a:schemeClr val="dk1"/>
                </a:solidFill>
                <a:latin typeface="Times New Roman"/>
                <a:ea typeface="Times New Roman"/>
                <a:cs typeface="Times New Roman"/>
                <a:sym typeface="Times New Roman"/>
              </a:rPr>
              <a:t> + </a:t>
            </a:r>
            <a:r>
              <a:rPr b="0" i="1" lang="en-US" sz="2000" u="none">
                <a:solidFill>
                  <a:schemeClr val="dk1"/>
                </a:solidFill>
                <a:latin typeface="Times New Roman"/>
                <a:ea typeface="Times New Roman"/>
                <a:cs typeface="Times New Roman"/>
                <a:sym typeface="Times New Roman"/>
              </a:rPr>
              <a:t>d</a:t>
            </a:r>
            <a:r>
              <a:rPr b="0" i="0" lang="en-US" sz="2000" u="none">
                <a:solidFill>
                  <a:schemeClr val="dk1"/>
                </a:solidFill>
                <a:latin typeface="Times New Roman"/>
                <a:ea typeface="Times New Roman"/>
                <a:cs typeface="Times New Roman"/>
                <a:sym typeface="Times New Roman"/>
              </a:rPr>
              <a:t>) / (2 x </a:t>
            </a:r>
            <a:r>
              <a:rPr b="0" i="1" lang="en-US" sz="2000" u="none">
                <a:solidFill>
                  <a:schemeClr val="dk1"/>
                </a:solidFill>
                <a:latin typeface="Times New Roman"/>
                <a:ea typeface="Times New Roman"/>
                <a:cs typeface="Times New Roman"/>
                <a:sym typeface="Times New Roman"/>
              </a:rPr>
              <a:t>a</a:t>
            </a:r>
            <a:r>
              <a:rPr b="0" i="0" lang="en-US" sz="2000" u="none">
                <a:solidFill>
                  <a:schemeClr val="dk1"/>
                </a:solidFill>
                <a:latin typeface="Times New Roman"/>
                <a:ea typeface="Times New Roman"/>
                <a:cs typeface="Times New Roman"/>
                <a:sym typeface="Times New Roman"/>
              </a:rPr>
              <a:t>)</a:t>
            </a:r>
            <a:endParaRPr/>
          </a:p>
          <a:p>
            <a:pPr indent="-342900" lvl="0" marL="34290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Step 4: 	</a:t>
            </a:r>
            <a:r>
              <a:rPr b="0" i="1" lang="en-US" sz="2000" u="none">
                <a:solidFill>
                  <a:schemeClr val="dk1"/>
                </a:solidFill>
                <a:latin typeface="Times New Roman"/>
                <a:ea typeface="Times New Roman"/>
                <a:cs typeface="Times New Roman"/>
                <a:sym typeface="Times New Roman"/>
              </a:rPr>
              <a:t>x</a:t>
            </a:r>
            <a:r>
              <a:rPr b="0" i="0" lang="en-US" sz="2000" u="none">
                <a:solidFill>
                  <a:schemeClr val="dk1"/>
                </a:solidFill>
                <a:latin typeface="Times New Roman"/>
                <a:ea typeface="Times New Roman"/>
                <a:cs typeface="Times New Roman"/>
                <a:sym typeface="Times New Roman"/>
              </a:rPr>
              <a:t>2 </a:t>
            </a:r>
            <a:r>
              <a:rPr b="0" i="0" lang="en-US" sz="2000" u="none">
                <a:solidFill>
                  <a:schemeClr val="dk1"/>
                </a:solidFill>
                <a:latin typeface="Noto Sans Symbols"/>
                <a:ea typeface="Noto Sans Symbols"/>
                <a:cs typeface="Noto Sans Symbols"/>
                <a:sym typeface="Noto Sans Symbols"/>
              </a:rPr>
              <a:t>🡸 </a:t>
            </a: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b</a:t>
            </a:r>
            <a:r>
              <a:rPr b="0" i="0" lang="en-US" sz="2000" u="none">
                <a:solidFill>
                  <a:schemeClr val="dk1"/>
                </a:solidFill>
                <a:latin typeface="Times New Roman"/>
                <a:ea typeface="Times New Roman"/>
                <a:cs typeface="Times New Roman"/>
                <a:sym typeface="Times New Roman"/>
              </a:rPr>
              <a:t> – </a:t>
            </a:r>
            <a:r>
              <a:rPr b="0" i="1" lang="en-US" sz="2000" u="none">
                <a:solidFill>
                  <a:schemeClr val="dk1"/>
                </a:solidFill>
                <a:latin typeface="Times New Roman"/>
                <a:ea typeface="Times New Roman"/>
                <a:cs typeface="Times New Roman"/>
                <a:sym typeface="Times New Roman"/>
              </a:rPr>
              <a:t>d</a:t>
            </a:r>
            <a:r>
              <a:rPr b="0" i="0" lang="en-US" sz="2000" u="none">
                <a:solidFill>
                  <a:schemeClr val="dk1"/>
                </a:solidFill>
                <a:latin typeface="Times New Roman"/>
                <a:ea typeface="Times New Roman"/>
                <a:cs typeface="Times New Roman"/>
                <a:sym typeface="Times New Roman"/>
              </a:rPr>
              <a:t>) / (2 x </a:t>
            </a:r>
            <a:r>
              <a:rPr b="0" i="1" lang="en-US" sz="2000" u="none">
                <a:solidFill>
                  <a:schemeClr val="dk1"/>
                </a:solidFill>
                <a:latin typeface="Times New Roman"/>
                <a:ea typeface="Times New Roman"/>
                <a:cs typeface="Times New Roman"/>
                <a:sym typeface="Times New Roman"/>
              </a:rPr>
              <a:t>a</a:t>
            </a:r>
            <a:r>
              <a:rPr b="0" i="0" lang="en-US" sz="2000" u="none">
                <a:solidFill>
                  <a:schemeClr val="dk1"/>
                </a:solidFill>
                <a:latin typeface="Times New Roman"/>
                <a:ea typeface="Times New Roman"/>
                <a:cs typeface="Times New Roman"/>
                <a:sym typeface="Times New Roman"/>
              </a:rPr>
              <a:t>)</a:t>
            </a:r>
            <a:endParaRPr/>
          </a:p>
          <a:p>
            <a:pPr indent="-342900" lvl="0" marL="34290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Step 5: 	Print </a:t>
            </a:r>
            <a:r>
              <a:rPr b="0" i="1" lang="en-US" sz="2000" u="none">
                <a:solidFill>
                  <a:schemeClr val="dk1"/>
                </a:solidFill>
                <a:latin typeface="Times New Roman"/>
                <a:ea typeface="Times New Roman"/>
                <a:cs typeface="Times New Roman"/>
                <a:sym typeface="Times New Roman"/>
              </a:rPr>
              <a:t>x</a:t>
            </a:r>
            <a:r>
              <a:rPr b="0" i="0" lang="en-US" sz="2000" u="none">
                <a:solidFill>
                  <a:schemeClr val="dk1"/>
                </a:solidFill>
                <a:latin typeface="Times New Roman"/>
                <a:ea typeface="Times New Roman"/>
                <a:cs typeface="Times New Roman"/>
                <a:sym typeface="Times New Roman"/>
              </a:rPr>
              <a:t>1, </a:t>
            </a:r>
            <a:r>
              <a:rPr b="0" i="1" lang="en-US" sz="2000" u="none">
                <a:solidFill>
                  <a:schemeClr val="dk1"/>
                </a:solidFill>
                <a:latin typeface="Times New Roman"/>
                <a:ea typeface="Times New Roman"/>
                <a:cs typeface="Times New Roman"/>
                <a:sym typeface="Times New Roman"/>
              </a:rPr>
              <a:t>x</a:t>
            </a:r>
            <a:r>
              <a:rPr b="0" i="0" lang="en-US" sz="2000" u="none">
                <a:solidFill>
                  <a:schemeClr val="dk1"/>
                </a:solidFill>
                <a:latin typeface="Times New Roman"/>
                <a:ea typeface="Times New Roman"/>
                <a:cs typeface="Times New Roman"/>
                <a:sym typeface="Times New Roman"/>
              </a:rPr>
              <a:t>2</a:t>
            </a:r>
            <a:endParaRPr/>
          </a:p>
          <a:p>
            <a:pPr indent="-215900" lvl="0" marL="342900" rtl="0" algn="l">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p:txBody>
      </p:sp>
      <p:grpSp>
        <p:nvGrpSpPr>
          <p:cNvPr id="498" name="Google Shape;498;p39"/>
          <p:cNvGrpSpPr/>
          <p:nvPr/>
        </p:nvGrpSpPr>
        <p:grpSpPr>
          <a:xfrm>
            <a:off x="5943600" y="609600"/>
            <a:ext cx="2743200" cy="6096000"/>
            <a:chOff x="2467" y="7993"/>
            <a:chExt cx="3168" cy="5994"/>
          </a:xfrm>
        </p:grpSpPr>
        <p:sp>
          <p:nvSpPr>
            <p:cNvPr id="499" name="Google Shape;499;p39"/>
            <p:cNvSpPr/>
            <p:nvPr/>
          </p:nvSpPr>
          <p:spPr>
            <a:xfrm>
              <a:off x="3337" y="7993"/>
              <a:ext cx="1440" cy="576"/>
            </a:xfrm>
            <a:prstGeom prst="flowChartTerminator">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START</a:t>
              </a:r>
              <a:endParaRPr/>
            </a:p>
          </p:txBody>
        </p:sp>
        <p:cxnSp>
          <p:nvCxnSpPr>
            <p:cNvPr id="500" name="Google Shape;500;p39"/>
            <p:cNvCxnSpPr/>
            <p:nvPr/>
          </p:nvCxnSpPr>
          <p:spPr>
            <a:xfrm>
              <a:off x="4057" y="8569"/>
              <a:ext cx="0" cy="359"/>
            </a:xfrm>
            <a:prstGeom prst="straightConnector1">
              <a:avLst/>
            </a:prstGeom>
            <a:noFill/>
            <a:ln cap="flat" cmpd="sng" w="9525">
              <a:solidFill>
                <a:srgbClr val="000000"/>
              </a:solidFill>
              <a:prstDash val="solid"/>
              <a:miter lim="800000"/>
              <a:headEnd len="med" w="med" type="none"/>
              <a:tailEnd len="med" w="med" type="triangle"/>
            </a:ln>
          </p:spPr>
        </p:cxnSp>
        <p:sp>
          <p:nvSpPr>
            <p:cNvPr id="501" name="Google Shape;501;p39"/>
            <p:cNvSpPr/>
            <p:nvPr/>
          </p:nvSpPr>
          <p:spPr>
            <a:xfrm>
              <a:off x="2467" y="8963"/>
              <a:ext cx="3168" cy="685"/>
            </a:xfrm>
            <a:prstGeom prst="flowChartInputOutpu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Input</a:t>
              </a:r>
              <a:endParaRPr/>
            </a:p>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a, b, c</a:t>
              </a:r>
              <a:endParaRPr/>
            </a:p>
          </p:txBody>
        </p:sp>
        <p:sp>
          <p:nvSpPr>
            <p:cNvPr id="502" name="Google Shape;502;p39"/>
            <p:cNvSpPr/>
            <p:nvPr/>
          </p:nvSpPr>
          <p:spPr>
            <a:xfrm>
              <a:off x="2554" y="10012"/>
              <a:ext cx="2937" cy="380"/>
            </a:xfrm>
            <a:prstGeom prst="flowChartProcess">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d </a:t>
              </a:r>
              <a:r>
                <a:rPr b="0" i="0" lang="en-US" sz="2400" u="none">
                  <a:solidFill>
                    <a:schemeClr val="dk1"/>
                  </a:solidFill>
                  <a:latin typeface="Noto Sans Symbols"/>
                  <a:ea typeface="Noto Sans Symbols"/>
                  <a:cs typeface="Noto Sans Symbols"/>
                  <a:sym typeface="Noto Sans Symbols"/>
                </a:rPr>
                <a:t>🡸</a:t>
              </a:r>
              <a:r>
                <a:rPr b="1" i="0" lang="en-US" sz="1400" u="none">
                  <a:solidFill>
                    <a:schemeClr val="dk1"/>
                  </a:solidFill>
                  <a:latin typeface="Times New Roman"/>
                  <a:ea typeface="Times New Roman"/>
                  <a:cs typeface="Times New Roman"/>
                  <a:sym typeface="Times New Roman"/>
                </a:rPr>
                <a:t>sqrt(</a:t>
              </a:r>
              <a:r>
                <a:rPr b="1" i="1" lang="en-US" sz="1400" u="none">
                  <a:solidFill>
                    <a:schemeClr val="dk1"/>
                  </a:solidFill>
                  <a:latin typeface="Times New Roman"/>
                  <a:ea typeface="Times New Roman"/>
                  <a:cs typeface="Times New Roman"/>
                  <a:sym typeface="Times New Roman"/>
                </a:rPr>
                <a:t>b x b</a:t>
              </a:r>
              <a:r>
                <a:rPr b="1" i="0" lang="en-US" sz="1400" u="none">
                  <a:solidFill>
                    <a:schemeClr val="dk1"/>
                  </a:solidFill>
                  <a:latin typeface="Times New Roman"/>
                  <a:ea typeface="Times New Roman"/>
                  <a:cs typeface="Times New Roman"/>
                  <a:sym typeface="Times New Roman"/>
                </a:rPr>
                <a:t> – 4 x </a:t>
              </a:r>
              <a:r>
                <a:rPr b="1" i="1" lang="en-US" sz="1400" u="none">
                  <a:solidFill>
                    <a:schemeClr val="dk1"/>
                  </a:solidFill>
                  <a:latin typeface="Times New Roman"/>
                  <a:ea typeface="Times New Roman"/>
                  <a:cs typeface="Times New Roman"/>
                  <a:sym typeface="Times New Roman"/>
                </a:rPr>
                <a:t>a </a:t>
              </a:r>
              <a:r>
                <a:rPr b="1" i="0" lang="en-US" sz="1400" u="none">
                  <a:solidFill>
                    <a:schemeClr val="dk1"/>
                  </a:solidFill>
                  <a:latin typeface="Times New Roman"/>
                  <a:ea typeface="Times New Roman"/>
                  <a:cs typeface="Times New Roman"/>
                  <a:sym typeface="Times New Roman"/>
                </a:rPr>
                <a:t>x</a:t>
              </a:r>
              <a:r>
                <a:rPr b="1" i="1" lang="en-US" sz="1400" u="none">
                  <a:solidFill>
                    <a:schemeClr val="dk1"/>
                  </a:solidFill>
                  <a:latin typeface="Times New Roman"/>
                  <a:ea typeface="Times New Roman"/>
                  <a:cs typeface="Times New Roman"/>
                  <a:sym typeface="Times New Roman"/>
                </a:rPr>
                <a:t> c</a:t>
              </a:r>
              <a:r>
                <a:rPr b="1" i="0" lang="en-US" sz="1400" u="none">
                  <a:solidFill>
                    <a:schemeClr val="dk1"/>
                  </a:solidFill>
                  <a:latin typeface="Times New Roman"/>
                  <a:ea typeface="Times New Roman"/>
                  <a:cs typeface="Times New Roman"/>
                  <a:sym typeface="Times New Roman"/>
                </a:rPr>
                <a:t>)</a:t>
              </a:r>
              <a:endParaRPr b="1" i="0" sz="14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1400" u="none">
                <a:solidFill>
                  <a:srgbClr val="000000"/>
                </a:solidFill>
                <a:latin typeface="Times New Roman"/>
                <a:ea typeface="Times New Roman"/>
                <a:cs typeface="Times New Roman"/>
                <a:sym typeface="Times New Roman"/>
              </a:endParaRPr>
            </a:p>
          </p:txBody>
        </p:sp>
        <p:sp>
          <p:nvSpPr>
            <p:cNvPr id="503" name="Google Shape;503;p39"/>
            <p:cNvSpPr/>
            <p:nvPr/>
          </p:nvSpPr>
          <p:spPr>
            <a:xfrm>
              <a:off x="3285" y="13392"/>
              <a:ext cx="1440" cy="595"/>
            </a:xfrm>
            <a:prstGeom prst="flowChartTerminator">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STOP</a:t>
              </a:r>
              <a:endParaRPr/>
            </a:p>
          </p:txBody>
        </p:sp>
        <p:cxnSp>
          <p:nvCxnSpPr>
            <p:cNvPr id="504" name="Google Shape;504;p39"/>
            <p:cNvCxnSpPr/>
            <p:nvPr/>
          </p:nvCxnSpPr>
          <p:spPr>
            <a:xfrm>
              <a:off x="4032" y="9648"/>
              <a:ext cx="0" cy="359"/>
            </a:xfrm>
            <a:prstGeom prst="straightConnector1">
              <a:avLst/>
            </a:prstGeom>
            <a:noFill/>
            <a:ln cap="flat" cmpd="sng" w="9525">
              <a:solidFill>
                <a:srgbClr val="000000"/>
              </a:solidFill>
              <a:prstDash val="solid"/>
              <a:miter lim="800000"/>
              <a:headEnd len="med" w="med" type="none"/>
              <a:tailEnd len="med" w="med" type="triangle"/>
            </a:ln>
          </p:spPr>
        </p:cxnSp>
        <p:sp>
          <p:nvSpPr>
            <p:cNvPr id="505" name="Google Shape;505;p39"/>
            <p:cNvSpPr/>
            <p:nvPr/>
          </p:nvSpPr>
          <p:spPr>
            <a:xfrm>
              <a:off x="2562" y="10732"/>
              <a:ext cx="2937" cy="380"/>
            </a:xfrm>
            <a:prstGeom prst="flowChartProcess">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x</a:t>
              </a:r>
              <a:r>
                <a:rPr b="1" baseline="-25000" i="0" lang="en-US" sz="1400" u="none">
                  <a:solidFill>
                    <a:schemeClr val="dk1"/>
                  </a:solidFill>
                  <a:latin typeface="Times New Roman"/>
                  <a:ea typeface="Times New Roman"/>
                  <a:cs typeface="Times New Roman"/>
                  <a:sym typeface="Times New Roman"/>
                </a:rPr>
                <a:t>1</a:t>
              </a:r>
              <a:r>
                <a:rPr b="1" i="0" lang="en-US" sz="1400" u="none">
                  <a:solidFill>
                    <a:schemeClr val="dk1"/>
                  </a:solidFill>
                  <a:latin typeface="Times New Roman"/>
                  <a:ea typeface="Times New Roman"/>
                  <a:cs typeface="Times New Roman"/>
                  <a:sym typeface="Times New Roman"/>
                </a:rPr>
                <a:t> </a:t>
              </a:r>
              <a:r>
                <a:rPr b="0" i="0" lang="en-US" sz="2400" u="none">
                  <a:solidFill>
                    <a:schemeClr val="dk1"/>
                  </a:solidFill>
                  <a:latin typeface="Noto Sans Symbols"/>
                  <a:ea typeface="Noto Sans Symbols"/>
                  <a:cs typeface="Noto Sans Symbols"/>
                  <a:sym typeface="Noto Sans Symbols"/>
                </a:rPr>
                <a:t>🡸 </a:t>
              </a:r>
              <a:r>
                <a:rPr b="1" i="0" lang="en-US" sz="1400" u="none">
                  <a:solidFill>
                    <a:schemeClr val="dk1"/>
                  </a:solidFill>
                  <a:latin typeface="Times New Roman"/>
                  <a:ea typeface="Times New Roman"/>
                  <a:cs typeface="Times New Roman"/>
                  <a:sym typeface="Times New Roman"/>
                </a:rPr>
                <a:t>(–</a:t>
              </a:r>
              <a:r>
                <a:rPr b="1" i="1" lang="en-US" sz="1400" u="none">
                  <a:solidFill>
                    <a:schemeClr val="dk1"/>
                  </a:solidFill>
                  <a:latin typeface="Times New Roman"/>
                  <a:ea typeface="Times New Roman"/>
                  <a:cs typeface="Times New Roman"/>
                  <a:sym typeface="Times New Roman"/>
                </a:rPr>
                <a:t>b</a:t>
              </a:r>
              <a:r>
                <a:rPr b="1" i="0" lang="en-US" sz="1400" u="none">
                  <a:solidFill>
                    <a:schemeClr val="dk1"/>
                  </a:solidFill>
                  <a:latin typeface="Times New Roman"/>
                  <a:ea typeface="Times New Roman"/>
                  <a:cs typeface="Times New Roman"/>
                  <a:sym typeface="Times New Roman"/>
                </a:rPr>
                <a:t> + </a:t>
              </a:r>
              <a:r>
                <a:rPr b="1" i="1" lang="en-US" sz="1400" u="none">
                  <a:solidFill>
                    <a:schemeClr val="dk1"/>
                  </a:solidFill>
                  <a:latin typeface="Times New Roman"/>
                  <a:ea typeface="Times New Roman"/>
                  <a:cs typeface="Times New Roman"/>
                  <a:sym typeface="Times New Roman"/>
                </a:rPr>
                <a:t>d</a:t>
              </a:r>
              <a:r>
                <a:rPr b="1" i="0" lang="en-US" sz="1400" u="none">
                  <a:solidFill>
                    <a:schemeClr val="dk1"/>
                  </a:solidFill>
                  <a:latin typeface="Times New Roman"/>
                  <a:ea typeface="Times New Roman"/>
                  <a:cs typeface="Times New Roman"/>
                  <a:sym typeface="Times New Roman"/>
                </a:rPr>
                <a:t>) / (2 x </a:t>
              </a:r>
              <a:r>
                <a:rPr b="1" i="1" lang="en-US" sz="1400" u="none">
                  <a:solidFill>
                    <a:schemeClr val="dk1"/>
                  </a:solidFill>
                  <a:latin typeface="Times New Roman"/>
                  <a:ea typeface="Times New Roman"/>
                  <a:cs typeface="Times New Roman"/>
                  <a:sym typeface="Times New Roman"/>
                </a:rPr>
                <a:t>a</a:t>
              </a:r>
              <a:r>
                <a:rPr b="1" i="0" lang="en-US" sz="1400" u="none">
                  <a:solidFill>
                    <a:schemeClr val="dk1"/>
                  </a:solidFill>
                  <a:latin typeface="Times New Roman"/>
                  <a:ea typeface="Times New Roman"/>
                  <a:cs typeface="Times New Roman"/>
                  <a:sym typeface="Times New Roman"/>
                </a:rPr>
                <a:t>)</a:t>
              </a:r>
              <a:endParaRPr b="1" i="0" sz="14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1400" u="none">
                <a:solidFill>
                  <a:srgbClr val="000000"/>
                </a:solidFill>
                <a:latin typeface="Times New Roman"/>
                <a:ea typeface="Times New Roman"/>
                <a:cs typeface="Times New Roman"/>
                <a:sym typeface="Times New Roman"/>
              </a:endParaRPr>
            </a:p>
          </p:txBody>
        </p:sp>
        <p:cxnSp>
          <p:nvCxnSpPr>
            <p:cNvPr id="506" name="Google Shape;506;p39"/>
            <p:cNvCxnSpPr/>
            <p:nvPr/>
          </p:nvCxnSpPr>
          <p:spPr>
            <a:xfrm>
              <a:off x="4021" y="10368"/>
              <a:ext cx="0" cy="359"/>
            </a:xfrm>
            <a:prstGeom prst="straightConnector1">
              <a:avLst/>
            </a:prstGeom>
            <a:noFill/>
            <a:ln cap="flat" cmpd="sng" w="9525">
              <a:solidFill>
                <a:srgbClr val="000000"/>
              </a:solidFill>
              <a:prstDash val="solid"/>
              <a:miter lim="800000"/>
              <a:headEnd len="med" w="med" type="none"/>
              <a:tailEnd len="med" w="med" type="triangle"/>
            </a:ln>
          </p:spPr>
        </p:cxnSp>
        <p:sp>
          <p:nvSpPr>
            <p:cNvPr id="507" name="Google Shape;507;p39"/>
            <p:cNvSpPr/>
            <p:nvPr/>
          </p:nvSpPr>
          <p:spPr>
            <a:xfrm>
              <a:off x="2554" y="11463"/>
              <a:ext cx="2937" cy="380"/>
            </a:xfrm>
            <a:prstGeom prst="flowChartProcess">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X</a:t>
              </a:r>
              <a:r>
                <a:rPr b="1" baseline="-25000" i="0" lang="en-US" sz="1400" u="none">
                  <a:solidFill>
                    <a:schemeClr val="dk1"/>
                  </a:solidFill>
                  <a:latin typeface="Times New Roman"/>
                  <a:ea typeface="Times New Roman"/>
                  <a:cs typeface="Times New Roman"/>
                  <a:sym typeface="Times New Roman"/>
                </a:rPr>
                <a:t>2</a:t>
              </a:r>
              <a:r>
                <a:rPr b="1" i="0" lang="en-US" sz="1400" u="none">
                  <a:solidFill>
                    <a:schemeClr val="dk1"/>
                  </a:solidFill>
                  <a:latin typeface="Times New Roman"/>
                  <a:ea typeface="Times New Roman"/>
                  <a:cs typeface="Times New Roman"/>
                  <a:sym typeface="Times New Roman"/>
                </a:rPr>
                <a:t> </a:t>
              </a:r>
              <a:r>
                <a:rPr b="0" i="0" lang="en-US" sz="2400" u="none">
                  <a:solidFill>
                    <a:schemeClr val="dk1"/>
                  </a:solidFill>
                  <a:latin typeface="Noto Sans Symbols"/>
                  <a:ea typeface="Noto Sans Symbols"/>
                  <a:cs typeface="Noto Sans Symbols"/>
                  <a:sym typeface="Noto Sans Symbols"/>
                </a:rPr>
                <a:t>🡸 </a:t>
              </a:r>
              <a:r>
                <a:rPr b="1" i="0" lang="en-US" sz="1400" u="none">
                  <a:solidFill>
                    <a:schemeClr val="dk1"/>
                  </a:solidFill>
                  <a:latin typeface="Times New Roman"/>
                  <a:ea typeface="Times New Roman"/>
                  <a:cs typeface="Times New Roman"/>
                  <a:sym typeface="Times New Roman"/>
                </a:rPr>
                <a:t>(–</a:t>
              </a:r>
              <a:r>
                <a:rPr b="1" i="1" lang="en-US" sz="1400" u="none">
                  <a:solidFill>
                    <a:schemeClr val="dk1"/>
                  </a:solidFill>
                  <a:latin typeface="Times New Roman"/>
                  <a:ea typeface="Times New Roman"/>
                  <a:cs typeface="Times New Roman"/>
                  <a:sym typeface="Times New Roman"/>
                </a:rPr>
                <a:t>b</a:t>
              </a:r>
              <a:r>
                <a:rPr b="1" i="0" lang="en-US" sz="1400" u="none">
                  <a:solidFill>
                    <a:schemeClr val="dk1"/>
                  </a:solidFill>
                  <a:latin typeface="Times New Roman"/>
                  <a:ea typeface="Times New Roman"/>
                  <a:cs typeface="Times New Roman"/>
                  <a:sym typeface="Times New Roman"/>
                </a:rPr>
                <a:t> – </a:t>
              </a:r>
              <a:r>
                <a:rPr b="1" i="1" lang="en-US" sz="1400" u="none">
                  <a:solidFill>
                    <a:schemeClr val="dk1"/>
                  </a:solidFill>
                  <a:latin typeface="Times New Roman"/>
                  <a:ea typeface="Times New Roman"/>
                  <a:cs typeface="Times New Roman"/>
                  <a:sym typeface="Times New Roman"/>
                </a:rPr>
                <a:t>d</a:t>
              </a:r>
              <a:r>
                <a:rPr b="1" i="0" lang="en-US" sz="1400" u="none">
                  <a:solidFill>
                    <a:schemeClr val="dk1"/>
                  </a:solidFill>
                  <a:latin typeface="Times New Roman"/>
                  <a:ea typeface="Times New Roman"/>
                  <a:cs typeface="Times New Roman"/>
                  <a:sym typeface="Times New Roman"/>
                </a:rPr>
                <a:t>) / (2 x </a:t>
              </a:r>
              <a:r>
                <a:rPr b="1" i="1" lang="en-US" sz="1400" u="none">
                  <a:solidFill>
                    <a:schemeClr val="dk1"/>
                  </a:solidFill>
                  <a:latin typeface="Times New Roman"/>
                  <a:ea typeface="Times New Roman"/>
                  <a:cs typeface="Times New Roman"/>
                  <a:sym typeface="Times New Roman"/>
                </a:rPr>
                <a:t>a</a:t>
              </a:r>
              <a:r>
                <a:rPr b="1" i="0" lang="en-US" sz="1400" u="none">
                  <a:solidFill>
                    <a:schemeClr val="dk1"/>
                  </a:solidFill>
                  <a:latin typeface="Times New Roman"/>
                  <a:ea typeface="Times New Roman"/>
                  <a:cs typeface="Times New Roman"/>
                  <a:sym typeface="Times New Roman"/>
                </a:rPr>
                <a:t>)</a:t>
              </a:r>
              <a:endParaRPr b="1" i="0" sz="14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1400" u="none">
                <a:solidFill>
                  <a:srgbClr val="000000"/>
                </a:solidFill>
                <a:latin typeface="Times New Roman"/>
                <a:ea typeface="Times New Roman"/>
                <a:cs typeface="Times New Roman"/>
                <a:sym typeface="Times New Roman"/>
              </a:endParaRPr>
            </a:p>
          </p:txBody>
        </p:sp>
        <p:cxnSp>
          <p:nvCxnSpPr>
            <p:cNvPr id="508" name="Google Shape;508;p39"/>
            <p:cNvCxnSpPr/>
            <p:nvPr/>
          </p:nvCxnSpPr>
          <p:spPr>
            <a:xfrm>
              <a:off x="4013" y="11099"/>
              <a:ext cx="0" cy="359"/>
            </a:xfrm>
            <a:prstGeom prst="straightConnector1">
              <a:avLst/>
            </a:prstGeom>
            <a:noFill/>
            <a:ln cap="flat" cmpd="sng" w="9525">
              <a:solidFill>
                <a:srgbClr val="000000"/>
              </a:solidFill>
              <a:prstDash val="solid"/>
              <a:miter lim="800000"/>
              <a:headEnd len="med" w="med" type="none"/>
              <a:tailEnd len="med" w="med" type="triangle"/>
            </a:ln>
          </p:spPr>
        </p:cxnSp>
        <p:cxnSp>
          <p:nvCxnSpPr>
            <p:cNvPr id="509" name="Google Shape;509;p39"/>
            <p:cNvCxnSpPr/>
            <p:nvPr/>
          </p:nvCxnSpPr>
          <p:spPr>
            <a:xfrm>
              <a:off x="4013" y="11832"/>
              <a:ext cx="0" cy="359"/>
            </a:xfrm>
            <a:prstGeom prst="straightConnector1">
              <a:avLst/>
            </a:prstGeom>
            <a:noFill/>
            <a:ln cap="flat" cmpd="sng" w="9525">
              <a:solidFill>
                <a:srgbClr val="000000"/>
              </a:solidFill>
              <a:prstDash val="solid"/>
              <a:miter lim="800000"/>
              <a:headEnd len="med" w="med" type="none"/>
              <a:tailEnd len="med" w="med" type="triangle"/>
            </a:ln>
          </p:spPr>
        </p:cxnSp>
        <p:cxnSp>
          <p:nvCxnSpPr>
            <p:cNvPr id="510" name="Google Shape;510;p39"/>
            <p:cNvCxnSpPr/>
            <p:nvPr/>
          </p:nvCxnSpPr>
          <p:spPr>
            <a:xfrm>
              <a:off x="4013" y="13052"/>
              <a:ext cx="0" cy="359"/>
            </a:xfrm>
            <a:prstGeom prst="straightConnector1">
              <a:avLst/>
            </a:prstGeom>
            <a:noFill/>
            <a:ln cap="flat" cmpd="sng" w="9525">
              <a:solidFill>
                <a:srgbClr val="000000"/>
              </a:solidFill>
              <a:prstDash val="solid"/>
              <a:miter lim="800000"/>
              <a:headEnd len="med" w="med" type="none"/>
              <a:tailEnd len="med" w="med" type="triangle"/>
            </a:ln>
          </p:spPr>
        </p:cxnSp>
      </p:grpSp>
      <p:pic>
        <p:nvPicPr>
          <p:cNvPr id="511" name="Google Shape;511;p39"/>
          <p:cNvPicPr preferRelativeResize="0"/>
          <p:nvPr>
            <p:ph idx="1" type="body"/>
          </p:nvPr>
        </p:nvPicPr>
        <p:blipFill rotWithShape="1">
          <a:blip r:embed="rId3">
            <a:alphaModFix/>
          </a:blip>
          <a:srcRect b="0" l="0" r="0" t="0"/>
          <a:stretch/>
        </p:blipFill>
        <p:spPr>
          <a:xfrm>
            <a:off x="3570287" y="2895600"/>
            <a:ext cx="1458912" cy="342900"/>
          </a:xfrm>
          <a:prstGeom prst="rect">
            <a:avLst/>
          </a:prstGeom>
          <a:noFill/>
          <a:ln>
            <a:noFill/>
          </a:ln>
        </p:spPr>
      </p:pic>
      <p:sp>
        <p:nvSpPr>
          <p:cNvPr id="512" name="Google Shape;512;p39"/>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513" name="Google Shape;513;p39"/>
          <p:cNvSpPr/>
          <p:nvPr/>
        </p:nvSpPr>
        <p:spPr>
          <a:xfrm>
            <a:off x="6096000" y="4941887"/>
            <a:ext cx="2743200" cy="696912"/>
          </a:xfrm>
          <a:prstGeom prst="flowChartInputOutpu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Print</a:t>
            </a:r>
            <a:endParaRPr/>
          </a:p>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x</a:t>
            </a:r>
            <a:r>
              <a:rPr b="1" baseline="-25000" i="0" lang="en-US" sz="1400" u="none">
                <a:solidFill>
                  <a:schemeClr val="dk1"/>
                </a:solidFill>
                <a:latin typeface="Times New Roman"/>
                <a:ea typeface="Times New Roman"/>
                <a:cs typeface="Times New Roman"/>
                <a:sym typeface="Times New Roman"/>
              </a:rPr>
              <a:t>1</a:t>
            </a:r>
            <a:r>
              <a:rPr b="1" i="0" lang="en-US" sz="1400" u="none">
                <a:solidFill>
                  <a:schemeClr val="dk1"/>
                </a:solidFill>
                <a:latin typeface="Times New Roman"/>
                <a:ea typeface="Times New Roman"/>
                <a:cs typeface="Times New Roman"/>
                <a:sym typeface="Times New Roman"/>
              </a:rPr>
              <a:t> ,</a:t>
            </a:r>
            <a:r>
              <a:rPr b="1" i="1" lang="en-US" sz="1400" u="none">
                <a:solidFill>
                  <a:schemeClr val="dk1"/>
                </a:solidFill>
                <a:latin typeface="Times New Roman"/>
                <a:ea typeface="Times New Roman"/>
                <a:cs typeface="Times New Roman"/>
                <a:sym typeface="Times New Roman"/>
              </a:rPr>
              <a:t>x</a:t>
            </a:r>
            <a:r>
              <a:rPr b="1" baseline="-25000" i="0" lang="en-US" sz="1400" u="none">
                <a:solidFill>
                  <a:schemeClr val="dk1"/>
                </a:solidFill>
                <a:latin typeface="Times New Roman"/>
                <a:ea typeface="Times New Roman"/>
                <a:cs typeface="Times New Roman"/>
                <a:sym typeface="Times New Roman"/>
              </a:rPr>
              <a:t>2</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4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10 </a:t>
            </a:r>
            <a:endParaRPr/>
          </a:p>
        </p:txBody>
      </p:sp>
      <p:sp>
        <p:nvSpPr>
          <p:cNvPr id="519" name="Google Shape;519;p4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Write an algorithm that reads two values, determines the largest value and prints the largest value with an identifying message.</a:t>
            </a:r>
            <a:endParaRPr/>
          </a:p>
        </p:txBody>
      </p:sp>
      <p:sp>
        <p:nvSpPr>
          <p:cNvPr id="520" name="Google Shape;520;p40"/>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1"/>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10 </a:t>
            </a:r>
            <a:endParaRPr/>
          </a:p>
        </p:txBody>
      </p:sp>
      <p:grpSp>
        <p:nvGrpSpPr>
          <p:cNvPr id="526" name="Google Shape;526;p41"/>
          <p:cNvGrpSpPr/>
          <p:nvPr/>
        </p:nvGrpSpPr>
        <p:grpSpPr>
          <a:xfrm>
            <a:off x="4495800" y="1143000"/>
            <a:ext cx="4572000" cy="5562600"/>
            <a:chOff x="2688" y="720"/>
            <a:chExt cx="2784" cy="3312"/>
          </a:xfrm>
        </p:grpSpPr>
        <p:sp>
          <p:nvSpPr>
            <p:cNvPr id="527" name="Google Shape;527;p41"/>
            <p:cNvSpPr/>
            <p:nvPr/>
          </p:nvSpPr>
          <p:spPr>
            <a:xfrm>
              <a:off x="2688" y="2464"/>
              <a:ext cx="1071" cy="220"/>
            </a:xfrm>
            <a:prstGeom prst="flowChartProcess">
              <a:avLst/>
            </a:prstGeom>
            <a:solidFill>
              <a:srgbClr val="FFFF99"/>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MAX </a:t>
              </a:r>
              <a:r>
                <a:rPr b="0" i="0" lang="en-US" sz="2400" u="none">
                  <a:solidFill>
                    <a:schemeClr val="dk1"/>
                  </a:solidFill>
                  <a:latin typeface="Noto Sans Symbols"/>
                  <a:ea typeface="Noto Sans Symbols"/>
                  <a:cs typeface="Noto Sans Symbols"/>
                  <a:sym typeface="Noto Sans Symbols"/>
                </a:rPr>
                <a:t>🡸</a:t>
              </a:r>
              <a:r>
                <a:rPr b="1" i="0" lang="en-US" sz="1400" u="none">
                  <a:solidFill>
                    <a:schemeClr val="dk1"/>
                  </a:solidFill>
                  <a:latin typeface="Times New Roman"/>
                  <a:ea typeface="Times New Roman"/>
                  <a:cs typeface="Times New Roman"/>
                  <a:sym typeface="Times New Roman"/>
                </a:rPr>
                <a:t>VALUE1</a:t>
              </a:r>
              <a:endParaRPr b="1" i="0" sz="14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1400" u="none">
                <a:solidFill>
                  <a:srgbClr val="000000"/>
                </a:solidFill>
                <a:latin typeface="Times New Roman"/>
                <a:ea typeface="Times New Roman"/>
                <a:cs typeface="Times New Roman"/>
                <a:sym typeface="Times New Roman"/>
              </a:endParaRPr>
            </a:p>
          </p:txBody>
        </p:sp>
        <p:sp>
          <p:nvSpPr>
            <p:cNvPr id="528" name="Google Shape;528;p41"/>
            <p:cNvSpPr/>
            <p:nvPr/>
          </p:nvSpPr>
          <p:spPr>
            <a:xfrm>
              <a:off x="3644" y="3729"/>
              <a:ext cx="714" cy="303"/>
            </a:xfrm>
            <a:prstGeom prst="flowChartTerminator">
              <a:avLst/>
            </a:prstGeom>
            <a:solidFill>
              <a:srgbClr val="FFFF99"/>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STOP</a:t>
              </a:r>
              <a:endParaRPr/>
            </a:p>
          </p:txBody>
        </p:sp>
        <p:cxnSp>
          <p:nvCxnSpPr>
            <p:cNvPr id="529" name="Google Shape;529;p41"/>
            <p:cNvCxnSpPr/>
            <p:nvPr/>
          </p:nvCxnSpPr>
          <p:spPr>
            <a:xfrm>
              <a:off x="4005" y="3556"/>
              <a:ext cx="0" cy="183"/>
            </a:xfrm>
            <a:prstGeom prst="straightConnector1">
              <a:avLst/>
            </a:prstGeom>
            <a:noFill/>
            <a:ln cap="flat" cmpd="sng" w="9525">
              <a:solidFill>
                <a:srgbClr val="000000"/>
              </a:solidFill>
              <a:prstDash val="solid"/>
              <a:miter lim="800000"/>
              <a:headEnd len="med" w="med" type="none"/>
              <a:tailEnd len="med" w="med" type="triangle"/>
            </a:ln>
          </p:spPr>
        </p:cxnSp>
        <p:sp>
          <p:nvSpPr>
            <p:cNvPr id="530" name="Google Shape;530;p41"/>
            <p:cNvSpPr/>
            <p:nvPr/>
          </p:nvSpPr>
          <p:spPr>
            <a:xfrm>
              <a:off x="3654" y="1731"/>
              <a:ext cx="906" cy="669"/>
            </a:xfrm>
            <a:prstGeom prst="flowChartDecision">
              <a:avLst/>
            </a:prstGeom>
            <a:solidFill>
              <a:srgbClr val="FFFF99"/>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531" name="Google Shape;531;p41"/>
            <p:cNvCxnSpPr/>
            <p:nvPr/>
          </p:nvCxnSpPr>
          <p:spPr>
            <a:xfrm>
              <a:off x="4510" y="2024"/>
              <a:ext cx="429" cy="0"/>
            </a:xfrm>
            <a:prstGeom prst="straightConnector1">
              <a:avLst/>
            </a:prstGeom>
            <a:noFill/>
            <a:ln cap="flat" cmpd="sng" w="9525">
              <a:solidFill>
                <a:srgbClr val="000000"/>
              </a:solidFill>
              <a:prstDash val="solid"/>
              <a:miter lim="800000"/>
              <a:headEnd len="med" w="med" type="none"/>
              <a:tailEnd len="med" w="med" type="none"/>
            </a:ln>
          </p:spPr>
        </p:cxnSp>
        <p:cxnSp>
          <p:nvCxnSpPr>
            <p:cNvPr id="532" name="Google Shape;532;p41"/>
            <p:cNvCxnSpPr/>
            <p:nvPr/>
          </p:nvCxnSpPr>
          <p:spPr>
            <a:xfrm>
              <a:off x="4939" y="2024"/>
              <a:ext cx="0" cy="440"/>
            </a:xfrm>
            <a:prstGeom prst="straightConnector1">
              <a:avLst/>
            </a:prstGeom>
            <a:noFill/>
            <a:ln cap="flat" cmpd="sng" w="9525">
              <a:solidFill>
                <a:srgbClr val="000000"/>
              </a:solidFill>
              <a:prstDash val="solid"/>
              <a:miter lim="800000"/>
              <a:headEnd len="med" w="med" type="none"/>
              <a:tailEnd len="med" w="med" type="triangle"/>
            </a:ln>
          </p:spPr>
        </p:cxnSp>
        <p:cxnSp>
          <p:nvCxnSpPr>
            <p:cNvPr id="533" name="Google Shape;533;p41"/>
            <p:cNvCxnSpPr/>
            <p:nvPr/>
          </p:nvCxnSpPr>
          <p:spPr>
            <a:xfrm>
              <a:off x="3235" y="2024"/>
              <a:ext cx="428" cy="0"/>
            </a:xfrm>
            <a:prstGeom prst="straightConnector1">
              <a:avLst/>
            </a:prstGeom>
            <a:noFill/>
            <a:ln cap="flat" cmpd="sng" w="9525">
              <a:solidFill>
                <a:srgbClr val="000000"/>
              </a:solidFill>
              <a:prstDash val="solid"/>
              <a:miter lim="800000"/>
              <a:headEnd len="med" w="med" type="none"/>
              <a:tailEnd len="med" w="med" type="none"/>
            </a:ln>
          </p:spPr>
        </p:cxnSp>
        <p:cxnSp>
          <p:nvCxnSpPr>
            <p:cNvPr id="534" name="Google Shape;534;p41"/>
            <p:cNvCxnSpPr/>
            <p:nvPr/>
          </p:nvCxnSpPr>
          <p:spPr>
            <a:xfrm>
              <a:off x="3235" y="2024"/>
              <a:ext cx="0" cy="440"/>
            </a:xfrm>
            <a:prstGeom prst="straightConnector1">
              <a:avLst/>
            </a:prstGeom>
            <a:noFill/>
            <a:ln cap="flat" cmpd="sng" w="9525">
              <a:solidFill>
                <a:srgbClr val="000000"/>
              </a:solidFill>
              <a:prstDash val="solid"/>
              <a:miter lim="800000"/>
              <a:headEnd len="med" w="med" type="none"/>
              <a:tailEnd len="med" w="med" type="triangle"/>
            </a:ln>
          </p:spPr>
        </p:cxnSp>
        <p:cxnSp>
          <p:nvCxnSpPr>
            <p:cNvPr id="535" name="Google Shape;535;p41"/>
            <p:cNvCxnSpPr/>
            <p:nvPr/>
          </p:nvCxnSpPr>
          <p:spPr>
            <a:xfrm>
              <a:off x="3225" y="2684"/>
              <a:ext cx="0" cy="220"/>
            </a:xfrm>
            <a:prstGeom prst="straightConnector1">
              <a:avLst/>
            </a:prstGeom>
            <a:noFill/>
            <a:ln cap="flat" cmpd="sng" w="9525">
              <a:solidFill>
                <a:srgbClr val="000000"/>
              </a:solidFill>
              <a:prstDash val="solid"/>
              <a:miter lim="800000"/>
              <a:headEnd len="med" w="med" type="none"/>
              <a:tailEnd len="med" w="med" type="none"/>
            </a:ln>
          </p:spPr>
        </p:cxnSp>
        <p:cxnSp>
          <p:nvCxnSpPr>
            <p:cNvPr id="536" name="Google Shape;536;p41"/>
            <p:cNvCxnSpPr/>
            <p:nvPr/>
          </p:nvCxnSpPr>
          <p:spPr>
            <a:xfrm>
              <a:off x="3225" y="2904"/>
              <a:ext cx="1714" cy="0"/>
            </a:xfrm>
            <a:prstGeom prst="straightConnector1">
              <a:avLst/>
            </a:prstGeom>
            <a:noFill/>
            <a:ln cap="flat" cmpd="sng" w="9525">
              <a:solidFill>
                <a:srgbClr val="000000"/>
              </a:solidFill>
              <a:prstDash val="solid"/>
              <a:miter lim="800000"/>
              <a:headEnd len="med" w="med" type="none"/>
              <a:tailEnd len="med" w="med" type="none"/>
            </a:ln>
          </p:spPr>
        </p:cxnSp>
        <p:cxnSp>
          <p:nvCxnSpPr>
            <p:cNvPr id="537" name="Google Shape;537;p41"/>
            <p:cNvCxnSpPr/>
            <p:nvPr/>
          </p:nvCxnSpPr>
          <p:spPr>
            <a:xfrm rot="10800000">
              <a:off x="4939" y="2684"/>
              <a:ext cx="0" cy="220"/>
            </a:xfrm>
            <a:prstGeom prst="straightConnector1">
              <a:avLst/>
            </a:prstGeom>
            <a:noFill/>
            <a:ln cap="flat" cmpd="sng" w="9525">
              <a:solidFill>
                <a:srgbClr val="000000"/>
              </a:solidFill>
              <a:prstDash val="solid"/>
              <a:miter lim="800000"/>
              <a:headEnd len="med" w="med" type="none"/>
              <a:tailEnd len="med" w="med" type="none"/>
            </a:ln>
          </p:spPr>
        </p:cxnSp>
        <p:cxnSp>
          <p:nvCxnSpPr>
            <p:cNvPr id="538" name="Google Shape;538;p41"/>
            <p:cNvCxnSpPr/>
            <p:nvPr/>
          </p:nvCxnSpPr>
          <p:spPr>
            <a:xfrm>
              <a:off x="4011" y="2904"/>
              <a:ext cx="0" cy="219"/>
            </a:xfrm>
            <a:prstGeom prst="straightConnector1">
              <a:avLst/>
            </a:prstGeom>
            <a:noFill/>
            <a:ln cap="flat" cmpd="sng" w="9525">
              <a:solidFill>
                <a:srgbClr val="000000"/>
              </a:solidFill>
              <a:prstDash val="solid"/>
              <a:miter lim="800000"/>
              <a:headEnd len="med" w="med" type="none"/>
              <a:tailEnd len="med" w="med" type="triangle"/>
            </a:ln>
          </p:spPr>
        </p:cxnSp>
        <p:sp>
          <p:nvSpPr>
            <p:cNvPr id="539" name="Google Shape;539;p41"/>
            <p:cNvSpPr txBox="1"/>
            <p:nvPr/>
          </p:nvSpPr>
          <p:spPr>
            <a:xfrm>
              <a:off x="3154" y="1804"/>
              <a:ext cx="428" cy="2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Y</a:t>
              </a:r>
              <a:endParaRPr/>
            </a:p>
          </p:txBody>
        </p:sp>
        <p:sp>
          <p:nvSpPr>
            <p:cNvPr id="540" name="Google Shape;540;p41"/>
            <p:cNvSpPr txBox="1"/>
            <p:nvPr/>
          </p:nvSpPr>
          <p:spPr>
            <a:xfrm>
              <a:off x="4724" y="1804"/>
              <a:ext cx="429" cy="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N</a:t>
              </a:r>
              <a:endParaRPr/>
            </a:p>
          </p:txBody>
        </p:sp>
        <p:sp>
          <p:nvSpPr>
            <p:cNvPr id="541" name="Google Shape;541;p41"/>
            <p:cNvSpPr/>
            <p:nvPr/>
          </p:nvSpPr>
          <p:spPr>
            <a:xfrm>
              <a:off x="3737" y="720"/>
              <a:ext cx="714" cy="293"/>
            </a:xfrm>
            <a:prstGeom prst="flowChartTerminator">
              <a:avLst/>
            </a:prstGeom>
            <a:solidFill>
              <a:srgbClr val="FFFF99"/>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START</a:t>
              </a:r>
              <a:endParaRPr/>
            </a:p>
          </p:txBody>
        </p:sp>
        <p:cxnSp>
          <p:nvCxnSpPr>
            <p:cNvPr id="542" name="Google Shape;542;p41"/>
            <p:cNvCxnSpPr/>
            <p:nvPr/>
          </p:nvCxnSpPr>
          <p:spPr>
            <a:xfrm>
              <a:off x="4094" y="1013"/>
              <a:ext cx="0" cy="183"/>
            </a:xfrm>
            <a:prstGeom prst="straightConnector1">
              <a:avLst/>
            </a:prstGeom>
            <a:noFill/>
            <a:ln cap="flat" cmpd="sng" w="9525">
              <a:solidFill>
                <a:srgbClr val="000000"/>
              </a:solidFill>
              <a:prstDash val="solid"/>
              <a:miter lim="800000"/>
              <a:headEnd len="med" w="med" type="none"/>
              <a:tailEnd len="med" w="med" type="triangle"/>
            </a:ln>
          </p:spPr>
        </p:cxnSp>
        <p:sp>
          <p:nvSpPr>
            <p:cNvPr id="543" name="Google Shape;543;p41"/>
            <p:cNvSpPr/>
            <p:nvPr/>
          </p:nvSpPr>
          <p:spPr>
            <a:xfrm>
              <a:off x="3154" y="1214"/>
              <a:ext cx="1847" cy="348"/>
            </a:xfrm>
            <a:prstGeom prst="flowChartInputOutput">
              <a:avLst/>
            </a:prstGeom>
            <a:solidFill>
              <a:srgbClr val="FFFF99"/>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Input</a:t>
              </a:r>
              <a:endParaRPr/>
            </a:p>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VALUE1,VALUE2</a:t>
              </a:r>
              <a:endParaRPr/>
            </a:p>
          </p:txBody>
        </p:sp>
        <p:cxnSp>
          <p:nvCxnSpPr>
            <p:cNvPr id="544" name="Google Shape;544;p41"/>
            <p:cNvCxnSpPr/>
            <p:nvPr/>
          </p:nvCxnSpPr>
          <p:spPr>
            <a:xfrm>
              <a:off x="4082" y="1562"/>
              <a:ext cx="0" cy="183"/>
            </a:xfrm>
            <a:prstGeom prst="straightConnector1">
              <a:avLst/>
            </a:prstGeom>
            <a:noFill/>
            <a:ln cap="flat" cmpd="sng" w="9525">
              <a:solidFill>
                <a:srgbClr val="000000"/>
              </a:solidFill>
              <a:prstDash val="solid"/>
              <a:miter lim="800000"/>
              <a:headEnd len="med" w="med" type="none"/>
              <a:tailEnd len="med" w="med" type="triangle"/>
            </a:ln>
          </p:spPr>
        </p:cxnSp>
        <p:sp>
          <p:nvSpPr>
            <p:cNvPr id="545" name="Google Shape;545;p41"/>
            <p:cNvSpPr/>
            <p:nvPr/>
          </p:nvSpPr>
          <p:spPr>
            <a:xfrm>
              <a:off x="4401" y="2473"/>
              <a:ext cx="1071" cy="220"/>
            </a:xfrm>
            <a:prstGeom prst="flowChartProcess">
              <a:avLst/>
            </a:prstGeom>
            <a:solidFill>
              <a:srgbClr val="FFFF99"/>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MAX </a:t>
              </a:r>
              <a:r>
                <a:rPr b="0" i="0" lang="en-US" sz="2400" u="none">
                  <a:solidFill>
                    <a:schemeClr val="dk1"/>
                  </a:solidFill>
                  <a:latin typeface="Noto Sans Symbols"/>
                  <a:ea typeface="Noto Sans Symbols"/>
                  <a:cs typeface="Noto Sans Symbols"/>
                  <a:sym typeface="Noto Sans Symbols"/>
                </a:rPr>
                <a:t>🡸</a:t>
              </a:r>
              <a:r>
                <a:rPr b="1" i="0" lang="en-US" sz="1400" u="none">
                  <a:solidFill>
                    <a:schemeClr val="dk1"/>
                  </a:solidFill>
                  <a:latin typeface="Times New Roman"/>
                  <a:ea typeface="Times New Roman"/>
                  <a:cs typeface="Times New Roman"/>
                  <a:sym typeface="Times New Roman"/>
                </a:rPr>
                <a:t>VALUE2</a:t>
              </a:r>
              <a:endParaRPr b="1" i="0" sz="14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1400" u="none">
                <a:solidFill>
                  <a:srgbClr val="000000"/>
                </a:solidFill>
                <a:latin typeface="Times New Roman"/>
                <a:ea typeface="Times New Roman"/>
                <a:cs typeface="Times New Roman"/>
                <a:sym typeface="Times New Roman"/>
              </a:endParaRPr>
            </a:p>
          </p:txBody>
        </p:sp>
        <p:sp>
          <p:nvSpPr>
            <p:cNvPr id="546" name="Google Shape;546;p41"/>
            <p:cNvSpPr txBox="1"/>
            <p:nvPr/>
          </p:nvSpPr>
          <p:spPr>
            <a:xfrm>
              <a:off x="3443" y="1872"/>
              <a:ext cx="1357" cy="36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b="1" i="0" lang="en-US" sz="1100" u="none">
                  <a:solidFill>
                    <a:schemeClr val="dk1"/>
                  </a:solidFill>
                  <a:latin typeface="Arial"/>
                  <a:ea typeface="Arial"/>
                  <a:cs typeface="Arial"/>
                  <a:sym typeface="Arial"/>
                </a:rPr>
                <a:t>is</a:t>
              </a:r>
              <a:endParaRPr/>
            </a:p>
            <a:p>
              <a:pPr indent="0" lvl="0" marL="0" marR="0" rtl="0" algn="ctr">
                <a:lnSpc>
                  <a:spcPct val="100000"/>
                </a:lnSpc>
                <a:spcBef>
                  <a:spcPts val="0"/>
                </a:spcBef>
                <a:spcAft>
                  <a:spcPts val="0"/>
                </a:spcAft>
                <a:buClr>
                  <a:schemeClr val="dk1"/>
                </a:buClr>
                <a:buSzPts val="1100"/>
                <a:buFont typeface="Arial"/>
                <a:buNone/>
              </a:pPr>
              <a:r>
                <a:rPr b="1" i="0" lang="en-US" sz="1100" u="none">
                  <a:solidFill>
                    <a:schemeClr val="dk1"/>
                  </a:solidFill>
                  <a:latin typeface="Arial"/>
                  <a:ea typeface="Arial"/>
                  <a:cs typeface="Arial"/>
                  <a:sym typeface="Arial"/>
                </a:rPr>
                <a:t>VALUE1&gt;VALUE2</a:t>
              </a:r>
              <a:endParaRPr/>
            </a:p>
          </p:txBody>
        </p:sp>
      </p:grpSp>
      <p:sp>
        <p:nvSpPr>
          <p:cNvPr id="547" name="Google Shape;547;p41"/>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548" name="Google Shape;548;p41"/>
          <p:cNvSpPr/>
          <p:nvPr/>
        </p:nvSpPr>
        <p:spPr>
          <a:xfrm>
            <a:off x="4791075" y="5207000"/>
            <a:ext cx="3971925" cy="584200"/>
          </a:xfrm>
          <a:prstGeom prst="flowChartInputOutput">
            <a:avLst/>
          </a:prstGeom>
          <a:solidFill>
            <a:srgbClr val="FFFF99"/>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Print</a:t>
            </a:r>
            <a:endParaRPr/>
          </a:p>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“The largest value is”, MAX</a:t>
            </a:r>
            <a:r>
              <a:rPr b="1" i="0" lang="en-US" sz="1400" u="none">
                <a:solidFill>
                  <a:schemeClr val="dk1"/>
                </a:solidFill>
                <a:latin typeface="Times New Roman"/>
                <a:ea typeface="Times New Roman"/>
                <a:cs typeface="Times New Roman"/>
                <a:sym typeface="Times New Roman"/>
              </a:rPr>
              <a:t> </a:t>
            </a:r>
            <a:endParaRPr/>
          </a:p>
        </p:txBody>
      </p:sp>
      <p:sp>
        <p:nvSpPr>
          <p:cNvPr id="549" name="Google Shape;549;p41"/>
          <p:cNvSpPr txBox="1"/>
          <p:nvPr/>
        </p:nvSpPr>
        <p:spPr>
          <a:xfrm>
            <a:off x="152400" y="1462087"/>
            <a:ext cx="4572000" cy="3048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ALGORITHM</a:t>
            </a:r>
            <a:endParaRPr/>
          </a:p>
          <a:p>
            <a:pPr indent="0" lvl="0" marL="0" marR="0" rtl="0" algn="l">
              <a:lnSpc>
                <a:spcPct val="8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Step 1: </a:t>
            </a:r>
            <a:r>
              <a:rPr b="0" i="1" lang="en-US" sz="2400" u="none">
                <a:solidFill>
                  <a:schemeClr val="dk1"/>
                </a:solidFill>
                <a:latin typeface="Times New Roman"/>
                <a:ea typeface="Times New Roman"/>
                <a:cs typeface="Times New Roman"/>
                <a:sym typeface="Times New Roman"/>
              </a:rPr>
              <a:t>Input</a:t>
            </a:r>
            <a:r>
              <a:rPr b="0" i="0" lang="en-US" sz="2400" u="none">
                <a:solidFill>
                  <a:schemeClr val="dk1"/>
                </a:solidFill>
                <a:latin typeface="Times New Roman"/>
                <a:ea typeface="Times New Roman"/>
                <a:cs typeface="Times New Roman"/>
                <a:sym typeface="Times New Roman"/>
              </a:rPr>
              <a:t> VALUE1, VALUE2</a:t>
            </a:r>
            <a:endParaRPr/>
          </a:p>
          <a:p>
            <a:pPr indent="0" lvl="0" marL="0" marR="0" rtl="0" algn="l">
              <a:lnSpc>
                <a:spcPct val="8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Step 2: </a:t>
            </a:r>
            <a:r>
              <a:rPr b="0" i="1" lang="en-US" sz="2400" u="none">
                <a:solidFill>
                  <a:schemeClr val="dk1"/>
                </a:solidFill>
                <a:latin typeface="Times New Roman"/>
                <a:ea typeface="Times New Roman"/>
                <a:cs typeface="Times New Roman"/>
                <a:sym typeface="Times New Roman"/>
              </a:rPr>
              <a:t>if (</a:t>
            </a:r>
            <a:r>
              <a:rPr b="0" i="0" lang="en-US" sz="2400" u="none">
                <a:solidFill>
                  <a:schemeClr val="dk1"/>
                </a:solidFill>
                <a:latin typeface="Times New Roman"/>
                <a:ea typeface="Times New Roman"/>
                <a:cs typeface="Times New Roman"/>
                <a:sym typeface="Times New Roman"/>
              </a:rPr>
              <a:t>VALUE1 &gt; VALUE2) 	</a:t>
            </a:r>
            <a:r>
              <a:rPr b="0" i="1" lang="en-US" sz="2400" u="none">
                <a:solidFill>
                  <a:schemeClr val="dk1"/>
                </a:solidFill>
                <a:latin typeface="Times New Roman"/>
                <a:ea typeface="Times New Roman"/>
                <a:cs typeface="Times New Roman"/>
                <a:sym typeface="Times New Roman"/>
              </a:rPr>
              <a:t>then </a:t>
            </a:r>
            <a:endParaRPr/>
          </a:p>
          <a:p>
            <a:pPr indent="0" lvl="0" marL="0" marR="0" rtl="0" algn="l">
              <a:lnSpc>
                <a:spcPct val="8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MAX </a:t>
            </a:r>
            <a:r>
              <a:rPr b="0" i="0" lang="en-US" sz="2400" u="none">
                <a:solidFill>
                  <a:schemeClr val="dk1"/>
                </a:solidFill>
                <a:latin typeface="Noto Sans Symbols"/>
                <a:ea typeface="Noto Sans Symbols"/>
                <a:cs typeface="Noto Sans Symbols"/>
                <a:sym typeface="Noto Sans Symbols"/>
              </a:rPr>
              <a:t>🡸</a:t>
            </a:r>
            <a:r>
              <a:rPr b="0" i="0" lang="en-US" sz="2400" u="none">
                <a:solidFill>
                  <a:schemeClr val="dk1"/>
                </a:solidFill>
                <a:latin typeface="Times New Roman"/>
                <a:ea typeface="Times New Roman"/>
                <a:cs typeface="Times New Roman"/>
                <a:sym typeface="Times New Roman"/>
              </a:rPr>
              <a:t>VALUE1</a:t>
            </a:r>
            <a:endParaRPr/>
          </a:p>
          <a:p>
            <a:pPr indent="0" lvl="0" marL="0" marR="0" rtl="0" algn="l">
              <a:lnSpc>
                <a:spcPct val="8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0" i="1" lang="en-US" sz="2400" u="none">
                <a:solidFill>
                  <a:schemeClr val="dk1"/>
                </a:solidFill>
                <a:latin typeface="Times New Roman"/>
                <a:ea typeface="Times New Roman"/>
                <a:cs typeface="Times New Roman"/>
                <a:sym typeface="Times New Roman"/>
              </a:rPr>
              <a:t>else</a:t>
            </a:r>
            <a:r>
              <a:rPr b="0" i="0" lang="en-US" sz="2400" u="none">
                <a:solidFill>
                  <a:schemeClr val="dk1"/>
                </a:solidFill>
                <a:latin typeface="Times New Roman"/>
                <a:ea typeface="Times New Roman"/>
                <a:cs typeface="Times New Roman"/>
                <a:sym typeface="Times New Roman"/>
              </a:rPr>
              <a:t>  </a:t>
            </a:r>
            <a:endParaRPr/>
          </a:p>
          <a:p>
            <a:pPr indent="0" lvl="0" marL="0" marR="0" rtl="0" algn="l">
              <a:lnSpc>
                <a:spcPct val="8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MAX </a:t>
            </a:r>
            <a:r>
              <a:rPr b="0" i="0" lang="en-US" sz="2400" u="none">
                <a:solidFill>
                  <a:schemeClr val="dk1"/>
                </a:solidFill>
                <a:latin typeface="Noto Sans Symbols"/>
                <a:ea typeface="Noto Sans Symbols"/>
                <a:cs typeface="Noto Sans Symbols"/>
                <a:sym typeface="Noto Sans Symbols"/>
              </a:rPr>
              <a:t>🡸</a:t>
            </a:r>
            <a:r>
              <a:rPr b="0" i="0" lang="en-US" sz="2400" u="none">
                <a:solidFill>
                  <a:schemeClr val="dk1"/>
                </a:solidFill>
                <a:latin typeface="Times New Roman"/>
                <a:ea typeface="Times New Roman"/>
                <a:cs typeface="Times New Roman"/>
                <a:sym typeface="Times New Roman"/>
              </a:rPr>
              <a:t>VALUE2</a:t>
            </a:r>
            <a:endParaRPr/>
          </a:p>
          <a:p>
            <a:pPr indent="0" lvl="0" marL="0" marR="0" rtl="0" algn="l">
              <a:lnSpc>
                <a:spcPct val="8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	endif</a:t>
            </a:r>
            <a:endParaRPr/>
          </a:p>
          <a:p>
            <a:pPr indent="0" lvl="0" marL="0" marR="0" rtl="0" algn="l">
              <a:lnSpc>
                <a:spcPct val="8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Step 3: </a:t>
            </a:r>
            <a:r>
              <a:rPr b="0" i="1" lang="en-US" sz="2400" u="none">
                <a:solidFill>
                  <a:schemeClr val="dk1"/>
                </a:solidFill>
                <a:latin typeface="Times New Roman"/>
                <a:ea typeface="Times New Roman"/>
                <a:cs typeface="Times New Roman"/>
                <a:sym typeface="Times New Roman"/>
              </a:rPr>
              <a:t>Print “The largest value is”, MAX</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4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11</a:t>
            </a:r>
            <a:endParaRPr/>
          </a:p>
        </p:txBody>
      </p:sp>
      <p:sp>
        <p:nvSpPr>
          <p:cNvPr id="555" name="Google Shape;555;p42"/>
          <p:cNvSpPr txBox="1"/>
          <p:nvPr>
            <p:ph idx="1" type="body"/>
          </p:nvPr>
        </p:nvSpPr>
        <p:spPr>
          <a:xfrm>
            <a:off x="457200" y="1752600"/>
            <a:ext cx="8229600" cy="3886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Write and algorithm and draw a flowchart to </a:t>
            </a:r>
            <a:endParaRPr/>
          </a:p>
          <a:p>
            <a:pPr indent="-203200" lvl="0" marL="0" rtl="0" algn="l">
              <a:lnSpc>
                <a:spcPct val="100000"/>
              </a:lnSpc>
              <a:spcBef>
                <a:spcPts val="640"/>
              </a:spcBef>
              <a:spcAft>
                <a:spcPts val="0"/>
              </a:spcAft>
              <a:buClr>
                <a:schemeClr val="dk1"/>
              </a:buClr>
              <a:buSzPts val="3200"/>
              <a:buFont typeface="Noto Sans Symbols"/>
              <a:buAutoNum type="alphaLcParenR"/>
            </a:pPr>
            <a:r>
              <a:rPr b="0" i="0" lang="en-US" sz="3200" u="none">
                <a:solidFill>
                  <a:schemeClr val="dk1"/>
                </a:solidFill>
                <a:latin typeface="Times New Roman"/>
                <a:ea typeface="Times New Roman"/>
                <a:cs typeface="Times New Roman"/>
                <a:sym typeface="Times New Roman"/>
              </a:rPr>
              <a:t>read an employee name (NAME), overtime hours worked (OVERTIME), hours absent (ABSENT) and</a:t>
            </a:r>
            <a:endParaRPr/>
          </a:p>
          <a:p>
            <a:pPr indent="-203200" lvl="0" marL="0" rtl="0" algn="l">
              <a:lnSpc>
                <a:spcPct val="100000"/>
              </a:lnSpc>
              <a:spcBef>
                <a:spcPts val="640"/>
              </a:spcBef>
              <a:spcAft>
                <a:spcPts val="0"/>
              </a:spcAft>
              <a:buClr>
                <a:schemeClr val="dk1"/>
              </a:buClr>
              <a:buSzPts val="3200"/>
              <a:buFont typeface="Noto Sans Symbols"/>
              <a:buAutoNum type="alphaLcParenR"/>
            </a:pPr>
            <a:r>
              <a:rPr b="0" i="0" lang="en-US" sz="3200" u="none">
                <a:solidFill>
                  <a:schemeClr val="dk1"/>
                </a:solidFill>
                <a:latin typeface="Times New Roman"/>
                <a:ea typeface="Times New Roman"/>
                <a:cs typeface="Times New Roman"/>
                <a:sym typeface="Times New Roman"/>
              </a:rPr>
              <a:t>determine the bonus payment (PAYMENT). </a:t>
            </a:r>
            <a:endParaRPr/>
          </a:p>
        </p:txBody>
      </p:sp>
      <p:sp>
        <p:nvSpPr>
          <p:cNvPr id="556" name="Google Shape;556;p42"/>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4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11</a:t>
            </a:r>
            <a:endParaRPr/>
          </a:p>
        </p:txBody>
      </p:sp>
      <p:graphicFrame>
        <p:nvGraphicFramePr>
          <p:cNvPr id="562" name="Google Shape;562;p43"/>
          <p:cNvGraphicFramePr/>
          <p:nvPr/>
        </p:nvGraphicFramePr>
        <p:xfrm>
          <a:off x="457200" y="1981200"/>
          <a:ext cx="3000000" cy="3000000"/>
        </p:xfrm>
        <a:graphic>
          <a:graphicData uri="http://schemas.openxmlformats.org/drawingml/2006/table">
            <a:tbl>
              <a:tblPr>
                <a:noFill/>
                <a:tableStyleId>{5F3B6934-BDB9-42C8-8C5E-36FFE930DFBF}</a:tableStyleId>
              </a:tblPr>
              <a:tblGrid>
                <a:gridCol w="4648200"/>
                <a:gridCol w="3581400"/>
              </a:tblGrid>
              <a:tr h="592125">
                <a:tc gridSpan="2">
                  <a:txBody>
                    <a:bodyPr/>
                    <a:lstStyle/>
                    <a:p>
                      <a:pPr indent="-342900" lvl="0" marL="342900" marR="0" rtl="0" algn="ctr">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Bonus Schedule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1012825">
                <a:tc>
                  <a:txBody>
                    <a:bodyPr/>
                    <a:lstStyle/>
                    <a:p>
                      <a:pPr indent="-342900" lvl="0" marL="342900" marR="0" rtl="0" algn="l">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OVERTIME – (2/3)*ABSENT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Bonus Paid</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81225">
                <a:tc>
                  <a:txBody>
                    <a:bodyPr/>
                    <a:lstStyle/>
                    <a:p>
                      <a:pPr indent="-342900" lvl="0" marL="342900" marR="0" rtl="0" algn="l">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&gt;40 hours</a:t>
                      </a:r>
                      <a:endParaRPr b="0" i="0" sz="26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&gt;30 but ≤ 40 hours</a:t>
                      </a:r>
                      <a:endParaRPr b="0" i="0" sz="26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&gt;20 but ≤ 30 hours</a:t>
                      </a:r>
                      <a:endParaRPr b="0" i="0" sz="26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&gt;10 but ≤ 20 hours</a:t>
                      </a:r>
                      <a:endParaRPr b="0" i="0" sz="26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 10 hours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$50</a:t>
                      </a:r>
                      <a:endParaRPr b="0" i="0" sz="26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$40</a:t>
                      </a:r>
                      <a:endParaRPr b="0" i="0" sz="26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$30</a:t>
                      </a:r>
                      <a:endParaRPr b="0" i="0" sz="26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$20</a:t>
                      </a:r>
                      <a:endParaRPr b="0" i="0" sz="26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$10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563" name="Google Shape;563;p43"/>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44"/>
          <p:cNvSpPr txBox="1"/>
          <p:nvPr/>
        </p:nvSpPr>
        <p:spPr>
          <a:xfrm>
            <a:off x="730250" y="984250"/>
            <a:ext cx="7132637" cy="48926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Step 1:  </a:t>
            </a:r>
            <a:r>
              <a:rPr b="0" i="1" lang="en-US" sz="2400" u="none">
                <a:solidFill>
                  <a:schemeClr val="dk1"/>
                </a:solidFill>
                <a:latin typeface="Times New Roman"/>
                <a:ea typeface="Times New Roman"/>
                <a:cs typeface="Times New Roman"/>
                <a:sym typeface="Times New Roman"/>
              </a:rPr>
              <a:t>Input</a:t>
            </a:r>
            <a:r>
              <a:rPr b="0" i="0" lang="en-US" sz="2400" u="none">
                <a:solidFill>
                  <a:schemeClr val="dk1"/>
                </a:solidFill>
                <a:latin typeface="Times New Roman"/>
                <a:ea typeface="Times New Roman"/>
                <a:cs typeface="Times New Roman"/>
                <a:sym typeface="Times New Roman"/>
              </a:rPr>
              <a:t> NAME,OVERTIME,ABSENT</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Step 2: </a:t>
            </a:r>
            <a:r>
              <a:rPr b="0" i="1" lang="en-US" sz="2400" u="none">
                <a:solidFill>
                  <a:schemeClr val="dk1"/>
                </a:solidFill>
                <a:latin typeface="Times New Roman"/>
                <a:ea typeface="Times New Roman"/>
                <a:cs typeface="Times New Roman"/>
                <a:sym typeface="Times New Roman"/>
              </a:rPr>
              <a:t>if </a:t>
            </a:r>
            <a:r>
              <a:rPr b="0" i="0" lang="en-US" sz="2400" u="none">
                <a:solidFill>
                  <a:schemeClr val="dk1"/>
                </a:solidFill>
                <a:latin typeface="Times New Roman"/>
                <a:ea typeface="Times New Roman"/>
                <a:cs typeface="Times New Roman"/>
                <a:sym typeface="Times New Roman"/>
              </a:rPr>
              <a:t>(OVERTIME–(2/3)*ABSENT &gt; 40) </a:t>
            </a:r>
            <a:r>
              <a:rPr b="0" i="1" lang="en-US" sz="2400" u="none">
                <a:solidFill>
                  <a:schemeClr val="dk1"/>
                </a:solidFill>
                <a:latin typeface="Times New Roman"/>
                <a:ea typeface="Times New Roman"/>
                <a:cs typeface="Times New Roman"/>
                <a:sym typeface="Times New Roman"/>
              </a:rPr>
              <a:t>then</a:t>
            </a:r>
            <a:r>
              <a:rPr b="0" i="0" lang="en-US" sz="24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PAYMENT  </a:t>
            </a:r>
            <a:r>
              <a:rPr b="0" i="0" lang="en-US" sz="2400" u="none">
                <a:solidFill>
                  <a:schemeClr val="dk1"/>
                </a:solidFill>
                <a:latin typeface="Noto Sans Symbols"/>
                <a:ea typeface="Noto Sans Symbols"/>
                <a:cs typeface="Noto Sans Symbols"/>
                <a:sym typeface="Noto Sans Symbols"/>
              </a:rPr>
              <a:t>🡸</a:t>
            </a:r>
            <a:r>
              <a:rPr b="0" i="0" lang="en-US" sz="2400" u="none">
                <a:solidFill>
                  <a:schemeClr val="dk1"/>
                </a:solidFill>
                <a:latin typeface="Times New Roman"/>
                <a:ea typeface="Times New Roman"/>
                <a:cs typeface="Times New Roman"/>
                <a:sym typeface="Times New Roman"/>
              </a:rPr>
              <a:t>50</a:t>
            </a:r>
            <a:endParaRPr/>
          </a:p>
          <a:p>
            <a:pPr indent="0" lvl="0" marL="0" marR="0" rtl="0" algn="l">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   	 else if (</a:t>
            </a:r>
            <a:r>
              <a:rPr b="0" i="0" lang="en-US" sz="2400" u="none">
                <a:solidFill>
                  <a:schemeClr val="dk1"/>
                </a:solidFill>
                <a:latin typeface="Times New Roman"/>
                <a:ea typeface="Times New Roman"/>
                <a:cs typeface="Times New Roman"/>
                <a:sym typeface="Times New Roman"/>
              </a:rPr>
              <a:t>OVERTIME–(2/3)*ABSENT &gt; 30) </a:t>
            </a:r>
            <a:r>
              <a:rPr b="0" i="1" lang="en-US" sz="2400" u="none">
                <a:solidFill>
                  <a:schemeClr val="dk1"/>
                </a:solidFill>
                <a:latin typeface="Times New Roman"/>
                <a:ea typeface="Times New Roman"/>
                <a:cs typeface="Times New Roman"/>
                <a:sym typeface="Times New Roman"/>
              </a:rPr>
              <a:t>then</a:t>
            </a:r>
            <a:r>
              <a:rPr b="0" i="0" lang="en-US" sz="24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PAYMENT  </a:t>
            </a:r>
            <a:r>
              <a:rPr b="0" i="0" lang="en-US" sz="2400" u="none">
                <a:solidFill>
                  <a:schemeClr val="dk1"/>
                </a:solidFill>
                <a:latin typeface="Noto Sans Symbols"/>
                <a:ea typeface="Noto Sans Symbols"/>
                <a:cs typeface="Noto Sans Symbols"/>
                <a:sym typeface="Noto Sans Symbols"/>
              </a:rPr>
              <a:t>🡸</a:t>
            </a:r>
            <a:r>
              <a:rPr b="0" i="0" lang="en-US" sz="2400" u="none">
                <a:solidFill>
                  <a:schemeClr val="dk1"/>
                </a:solidFill>
                <a:latin typeface="Times New Roman"/>
                <a:ea typeface="Times New Roman"/>
                <a:cs typeface="Times New Roman"/>
                <a:sym typeface="Times New Roman"/>
              </a:rPr>
              <a:t>40</a:t>
            </a:r>
            <a:endParaRPr/>
          </a:p>
          <a:p>
            <a:pPr indent="0" lvl="0" marL="0" marR="0" rtl="0" algn="l">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	 else if (</a:t>
            </a:r>
            <a:r>
              <a:rPr b="0" i="0" lang="en-US" sz="2400" u="none">
                <a:solidFill>
                  <a:schemeClr val="dk1"/>
                </a:solidFill>
                <a:latin typeface="Times New Roman"/>
                <a:ea typeface="Times New Roman"/>
                <a:cs typeface="Times New Roman"/>
                <a:sym typeface="Times New Roman"/>
              </a:rPr>
              <a:t>OVERTIME–(2/3)*ABSENT &gt; 20) </a:t>
            </a:r>
            <a:r>
              <a:rPr b="0" i="1" lang="en-US" sz="2400" u="none">
                <a:solidFill>
                  <a:schemeClr val="dk1"/>
                </a:solidFill>
                <a:latin typeface="Times New Roman"/>
                <a:ea typeface="Times New Roman"/>
                <a:cs typeface="Times New Roman"/>
                <a:sym typeface="Times New Roman"/>
              </a:rPr>
              <a:t>then</a:t>
            </a:r>
            <a:r>
              <a:rPr b="0" i="0" lang="en-US" sz="24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PAYMENT  </a:t>
            </a:r>
            <a:r>
              <a:rPr b="0" i="0" lang="en-US" sz="2400" u="none">
                <a:solidFill>
                  <a:schemeClr val="dk1"/>
                </a:solidFill>
                <a:latin typeface="Noto Sans Symbols"/>
                <a:ea typeface="Noto Sans Symbols"/>
                <a:cs typeface="Noto Sans Symbols"/>
                <a:sym typeface="Noto Sans Symbols"/>
              </a:rPr>
              <a:t>🡸</a:t>
            </a:r>
            <a:r>
              <a:rPr b="0" i="0" lang="en-US" sz="2400" u="none">
                <a:solidFill>
                  <a:schemeClr val="dk1"/>
                </a:solidFill>
                <a:latin typeface="Times New Roman"/>
                <a:ea typeface="Times New Roman"/>
                <a:cs typeface="Times New Roman"/>
                <a:sym typeface="Times New Roman"/>
              </a:rPr>
              <a:t>30</a:t>
            </a:r>
            <a:endParaRPr/>
          </a:p>
          <a:p>
            <a:pPr indent="0" lvl="0" marL="0" marR="0" rtl="0" algn="l">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	 else if (</a:t>
            </a:r>
            <a:r>
              <a:rPr b="0" i="0" lang="en-US" sz="2400" u="none">
                <a:solidFill>
                  <a:schemeClr val="dk1"/>
                </a:solidFill>
                <a:latin typeface="Times New Roman"/>
                <a:ea typeface="Times New Roman"/>
                <a:cs typeface="Times New Roman"/>
                <a:sym typeface="Times New Roman"/>
              </a:rPr>
              <a:t>OVERTIME–(2/3)*ABSENT &gt; 10) </a:t>
            </a:r>
            <a:r>
              <a:rPr b="0" i="1" lang="en-US" sz="2400" u="none">
                <a:solidFill>
                  <a:schemeClr val="dk1"/>
                </a:solidFill>
                <a:latin typeface="Times New Roman"/>
                <a:ea typeface="Times New Roman"/>
                <a:cs typeface="Times New Roman"/>
                <a:sym typeface="Times New Roman"/>
              </a:rPr>
              <a:t>then</a:t>
            </a:r>
            <a:r>
              <a:rPr b="0" i="0" lang="en-US" sz="24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PAYMENT  </a:t>
            </a:r>
            <a:r>
              <a:rPr b="0" i="0" lang="en-US" sz="2400" u="none">
                <a:solidFill>
                  <a:schemeClr val="dk1"/>
                </a:solidFill>
                <a:latin typeface="Noto Sans Symbols"/>
                <a:ea typeface="Noto Sans Symbols"/>
                <a:cs typeface="Noto Sans Symbols"/>
                <a:sym typeface="Noto Sans Symbols"/>
              </a:rPr>
              <a:t>🡸</a:t>
            </a:r>
            <a:r>
              <a:rPr b="0" i="0" lang="en-US" sz="2400" u="none">
                <a:solidFill>
                  <a:schemeClr val="dk1"/>
                </a:solidFill>
                <a:latin typeface="Times New Roman"/>
                <a:ea typeface="Times New Roman"/>
                <a:cs typeface="Times New Roman"/>
                <a:sym typeface="Times New Roman"/>
              </a:rPr>
              <a:t>20</a:t>
            </a:r>
            <a:endParaRPr/>
          </a:p>
          <a:p>
            <a:pPr indent="0" lvl="0" marL="0" marR="0" rtl="0" algn="l">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	 else </a:t>
            </a:r>
            <a:endParaRPr/>
          </a:p>
          <a:p>
            <a:pPr indent="0" lvl="0" marL="0" marR="0" rtl="0" algn="l">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PAYMENT </a:t>
            </a:r>
            <a:r>
              <a:rPr b="0" i="0" lang="en-US" sz="2400" u="none">
                <a:solidFill>
                  <a:schemeClr val="dk1"/>
                </a:solidFill>
                <a:latin typeface="Noto Sans Symbols"/>
                <a:ea typeface="Noto Sans Symbols"/>
                <a:cs typeface="Noto Sans Symbols"/>
                <a:sym typeface="Noto Sans Symbols"/>
              </a:rPr>
              <a:t>🡸</a:t>
            </a:r>
            <a:r>
              <a:rPr b="0" i="0" lang="en-US" sz="2400" u="none">
                <a:solidFill>
                  <a:schemeClr val="dk1"/>
                </a:solidFill>
                <a:latin typeface="Times New Roman"/>
                <a:ea typeface="Times New Roman"/>
                <a:cs typeface="Times New Roman"/>
                <a:sym typeface="Times New Roman"/>
              </a:rPr>
              <a:t>10</a:t>
            </a:r>
            <a:endParaRPr/>
          </a:p>
          <a:p>
            <a:pPr indent="0" lvl="0" marL="0" marR="0" rtl="0" algn="l">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	 endif</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Step 3: </a:t>
            </a:r>
            <a:r>
              <a:rPr b="0" i="1" lang="en-US" sz="2400" u="none">
                <a:solidFill>
                  <a:schemeClr val="dk1"/>
                </a:solidFill>
                <a:latin typeface="Times New Roman"/>
                <a:ea typeface="Times New Roman"/>
                <a:cs typeface="Times New Roman"/>
                <a:sym typeface="Times New Roman"/>
              </a:rPr>
              <a:t>Print </a:t>
            </a:r>
            <a:r>
              <a:rPr b="0" i="0" lang="en-US" sz="2400" u="none">
                <a:solidFill>
                  <a:schemeClr val="dk1"/>
                </a:solidFill>
                <a:latin typeface="Times New Roman"/>
                <a:ea typeface="Times New Roman"/>
                <a:cs typeface="Times New Roman"/>
                <a:sym typeface="Times New Roman"/>
              </a:rPr>
              <a:t>“Bonus for”, NAME “is $”, PAYMENT</a:t>
            </a:r>
            <a:endParaRPr/>
          </a:p>
        </p:txBody>
      </p:sp>
      <p:sp>
        <p:nvSpPr>
          <p:cNvPr id="569" name="Google Shape;569;p44"/>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Pseudocode &amp; Algorithm</a:t>
            </a:r>
            <a:endParaRPr/>
          </a:p>
        </p:txBody>
      </p:sp>
      <p:sp>
        <p:nvSpPr>
          <p:cNvPr id="123" name="Google Shape;123;p1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Detailed Algorithm </a:t>
            </a:r>
            <a:endParaRPr/>
          </a:p>
          <a:p>
            <a:pPr indent="-342900" lvl="0" marL="342900" rtl="0" algn="l">
              <a:lnSpc>
                <a:spcPct val="90000"/>
              </a:lnSpc>
              <a:spcBef>
                <a:spcPts val="56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Step 1:  	Input M1,M2,M3,M4</a:t>
            </a:r>
            <a:endParaRPr/>
          </a:p>
          <a:p>
            <a:pPr indent="-342900" lvl="0" marL="342900" rtl="0" algn="l">
              <a:lnSpc>
                <a:spcPct val="90000"/>
              </a:lnSpc>
              <a:spcBef>
                <a:spcPts val="56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Step 2: 	GRADE ← (M1+M2+M3+M4)/4 </a:t>
            </a:r>
            <a:endParaRPr/>
          </a:p>
          <a:p>
            <a:pPr indent="-342900" lvl="0" marL="342900" rtl="0" algn="l">
              <a:lnSpc>
                <a:spcPct val="90000"/>
              </a:lnSpc>
              <a:spcBef>
                <a:spcPts val="56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Step 3: 	if (GRADE &lt; 60) then</a:t>
            </a:r>
            <a:endParaRPr/>
          </a:p>
          <a:p>
            <a:pPr indent="-342900" lvl="0" marL="342900" rtl="0" algn="l">
              <a:lnSpc>
                <a:spcPct val="90000"/>
              </a:lnSpc>
              <a:spcBef>
                <a:spcPts val="56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Print “FAIL”</a:t>
            </a:r>
            <a:endParaRPr/>
          </a:p>
          <a:p>
            <a:pPr indent="-342900" lvl="0" marL="342900" rtl="0" algn="l">
              <a:lnSpc>
                <a:spcPct val="90000"/>
              </a:lnSpc>
              <a:spcBef>
                <a:spcPts val="56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else</a:t>
            </a:r>
            <a:endParaRPr/>
          </a:p>
          <a:p>
            <a:pPr indent="-342900" lvl="0" marL="342900" rtl="0" algn="l">
              <a:lnSpc>
                <a:spcPct val="90000"/>
              </a:lnSpc>
              <a:spcBef>
                <a:spcPts val="56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Print “PASS”</a:t>
            </a:r>
            <a:endParaRPr/>
          </a:p>
          <a:p>
            <a:pPr indent="-342900" lvl="0" marL="342900" rtl="0" algn="l">
              <a:lnSpc>
                <a:spcPct val="90000"/>
              </a:lnSpc>
              <a:spcBef>
                <a:spcPts val="56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endif</a:t>
            </a:r>
            <a:endParaRPr/>
          </a:p>
        </p:txBody>
      </p:sp>
      <p:sp>
        <p:nvSpPr>
          <p:cNvPr id="124" name="Google Shape;124;p18"/>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4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11</a:t>
            </a:r>
            <a:endParaRPr/>
          </a:p>
        </p:txBody>
      </p:sp>
      <p:sp>
        <p:nvSpPr>
          <p:cNvPr id="575" name="Google Shape;575;p4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Times New Roman"/>
              <a:buChar char="•"/>
            </a:pPr>
            <a:r>
              <a:rPr b="1" i="0" lang="en-US" sz="3200" u="none">
                <a:solidFill>
                  <a:schemeClr val="dk1"/>
                </a:solidFill>
                <a:latin typeface="Times New Roman"/>
                <a:ea typeface="Times New Roman"/>
                <a:cs typeface="Times New Roman"/>
                <a:sym typeface="Times New Roman"/>
              </a:rPr>
              <a:t>Flowchart: Draw the flowchart of the above algorithm?</a:t>
            </a:r>
            <a:endParaRPr/>
          </a:p>
        </p:txBody>
      </p:sp>
      <p:sp>
        <p:nvSpPr>
          <p:cNvPr id="576" name="Google Shape;576;p45"/>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46"/>
          <p:cNvSpPr txBox="1"/>
          <p:nvPr>
            <p:ph idx="4294967295" type="ctr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Times New Roman"/>
              <a:buNone/>
            </a:pPr>
            <a:r>
              <a:rPr b="0" i="0" lang="en-US" sz="4400" u="none" cap="none" strike="noStrike">
                <a:solidFill>
                  <a:schemeClr val="dk2"/>
                </a:solidFill>
                <a:latin typeface="Times New Roman"/>
                <a:ea typeface="Times New Roman"/>
                <a:cs typeface="Times New Roman"/>
                <a:sym typeface="Times New Roman"/>
              </a:rPr>
              <a:t>Example 12</a:t>
            </a:r>
            <a:endParaRPr/>
          </a:p>
        </p:txBody>
      </p:sp>
      <p:sp>
        <p:nvSpPr>
          <p:cNvPr id="582" name="Google Shape;582;p46"/>
          <p:cNvSpPr txBox="1"/>
          <p:nvPr>
            <p:ph idx="4294967295" type="subTitle"/>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Express an algorithm to get two numbers from the user (dividend and divisor), testing to make sure that the divisor number is not zero, and displaying their quotient using a </a:t>
            </a:r>
            <a:r>
              <a:rPr b="0" i="1" lang="en-US" sz="2400" u="none" cap="none" strike="noStrike">
                <a:solidFill>
                  <a:schemeClr val="dk1"/>
                </a:solidFill>
                <a:latin typeface="Times New Roman"/>
                <a:ea typeface="Times New Roman"/>
                <a:cs typeface="Times New Roman"/>
                <a:sym typeface="Times New Roman"/>
              </a:rPr>
              <a:t>flowchart.</a:t>
            </a:r>
            <a:endParaRPr/>
          </a:p>
        </p:txBody>
      </p:sp>
      <p:sp>
        <p:nvSpPr>
          <p:cNvPr id="583" name="Google Shape;583;p46"/>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47"/>
          <p:cNvSpPr txBox="1"/>
          <p:nvPr>
            <p:ph idx="4294967295" type="ctrTitle"/>
          </p:nvPr>
        </p:nvSpPr>
        <p:spPr>
          <a:xfrm>
            <a:off x="714375" y="0"/>
            <a:ext cx="7772400" cy="10525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Times New Roman"/>
              <a:buNone/>
            </a:pPr>
            <a:r>
              <a:rPr b="0" i="0" lang="en-US" sz="4400" u="none" cap="none" strike="noStrike">
                <a:solidFill>
                  <a:schemeClr val="dk2"/>
                </a:solidFill>
                <a:latin typeface="Times New Roman"/>
                <a:ea typeface="Times New Roman"/>
                <a:cs typeface="Times New Roman"/>
                <a:sym typeface="Times New Roman"/>
              </a:rPr>
              <a:t>Example 12 Answer</a:t>
            </a:r>
            <a:endParaRPr/>
          </a:p>
        </p:txBody>
      </p:sp>
      <p:sp>
        <p:nvSpPr>
          <p:cNvPr id="589" name="Google Shape;589;p47"/>
          <p:cNvSpPr txBox="1"/>
          <p:nvPr>
            <p:ph idx="4294967295" type="subTitle"/>
          </p:nvPr>
        </p:nvSpPr>
        <p:spPr>
          <a:xfrm>
            <a:off x="468312" y="836612"/>
            <a:ext cx="8207375" cy="4824412"/>
          </a:xfrm>
          <a:prstGeom prst="rect">
            <a:avLst/>
          </a:prstGeom>
          <a:noFill/>
          <a:ln>
            <a:noFill/>
          </a:ln>
        </p:spPr>
        <p:txBody>
          <a:bodyPr anchorCtr="0" anchor="t" bIns="45700" lIns="91425" spcFirstLastPara="1" rIns="91425" wrap="square" tIns="45700">
            <a:noAutofit/>
          </a:bodyPr>
          <a:lstStyle/>
          <a:p>
            <a:pPr indent="-374650" lvl="1" marL="971550" marR="0" rtl="0" algn="just">
              <a:lnSpc>
                <a:spcPct val="100000"/>
              </a:lnSpc>
              <a:spcBef>
                <a:spcPts val="0"/>
              </a:spcBef>
              <a:spcAft>
                <a:spcPts val="0"/>
              </a:spcAft>
              <a:buClr>
                <a:schemeClr val="dk1"/>
              </a:buClr>
              <a:buSzPts val="2200"/>
              <a:buFont typeface="Times New Roman"/>
              <a:buNone/>
            </a:pPr>
            <a:r>
              <a:t/>
            </a:r>
            <a:endParaRPr b="1" i="0" sz="2200" u="none" cap="none" strike="noStrike">
              <a:solidFill>
                <a:schemeClr val="dk1"/>
              </a:solidFill>
              <a:latin typeface="Times New Roman"/>
              <a:ea typeface="Times New Roman"/>
              <a:cs typeface="Times New Roman"/>
              <a:sym typeface="Times New Roman"/>
            </a:endParaRPr>
          </a:p>
          <a:p>
            <a:pPr indent="-514350" lvl="1" marL="971550" marR="0" rtl="0" algn="just">
              <a:lnSpc>
                <a:spcPct val="100000"/>
              </a:lnSpc>
              <a:spcBef>
                <a:spcPts val="440"/>
              </a:spcBef>
              <a:spcAft>
                <a:spcPts val="0"/>
              </a:spcAft>
              <a:buClr>
                <a:schemeClr val="dk1"/>
              </a:buClr>
              <a:buSzPts val="2200"/>
              <a:buFont typeface="Times New Roman"/>
              <a:buChar char="–"/>
            </a:pPr>
            <a:r>
              <a:rPr b="1" i="0" lang="en-US" sz="2200" u="none" cap="none" strike="noStrike">
                <a:solidFill>
                  <a:schemeClr val="dk1"/>
                </a:solidFill>
                <a:latin typeface="Times New Roman"/>
                <a:ea typeface="Times New Roman"/>
                <a:cs typeface="Times New Roman"/>
                <a:sym typeface="Times New Roman"/>
              </a:rPr>
              <a:t>Step 1</a:t>
            </a:r>
            <a:r>
              <a:rPr b="0" i="0" lang="en-US" sz="2200" u="none" cap="none" strike="noStrike">
                <a:solidFill>
                  <a:schemeClr val="dk1"/>
                </a:solidFill>
                <a:latin typeface="Times New Roman"/>
                <a:ea typeface="Times New Roman"/>
                <a:cs typeface="Times New Roman"/>
                <a:sym typeface="Times New Roman"/>
              </a:rPr>
              <a:t> – Declare variables – dividend, divisor, quotient</a:t>
            </a:r>
            <a:endParaRPr/>
          </a:p>
          <a:p>
            <a:pPr indent="-514350" lvl="1" marL="971550" marR="0" rtl="0" algn="just">
              <a:lnSpc>
                <a:spcPct val="100000"/>
              </a:lnSpc>
              <a:spcBef>
                <a:spcPts val="440"/>
              </a:spcBef>
              <a:spcAft>
                <a:spcPts val="0"/>
              </a:spcAft>
              <a:buClr>
                <a:schemeClr val="dk1"/>
              </a:buClr>
              <a:buSzPts val="2200"/>
              <a:buFont typeface="Times New Roman"/>
              <a:buChar char="–"/>
            </a:pPr>
            <a:r>
              <a:rPr b="1" i="0" lang="en-US" sz="2200" u="none" cap="none" strike="noStrike">
                <a:solidFill>
                  <a:schemeClr val="dk1"/>
                </a:solidFill>
                <a:latin typeface="Times New Roman"/>
                <a:ea typeface="Times New Roman"/>
                <a:cs typeface="Times New Roman"/>
                <a:sym typeface="Times New Roman"/>
              </a:rPr>
              <a:t>Step 2</a:t>
            </a:r>
            <a:r>
              <a:rPr b="0" i="0" lang="en-US" sz="2200" u="none" cap="none" strike="noStrike">
                <a:solidFill>
                  <a:schemeClr val="dk1"/>
                </a:solidFill>
                <a:latin typeface="Times New Roman"/>
                <a:ea typeface="Times New Roman"/>
                <a:cs typeface="Times New Roman"/>
                <a:sym typeface="Times New Roman"/>
              </a:rPr>
              <a:t> – Prompt user to get dividend</a:t>
            </a:r>
            <a:endParaRPr/>
          </a:p>
          <a:p>
            <a:pPr indent="-514350" lvl="1" marL="971550" marR="0" rtl="0" algn="just">
              <a:lnSpc>
                <a:spcPct val="100000"/>
              </a:lnSpc>
              <a:spcBef>
                <a:spcPts val="440"/>
              </a:spcBef>
              <a:spcAft>
                <a:spcPts val="0"/>
              </a:spcAft>
              <a:buClr>
                <a:schemeClr val="dk1"/>
              </a:buClr>
              <a:buSzPts val="2200"/>
              <a:buFont typeface="Times New Roman"/>
              <a:buChar char="–"/>
            </a:pPr>
            <a:r>
              <a:rPr b="1" i="0" lang="en-US" sz="2200" u="none" cap="none" strike="noStrike">
                <a:solidFill>
                  <a:schemeClr val="dk1"/>
                </a:solidFill>
                <a:latin typeface="Times New Roman"/>
                <a:ea typeface="Times New Roman"/>
                <a:cs typeface="Times New Roman"/>
                <a:sym typeface="Times New Roman"/>
              </a:rPr>
              <a:t>Step 3 – </a:t>
            </a:r>
            <a:r>
              <a:rPr b="0" i="0" lang="en-US" sz="2200" u="none" cap="none" strike="noStrike">
                <a:solidFill>
                  <a:schemeClr val="dk1"/>
                </a:solidFill>
                <a:latin typeface="Times New Roman"/>
                <a:ea typeface="Times New Roman"/>
                <a:cs typeface="Times New Roman"/>
                <a:sym typeface="Times New Roman"/>
              </a:rPr>
              <a:t>Store values in dividend variable</a:t>
            </a:r>
            <a:endParaRPr/>
          </a:p>
          <a:p>
            <a:pPr indent="-514350" lvl="1" marL="971550" marR="0" rtl="0" algn="just">
              <a:lnSpc>
                <a:spcPct val="100000"/>
              </a:lnSpc>
              <a:spcBef>
                <a:spcPts val="440"/>
              </a:spcBef>
              <a:spcAft>
                <a:spcPts val="0"/>
              </a:spcAft>
              <a:buClr>
                <a:schemeClr val="dk1"/>
              </a:buClr>
              <a:buSzPts val="2200"/>
              <a:buFont typeface="Times New Roman"/>
              <a:buChar char="–"/>
            </a:pPr>
            <a:r>
              <a:rPr b="1" i="0" lang="en-US" sz="2200" u="none" cap="none" strike="noStrike">
                <a:solidFill>
                  <a:schemeClr val="dk1"/>
                </a:solidFill>
                <a:latin typeface="Times New Roman"/>
                <a:ea typeface="Times New Roman"/>
                <a:cs typeface="Times New Roman"/>
                <a:sym typeface="Times New Roman"/>
              </a:rPr>
              <a:t>Step 4</a:t>
            </a:r>
            <a:r>
              <a:rPr b="0" i="0" lang="en-US" sz="2200" u="none" cap="none" strike="noStrike">
                <a:solidFill>
                  <a:schemeClr val="dk1"/>
                </a:solidFill>
                <a:latin typeface="Times New Roman"/>
                <a:ea typeface="Times New Roman"/>
                <a:cs typeface="Times New Roman"/>
                <a:sym typeface="Times New Roman"/>
              </a:rPr>
              <a:t> – Prompt user to get divisor</a:t>
            </a:r>
            <a:endParaRPr/>
          </a:p>
          <a:p>
            <a:pPr indent="-514350" lvl="1" marL="971550" marR="0" rtl="0" algn="just">
              <a:lnSpc>
                <a:spcPct val="100000"/>
              </a:lnSpc>
              <a:spcBef>
                <a:spcPts val="440"/>
              </a:spcBef>
              <a:spcAft>
                <a:spcPts val="0"/>
              </a:spcAft>
              <a:buClr>
                <a:schemeClr val="dk1"/>
              </a:buClr>
              <a:buSzPts val="2200"/>
              <a:buFont typeface="Times New Roman"/>
              <a:buChar char="–"/>
            </a:pPr>
            <a:r>
              <a:rPr b="1" i="0" lang="en-US" sz="2200" u="none" cap="none" strike="noStrike">
                <a:solidFill>
                  <a:schemeClr val="dk1"/>
                </a:solidFill>
                <a:latin typeface="Times New Roman"/>
                <a:ea typeface="Times New Roman"/>
                <a:cs typeface="Times New Roman"/>
                <a:sym typeface="Times New Roman"/>
              </a:rPr>
              <a:t>Step 5 – </a:t>
            </a:r>
            <a:r>
              <a:rPr b="0" i="0" lang="en-US" sz="2200" u="none" cap="none" strike="noStrike">
                <a:solidFill>
                  <a:schemeClr val="dk1"/>
                </a:solidFill>
                <a:latin typeface="Times New Roman"/>
                <a:ea typeface="Times New Roman"/>
                <a:cs typeface="Times New Roman"/>
                <a:sym typeface="Times New Roman"/>
              </a:rPr>
              <a:t>Store value in divisor variable</a:t>
            </a:r>
            <a:endParaRPr/>
          </a:p>
          <a:p>
            <a:pPr indent="-514350" lvl="1" marL="971550" marR="0" rtl="0" algn="just">
              <a:lnSpc>
                <a:spcPct val="100000"/>
              </a:lnSpc>
              <a:spcBef>
                <a:spcPts val="440"/>
              </a:spcBef>
              <a:spcAft>
                <a:spcPts val="0"/>
              </a:spcAft>
              <a:buClr>
                <a:schemeClr val="dk1"/>
              </a:buClr>
              <a:buSzPts val="2200"/>
              <a:buFont typeface="Times New Roman"/>
              <a:buChar char="–"/>
            </a:pPr>
            <a:r>
              <a:rPr b="1" i="0" lang="en-US" sz="2200" u="none" cap="none" strike="noStrike">
                <a:solidFill>
                  <a:schemeClr val="dk1"/>
                </a:solidFill>
                <a:latin typeface="Times New Roman"/>
                <a:ea typeface="Times New Roman"/>
                <a:cs typeface="Times New Roman"/>
                <a:sym typeface="Times New Roman"/>
              </a:rPr>
              <a:t>Step 6 –</a:t>
            </a:r>
            <a:r>
              <a:rPr b="0" i="0" lang="en-US" sz="2200" u="none" cap="none" strike="noStrike">
                <a:solidFill>
                  <a:schemeClr val="dk1"/>
                </a:solidFill>
                <a:latin typeface="Times New Roman"/>
                <a:ea typeface="Times New Roman"/>
                <a:cs typeface="Times New Roman"/>
                <a:sym typeface="Times New Roman"/>
              </a:rPr>
              <a:t> Display dividend and divisor</a:t>
            </a:r>
            <a:endParaRPr/>
          </a:p>
          <a:p>
            <a:pPr indent="-514350" lvl="1" marL="971550" marR="0" rtl="0" algn="just">
              <a:lnSpc>
                <a:spcPct val="100000"/>
              </a:lnSpc>
              <a:spcBef>
                <a:spcPts val="440"/>
              </a:spcBef>
              <a:spcAft>
                <a:spcPts val="0"/>
              </a:spcAft>
              <a:buClr>
                <a:schemeClr val="dk1"/>
              </a:buClr>
              <a:buSzPts val="2200"/>
              <a:buFont typeface="Times New Roman"/>
              <a:buChar char="–"/>
            </a:pPr>
            <a:r>
              <a:rPr b="1" i="0" lang="en-US" sz="2200" u="none" cap="none" strike="noStrike">
                <a:solidFill>
                  <a:schemeClr val="dk1"/>
                </a:solidFill>
                <a:latin typeface="Times New Roman"/>
                <a:ea typeface="Times New Roman"/>
                <a:cs typeface="Times New Roman"/>
                <a:sym typeface="Times New Roman"/>
              </a:rPr>
              <a:t>Step 7 -</a:t>
            </a:r>
            <a:r>
              <a:rPr b="0" i="0" lang="en-US" sz="2200" u="none" cap="none" strike="noStrike">
                <a:solidFill>
                  <a:schemeClr val="dk1"/>
                </a:solidFill>
                <a:latin typeface="Times New Roman"/>
                <a:ea typeface="Times New Roman"/>
                <a:cs typeface="Times New Roman"/>
                <a:sym typeface="Times New Roman"/>
              </a:rPr>
              <a:t> Loop</a:t>
            </a:r>
            <a:endParaRPr/>
          </a:p>
          <a:p>
            <a:pPr indent="0" lvl="4" marL="914400" marR="0" rtl="0" algn="just">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Selection: If divisor is equal to zero</a:t>
            </a:r>
            <a:endParaRPr/>
          </a:p>
          <a:p>
            <a:pPr indent="0" lvl="2" marL="1143000" marR="0" rtl="0" algn="l">
              <a:lnSpc>
                <a:spcPct val="100000"/>
              </a:lnSpc>
              <a:spcBef>
                <a:spcPts val="28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		Display error message, “divisor must be non-zero” and</a:t>
            </a:r>
            <a:endParaRPr/>
          </a:p>
          <a:p>
            <a:pPr indent="-892175" lvl="0" marL="1235075" marR="0" rtl="0" algn="l">
              <a:lnSpc>
                <a:spcPct val="100000"/>
              </a:lnSpc>
              <a:spcBef>
                <a:spcPts val="44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	    	go back to step 4</a:t>
            </a:r>
            <a:endParaRPr/>
          </a:p>
          <a:p>
            <a:pPr indent="-892175" lvl="0" marL="1235075" marR="0" rtl="0" algn="l">
              <a:lnSpc>
                <a:spcPct val="100000"/>
              </a:lnSpc>
              <a:spcBef>
                <a:spcPts val="440"/>
              </a:spcBef>
              <a:spcAft>
                <a:spcPts val="0"/>
              </a:spcAft>
              <a:buClr>
                <a:schemeClr val="dk1"/>
              </a:buClr>
              <a:buSzPts val="2200"/>
              <a:buFont typeface="Times New Roman"/>
              <a:buChar char="•"/>
            </a:pPr>
            <a:r>
              <a:rPr b="1" i="0" lang="en-US" sz="2200" u="none" cap="none" strike="noStrike">
                <a:solidFill>
                  <a:schemeClr val="dk1"/>
                </a:solidFill>
                <a:latin typeface="Times New Roman"/>
                <a:ea typeface="Times New Roman"/>
                <a:cs typeface="Times New Roman"/>
                <a:sym typeface="Times New Roman"/>
              </a:rPr>
              <a:t>       Step 8 -</a:t>
            </a:r>
            <a:r>
              <a:rPr b="0" i="0" lang="en-US" sz="2200" u="none" cap="none" strike="noStrike">
                <a:solidFill>
                  <a:schemeClr val="dk1"/>
                </a:solidFill>
                <a:latin typeface="Times New Roman"/>
                <a:ea typeface="Times New Roman"/>
                <a:cs typeface="Times New Roman"/>
                <a:sym typeface="Times New Roman"/>
              </a:rPr>
              <a:t> Calculate quotient as dividend/divisor</a:t>
            </a:r>
            <a:endParaRPr/>
          </a:p>
          <a:p>
            <a:pPr indent="-892175" lvl="0" marL="1235075" marR="0" rtl="0" algn="l">
              <a:lnSpc>
                <a:spcPct val="100000"/>
              </a:lnSpc>
              <a:spcBef>
                <a:spcPts val="440"/>
              </a:spcBef>
              <a:spcAft>
                <a:spcPts val="0"/>
              </a:spcAft>
              <a:buClr>
                <a:schemeClr val="dk1"/>
              </a:buClr>
              <a:buSzPts val="2200"/>
              <a:buFont typeface="Times New Roman"/>
              <a:buChar char="•"/>
            </a:pPr>
            <a:r>
              <a:rPr b="1" i="0" lang="en-US" sz="2200" u="none" cap="none" strike="noStrike">
                <a:solidFill>
                  <a:schemeClr val="dk1"/>
                </a:solidFill>
                <a:latin typeface="Times New Roman"/>
                <a:ea typeface="Times New Roman"/>
                <a:cs typeface="Times New Roman"/>
                <a:sym typeface="Times New Roman"/>
              </a:rPr>
              <a:t>       Step 9 -</a:t>
            </a:r>
            <a:r>
              <a:rPr b="0" i="0" lang="en-US" sz="2200" u="none" cap="none" strike="noStrike">
                <a:solidFill>
                  <a:schemeClr val="dk1"/>
                </a:solidFill>
                <a:latin typeface="Times New Roman"/>
                <a:ea typeface="Times New Roman"/>
                <a:cs typeface="Times New Roman"/>
                <a:sym typeface="Times New Roman"/>
              </a:rPr>
              <a:t> Display quotient</a:t>
            </a:r>
            <a:endParaRPr/>
          </a:p>
        </p:txBody>
      </p:sp>
      <p:sp>
        <p:nvSpPr>
          <p:cNvPr id="590" name="Google Shape;590;p47"/>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pic>
        <p:nvPicPr>
          <p:cNvPr id="595" name="Google Shape;595;p48"/>
          <p:cNvPicPr preferRelativeResize="0"/>
          <p:nvPr/>
        </p:nvPicPr>
        <p:blipFill rotWithShape="1">
          <a:blip r:embed="rId3">
            <a:alphaModFix/>
          </a:blip>
          <a:srcRect b="13750" l="36909" r="29425" t="14390"/>
          <a:stretch/>
        </p:blipFill>
        <p:spPr>
          <a:xfrm>
            <a:off x="971550" y="0"/>
            <a:ext cx="7345362" cy="6858000"/>
          </a:xfrm>
          <a:prstGeom prst="rect">
            <a:avLst/>
          </a:prstGeom>
          <a:noFill/>
          <a:ln>
            <a:noFill/>
          </a:ln>
        </p:spPr>
      </p:pic>
      <p:sp>
        <p:nvSpPr>
          <p:cNvPr id="596" name="Google Shape;596;p48"/>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1</a:t>
            </a:r>
            <a:endParaRPr/>
          </a:p>
        </p:txBody>
      </p:sp>
      <p:sp>
        <p:nvSpPr>
          <p:cNvPr id="130" name="Google Shape;130;p19"/>
          <p:cNvSpPr txBox="1"/>
          <p:nvPr/>
        </p:nvSpPr>
        <p:spPr>
          <a:xfrm>
            <a:off x="5334000" y="1600200"/>
            <a:ext cx="3124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1" name="Google Shape;131;p19"/>
          <p:cNvSpPr txBox="1"/>
          <p:nvPr/>
        </p:nvSpPr>
        <p:spPr>
          <a:xfrm>
            <a:off x="4191000" y="1905000"/>
            <a:ext cx="4800600" cy="27082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Step 1: Input M1,M2,M3,M4</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Step 2: GRADE ← (M1+M2+M3+M4)/4 </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Step 3: 	if (GRADE &lt;50) then</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Print “FAIL”</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else</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Print “PASS”</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endif</a:t>
            </a:r>
            <a:endParaRPr/>
          </a:p>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32" name="Google Shape;132;p19"/>
          <p:cNvGrpSpPr/>
          <p:nvPr/>
        </p:nvGrpSpPr>
        <p:grpSpPr>
          <a:xfrm>
            <a:off x="533400" y="1828800"/>
            <a:ext cx="3267075" cy="4413250"/>
            <a:chOff x="712" y="1152"/>
            <a:chExt cx="1754" cy="2780"/>
          </a:xfrm>
        </p:grpSpPr>
        <p:sp>
          <p:nvSpPr>
            <p:cNvPr id="133" name="Google Shape;133;p19"/>
            <p:cNvSpPr/>
            <p:nvPr/>
          </p:nvSpPr>
          <p:spPr>
            <a:xfrm>
              <a:off x="1352" y="1152"/>
              <a:ext cx="592" cy="213"/>
            </a:xfrm>
            <a:prstGeom prst="flowChartTerminator">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START</a:t>
              </a:r>
              <a:endParaRPr/>
            </a:p>
          </p:txBody>
        </p:sp>
        <p:cxnSp>
          <p:nvCxnSpPr>
            <p:cNvPr id="134" name="Google Shape;134;p19"/>
            <p:cNvCxnSpPr/>
            <p:nvPr/>
          </p:nvCxnSpPr>
          <p:spPr>
            <a:xfrm>
              <a:off x="1648" y="1365"/>
              <a:ext cx="0" cy="160"/>
            </a:xfrm>
            <a:prstGeom prst="straightConnector1">
              <a:avLst/>
            </a:prstGeom>
            <a:noFill/>
            <a:ln cap="flat" cmpd="sng" w="9525">
              <a:solidFill>
                <a:srgbClr val="000000"/>
              </a:solidFill>
              <a:prstDash val="solid"/>
              <a:miter lim="800000"/>
              <a:headEnd len="med" w="med" type="none"/>
              <a:tailEnd len="med" w="med" type="triangle"/>
            </a:ln>
          </p:spPr>
        </p:cxnSp>
        <p:sp>
          <p:nvSpPr>
            <p:cNvPr id="135" name="Google Shape;135;p19"/>
            <p:cNvSpPr/>
            <p:nvPr/>
          </p:nvSpPr>
          <p:spPr>
            <a:xfrm>
              <a:off x="987" y="1532"/>
              <a:ext cx="1301" cy="320"/>
            </a:xfrm>
            <a:prstGeom prst="flowChartInputOutput">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Input</a:t>
              </a:r>
              <a:endParaRPr/>
            </a:p>
            <a:p>
              <a:pPr indent="0" lvl="0" marL="0" marR="0" rtl="0" algn="ctr">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M1,M2,M3,M4</a:t>
              </a:r>
              <a:endParaRPr/>
            </a:p>
          </p:txBody>
        </p:sp>
        <p:sp>
          <p:nvSpPr>
            <p:cNvPr id="136" name="Google Shape;136;p19"/>
            <p:cNvSpPr/>
            <p:nvPr/>
          </p:nvSpPr>
          <p:spPr>
            <a:xfrm>
              <a:off x="817" y="2068"/>
              <a:ext cx="1489" cy="213"/>
            </a:xfrm>
            <a:prstGeom prst="flowChartProcess">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GRADE←(M1+M2+M3+M4)/4</a:t>
              </a:r>
              <a:endParaRPr/>
            </a:p>
          </p:txBody>
        </p:sp>
        <p:cxnSp>
          <p:nvCxnSpPr>
            <p:cNvPr id="137" name="Google Shape;137;p19"/>
            <p:cNvCxnSpPr/>
            <p:nvPr/>
          </p:nvCxnSpPr>
          <p:spPr>
            <a:xfrm>
              <a:off x="1578" y="1852"/>
              <a:ext cx="0" cy="214"/>
            </a:xfrm>
            <a:prstGeom prst="straightConnector1">
              <a:avLst/>
            </a:prstGeom>
            <a:noFill/>
            <a:ln cap="flat" cmpd="sng" w="9525">
              <a:solidFill>
                <a:srgbClr val="000000"/>
              </a:solidFill>
              <a:prstDash val="solid"/>
              <a:miter lim="800000"/>
              <a:headEnd len="med" w="med" type="none"/>
              <a:tailEnd len="med" w="med" type="triangle"/>
            </a:ln>
          </p:spPr>
        </p:cxnSp>
        <p:sp>
          <p:nvSpPr>
            <p:cNvPr id="138" name="Google Shape;138;p19"/>
            <p:cNvSpPr/>
            <p:nvPr/>
          </p:nvSpPr>
          <p:spPr>
            <a:xfrm>
              <a:off x="987" y="2439"/>
              <a:ext cx="1183" cy="533"/>
            </a:xfrm>
            <a:prstGeom prst="flowChartDecision">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IS</a:t>
              </a:r>
              <a:endParaRPr/>
            </a:p>
            <a:p>
              <a:pPr indent="0" lvl="0" marL="0" marR="0" rtl="0" algn="ctr">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GRADE&lt;50</a:t>
              </a:r>
              <a:endParaRPr/>
            </a:p>
          </p:txBody>
        </p:sp>
        <p:cxnSp>
          <p:nvCxnSpPr>
            <p:cNvPr id="139" name="Google Shape;139;p19"/>
            <p:cNvCxnSpPr/>
            <p:nvPr/>
          </p:nvCxnSpPr>
          <p:spPr>
            <a:xfrm>
              <a:off x="1578" y="3612"/>
              <a:ext cx="0" cy="107"/>
            </a:xfrm>
            <a:prstGeom prst="straightConnector1">
              <a:avLst/>
            </a:prstGeom>
            <a:noFill/>
            <a:ln cap="flat" cmpd="sng" w="9525">
              <a:solidFill>
                <a:srgbClr val="000000"/>
              </a:solidFill>
              <a:prstDash val="solid"/>
              <a:miter lim="800000"/>
              <a:headEnd len="med" w="med" type="none"/>
              <a:tailEnd len="med" w="med" type="triangle"/>
            </a:ln>
          </p:spPr>
        </p:cxnSp>
        <p:sp>
          <p:nvSpPr>
            <p:cNvPr id="140" name="Google Shape;140;p19"/>
            <p:cNvSpPr/>
            <p:nvPr/>
          </p:nvSpPr>
          <p:spPr>
            <a:xfrm>
              <a:off x="1283" y="3719"/>
              <a:ext cx="591" cy="213"/>
            </a:xfrm>
            <a:prstGeom prst="flowChartTerminator">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STOP</a:t>
              </a:r>
              <a:endParaRPr/>
            </a:p>
          </p:txBody>
        </p:sp>
        <p:cxnSp>
          <p:nvCxnSpPr>
            <p:cNvPr id="141" name="Google Shape;141;p19"/>
            <p:cNvCxnSpPr/>
            <p:nvPr/>
          </p:nvCxnSpPr>
          <p:spPr>
            <a:xfrm>
              <a:off x="768" y="3612"/>
              <a:ext cx="1698" cy="0"/>
            </a:xfrm>
            <a:prstGeom prst="straightConnector1">
              <a:avLst/>
            </a:prstGeom>
            <a:noFill/>
            <a:ln cap="flat" cmpd="sng" w="9525">
              <a:solidFill>
                <a:srgbClr val="000000"/>
              </a:solidFill>
              <a:prstDash val="solid"/>
              <a:miter lim="800000"/>
              <a:headEnd len="med" w="med" type="none"/>
              <a:tailEnd len="med" w="med" type="none"/>
            </a:ln>
          </p:spPr>
        </p:cxnSp>
        <p:cxnSp>
          <p:nvCxnSpPr>
            <p:cNvPr id="142" name="Google Shape;142;p19"/>
            <p:cNvCxnSpPr/>
            <p:nvPr/>
          </p:nvCxnSpPr>
          <p:spPr>
            <a:xfrm rot="10800000">
              <a:off x="768" y="3452"/>
              <a:ext cx="0" cy="160"/>
            </a:xfrm>
            <a:prstGeom prst="straightConnector1">
              <a:avLst/>
            </a:prstGeom>
            <a:noFill/>
            <a:ln cap="flat" cmpd="sng" w="9525">
              <a:solidFill>
                <a:srgbClr val="000000"/>
              </a:solidFill>
              <a:prstDash val="solid"/>
              <a:miter lim="800000"/>
              <a:headEnd len="med" w="med" type="none"/>
              <a:tailEnd len="med" w="med" type="none"/>
            </a:ln>
          </p:spPr>
        </p:cxnSp>
        <p:cxnSp>
          <p:nvCxnSpPr>
            <p:cNvPr id="143" name="Google Shape;143;p19"/>
            <p:cNvCxnSpPr/>
            <p:nvPr/>
          </p:nvCxnSpPr>
          <p:spPr>
            <a:xfrm rot="10800000">
              <a:off x="2466" y="3452"/>
              <a:ext cx="0" cy="160"/>
            </a:xfrm>
            <a:prstGeom prst="straightConnector1">
              <a:avLst/>
            </a:prstGeom>
            <a:noFill/>
            <a:ln cap="flat" cmpd="sng" w="9525">
              <a:solidFill>
                <a:srgbClr val="000000"/>
              </a:solidFill>
              <a:prstDash val="solid"/>
              <a:miter lim="800000"/>
              <a:headEnd len="med" w="med" type="none"/>
              <a:tailEnd len="med" w="med" type="none"/>
            </a:ln>
          </p:spPr>
        </p:cxnSp>
        <p:cxnSp>
          <p:nvCxnSpPr>
            <p:cNvPr id="144" name="Google Shape;144;p19"/>
            <p:cNvCxnSpPr/>
            <p:nvPr/>
          </p:nvCxnSpPr>
          <p:spPr>
            <a:xfrm>
              <a:off x="2170" y="2705"/>
              <a:ext cx="296" cy="0"/>
            </a:xfrm>
            <a:prstGeom prst="straightConnector1">
              <a:avLst/>
            </a:prstGeom>
            <a:noFill/>
            <a:ln cap="flat" cmpd="sng" w="9525">
              <a:solidFill>
                <a:srgbClr val="000000"/>
              </a:solidFill>
              <a:prstDash val="solid"/>
              <a:miter lim="800000"/>
              <a:headEnd len="med" w="med" type="none"/>
              <a:tailEnd len="med" w="med" type="none"/>
            </a:ln>
          </p:spPr>
        </p:cxnSp>
        <p:cxnSp>
          <p:nvCxnSpPr>
            <p:cNvPr id="145" name="Google Shape;145;p19"/>
            <p:cNvCxnSpPr/>
            <p:nvPr/>
          </p:nvCxnSpPr>
          <p:spPr>
            <a:xfrm>
              <a:off x="2466" y="2705"/>
              <a:ext cx="0" cy="374"/>
            </a:xfrm>
            <a:prstGeom prst="straightConnector1">
              <a:avLst/>
            </a:prstGeom>
            <a:noFill/>
            <a:ln cap="flat" cmpd="sng" w="9525">
              <a:solidFill>
                <a:srgbClr val="000000"/>
              </a:solidFill>
              <a:prstDash val="solid"/>
              <a:miter lim="800000"/>
              <a:headEnd len="med" w="med" type="none"/>
              <a:tailEnd len="med" w="med" type="triangle"/>
            </a:ln>
          </p:spPr>
        </p:cxnSp>
        <p:cxnSp>
          <p:nvCxnSpPr>
            <p:cNvPr id="146" name="Google Shape;146;p19"/>
            <p:cNvCxnSpPr/>
            <p:nvPr/>
          </p:nvCxnSpPr>
          <p:spPr>
            <a:xfrm>
              <a:off x="720" y="2688"/>
              <a:ext cx="0" cy="374"/>
            </a:xfrm>
            <a:prstGeom prst="straightConnector1">
              <a:avLst/>
            </a:prstGeom>
            <a:noFill/>
            <a:ln cap="flat" cmpd="sng" w="9525">
              <a:solidFill>
                <a:srgbClr val="000000"/>
              </a:solidFill>
              <a:prstDash val="solid"/>
              <a:miter lim="800000"/>
              <a:headEnd len="med" w="med" type="none"/>
              <a:tailEnd len="med" w="med" type="triangle"/>
            </a:ln>
          </p:spPr>
        </p:cxnSp>
        <p:cxnSp>
          <p:nvCxnSpPr>
            <p:cNvPr id="147" name="Google Shape;147;p19"/>
            <p:cNvCxnSpPr/>
            <p:nvPr/>
          </p:nvCxnSpPr>
          <p:spPr>
            <a:xfrm>
              <a:off x="1578" y="2279"/>
              <a:ext cx="0" cy="160"/>
            </a:xfrm>
            <a:prstGeom prst="straightConnector1">
              <a:avLst/>
            </a:prstGeom>
            <a:noFill/>
            <a:ln cap="flat" cmpd="sng" w="9525">
              <a:solidFill>
                <a:srgbClr val="000000"/>
              </a:solidFill>
              <a:prstDash val="solid"/>
              <a:miter lim="800000"/>
              <a:headEnd len="med" w="med" type="none"/>
              <a:tailEnd len="med" w="med" type="triangle"/>
            </a:ln>
          </p:spPr>
        </p:cxnSp>
        <p:sp>
          <p:nvSpPr>
            <p:cNvPr id="148" name="Google Shape;148;p19"/>
            <p:cNvSpPr txBox="1"/>
            <p:nvPr/>
          </p:nvSpPr>
          <p:spPr>
            <a:xfrm>
              <a:off x="2160" y="2544"/>
              <a:ext cx="296" cy="159"/>
            </a:xfrm>
            <a:prstGeom prst="rect">
              <a:avLst/>
            </a:prstGeom>
            <a:solidFill>
              <a:srgbClr val="CC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Y</a:t>
              </a:r>
              <a:endParaRPr/>
            </a:p>
          </p:txBody>
        </p:sp>
        <p:sp>
          <p:nvSpPr>
            <p:cNvPr id="149" name="Google Shape;149;p19"/>
            <p:cNvSpPr txBox="1"/>
            <p:nvPr/>
          </p:nvSpPr>
          <p:spPr>
            <a:xfrm>
              <a:off x="720" y="2528"/>
              <a:ext cx="296" cy="160"/>
            </a:xfrm>
            <a:prstGeom prst="rect">
              <a:avLst/>
            </a:prstGeom>
            <a:solidFill>
              <a:srgbClr val="CC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N</a:t>
              </a:r>
              <a:endParaRPr/>
            </a:p>
          </p:txBody>
        </p:sp>
        <p:cxnSp>
          <p:nvCxnSpPr>
            <p:cNvPr id="150" name="Google Shape;150;p19"/>
            <p:cNvCxnSpPr/>
            <p:nvPr/>
          </p:nvCxnSpPr>
          <p:spPr>
            <a:xfrm>
              <a:off x="712" y="2688"/>
              <a:ext cx="296" cy="0"/>
            </a:xfrm>
            <a:prstGeom prst="straightConnector1">
              <a:avLst/>
            </a:prstGeom>
            <a:noFill/>
            <a:ln cap="flat" cmpd="sng" w="9525">
              <a:solidFill>
                <a:srgbClr val="000000"/>
              </a:solidFill>
              <a:prstDash val="solid"/>
              <a:miter lim="800000"/>
              <a:headEnd len="med" w="med" type="none"/>
              <a:tailEnd len="med" w="med" type="none"/>
            </a:ln>
          </p:spPr>
        </p:cxnSp>
      </p:grpSp>
      <p:sp>
        <p:nvSpPr>
          <p:cNvPr id="151" name="Google Shape;151;p19"/>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pic>
        <p:nvPicPr>
          <p:cNvPr id="152" name="Google Shape;152;p19"/>
          <p:cNvPicPr preferRelativeResize="0"/>
          <p:nvPr/>
        </p:nvPicPr>
        <p:blipFill rotWithShape="1">
          <a:blip r:embed="rId3">
            <a:alphaModFix/>
          </a:blip>
          <a:srcRect b="0" l="0" r="0" t="0"/>
          <a:stretch/>
        </p:blipFill>
        <p:spPr>
          <a:xfrm>
            <a:off x="2882900" y="4870450"/>
            <a:ext cx="1476375" cy="682625"/>
          </a:xfrm>
          <a:prstGeom prst="rect">
            <a:avLst/>
          </a:prstGeom>
          <a:noFill/>
          <a:ln>
            <a:noFill/>
          </a:ln>
        </p:spPr>
      </p:pic>
      <p:pic>
        <p:nvPicPr>
          <p:cNvPr id="153" name="Google Shape;153;p19"/>
          <p:cNvPicPr preferRelativeResize="0"/>
          <p:nvPr/>
        </p:nvPicPr>
        <p:blipFill rotWithShape="1">
          <a:blip r:embed="rId4">
            <a:alphaModFix/>
          </a:blip>
          <a:srcRect b="0" l="0" r="0" t="0"/>
          <a:stretch/>
        </p:blipFill>
        <p:spPr>
          <a:xfrm>
            <a:off x="66675" y="4870450"/>
            <a:ext cx="1470025" cy="682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2</a:t>
            </a:r>
            <a:endParaRPr/>
          </a:p>
        </p:txBody>
      </p:sp>
      <p:sp>
        <p:nvSpPr>
          <p:cNvPr id="159" name="Google Shape;159;p2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Write an algorithm and draw a flowchart to convert the length in feet to centimeter.</a:t>
            </a:r>
            <a:endParaRPr/>
          </a:p>
        </p:txBody>
      </p:sp>
      <p:sp>
        <p:nvSpPr>
          <p:cNvPr id="160" name="Google Shape;160;p20"/>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2</a:t>
            </a:r>
            <a:endParaRPr/>
          </a:p>
        </p:txBody>
      </p:sp>
      <p:sp>
        <p:nvSpPr>
          <p:cNvPr id="166" name="Google Shape;166;p21"/>
          <p:cNvSpPr txBox="1"/>
          <p:nvPr>
            <p:ph idx="1" type="body"/>
          </p:nvPr>
        </p:nvSpPr>
        <p:spPr>
          <a:xfrm>
            <a:off x="685800" y="1981200"/>
            <a:ext cx="76962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Algorithm</a:t>
            </a:r>
            <a:r>
              <a:rPr b="0" i="0" lang="en-US" sz="32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Step 1:  Input Lft</a:t>
            </a:r>
            <a:endParaRPr/>
          </a:p>
          <a:p>
            <a:pPr indent="-342900" lvl="0" marL="34290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Step 2: 	Lcm </a:t>
            </a:r>
            <a:r>
              <a:rPr b="0" i="0" lang="en-US" sz="3200" u="none">
                <a:solidFill>
                  <a:schemeClr val="dk1"/>
                </a:solidFill>
                <a:latin typeface="Noto Sans Symbols"/>
                <a:ea typeface="Noto Sans Symbols"/>
                <a:cs typeface="Noto Sans Symbols"/>
                <a:sym typeface="Noto Sans Symbols"/>
              </a:rPr>
              <a:t>🡸</a:t>
            </a:r>
            <a:r>
              <a:rPr b="0" i="0" lang="en-US" sz="3200" u="none">
                <a:solidFill>
                  <a:schemeClr val="dk1"/>
                </a:solidFill>
                <a:latin typeface="Times New Roman"/>
                <a:ea typeface="Times New Roman"/>
                <a:cs typeface="Times New Roman"/>
                <a:sym typeface="Times New Roman"/>
              </a:rPr>
              <a:t>Lft x 30 </a:t>
            </a:r>
            <a:endParaRPr/>
          </a:p>
          <a:p>
            <a:pPr indent="-342900" lvl="0" marL="34290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Step 3: 	Print Lcm</a:t>
            </a:r>
            <a:endParaRPr/>
          </a:p>
          <a:p>
            <a:pPr indent="-139700" lvl="0" marL="342900" rtl="0" algn="l">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grpSp>
        <p:nvGrpSpPr>
          <p:cNvPr id="167" name="Google Shape;167;p21"/>
          <p:cNvGrpSpPr/>
          <p:nvPr/>
        </p:nvGrpSpPr>
        <p:grpSpPr>
          <a:xfrm>
            <a:off x="5715000" y="2362200"/>
            <a:ext cx="2895600" cy="3670300"/>
            <a:chOff x="2448" y="5328"/>
            <a:chExt cx="3168" cy="5779"/>
          </a:xfrm>
        </p:grpSpPr>
        <p:sp>
          <p:nvSpPr>
            <p:cNvPr id="168" name="Google Shape;168;p21"/>
            <p:cNvSpPr/>
            <p:nvPr/>
          </p:nvSpPr>
          <p:spPr>
            <a:xfrm>
              <a:off x="3337" y="5328"/>
              <a:ext cx="1440" cy="576"/>
            </a:xfrm>
            <a:prstGeom prst="flowChartTerminator">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START</a:t>
              </a:r>
              <a:endParaRPr/>
            </a:p>
          </p:txBody>
        </p:sp>
        <p:cxnSp>
          <p:nvCxnSpPr>
            <p:cNvPr id="169" name="Google Shape;169;p21"/>
            <p:cNvCxnSpPr/>
            <p:nvPr/>
          </p:nvCxnSpPr>
          <p:spPr>
            <a:xfrm>
              <a:off x="4057" y="5904"/>
              <a:ext cx="0" cy="432"/>
            </a:xfrm>
            <a:prstGeom prst="straightConnector1">
              <a:avLst/>
            </a:prstGeom>
            <a:noFill/>
            <a:ln cap="flat" cmpd="sng" w="9525">
              <a:solidFill>
                <a:srgbClr val="000000"/>
              </a:solidFill>
              <a:prstDash val="solid"/>
              <a:miter lim="800000"/>
              <a:headEnd len="med" w="med" type="none"/>
              <a:tailEnd len="med" w="med" type="triangle"/>
            </a:ln>
          </p:spPr>
        </p:cxnSp>
        <p:sp>
          <p:nvSpPr>
            <p:cNvPr id="170" name="Google Shape;170;p21"/>
            <p:cNvSpPr/>
            <p:nvPr/>
          </p:nvSpPr>
          <p:spPr>
            <a:xfrm>
              <a:off x="2448" y="6355"/>
              <a:ext cx="3168" cy="864"/>
            </a:xfrm>
            <a:prstGeom prst="flowChartInputOutput">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Input</a:t>
              </a:r>
              <a:endParaRPr/>
            </a:p>
            <a:p>
              <a:pPr indent="0" lvl="0" marL="0" marR="0" rtl="0" algn="ctr">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Lft</a:t>
              </a:r>
              <a:endParaRPr/>
            </a:p>
          </p:txBody>
        </p:sp>
        <p:sp>
          <p:nvSpPr>
            <p:cNvPr id="171" name="Google Shape;171;p21"/>
            <p:cNvSpPr/>
            <p:nvPr/>
          </p:nvSpPr>
          <p:spPr>
            <a:xfrm>
              <a:off x="2967" y="7801"/>
              <a:ext cx="2065" cy="766"/>
            </a:xfrm>
            <a:prstGeom prst="flowChartProcess">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Lcm </a:t>
              </a:r>
              <a:r>
                <a:rPr b="0" i="0" lang="en-US" sz="2400" u="none">
                  <a:solidFill>
                    <a:schemeClr val="dk1"/>
                  </a:solidFill>
                  <a:latin typeface="Noto Sans Symbols"/>
                  <a:ea typeface="Noto Sans Symbols"/>
                  <a:cs typeface="Noto Sans Symbols"/>
                  <a:sym typeface="Noto Sans Symbols"/>
                </a:rPr>
                <a:t>🡸</a:t>
              </a:r>
              <a:r>
                <a:rPr b="1" i="0" lang="en-US" sz="1200" u="none">
                  <a:solidFill>
                    <a:schemeClr val="dk1"/>
                  </a:solidFill>
                  <a:latin typeface="Times New Roman"/>
                  <a:ea typeface="Times New Roman"/>
                  <a:cs typeface="Times New Roman"/>
                  <a:sym typeface="Times New Roman"/>
                </a:rPr>
                <a:t> Lft x 30</a:t>
              </a:r>
              <a:endParaRPr/>
            </a:p>
          </p:txBody>
        </p:sp>
        <p:cxnSp>
          <p:nvCxnSpPr>
            <p:cNvPr id="172" name="Google Shape;172;p21"/>
            <p:cNvCxnSpPr/>
            <p:nvPr/>
          </p:nvCxnSpPr>
          <p:spPr>
            <a:xfrm>
              <a:off x="4032" y="7219"/>
              <a:ext cx="0" cy="576"/>
            </a:xfrm>
            <a:prstGeom prst="straightConnector1">
              <a:avLst/>
            </a:prstGeom>
            <a:noFill/>
            <a:ln cap="flat" cmpd="sng" w="9525">
              <a:solidFill>
                <a:srgbClr val="000000"/>
              </a:solidFill>
              <a:prstDash val="solid"/>
              <a:miter lim="800000"/>
              <a:headEnd len="med" w="med" type="none"/>
              <a:tailEnd len="med" w="med" type="triangle"/>
            </a:ln>
          </p:spPr>
        </p:cxnSp>
        <p:sp>
          <p:nvSpPr>
            <p:cNvPr id="173" name="Google Shape;173;p21"/>
            <p:cNvSpPr/>
            <p:nvPr/>
          </p:nvSpPr>
          <p:spPr>
            <a:xfrm>
              <a:off x="3293" y="10512"/>
              <a:ext cx="1440" cy="595"/>
            </a:xfrm>
            <a:prstGeom prst="flowChartTerminator">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STOP</a:t>
              </a:r>
              <a:endParaRPr/>
            </a:p>
          </p:txBody>
        </p:sp>
        <p:cxnSp>
          <p:nvCxnSpPr>
            <p:cNvPr id="174" name="Google Shape;174;p21"/>
            <p:cNvCxnSpPr/>
            <p:nvPr/>
          </p:nvCxnSpPr>
          <p:spPr>
            <a:xfrm>
              <a:off x="4032" y="8591"/>
              <a:ext cx="0" cy="456"/>
            </a:xfrm>
            <a:prstGeom prst="straightConnector1">
              <a:avLst/>
            </a:prstGeom>
            <a:noFill/>
            <a:ln cap="flat" cmpd="sng" w="9525">
              <a:solidFill>
                <a:srgbClr val="000000"/>
              </a:solidFill>
              <a:prstDash val="solid"/>
              <a:miter lim="800000"/>
              <a:headEnd len="med" w="med" type="none"/>
              <a:tailEnd len="med" w="med" type="triangle"/>
            </a:ln>
          </p:spPr>
        </p:cxnSp>
        <p:cxnSp>
          <p:nvCxnSpPr>
            <p:cNvPr id="175" name="Google Shape;175;p21"/>
            <p:cNvCxnSpPr/>
            <p:nvPr/>
          </p:nvCxnSpPr>
          <p:spPr>
            <a:xfrm>
              <a:off x="4032" y="9955"/>
              <a:ext cx="0" cy="576"/>
            </a:xfrm>
            <a:prstGeom prst="straightConnector1">
              <a:avLst/>
            </a:prstGeom>
            <a:noFill/>
            <a:ln cap="flat" cmpd="sng" w="9525">
              <a:solidFill>
                <a:srgbClr val="000000"/>
              </a:solidFill>
              <a:prstDash val="solid"/>
              <a:miter lim="800000"/>
              <a:headEnd len="med" w="med" type="none"/>
              <a:tailEnd len="med" w="med" type="triangle"/>
            </a:ln>
          </p:spPr>
        </p:cxnSp>
      </p:grpSp>
      <p:sp>
        <p:nvSpPr>
          <p:cNvPr id="176" name="Google Shape;176;p21"/>
          <p:cNvSpPr txBox="1"/>
          <p:nvPr/>
        </p:nvSpPr>
        <p:spPr>
          <a:xfrm>
            <a:off x="6019800" y="1600200"/>
            <a:ext cx="2209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Flowchart</a:t>
            </a:r>
            <a:r>
              <a:rPr b="0" i="0" lang="en-US" sz="2400" u="none">
                <a:solidFill>
                  <a:schemeClr val="dk1"/>
                </a:solidFill>
                <a:latin typeface="Arial"/>
                <a:ea typeface="Arial"/>
                <a:cs typeface="Arial"/>
                <a:sym typeface="Arial"/>
              </a:rPr>
              <a:t> </a:t>
            </a:r>
            <a:endParaRPr/>
          </a:p>
        </p:txBody>
      </p:sp>
      <p:sp>
        <p:nvSpPr>
          <p:cNvPr id="177" name="Google Shape;177;p21"/>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178" name="Google Shape;178;p21"/>
          <p:cNvSpPr/>
          <p:nvPr/>
        </p:nvSpPr>
        <p:spPr>
          <a:xfrm>
            <a:off x="5867400" y="4724400"/>
            <a:ext cx="2895600" cy="549275"/>
          </a:xfrm>
          <a:prstGeom prst="flowChartInputOutput">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Print</a:t>
            </a:r>
            <a:endParaRPr/>
          </a:p>
          <a:p>
            <a:pPr indent="0" lvl="0" marL="0" marR="0" rtl="0" algn="ctr">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Lcm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3 </a:t>
            </a:r>
            <a:endParaRPr/>
          </a:p>
        </p:txBody>
      </p:sp>
      <p:sp>
        <p:nvSpPr>
          <p:cNvPr id="184" name="Google Shape;184;p2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Write an algorithm and draw a flowchart that will read the two sides of a rectangle and calculate its area.</a:t>
            </a:r>
            <a:r>
              <a:rPr b="0" i="0" lang="en-US" sz="2800" u="none">
                <a:solidFill>
                  <a:schemeClr val="dk1"/>
                </a:solidFill>
                <a:latin typeface="Times New Roman"/>
                <a:ea typeface="Times New Roman"/>
                <a:cs typeface="Times New Roman"/>
                <a:sym typeface="Times New Roman"/>
              </a:rPr>
              <a:t> </a:t>
            </a:r>
            <a:endParaRPr/>
          </a:p>
        </p:txBody>
      </p:sp>
      <p:sp>
        <p:nvSpPr>
          <p:cNvPr id="185" name="Google Shape;185;p22"/>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3</a:t>
            </a:r>
            <a:endParaRPr/>
          </a:p>
        </p:txBody>
      </p:sp>
      <p:sp>
        <p:nvSpPr>
          <p:cNvPr id="191" name="Google Shape;191;p23"/>
          <p:cNvSpPr txBox="1"/>
          <p:nvPr>
            <p:ph idx="1" type="body"/>
          </p:nvPr>
        </p:nvSpPr>
        <p:spPr>
          <a:xfrm>
            <a:off x="533400" y="1905000"/>
            <a:ext cx="8229600" cy="388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Algorithm</a:t>
            </a:r>
            <a:r>
              <a:rPr b="0" i="0" lang="en-US" sz="32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Step 1: 	Input W,L</a:t>
            </a:r>
            <a:endParaRPr/>
          </a:p>
          <a:p>
            <a:pPr indent="-342900" lvl="0" marL="34290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Step 2: 	A </a:t>
            </a:r>
            <a:r>
              <a:rPr b="0" i="0" lang="en-US" sz="3200" u="none">
                <a:solidFill>
                  <a:schemeClr val="dk1"/>
                </a:solidFill>
                <a:latin typeface="Noto Sans Symbols"/>
                <a:ea typeface="Noto Sans Symbols"/>
                <a:cs typeface="Noto Sans Symbols"/>
                <a:sym typeface="Noto Sans Symbols"/>
              </a:rPr>
              <a:t>🡸</a:t>
            </a:r>
            <a:r>
              <a:rPr b="0" i="0" lang="en-US" sz="3200" u="none">
                <a:solidFill>
                  <a:schemeClr val="dk1"/>
                </a:solidFill>
                <a:latin typeface="Times New Roman"/>
                <a:ea typeface="Times New Roman"/>
                <a:cs typeface="Times New Roman"/>
                <a:sym typeface="Times New Roman"/>
              </a:rPr>
              <a:t>L  x  W </a:t>
            </a:r>
            <a:endParaRPr/>
          </a:p>
          <a:p>
            <a:pPr indent="-342900" lvl="0" marL="34290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Step 3: 	Print A</a:t>
            </a:r>
            <a:endParaRPr/>
          </a:p>
          <a:p>
            <a:pPr indent="-139700" lvl="0" marL="342900" rtl="0" algn="l">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grpSp>
        <p:nvGrpSpPr>
          <p:cNvPr id="192" name="Google Shape;192;p23"/>
          <p:cNvGrpSpPr/>
          <p:nvPr/>
        </p:nvGrpSpPr>
        <p:grpSpPr>
          <a:xfrm>
            <a:off x="5410200" y="2057400"/>
            <a:ext cx="3124200" cy="4191000"/>
            <a:chOff x="2448" y="5328"/>
            <a:chExt cx="3168" cy="5779"/>
          </a:xfrm>
        </p:grpSpPr>
        <p:sp>
          <p:nvSpPr>
            <p:cNvPr id="193" name="Google Shape;193;p23"/>
            <p:cNvSpPr/>
            <p:nvPr/>
          </p:nvSpPr>
          <p:spPr>
            <a:xfrm>
              <a:off x="3337" y="5328"/>
              <a:ext cx="1440" cy="576"/>
            </a:xfrm>
            <a:prstGeom prst="flowChartTerminator">
              <a:avLst/>
            </a:prstGeom>
            <a:solidFill>
              <a:srgbClr val="CCFFFF">
                <a:alpha val="79607"/>
              </a:srgbClr>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START</a:t>
              </a:r>
              <a:endParaRPr/>
            </a:p>
          </p:txBody>
        </p:sp>
        <p:cxnSp>
          <p:nvCxnSpPr>
            <p:cNvPr id="194" name="Google Shape;194;p23"/>
            <p:cNvCxnSpPr/>
            <p:nvPr/>
          </p:nvCxnSpPr>
          <p:spPr>
            <a:xfrm>
              <a:off x="4057" y="5904"/>
              <a:ext cx="0" cy="432"/>
            </a:xfrm>
            <a:prstGeom prst="straightConnector1">
              <a:avLst/>
            </a:prstGeom>
            <a:noFill/>
            <a:ln cap="flat" cmpd="sng" w="9525">
              <a:solidFill>
                <a:srgbClr val="000000"/>
              </a:solidFill>
              <a:prstDash val="solid"/>
              <a:miter lim="800000"/>
              <a:headEnd len="med" w="med" type="none"/>
              <a:tailEnd len="med" w="med" type="triangle"/>
            </a:ln>
          </p:spPr>
        </p:cxnSp>
        <p:sp>
          <p:nvSpPr>
            <p:cNvPr id="195" name="Google Shape;195;p23"/>
            <p:cNvSpPr/>
            <p:nvPr/>
          </p:nvSpPr>
          <p:spPr>
            <a:xfrm>
              <a:off x="2448" y="6355"/>
              <a:ext cx="3168" cy="864"/>
            </a:xfrm>
            <a:prstGeom prst="flowChartInputOutput">
              <a:avLst/>
            </a:prstGeom>
            <a:solidFill>
              <a:srgbClr val="CCFFFF">
                <a:alpha val="79607"/>
              </a:srgbClr>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Input</a:t>
              </a:r>
              <a:endParaRPr/>
            </a:p>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W, L</a:t>
              </a:r>
              <a:endParaRPr/>
            </a:p>
          </p:txBody>
        </p:sp>
        <p:sp>
          <p:nvSpPr>
            <p:cNvPr id="196" name="Google Shape;196;p23"/>
            <p:cNvSpPr/>
            <p:nvPr/>
          </p:nvSpPr>
          <p:spPr>
            <a:xfrm>
              <a:off x="2967" y="7801"/>
              <a:ext cx="2141" cy="576"/>
            </a:xfrm>
            <a:prstGeom prst="flowChartProcess">
              <a:avLst/>
            </a:prstGeom>
            <a:solidFill>
              <a:srgbClr val="CCFFFF">
                <a:alpha val="79607"/>
              </a:srgbClr>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A </a:t>
              </a:r>
              <a:r>
                <a:rPr b="0" i="0" lang="en-US" sz="2400" u="none">
                  <a:solidFill>
                    <a:schemeClr val="dk1"/>
                  </a:solidFill>
                  <a:latin typeface="Noto Sans Symbols"/>
                  <a:ea typeface="Noto Sans Symbols"/>
                  <a:cs typeface="Noto Sans Symbols"/>
                  <a:sym typeface="Noto Sans Symbols"/>
                </a:rPr>
                <a:t>🡸</a:t>
              </a:r>
              <a:r>
                <a:rPr b="1" i="0" lang="en-US" sz="1400" u="none">
                  <a:solidFill>
                    <a:schemeClr val="dk1"/>
                  </a:solidFill>
                  <a:latin typeface="Times New Roman"/>
                  <a:ea typeface="Times New Roman"/>
                  <a:cs typeface="Times New Roman"/>
                  <a:sym typeface="Times New Roman"/>
                </a:rPr>
                <a:t>L x W</a:t>
              </a:r>
              <a:endParaRPr/>
            </a:p>
          </p:txBody>
        </p:sp>
        <p:cxnSp>
          <p:nvCxnSpPr>
            <p:cNvPr id="197" name="Google Shape;197;p23"/>
            <p:cNvCxnSpPr/>
            <p:nvPr/>
          </p:nvCxnSpPr>
          <p:spPr>
            <a:xfrm>
              <a:off x="4032" y="7219"/>
              <a:ext cx="0" cy="576"/>
            </a:xfrm>
            <a:prstGeom prst="straightConnector1">
              <a:avLst/>
            </a:prstGeom>
            <a:noFill/>
            <a:ln cap="flat" cmpd="sng" w="9525">
              <a:solidFill>
                <a:srgbClr val="000000"/>
              </a:solidFill>
              <a:prstDash val="solid"/>
              <a:miter lim="800000"/>
              <a:headEnd len="med" w="med" type="none"/>
              <a:tailEnd len="med" w="med" type="triangle"/>
            </a:ln>
          </p:spPr>
        </p:cxnSp>
        <p:sp>
          <p:nvSpPr>
            <p:cNvPr id="198" name="Google Shape;198;p23"/>
            <p:cNvSpPr/>
            <p:nvPr/>
          </p:nvSpPr>
          <p:spPr>
            <a:xfrm>
              <a:off x="3293" y="10512"/>
              <a:ext cx="1440" cy="595"/>
            </a:xfrm>
            <a:prstGeom prst="flowChartTerminator">
              <a:avLst/>
            </a:prstGeom>
            <a:solidFill>
              <a:srgbClr val="CCFFFF">
                <a:alpha val="79607"/>
              </a:srgbClr>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STOP</a:t>
              </a:r>
              <a:endParaRPr/>
            </a:p>
          </p:txBody>
        </p:sp>
        <p:cxnSp>
          <p:nvCxnSpPr>
            <p:cNvPr id="199" name="Google Shape;199;p23"/>
            <p:cNvCxnSpPr/>
            <p:nvPr/>
          </p:nvCxnSpPr>
          <p:spPr>
            <a:xfrm>
              <a:off x="4032" y="8371"/>
              <a:ext cx="0" cy="576"/>
            </a:xfrm>
            <a:prstGeom prst="straightConnector1">
              <a:avLst/>
            </a:prstGeom>
            <a:noFill/>
            <a:ln cap="flat" cmpd="sng" w="9525">
              <a:solidFill>
                <a:srgbClr val="000000"/>
              </a:solidFill>
              <a:prstDash val="solid"/>
              <a:miter lim="800000"/>
              <a:headEnd len="med" w="med" type="none"/>
              <a:tailEnd len="med" w="med" type="triangle"/>
            </a:ln>
          </p:spPr>
        </p:cxnSp>
        <p:cxnSp>
          <p:nvCxnSpPr>
            <p:cNvPr id="200" name="Google Shape;200;p23"/>
            <p:cNvCxnSpPr/>
            <p:nvPr/>
          </p:nvCxnSpPr>
          <p:spPr>
            <a:xfrm>
              <a:off x="4032" y="9955"/>
              <a:ext cx="0" cy="576"/>
            </a:xfrm>
            <a:prstGeom prst="straightConnector1">
              <a:avLst/>
            </a:prstGeom>
            <a:noFill/>
            <a:ln cap="flat" cmpd="sng" w="9525">
              <a:solidFill>
                <a:srgbClr val="000000"/>
              </a:solidFill>
              <a:prstDash val="solid"/>
              <a:miter lim="800000"/>
              <a:headEnd len="med" w="med" type="none"/>
              <a:tailEnd len="med" w="med" type="triangle"/>
            </a:ln>
          </p:spPr>
        </p:cxnSp>
      </p:grpSp>
      <p:sp>
        <p:nvSpPr>
          <p:cNvPr id="201" name="Google Shape;201;p23"/>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202" name="Google Shape;202;p23"/>
          <p:cNvSpPr/>
          <p:nvPr/>
        </p:nvSpPr>
        <p:spPr>
          <a:xfrm>
            <a:off x="5562600" y="4724400"/>
            <a:ext cx="3124200" cy="627062"/>
          </a:xfrm>
          <a:prstGeom prst="flowChartInputOutput">
            <a:avLst/>
          </a:prstGeom>
          <a:solidFill>
            <a:srgbClr val="CCFFFF">
              <a:alpha val="79607"/>
            </a:srgbClr>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Print</a:t>
            </a:r>
            <a:endParaRPr/>
          </a:p>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6</a:t>
            </a:r>
            <a:endParaRPr/>
          </a:p>
        </p:txBody>
      </p:sp>
      <p:sp>
        <p:nvSpPr>
          <p:cNvPr id="208" name="Google Shape;208;p2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We want to create a flowchart that prints out the biggest of three inputted numbers</a:t>
            </a:r>
            <a:endParaRPr/>
          </a:p>
        </p:txBody>
      </p:sp>
      <p:sp>
        <p:nvSpPr>
          <p:cNvPr id="209" name="Google Shape;209;p24"/>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