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6858000" cy="9144000"/>
  <p:embeddedFontLst>
    <p:embeddedFont>
      <p:font typeface="Tahoma"/>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2ECF7A-8743-4710-8246-0029ACD3F912}">
  <a:tblStyle styleId="{672ECF7A-8743-4710-8246-0029ACD3F91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Tahoma-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5" name="Google Shape;85;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6" name="Google Shape;86;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87" name="Google Shape;87;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88" name="Google Shape;88;p1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1" name="Shape 91"/>
        <p:cNvGrpSpPr/>
        <p:nvPr/>
      </p:nvGrpSpPr>
      <p:grpSpPr>
        <a:xfrm>
          <a:off x="0" y="0"/>
          <a:ext cx="0" cy="0"/>
          <a:chOff x="0" y="0"/>
          <a:chExt cx="0" cy="0"/>
        </a:xfrm>
      </p:grpSpPr>
      <p:sp>
        <p:nvSpPr>
          <p:cNvPr id="92" name="Google Shape;92;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14"/>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4" name="Google Shape;94;p14"/>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95" name="Google Shape;95;p1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101" name="Google Shape;101;p1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4" name="Google Shape;24;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2" type="body"/>
          </p:nvPr>
        </p:nvSpPr>
        <p:spPr>
          <a:xfrm>
            <a:off x="4648200" y="19812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
          <p:cNvSpPr txBox="1"/>
          <p:nvPr>
            <p:ph idx="3" type="body"/>
          </p:nvPr>
        </p:nvSpPr>
        <p:spPr>
          <a:xfrm>
            <a:off x="4648200" y="40005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2" name="Google Shape;32;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5" name="Shape 35"/>
        <p:cNvGrpSpPr/>
        <p:nvPr/>
      </p:nvGrpSpPr>
      <p:grpSpPr>
        <a:xfrm>
          <a:off x="0" y="0"/>
          <a:ext cx="0" cy="0"/>
          <a:chOff x="0" y="0"/>
          <a:chExt cx="0" cy="0"/>
        </a:xfrm>
      </p:grpSpPr>
      <p:sp>
        <p:nvSpPr>
          <p:cNvPr id="36" name="Google Shape;36;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2" name="Shape 42"/>
        <p:cNvGrpSpPr/>
        <p:nvPr/>
      </p:nvGrpSpPr>
      <p:grpSpPr>
        <a:xfrm>
          <a:off x="0" y="0"/>
          <a:ext cx="0" cy="0"/>
          <a:chOff x="0" y="0"/>
          <a:chExt cx="0" cy="0"/>
        </a:xfrm>
      </p:grpSpPr>
      <p:sp>
        <p:nvSpPr>
          <p:cNvPr id="43" name="Google Shape;43;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7" name="Shape 47"/>
        <p:cNvGrpSpPr/>
        <p:nvPr/>
      </p:nvGrpSpPr>
      <p:grpSpPr>
        <a:xfrm>
          <a:off x="0" y="0"/>
          <a:ext cx="0" cy="0"/>
          <a:chOff x="0" y="0"/>
          <a:chExt cx="0" cy="0"/>
        </a:xfrm>
      </p:grpSpPr>
      <p:sp>
        <p:nvSpPr>
          <p:cNvPr id="48" name="Google Shape;48;p7"/>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7"/>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0" name="Google Shape;50;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3" name="Shape 53"/>
        <p:cNvGrpSpPr/>
        <p:nvPr/>
      </p:nvGrpSpPr>
      <p:grpSpPr>
        <a:xfrm>
          <a:off x="0" y="0"/>
          <a:ext cx="0" cy="0"/>
          <a:chOff x="0" y="0"/>
          <a:chExt cx="0" cy="0"/>
        </a:xfrm>
      </p:grpSpPr>
      <p:sp>
        <p:nvSpPr>
          <p:cNvPr id="54" name="Google Shape;54;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8"/>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1" name="Google Shape;61;p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62" name="Google Shape;62;p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3" name="Google Shape;63;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9" name="Google Shape;69;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70" name="Google Shape;70;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Pseudocode &amp; Algorithm</a:t>
            </a:r>
            <a:endParaRPr/>
          </a:p>
        </p:txBody>
      </p:sp>
      <p:sp>
        <p:nvSpPr>
          <p:cNvPr id="109" name="Google Shape;109;p1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Example 1:</a:t>
            </a:r>
            <a:r>
              <a:rPr b="0" i="0" lang="en-US" sz="3200" u="none">
                <a:solidFill>
                  <a:schemeClr val="dk1"/>
                </a:solidFill>
                <a:latin typeface="Times New Roman"/>
                <a:ea typeface="Times New Roman"/>
                <a:cs typeface="Times New Roman"/>
                <a:sym typeface="Times New Roman"/>
              </a:rPr>
              <a:t> Write an algorithm to determine a student’s final grade and indicate whether it is passing or failing. The final grade is calculated as the average of four marks.</a:t>
            </a:r>
            <a:endParaRPr/>
          </a:p>
        </p:txBody>
      </p:sp>
      <p:sp>
        <p:nvSpPr>
          <p:cNvPr id="110" name="Google Shape;110;p1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15" name="Google Shape;215;p25"/>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Flowchart: Draw the flowchart of the above Algorithm.</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On the following slide, a number of potential boxes you could use to correctly implement the algorithm. </a:t>
            </a:r>
            <a:endParaRPr/>
          </a:p>
        </p:txBody>
      </p:sp>
      <p:sp>
        <p:nvSpPr>
          <p:cNvPr id="216" name="Google Shape;216;p2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26"/>
          <p:cNvGrpSpPr/>
          <p:nvPr/>
        </p:nvGrpSpPr>
        <p:grpSpPr>
          <a:xfrm>
            <a:off x="107950" y="44450"/>
            <a:ext cx="8816975" cy="6697662"/>
            <a:chOff x="107504" y="44624"/>
            <a:chExt cx="8817711" cy="6696744"/>
          </a:xfrm>
        </p:grpSpPr>
        <p:sp>
          <p:nvSpPr>
            <p:cNvPr id="222" name="Google Shape;222;p26"/>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223" name="Google Shape;223;p26"/>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224" name="Google Shape;224;p26"/>
            <p:cNvCxnSpPr/>
            <p:nvPr/>
          </p:nvCxnSpPr>
          <p:spPr>
            <a:xfrm>
              <a:off x="4427524" y="765250"/>
              <a:ext cx="0" cy="431741"/>
            </a:xfrm>
            <a:prstGeom prst="straightConnector1">
              <a:avLst/>
            </a:prstGeom>
            <a:noFill/>
            <a:ln cap="flat" cmpd="sng" w="28575">
              <a:solidFill>
                <a:schemeClr val="dk1"/>
              </a:solidFill>
              <a:prstDash val="solid"/>
              <a:miter lim="800000"/>
              <a:headEnd len="med" w="med" type="none"/>
              <a:tailEnd len="med" w="med" type="stealth"/>
            </a:ln>
          </p:spPr>
        </p:cxnSp>
        <p:sp>
          <p:nvSpPr>
            <p:cNvPr id="225" name="Google Shape;225;p26"/>
            <p:cNvSpPr/>
            <p:nvPr/>
          </p:nvSpPr>
          <p:spPr>
            <a:xfrm>
              <a:off x="3419360" y="2349358"/>
              <a:ext cx="2016326" cy="1511093"/>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 ?</a:t>
              </a:r>
              <a:endParaRPr/>
            </a:p>
          </p:txBody>
        </p:sp>
        <p:cxnSp>
          <p:nvCxnSpPr>
            <p:cNvPr id="226" name="Google Shape;226;p26"/>
            <p:cNvCxnSpPr/>
            <p:nvPr/>
          </p:nvCxnSpPr>
          <p:spPr>
            <a:xfrm>
              <a:off x="5435686" y="3104904"/>
              <a:ext cx="792242" cy="0"/>
            </a:xfrm>
            <a:prstGeom prst="straightConnector1">
              <a:avLst/>
            </a:prstGeom>
            <a:noFill/>
            <a:ln cap="flat" cmpd="sng" w="28575">
              <a:solidFill>
                <a:schemeClr val="dk1"/>
              </a:solidFill>
              <a:prstDash val="solid"/>
              <a:miter lim="800000"/>
              <a:headEnd len="med" w="med" type="none"/>
              <a:tailEnd len="med" w="med" type="stealth"/>
            </a:ln>
          </p:spPr>
        </p:cxnSp>
        <p:sp>
          <p:nvSpPr>
            <p:cNvPr id="227" name="Google Shape;227;p26"/>
            <p:cNvSpPr txBox="1"/>
            <p:nvPr/>
          </p:nvSpPr>
          <p:spPr>
            <a:xfrm>
              <a:off x="7212770" y="3851756"/>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28" name="Google Shape;228;p26"/>
            <p:cNvSpPr/>
            <p:nvPr/>
          </p:nvSpPr>
          <p:spPr>
            <a:xfrm>
              <a:off x="3203438" y="1196991"/>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 B, C</a:t>
              </a:r>
              <a:endParaRPr/>
            </a:p>
          </p:txBody>
        </p:sp>
        <p:cxnSp>
          <p:nvCxnSpPr>
            <p:cNvPr id="229" name="Google Shape;229;p26"/>
            <p:cNvCxnSpPr/>
            <p:nvPr/>
          </p:nvCxnSpPr>
          <p:spPr>
            <a:xfrm rot="10800000">
              <a:off x="2627119" y="3104904"/>
              <a:ext cx="792241" cy="0"/>
            </a:xfrm>
            <a:prstGeom prst="straightConnector1">
              <a:avLst/>
            </a:prstGeom>
            <a:noFill/>
            <a:ln cap="flat" cmpd="sng" w="28575">
              <a:solidFill>
                <a:schemeClr val="dk1"/>
              </a:solidFill>
              <a:prstDash val="solid"/>
              <a:miter lim="800000"/>
              <a:headEnd len="med" w="med" type="none"/>
              <a:tailEnd len="med" w="med" type="stealth"/>
            </a:ln>
          </p:spPr>
        </p:cxnSp>
        <p:sp>
          <p:nvSpPr>
            <p:cNvPr id="230" name="Google Shape;230;p26"/>
            <p:cNvSpPr txBox="1"/>
            <p:nvPr/>
          </p:nvSpPr>
          <p:spPr>
            <a:xfrm>
              <a:off x="2915816" y="277163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31" name="Google Shape;231;p26"/>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232" name="Google Shape;232;p26"/>
            <p:cNvCxnSpPr/>
            <p:nvPr/>
          </p:nvCxnSpPr>
          <p:spPr>
            <a:xfrm>
              <a:off x="4427524" y="1917617"/>
              <a:ext cx="0" cy="431741"/>
            </a:xfrm>
            <a:prstGeom prst="straightConnector1">
              <a:avLst/>
            </a:prstGeom>
            <a:noFill/>
            <a:ln cap="flat" cmpd="sng" w="28575">
              <a:solidFill>
                <a:schemeClr val="dk1"/>
              </a:solidFill>
              <a:prstDash val="solid"/>
              <a:miter lim="800000"/>
              <a:headEnd len="med" w="med" type="none"/>
              <a:tailEnd len="med" w="med" type="stealth"/>
            </a:ln>
          </p:spPr>
        </p:cxnSp>
        <p:cxnSp>
          <p:nvCxnSpPr>
            <p:cNvPr id="233" name="Google Shape;233;p26"/>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234" name="Google Shape;234;p26"/>
            <p:cNvSpPr/>
            <p:nvPr/>
          </p:nvSpPr>
          <p:spPr>
            <a:xfrm>
              <a:off x="610792"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35" name="Google Shape;235;p26"/>
            <p:cNvSpPr/>
            <p:nvPr/>
          </p:nvSpPr>
          <p:spPr>
            <a:xfrm>
              <a:off x="6227928"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36" name="Google Shape;236;p26"/>
            <p:cNvCxnSpPr/>
            <p:nvPr/>
          </p:nvCxnSpPr>
          <p:spPr>
            <a:xfrm>
              <a:off x="251981" y="3114428"/>
              <a:ext cx="358811" cy="0"/>
            </a:xfrm>
            <a:prstGeom prst="straightConnector1">
              <a:avLst/>
            </a:prstGeom>
            <a:noFill/>
            <a:ln cap="flat" cmpd="sng" w="28575">
              <a:solidFill>
                <a:schemeClr val="dk1"/>
              </a:solidFill>
              <a:prstDash val="solid"/>
              <a:miter lim="800000"/>
              <a:headEnd len="med" w="med" type="none"/>
              <a:tailEnd len="med" w="med" type="none"/>
            </a:ln>
          </p:spPr>
        </p:cxnSp>
        <p:cxnSp>
          <p:nvCxnSpPr>
            <p:cNvPr id="237" name="Google Shape;237;p26"/>
            <p:cNvCxnSpPr/>
            <p:nvPr/>
          </p:nvCxnSpPr>
          <p:spPr>
            <a:xfrm>
              <a:off x="8244255" y="3114428"/>
              <a:ext cx="360398" cy="0"/>
            </a:xfrm>
            <a:prstGeom prst="straightConnector1">
              <a:avLst/>
            </a:prstGeom>
            <a:noFill/>
            <a:ln cap="flat" cmpd="sng" w="28575">
              <a:solidFill>
                <a:schemeClr val="dk1"/>
              </a:solidFill>
              <a:prstDash val="solid"/>
              <a:miter lim="800000"/>
              <a:headEnd len="med" w="med" type="none"/>
              <a:tailEnd len="med" w="med" type="none"/>
            </a:ln>
          </p:spPr>
        </p:cxnSp>
        <p:cxnSp>
          <p:nvCxnSpPr>
            <p:cNvPr id="238" name="Google Shape;238;p26"/>
            <p:cNvCxnSpPr/>
            <p:nvPr/>
          </p:nvCxnSpPr>
          <p:spPr>
            <a:xfrm>
              <a:off x="8604653" y="3131888"/>
              <a:ext cx="0" cy="1736487"/>
            </a:xfrm>
            <a:prstGeom prst="straightConnector1">
              <a:avLst/>
            </a:prstGeom>
            <a:noFill/>
            <a:ln cap="flat" cmpd="sng" w="28575">
              <a:solidFill>
                <a:schemeClr val="dk1"/>
              </a:solidFill>
              <a:prstDash val="solid"/>
              <a:miter lim="800000"/>
              <a:headEnd len="med" w="med" type="none"/>
              <a:tailEnd len="med" w="med" type="stealth"/>
            </a:ln>
          </p:spPr>
        </p:cxnSp>
        <p:sp>
          <p:nvSpPr>
            <p:cNvPr id="239" name="Google Shape;239;p26"/>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sp>
          <p:nvSpPr>
            <p:cNvPr id="240" name="Google Shape;240;p26"/>
            <p:cNvSpPr/>
            <p:nvPr/>
          </p:nvSpPr>
          <p:spPr>
            <a:xfrm>
              <a:off x="3266945"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1" name="Google Shape;241;p26"/>
            <p:cNvSpPr/>
            <p:nvPr/>
          </p:nvSpPr>
          <p:spPr>
            <a:xfrm>
              <a:off x="6699607" y="4868375"/>
              <a:ext cx="2225608" cy="720626"/>
            </a:xfrm>
            <a:prstGeom prst="parallelogram">
              <a:avLst>
                <a:gd fmla="val 174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42" name="Google Shape;242;p26"/>
            <p:cNvSpPr txBox="1"/>
            <p:nvPr/>
          </p:nvSpPr>
          <p:spPr>
            <a:xfrm>
              <a:off x="179512"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243" name="Google Shape;243;p26"/>
            <p:cNvSpPr txBox="1"/>
            <p:nvPr/>
          </p:nvSpPr>
          <p:spPr>
            <a:xfrm>
              <a:off x="8244408"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44" name="Google Shape;244;p26"/>
            <p:cNvCxnSpPr/>
            <p:nvPr/>
          </p:nvCxnSpPr>
          <p:spPr>
            <a:xfrm>
              <a:off x="251981" y="3141412"/>
              <a:ext cx="0" cy="1726963"/>
            </a:xfrm>
            <a:prstGeom prst="straightConnector1">
              <a:avLst/>
            </a:prstGeom>
            <a:noFill/>
            <a:ln cap="flat" cmpd="sng" w="28575">
              <a:solidFill>
                <a:schemeClr val="dk1"/>
              </a:solidFill>
              <a:prstDash val="solid"/>
              <a:miter lim="800000"/>
              <a:headEnd len="med" w="med" type="none"/>
              <a:tailEnd len="med" w="med" type="stealth"/>
            </a:ln>
          </p:spPr>
        </p:cxnSp>
        <p:cxnSp>
          <p:nvCxnSpPr>
            <p:cNvPr id="245" name="Google Shape;245;p26"/>
            <p:cNvCxnSpPr/>
            <p:nvPr/>
          </p:nvCxnSpPr>
          <p:spPr>
            <a:xfrm rot="10800000">
              <a:off x="1403033" y="436520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246" name="Google Shape;246;p26"/>
            <p:cNvCxnSpPr/>
            <p:nvPr/>
          </p:nvCxnSpPr>
          <p:spPr>
            <a:xfrm>
              <a:off x="1618955"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247" name="Google Shape;247;p26"/>
            <p:cNvCxnSpPr/>
            <p:nvPr/>
          </p:nvCxnSpPr>
          <p:spPr>
            <a:xfrm>
              <a:off x="7236091"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248" name="Google Shape;248;p26"/>
            <p:cNvCxnSpPr/>
            <p:nvPr/>
          </p:nvCxnSpPr>
          <p:spPr>
            <a:xfrm>
              <a:off x="4427524" y="4365206"/>
              <a:ext cx="0" cy="503169"/>
            </a:xfrm>
            <a:prstGeom prst="straightConnector1">
              <a:avLst/>
            </a:prstGeom>
            <a:noFill/>
            <a:ln cap="flat" cmpd="sng" w="28575">
              <a:solidFill>
                <a:schemeClr val="dk1"/>
              </a:solidFill>
              <a:prstDash val="solid"/>
              <a:miter lim="800000"/>
              <a:headEnd len="med" w="med" type="none"/>
              <a:tailEnd len="med" w="med" type="stealth"/>
            </a:ln>
          </p:spPr>
        </p:cxnSp>
        <p:cxnSp>
          <p:nvCxnSpPr>
            <p:cNvPr id="249" name="Google Shape;249;p26"/>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250" name="Google Shape;250;p26"/>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251" name="Google Shape;251;p26"/>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252" name="Google Shape;252;p26"/>
            <p:cNvSpPr txBox="1"/>
            <p:nvPr/>
          </p:nvSpPr>
          <p:spPr>
            <a:xfrm>
              <a:off x="1596146" y="386104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53" name="Google Shape;253;p26"/>
            <p:cNvSpPr txBox="1"/>
            <p:nvPr/>
          </p:nvSpPr>
          <p:spPr>
            <a:xfrm>
              <a:off x="5580112" y="2744477"/>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grpSp>
      <p:sp>
        <p:nvSpPr>
          <p:cNvPr id="254" name="Google Shape;254;p2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255" name="Google Shape;255;p26"/>
          <p:cNvSpPr/>
          <p:nvPr/>
        </p:nvSpPr>
        <p:spPr>
          <a:xfrm>
            <a:off x="6227762" y="2339975"/>
            <a:ext cx="2016125" cy="1511300"/>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p:nvPr/>
        </p:nvSpPr>
        <p:spPr>
          <a:xfrm>
            <a:off x="3276600" y="3429000"/>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A&gt;C?</a:t>
            </a:r>
            <a:endParaRPr/>
          </a:p>
        </p:txBody>
      </p:sp>
      <p:sp>
        <p:nvSpPr>
          <p:cNvPr id="261" name="Google Shape;261;p27"/>
          <p:cNvSpPr/>
          <p:nvPr/>
        </p:nvSpPr>
        <p:spPr>
          <a:xfrm>
            <a:off x="3276600" y="170021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B&gt;C?</a:t>
            </a:r>
            <a:endParaRPr/>
          </a:p>
        </p:txBody>
      </p:sp>
      <p:sp>
        <p:nvSpPr>
          <p:cNvPr id="262" name="Google Shape;262;p27"/>
          <p:cNvSpPr/>
          <p:nvPr/>
        </p:nvSpPr>
        <p:spPr>
          <a:xfrm>
            <a:off x="6443662" y="1916112"/>
            <a:ext cx="2449512" cy="720725"/>
          </a:xfrm>
          <a:prstGeom prst="parallelogram">
            <a:avLst>
              <a:gd fmla="val 1589"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A</a:t>
            </a:r>
            <a:endParaRPr/>
          </a:p>
        </p:txBody>
      </p:sp>
      <p:sp>
        <p:nvSpPr>
          <p:cNvPr id="263" name="Google Shape;263;p27"/>
          <p:cNvSpPr/>
          <p:nvPr/>
        </p:nvSpPr>
        <p:spPr>
          <a:xfrm>
            <a:off x="6227762" y="5373687"/>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C</a:t>
            </a:r>
            <a:endParaRPr/>
          </a:p>
        </p:txBody>
      </p:sp>
      <p:sp>
        <p:nvSpPr>
          <p:cNvPr id="264" name="Google Shape;264;p27"/>
          <p:cNvSpPr/>
          <p:nvPr/>
        </p:nvSpPr>
        <p:spPr>
          <a:xfrm>
            <a:off x="6372225" y="3573462"/>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B</a:t>
            </a:r>
            <a:endParaRPr/>
          </a:p>
        </p:txBody>
      </p:sp>
      <p:sp>
        <p:nvSpPr>
          <p:cNvPr id="265" name="Google Shape;265;p27"/>
          <p:cNvSpPr/>
          <p:nvPr/>
        </p:nvSpPr>
        <p:spPr>
          <a:xfrm>
            <a:off x="3276600" y="508476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a:t>
            </a:r>
            <a:endParaRPr/>
          </a:p>
        </p:txBody>
      </p:sp>
      <p:sp>
        <p:nvSpPr>
          <p:cNvPr id="266" name="Google Shape;266;p27"/>
          <p:cNvSpPr/>
          <p:nvPr/>
        </p:nvSpPr>
        <p:spPr>
          <a:xfrm>
            <a:off x="684212" y="3429000"/>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A&lt;C?</a:t>
            </a:r>
            <a:endParaRPr/>
          </a:p>
        </p:txBody>
      </p:sp>
      <p:sp>
        <p:nvSpPr>
          <p:cNvPr id="267" name="Google Shape;267;p27"/>
          <p:cNvSpPr/>
          <p:nvPr/>
        </p:nvSpPr>
        <p:spPr>
          <a:xfrm>
            <a:off x="684212" y="170021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B&lt;C?</a:t>
            </a:r>
            <a:endParaRPr/>
          </a:p>
        </p:txBody>
      </p:sp>
      <p:sp>
        <p:nvSpPr>
          <p:cNvPr id="268" name="Google Shape;268;p27"/>
          <p:cNvSpPr/>
          <p:nvPr/>
        </p:nvSpPr>
        <p:spPr>
          <a:xfrm>
            <a:off x="684212" y="5084762"/>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A&lt;B?</a:t>
            </a:r>
            <a:endParaRPr/>
          </a:p>
        </p:txBody>
      </p:sp>
      <p:sp>
        <p:nvSpPr>
          <p:cNvPr id="269" name="Google Shape;269;p27"/>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270" name="Google Shape;270;p2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28"/>
          <p:cNvGrpSpPr/>
          <p:nvPr/>
        </p:nvGrpSpPr>
        <p:grpSpPr>
          <a:xfrm>
            <a:off x="107950" y="44450"/>
            <a:ext cx="8928100" cy="6697662"/>
            <a:chOff x="107504" y="44624"/>
            <a:chExt cx="8928992" cy="6696744"/>
          </a:xfrm>
        </p:grpSpPr>
        <p:sp>
          <p:nvSpPr>
            <p:cNvPr id="276" name="Google Shape;276;p28"/>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277" name="Google Shape;277;p28"/>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278" name="Google Shape;278;p28"/>
            <p:cNvCxnSpPr/>
            <p:nvPr/>
          </p:nvCxnSpPr>
          <p:spPr>
            <a:xfrm>
              <a:off x="4427524" y="765250"/>
              <a:ext cx="0" cy="431741"/>
            </a:xfrm>
            <a:prstGeom prst="straightConnector1">
              <a:avLst/>
            </a:prstGeom>
            <a:noFill/>
            <a:ln cap="flat" cmpd="sng" w="28575">
              <a:solidFill>
                <a:schemeClr val="dk1"/>
              </a:solidFill>
              <a:prstDash val="solid"/>
              <a:miter lim="800000"/>
              <a:headEnd len="med" w="med" type="none"/>
              <a:tailEnd len="med" w="med" type="stealth"/>
            </a:ln>
          </p:spPr>
        </p:cxnSp>
        <p:sp>
          <p:nvSpPr>
            <p:cNvPr id="279" name="Google Shape;279;p28"/>
            <p:cNvSpPr/>
            <p:nvPr/>
          </p:nvSpPr>
          <p:spPr>
            <a:xfrm>
              <a:off x="3419360" y="2349358"/>
              <a:ext cx="2016326" cy="1511093"/>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A&gt;B ?</a:t>
              </a:r>
              <a:endParaRPr/>
            </a:p>
          </p:txBody>
        </p:sp>
        <p:cxnSp>
          <p:nvCxnSpPr>
            <p:cNvPr id="280" name="Google Shape;280;p28"/>
            <p:cNvCxnSpPr/>
            <p:nvPr/>
          </p:nvCxnSpPr>
          <p:spPr>
            <a:xfrm>
              <a:off x="5435686" y="3104904"/>
              <a:ext cx="792242" cy="0"/>
            </a:xfrm>
            <a:prstGeom prst="straightConnector1">
              <a:avLst/>
            </a:prstGeom>
            <a:noFill/>
            <a:ln cap="flat" cmpd="sng" w="28575">
              <a:solidFill>
                <a:schemeClr val="dk1"/>
              </a:solidFill>
              <a:prstDash val="solid"/>
              <a:miter lim="800000"/>
              <a:headEnd len="med" w="med" type="none"/>
              <a:tailEnd len="med" w="med" type="stealth"/>
            </a:ln>
          </p:spPr>
        </p:cxnSp>
        <p:sp>
          <p:nvSpPr>
            <p:cNvPr id="281" name="Google Shape;281;p28"/>
            <p:cNvSpPr txBox="1"/>
            <p:nvPr/>
          </p:nvSpPr>
          <p:spPr>
            <a:xfrm>
              <a:off x="7212770" y="3851756"/>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282" name="Google Shape;282;p28"/>
            <p:cNvSpPr/>
            <p:nvPr/>
          </p:nvSpPr>
          <p:spPr>
            <a:xfrm>
              <a:off x="3203438" y="1196991"/>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 B, C</a:t>
              </a:r>
              <a:endParaRPr/>
            </a:p>
          </p:txBody>
        </p:sp>
        <p:cxnSp>
          <p:nvCxnSpPr>
            <p:cNvPr id="283" name="Google Shape;283;p28"/>
            <p:cNvCxnSpPr/>
            <p:nvPr/>
          </p:nvCxnSpPr>
          <p:spPr>
            <a:xfrm rot="10800000">
              <a:off x="2627119" y="3104904"/>
              <a:ext cx="792241" cy="0"/>
            </a:xfrm>
            <a:prstGeom prst="straightConnector1">
              <a:avLst/>
            </a:prstGeom>
            <a:noFill/>
            <a:ln cap="flat" cmpd="sng" w="28575">
              <a:solidFill>
                <a:schemeClr val="dk1"/>
              </a:solidFill>
              <a:prstDash val="solid"/>
              <a:miter lim="800000"/>
              <a:headEnd len="med" w="med" type="none"/>
              <a:tailEnd len="med" w="med" type="stealth"/>
            </a:ln>
          </p:spPr>
        </p:cxnSp>
        <p:sp>
          <p:nvSpPr>
            <p:cNvPr id="284" name="Google Shape;284;p28"/>
            <p:cNvSpPr txBox="1"/>
            <p:nvPr/>
          </p:nvSpPr>
          <p:spPr>
            <a:xfrm>
              <a:off x="2915816" y="277163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85" name="Google Shape;285;p28"/>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286" name="Google Shape;286;p28"/>
            <p:cNvCxnSpPr/>
            <p:nvPr/>
          </p:nvCxnSpPr>
          <p:spPr>
            <a:xfrm>
              <a:off x="4427524" y="1917617"/>
              <a:ext cx="0" cy="431741"/>
            </a:xfrm>
            <a:prstGeom prst="straightConnector1">
              <a:avLst/>
            </a:prstGeom>
            <a:noFill/>
            <a:ln cap="flat" cmpd="sng" w="28575">
              <a:solidFill>
                <a:schemeClr val="dk1"/>
              </a:solidFill>
              <a:prstDash val="solid"/>
              <a:miter lim="800000"/>
              <a:headEnd len="med" w="med" type="none"/>
              <a:tailEnd len="med" w="med" type="stealth"/>
            </a:ln>
          </p:spPr>
        </p:cxnSp>
        <p:cxnSp>
          <p:nvCxnSpPr>
            <p:cNvPr id="287" name="Google Shape;287;p28"/>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288" name="Google Shape;288;p28"/>
            <p:cNvSpPr/>
            <p:nvPr/>
          </p:nvSpPr>
          <p:spPr>
            <a:xfrm>
              <a:off x="610792"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A&gt;C</a:t>
              </a:r>
              <a:endParaRPr/>
            </a:p>
          </p:txBody>
        </p:sp>
        <p:sp>
          <p:nvSpPr>
            <p:cNvPr id="289" name="Google Shape;289;p28"/>
            <p:cNvSpPr/>
            <p:nvPr/>
          </p:nvSpPr>
          <p:spPr>
            <a:xfrm>
              <a:off x="6227928" y="2349358"/>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290" name="Google Shape;290;p28"/>
            <p:cNvCxnSpPr/>
            <p:nvPr/>
          </p:nvCxnSpPr>
          <p:spPr>
            <a:xfrm>
              <a:off x="251981" y="3114428"/>
              <a:ext cx="358811" cy="0"/>
            </a:xfrm>
            <a:prstGeom prst="straightConnector1">
              <a:avLst/>
            </a:prstGeom>
            <a:noFill/>
            <a:ln cap="flat" cmpd="sng" w="28575">
              <a:solidFill>
                <a:schemeClr val="dk1"/>
              </a:solidFill>
              <a:prstDash val="solid"/>
              <a:miter lim="800000"/>
              <a:headEnd len="med" w="med" type="none"/>
              <a:tailEnd len="med" w="med" type="none"/>
            </a:ln>
          </p:spPr>
        </p:cxnSp>
        <p:cxnSp>
          <p:nvCxnSpPr>
            <p:cNvPr id="291" name="Google Shape;291;p28"/>
            <p:cNvCxnSpPr/>
            <p:nvPr/>
          </p:nvCxnSpPr>
          <p:spPr>
            <a:xfrm>
              <a:off x="8244255" y="3114428"/>
              <a:ext cx="360398" cy="0"/>
            </a:xfrm>
            <a:prstGeom prst="straightConnector1">
              <a:avLst/>
            </a:prstGeom>
            <a:noFill/>
            <a:ln cap="flat" cmpd="sng" w="28575">
              <a:solidFill>
                <a:schemeClr val="dk1"/>
              </a:solidFill>
              <a:prstDash val="solid"/>
              <a:miter lim="800000"/>
              <a:headEnd len="med" w="med" type="none"/>
              <a:tailEnd len="med" w="med" type="none"/>
            </a:ln>
          </p:spPr>
        </p:cxnSp>
        <p:cxnSp>
          <p:nvCxnSpPr>
            <p:cNvPr id="292" name="Google Shape;292;p28"/>
            <p:cNvCxnSpPr/>
            <p:nvPr/>
          </p:nvCxnSpPr>
          <p:spPr>
            <a:xfrm>
              <a:off x="8604653" y="3131888"/>
              <a:ext cx="0" cy="1736487"/>
            </a:xfrm>
            <a:prstGeom prst="straightConnector1">
              <a:avLst/>
            </a:prstGeom>
            <a:noFill/>
            <a:ln cap="flat" cmpd="sng" w="28575">
              <a:solidFill>
                <a:schemeClr val="dk1"/>
              </a:solidFill>
              <a:prstDash val="solid"/>
              <a:miter lim="800000"/>
              <a:headEnd len="med" w="med" type="none"/>
              <a:tailEnd len="med" w="med" type="stealth"/>
            </a:ln>
          </p:spPr>
        </p:cxnSp>
        <p:sp>
          <p:nvSpPr>
            <p:cNvPr id="293" name="Google Shape;293;p28"/>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A	</a:t>
              </a:r>
              <a:endParaRPr/>
            </a:p>
          </p:txBody>
        </p:sp>
        <p:sp>
          <p:nvSpPr>
            <p:cNvPr id="294" name="Google Shape;294;p28"/>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B</a:t>
              </a:r>
              <a:endParaRPr/>
            </a:p>
          </p:txBody>
        </p:sp>
        <p:sp>
          <p:nvSpPr>
            <p:cNvPr id="295" name="Google Shape;295;p28"/>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C</a:t>
              </a:r>
              <a:endParaRPr/>
            </a:p>
          </p:txBody>
        </p:sp>
        <p:sp>
          <p:nvSpPr>
            <p:cNvPr id="296" name="Google Shape;296;p28"/>
            <p:cNvSpPr txBox="1"/>
            <p:nvPr/>
          </p:nvSpPr>
          <p:spPr>
            <a:xfrm>
              <a:off x="179512"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297" name="Google Shape;297;p28"/>
            <p:cNvSpPr txBox="1"/>
            <p:nvPr/>
          </p:nvSpPr>
          <p:spPr>
            <a:xfrm>
              <a:off x="8244408" y="2780928"/>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298" name="Google Shape;298;p28"/>
            <p:cNvCxnSpPr/>
            <p:nvPr/>
          </p:nvCxnSpPr>
          <p:spPr>
            <a:xfrm>
              <a:off x="251981" y="3141412"/>
              <a:ext cx="0" cy="1726963"/>
            </a:xfrm>
            <a:prstGeom prst="straightConnector1">
              <a:avLst/>
            </a:prstGeom>
            <a:noFill/>
            <a:ln cap="flat" cmpd="sng" w="28575">
              <a:solidFill>
                <a:schemeClr val="dk1"/>
              </a:solidFill>
              <a:prstDash val="solid"/>
              <a:miter lim="800000"/>
              <a:headEnd len="med" w="med" type="none"/>
              <a:tailEnd len="med" w="med" type="stealth"/>
            </a:ln>
          </p:spPr>
        </p:cxnSp>
        <p:cxnSp>
          <p:nvCxnSpPr>
            <p:cNvPr id="299" name="Google Shape;299;p28"/>
            <p:cNvCxnSpPr/>
            <p:nvPr/>
          </p:nvCxnSpPr>
          <p:spPr>
            <a:xfrm rot="10800000">
              <a:off x="1403033" y="436520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00" name="Google Shape;300;p28"/>
            <p:cNvCxnSpPr/>
            <p:nvPr/>
          </p:nvCxnSpPr>
          <p:spPr>
            <a:xfrm>
              <a:off x="1618955"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301" name="Google Shape;301;p28"/>
            <p:cNvCxnSpPr/>
            <p:nvPr/>
          </p:nvCxnSpPr>
          <p:spPr>
            <a:xfrm>
              <a:off x="7236091" y="3860450"/>
              <a:ext cx="0" cy="504756"/>
            </a:xfrm>
            <a:prstGeom prst="straightConnector1">
              <a:avLst/>
            </a:prstGeom>
            <a:noFill/>
            <a:ln cap="flat" cmpd="sng" w="28575">
              <a:solidFill>
                <a:schemeClr val="dk1"/>
              </a:solidFill>
              <a:prstDash val="solid"/>
              <a:miter lim="800000"/>
              <a:headEnd len="med" w="med" type="none"/>
              <a:tailEnd len="med" w="med" type="stealth"/>
            </a:ln>
          </p:spPr>
        </p:cxnSp>
        <p:cxnSp>
          <p:nvCxnSpPr>
            <p:cNvPr id="302" name="Google Shape;302;p28"/>
            <p:cNvCxnSpPr/>
            <p:nvPr/>
          </p:nvCxnSpPr>
          <p:spPr>
            <a:xfrm>
              <a:off x="4427524" y="4365206"/>
              <a:ext cx="0" cy="503169"/>
            </a:xfrm>
            <a:prstGeom prst="straightConnector1">
              <a:avLst/>
            </a:prstGeom>
            <a:noFill/>
            <a:ln cap="flat" cmpd="sng" w="28575">
              <a:solidFill>
                <a:schemeClr val="dk1"/>
              </a:solidFill>
              <a:prstDash val="solid"/>
              <a:miter lim="800000"/>
              <a:headEnd len="med" w="med" type="none"/>
              <a:tailEnd len="med" w="med" type="stealth"/>
            </a:ln>
          </p:spPr>
        </p:cxnSp>
        <p:cxnSp>
          <p:nvCxnSpPr>
            <p:cNvPr id="303" name="Google Shape;303;p28"/>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04" name="Google Shape;304;p28"/>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05" name="Google Shape;305;p28"/>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06" name="Google Shape;306;p28"/>
            <p:cNvSpPr txBox="1"/>
            <p:nvPr/>
          </p:nvSpPr>
          <p:spPr>
            <a:xfrm>
              <a:off x="1596146" y="386104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07" name="Google Shape;307;p28"/>
            <p:cNvSpPr txBox="1"/>
            <p:nvPr/>
          </p:nvSpPr>
          <p:spPr>
            <a:xfrm>
              <a:off x="5580112" y="2744477"/>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grpSp>
      <p:sp>
        <p:nvSpPr>
          <p:cNvPr id="308" name="Google Shape;308;p2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309" name="Google Shape;309;p28"/>
          <p:cNvSpPr/>
          <p:nvPr/>
        </p:nvSpPr>
        <p:spPr>
          <a:xfrm>
            <a:off x="6227762" y="2339975"/>
            <a:ext cx="2016125" cy="1511300"/>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B&gt;C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7</a:t>
            </a:r>
            <a:endParaRPr/>
          </a:p>
        </p:txBody>
      </p:sp>
      <p:sp>
        <p:nvSpPr>
          <p:cNvPr id="315" name="Google Shape;315;p2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word “Honour” if the number input is 70, if the number is less than 40 print out the word “Fail”, otherwise print out the word “Pass”.</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On the following slide, a number of potential boxes you could use to correctly implement the algorithm.</a:t>
            </a:r>
            <a:endParaRPr/>
          </a:p>
        </p:txBody>
      </p:sp>
      <p:sp>
        <p:nvSpPr>
          <p:cNvPr id="316" name="Google Shape;316;p2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pSp>
        <p:nvGrpSpPr>
          <p:cNvPr id="321" name="Google Shape;321;p30"/>
          <p:cNvGrpSpPr/>
          <p:nvPr/>
        </p:nvGrpSpPr>
        <p:grpSpPr>
          <a:xfrm>
            <a:off x="107950" y="44450"/>
            <a:ext cx="8928100" cy="6697662"/>
            <a:chOff x="107504" y="44624"/>
            <a:chExt cx="8928992" cy="6696744"/>
          </a:xfrm>
        </p:grpSpPr>
        <p:sp>
          <p:nvSpPr>
            <p:cNvPr id="322" name="Google Shape;322;p30"/>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323" name="Google Shape;323;p30"/>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324" name="Google Shape;324;p30"/>
            <p:cNvCxnSpPr/>
            <p:nvPr/>
          </p:nvCxnSpPr>
          <p:spPr>
            <a:xfrm>
              <a:off x="4427524" y="765250"/>
              <a:ext cx="0" cy="287299"/>
            </a:xfrm>
            <a:prstGeom prst="straightConnector1">
              <a:avLst/>
            </a:prstGeom>
            <a:noFill/>
            <a:ln cap="flat" cmpd="sng" w="28575">
              <a:solidFill>
                <a:schemeClr val="dk1"/>
              </a:solidFill>
              <a:prstDash val="solid"/>
              <a:miter lim="800000"/>
              <a:headEnd len="med" w="med" type="none"/>
              <a:tailEnd len="med" w="med" type="stealth"/>
            </a:ln>
          </p:spPr>
        </p:cxnSp>
        <p:sp>
          <p:nvSpPr>
            <p:cNvPr id="325" name="Google Shape;325;p30"/>
            <p:cNvSpPr/>
            <p:nvPr/>
          </p:nvSpPr>
          <p:spPr>
            <a:xfrm>
              <a:off x="3419360" y="2060472"/>
              <a:ext cx="2016326" cy="1512680"/>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26" name="Google Shape;326;p30"/>
            <p:cNvSpPr txBox="1"/>
            <p:nvPr/>
          </p:nvSpPr>
          <p:spPr>
            <a:xfrm>
              <a:off x="4836506" y="350100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27" name="Google Shape;327;p30"/>
            <p:cNvSpPr/>
            <p:nvPr/>
          </p:nvSpPr>
          <p:spPr>
            <a:xfrm>
              <a:off x="3203438" y="1052549"/>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a:t>
              </a:r>
              <a:endParaRPr/>
            </a:p>
          </p:txBody>
        </p:sp>
        <p:sp>
          <p:nvSpPr>
            <p:cNvPr id="328" name="Google Shape;328;p30"/>
            <p:cNvSpPr txBox="1"/>
            <p:nvPr/>
          </p:nvSpPr>
          <p:spPr>
            <a:xfrm>
              <a:off x="2915816" y="2483604"/>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29" name="Google Shape;329;p30"/>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30" name="Google Shape;330;p30"/>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331" name="Google Shape;331;p30"/>
            <p:cNvSpPr/>
            <p:nvPr/>
          </p:nvSpPr>
          <p:spPr>
            <a:xfrm>
              <a:off x="5364242" y="3141412"/>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2" name="Google Shape;332;p30"/>
            <p:cNvCxnSpPr/>
            <p:nvPr/>
          </p:nvCxnSpPr>
          <p:spPr>
            <a:xfrm>
              <a:off x="5435686" y="2825542"/>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33" name="Google Shape;333;p30"/>
            <p:cNvCxnSpPr/>
            <p:nvPr/>
          </p:nvCxnSpPr>
          <p:spPr>
            <a:xfrm>
              <a:off x="6372405" y="2825542"/>
              <a:ext cx="0" cy="323806"/>
            </a:xfrm>
            <a:prstGeom prst="straightConnector1">
              <a:avLst/>
            </a:prstGeom>
            <a:noFill/>
            <a:ln cap="flat" cmpd="sng" w="28575">
              <a:solidFill>
                <a:schemeClr val="dk1"/>
              </a:solidFill>
              <a:prstDash val="solid"/>
              <a:miter lim="800000"/>
              <a:headEnd len="med" w="med" type="none"/>
              <a:tailEnd len="med" w="med" type="stealth"/>
            </a:ln>
          </p:spPr>
        </p:cxnSp>
        <p:sp>
          <p:nvSpPr>
            <p:cNvPr id="334" name="Google Shape;334;p30"/>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5" name="Google Shape;335;p30"/>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36" name="Google Shape;336;p30"/>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337" name="Google Shape;337;p30"/>
            <p:cNvCxnSpPr/>
            <p:nvPr/>
          </p:nvCxnSpPr>
          <p:spPr>
            <a:xfrm>
              <a:off x="1260144" y="2781098"/>
              <a:ext cx="19052" cy="2052356"/>
            </a:xfrm>
            <a:prstGeom prst="straightConnector1">
              <a:avLst/>
            </a:prstGeom>
            <a:noFill/>
            <a:ln cap="flat" cmpd="sng" w="28575">
              <a:solidFill>
                <a:schemeClr val="dk1"/>
              </a:solidFill>
              <a:prstDash val="solid"/>
              <a:miter lim="800000"/>
              <a:headEnd len="med" w="med" type="none"/>
              <a:tailEnd len="med" w="med" type="stealth"/>
            </a:ln>
          </p:spPr>
        </p:cxnSp>
        <p:cxnSp>
          <p:nvCxnSpPr>
            <p:cNvPr id="338" name="Google Shape;338;p30"/>
            <p:cNvCxnSpPr/>
            <p:nvPr/>
          </p:nvCxnSpPr>
          <p:spPr>
            <a:xfrm>
              <a:off x="4451338" y="3896958"/>
              <a:ext cx="0" cy="971417"/>
            </a:xfrm>
            <a:prstGeom prst="straightConnector1">
              <a:avLst/>
            </a:prstGeom>
            <a:noFill/>
            <a:ln cap="flat" cmpd="sng" w="28575">
              <a:solidFill>
                <a:schemeClr val="dk1"/>
              </a:solidFill>
              <a:prstDash val="solid"/>
              <a:miter lim="800000"/>
              <a:headEnd len="med" w="med" type="none"/>
              <a:tailEnd len="med" w="med" type="stealth"/>
            </a:ln>
          </p:spPr>
        </p:cxnSp>
        <p:cxnSp>
          <p:nvCxnSpPr>
            <p:cNvPr id="339" name="Google Shape;339;p30"/>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40" name="Google Shape;340;p30"/>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41" name="Google Shape;341;p30"/>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42" name="Google Shape;342;p30"/>
            <p:cNvSpPr txBox="1"/>
            <p:nvPr/>
          </p:nvSpPr>
          <p:spPr>
            <a:xfrm>
              <a:off x="5580112" y="2456445"/>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cxnSp>
          <p:nvCxnSpPr>
            <p:cNvPr id="343" name="Google Shape;343;p30"/>
            <p:cNvCxnSpPr/>
            <p:nvPr/>
          </p:nvCxnSpPr>
          <p:spPr>
            <a:xfrm>
              <a:off x="4427524" y="1773175"/>
              <a:ext cx="0" cy="287298"/>
            </a:xfrm>
            <a:prstGeom prst="straightConnector1">
              <a:avLst/>
            </a:prstGeom>
            <a:noFill/>
            <a:ln cap="flat" cmpd="sng" w="28575">
              <a:solidFill>
                <a:schemeClr val="dk1"/>
              </a:solidFill>
              <a:prstDash val="solid"/>
              <a:miter lim="800000"/>
              <a:headEnd len="med" w="med" type="none"/>
              <a:tailEnd len="med" w="med" type="stealth"/>
            </a:ln>
          </p:spPr>
        </p:cxnSp>
        <p:cxnSp>
          <p:nvCxnSpPr>
            <p:cNvPr id="344" name="Google Shape;344;p30"/>
            <p:cNvCxnSpPr/>
            <p:nvPr/>
          </p:nvCxnSpPr>
          <p:spPr>
            <a:xfrm>
              <a:off x="7883856" y="3933465"/>
              <a:ext cx="0" cy="934910"/>
            </a:xfrm>
            <a:prstGeom prst="straightConnector1">
              <a:avLst/>
            </a:prstGeom>
            <a:noFill/>
            <a:ln cap="flat" cmpd="sng" w="28575">
              <a:solidFill>
                <a:schemeClr val="dk1"/>
              </a:solidFill>
              <a:prstDash val="solid"/>
              <a:miter lim="800000"/>
              <a:headEnd len="med" w="med" type="none"/>
              <a:tailEnd len="med" w="med" type="stealth"/>
            </a:ln>
          </p:spPr>
        </p:cxnSp>
        <p:sp>
          <p:nvSpPr>
            <p:cNvPr id="345" name="Google Shape;345;p30"/>
            <p:cNvSpPr txBox="1"/>
            <p:nvPr/>
          </p:nvSpPr>
          <p:spPr>
            <a:xfrm>
              <a:off x="7326842" y="349171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46" name="Google Shape;346;p30"/>
            <p:cNvCxnSpPr/>
            <p:nvPr/>
          </p:nvCxnSpPr>
          <p:spPr>
            <a:xfrm>
              <a:off x="1260144" y="2809670"/>
              <a:ext cx="2159216" cy="0"/>
            </a:xfrm>
            <a:prstGeom prst="straightConnector1">
              <a:avLst/>
            </a:prstGeom>
            <a:noFill/>
            <a:ln cap="flat" cmpd="sng" w="28575">
              <a:solidFill>
                <a:schemeClr val="dk1"/>
              </a:solidFill>
              <a:prstDash val="solid"/>
              <a:miter lim="800000"/>
              <a:headEnd len="med" w="med" type="none"/>
              <a:tailEnd len="med" w="med" type="none"/>
            </a:ln>
          </p:spPr>
        </p:cxnSp>
        <p:cxnSp>
          <p:nvCxnSpPr>
            <p:cNvPr id="347" name="Google Shape;347;p30"/>
            <p:cNvCxnSpPr/>
            <p:nvPr/>
          </p:nvCxnSpPr>
          <p:spPr>
            <a:xfrm>
              <a:off x="4427524" y="3904894"/>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48" name="Google Shape;348;p30"/>
            <p:cNvCxnSpPr/>
            <p:nvPr/>
          </p:nvCxnSpPr>
          <p:spPr>
            <a:xfrm>
              <a:off x="7367867" y="3914418"/>
              <a:ext cx="504875" cy="0"/>
            </a:xfrm>
            <a:prstGeom prst="straightConnector1">
              <a:avLst/>
            </a:prstGeom>
            <a:noFill/>
            <a:ln cap="flat" cmpd="sng" w="28575">
              <a:solidFill>
                <a:schemeClr val="dk1"/>
              </a:solidFill>
              <a:prstDash val="solid"/>
              <a:miter lim="800000"/>
              <a:headEnd len="med" w="med" type="none"/>
              <a:tailEnd len="med" w="med" type="none"/>
            </a:ln>
          </p:spPr>
        </p:cxnSp>
      </p:grpSp>
      <p:sp>
        <p:nvSpPr>
          <p:cNvPr id="349" name="Google Shape;349;p3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1"/>
          <p:cNvSpPr/>
          <p:nvPr/>
        </p:nvSpPr>
        <p:spPr>
          <a:xfrm>
            <a:off x="395287" y="1844675"/>
            <a:ext cx="21955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&lt; 70?</a:t>
            </a:r>
            <a:endParaRPr/>
          </a:p>
        </p:txBody>
      </p:sp>
      <p:sp>
        <p:nvSpPr>
          <p:cNvPr id="355" name="Google Shape;355;p31"/>
          <p:cNvSpPr/>
          <p:nvPr/>
        </p:nvSpPr>
        <p:spPr>
          <a:xfrm>
            <a:off x="395287" y="3500437"/>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&lt; 40?</a:t>
            </a:r>
            <a:endParaRPr/>
          </a:p>
        </p:txBody>
      </p:sp>
      <p:sp>
        <p:nvSpPr>
          <p:cNvPr id="356" name="Google Shape;356;p31"/>
          <p:cNvSpPr/>
          <p:nvPr/>
        </p:nvSpPr>
        <p:spPr>
          <a:xfrm>
            <a:off x="6300787" y="2205037"/>
            <a:ext cx="2447925" cy="719137"/>
          </a:xfrm>
          <a:prstGeom prst="parallelogram">
            <a:avLst>
              <a:gd fmla="val 1586"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“Honour”</a:t>
            </a:r>
            <a:endParaRPr/>
          </a:p>
        </p:txBody>
      </p:sp>
      <p:sp>
        <p:nvSpPr>
          <p:cNvPr id="357" name="Google Shape;357;p31"/>
          <p:cNvSpPr/>
          <p:nvPr/>
        </p:nvSpPr>
        <p:spPr>
          <a:xfrm>
            <a:off x="6300787" y="3860800"/>
            <a:ext cx="2447925" cy="720725"/>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“Fail”</a:t>
            </a:r>
            <a:endParaRPr/>
          </a:p>
        </p:txBody>
      </p:sp>
      <p:sp>
        <p:nvSpPr>
          <p:cNvPr id="358" name="Google Shape;358;p31"/>
          <p:cNvSpPr/>
          <p:nvPr/>
        </p:nvSpPr>
        <p:spPr>
          <a:xfrm>
            <a:off x="6300787" y="5516562"/>
            <a:ext cx="2447925" cy="720725"/>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“Pass”</a:t>
            </a:r>
            <a:endParaRPr/>
          </a:p>
        </p:txBody>
      </p:sp>
      <p:sp>
        <p:nvSpPr>
          <p:cNvPr id="359" name="Google Shape;359;p31"/>
          <p:cNvSpPr/>
          <p:nvPr/>
        </p:nvSpPr>
        <p:spPr>
          <a:xfrm>
            <a:off x="395287" y="5229225"/>
            <a:ext cx="2016125"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 &gt; Pass?</a:t>
            </a:r>
            <a:endParaRPr/>
          </a:p>
        </p:txBody>
      </p:sp>
      <p:sp>
        <p:nvSpPr>
          <p:cNvPr id="360" name="Google Shape;360;p31"/>
          <p:cNvSpPr/>
          <p:nvPr/>
        </p:nvSpPr>
        <p:spPr>
          <a:xfrm>
            <a:off x="3059112" y="1844675"/>
            <a:ext cx="20177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&gt; 70?</a:t>
            </a:r>
            <a:endParaRPr/>
          </a:p>
        </p:txBody>
      </p:sp>
      <p:sp>
        <p:nvSpPr>
          <p:cNvPr id="361" name="Google Shape;361;p31"/>
          <p:cNvSpPr/>
          <p:nvPr/>
        </p:nvSpPr>
        <p:spPr>
          <a:xfrm>
            <a:off x="3059112" y="3500437"/>
            <a:ext cx="201771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&gt; 40?</a:t>
            </a:r>
            <a:endParaRPr/>
          </a:p>
        </p:txBody>
      </p:sp>
      <p:sp>
        <p:nvSpPr>
          <p:cNvPr id="362" name="Google Shape;362;p31"/>
          <p:cNvSpPr/>
          <p:nvPr/>
        </p:nvSpPr>
        <p:spPr>
          <a:xfrm>
            <a:off x="2916237" y="5229225"/>
            <a:ext cx="2646362" cy="151288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 &gt; Honour?</a:t>
            </a:r>
            <a:endParaRPr/>
          </a:p>
        </p:txBody>
      </p:sp>
      <p:sp>
        <p:nvSpPr>
          <p:cNvPr id="363" name="Google Shape;363;p31"/>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364" name="Google Shape;364;p3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pSp>
        <p:nvGrpSpPr>
          <p:cNvPr id="369" name="Google Shape;369;p32"/>
          <p:cNvGrpSpPr/>
          <p:nvPr/>
        </p:nvGrpSpPr>
        <p:grpSpPr>
          <a:xfrm>
            <a:off x="107950" y="44450"/>
            <a:ext cx="8928100" cy="6697662"/>
            <a:chOff x="107504" y="44624"/>
            <a:chExt cx="8928992" cy="6696744"/>
          </a:xfrm>
        </p:grpSpPr>
        <p:sp>
          <p:nvSpPr>
            <p:cNvPr id="370" name="Google Shape;370;p32"/>
            <p:cNvSpPr/>
            <p:nvPr/>
          </p:nvSpPr>
          <p:spPr>
            <a:xfrm>
              <a:off x="3276471" y="44624"/>
              <a:ext cx="2232248" cy="720626"/>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371" name="Google Shape;371;p32"/>
            <p:cNvSpPr/>
            <p:nvPr/>
          </p:nvSpPr>
          <p:spPr>
            <a:xfrm>
              <a:off x="3276471" y="6165184"/>
              <a:ext cx="2232248" cy="576184"/>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372" name="Google Shape;372;p32"/>
            <p:cNvCxnSpPr/>
            <p:nvPr/>
          </p:nvCxnSpPr>
          <p:spPr>
            <a:xfrm>
              <a:off x="4427524" y="765250"/>
              <a:ext cx="0" cy="287299"/>
            </a:xfrm>
            <a:prstGeom prst="straightConnector1">
              <a:avLst/>
            </a:prstGeom>
            <a:noFill/>
            <a:ln cap="flat" cmpd="sng" w="28575">
              <a:solidFill>
                <a:schemeClr val="dk1"/>
              </a:solidFill>
              <a:prstDash val="solid"/>
              <a:miter lim="800000"/>
              <a:headEnd len="med" w="med" type="none"/>
              <a:tailEnd len="med" w="med" type="stealth"/>
            </a:ln>
          </p:spPr>
        </p:cxnSp>
        <p:sp>
          <p:nvSpPr>
            <p:cNvPr id="373" name="Google Shape;373;p32"/>
            <p:cNvSpPr/>
            <p:nvPr/>
          </p:nvSpPr>
          <p:spPr>
            <a:xfrm>
              <a:off x="3419360" y="2060472"/>
              <a:ext cx="2016326" cy="1512680"/>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A&lt;40?</a:t>
              </a:r>
              <a:endParaRPr/>
            </a:p>
          </p:txBody>
        </p:sp>
        <p:sp>
          <p:nvSpPr>
            <p:cNvPr id="374" name="Google Shape;374;p32"/>
            <p:cNvSpPr txBox="1"/>
            <p:nvPr/>
          </p:nvSpPr>
          <p:spPr>
            <a:xfrm>
              <a:off x="4836506" y="3501008"/>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375" name="Google Shape;375;p32"/>
            <p:cNvSpPr/>
            <p:nvPr/>
          </p:nvSpPr>
          <p:spPr>
            <a:xfrm>
              <a:off x="3203438" y="1052549"/>
              <a:ext cx="2448170" cy="720626"/>
            </a:xfrm>
            <a:prstGeom prst="parallelogram">
              <a:avLst>
                <a:gd fmla="val 159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A</a:t>
              </a:r>
              <a:endParaRPr/>
            </a:p>
          </p:txBody>
        </p:sp>
        <p:sp>
          <p:nvSpPr>
            <p:cNvPr id="376" name="Google Shape;376;p32"/>
            <p:cNvSpPr txBox="1"/>
            <p:nvPr/>
          </p:nvSpPr>
          <p:spPr>
            <a:xfrm>
              <a:off x="2915816" y="2483604"/>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77" name="Google Shape;377;p32"/>
            <p:cNvCxnSpPr/>
            <p:nvPr/>
          </p:nvCxnSpPr>
          <p:spPr>
            <a:xfrm rot="10800000">
              <a:off x="1403033" y="5877886"/>
              <a:ext cx="5904503" cy="0"/>
            </a:xfrm>
            <a:prstGeom prst="straightConnector1">
              <a:avLst/>
            </a:prstGeom>
            <a:noFill/>
            <a:ln cap="flat" cmpd="sng" w="28575">
              <a:solidFill>
                <a:schemeClr val="dk1"/>
              </a:solidFill>
              <a:prstDash val="solid"/>
              <a:miter lim="800000"/>
              <a:headEnd len="med" w="med" type="none"/>
              <a:tailEnd len="med" w="med" type="none"/>
            </a:ln>
          </p:spPr>
        </p:cxnSp>
        <p:cxnSp>
          <p:nvCxnSpPr>
            <p:cNvPr id="378" name="Google Shape;378;p32"/>
            <p:cNvCxnSpPr/>
            <p:nvPr/>
          </p:nvCxnSpPr>
          <p:spPr>
            <a:xfrm>
              <a:off x="4427524" y="5589001"/>
              <a:ext cx="0" cy="288885"/>
            </a:xfrm>
            <a:prstGeom prst="straightConnector1">
              <a:avLst/>
            </a:prstGeom>
            <a:noFill/>
            <a:ln cap="flat" cmpd="sng" w="28575">
              <a:solidFill>
                <a:schemeClr val="dk1"/>
              </a:solidFill>
              <a:prstDash val="solid"/>
              <a:miter lim="800000"/>
              <a:headEnd len="med" w="med" type="none"/>
              <a:tailEnd len="med" w="med" type="stealth"/>
            </a:ln>
          </p:spPr>
        </p:cxnSp>
        <p:sp>
          <p:nvSpPr>
            <p:cNvPr id="379" name="Google Shape;379;p32"/>
            <p:cNvSpPr/>
            <p:nvPr/>
          </p:nvSpPr>
          <p:spPr>
            <a:xfrm>
              <a:off x="5364242" y="3141412"/>
              <a:ext cx="2016326" cy="151109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A&lt;70</a:t>
              </a:r>
              <a:endParaRPr/>
            </a:p>
          </p:txBody>
        </p:sp>
        <p:cxnSp>
          <p:nvCxnSpPr>
            <p:cNvPr id="380" name="Google Shape;380;p32"/>
            <p:cNvCxnSpPr/>
            <p:nvPr/>
          </p:nvCxnSpPr>
          <p:spPr>
            <a:xfrm>
              <a:off x="5435686" y="2825542"/>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81" name="Google Shape;381;p32"/>
            <p:cNvCxnSpPr/>
            <p:nvPr/>
          </p:nvCxnSpPr>
          <p:spPr>
            <a:xfrm>
              <a:off x="6372405" y="2825542"/>
              <a:ext cx="0" cy="323806"/>
            </a:xfrm>
            <a:prstGeom prst="straightConnector1">
              <a:avLst/>
            </a:prstGeom>
            <a:noFill/>
            <a:ln cap="flat" cmpd="sng" w="28575">
              <a:solidFill>
                <a:schemeClr val="dk1"/>
              </a:solidFill>
              <a:prstDash val="solid"/>
              <a:miter lim="800000"/>
              <a:headEnd len="med" w="med" type="none"/>
              <a:tailEnd len="med" w="med" type="stealth"/>
            </a:ln>
          </p:spPr>
        </p:cxnSp>
        <p:sp>
          <p:nvSpPr>
            <p:cNvPr id="382" name="Google Shape;382;p32"/>
            <p:cNvSpPr/>
            <p:nvPr/>
          </p:nvSpPr>
          <p:spPr>
            <a:xfrm>
              <a:off x="107504"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Fail</a:t>
              </a:r>
              <a:endParaRPr/>
            </a:p>
          </p:txBody>
        </p:sp>
        <p:sp>
          <p:nvSpPr>
            <p:cNvPr id="383" name="Google Shape;383;p32"/>
            <p:cNvSpPr/>
            <p:nvPr/>
          </p:nvSpPr>
          <p:spPr>
            <a:xfrm>
              <a:off x="3203438"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Pass</a:t>
              </a:r>
              <a:endParaRPr/>
            </a:p>
          </p:txBody>
        </p:sp>
        <p:sp>
          <p:nvSpPr>
            <p:cNvPr id="384" name="Google Shape;384;p32"/>
            <p:cNvSpPr/>
            <p:nvPr/>
          </p:nvSpPr>
          <p:spPr>
            <a:xfrm>
              <a:off x="6588326" y="4868375"/>
              <a:ext cx="2448170" cy="720626"/>
            </a:xfrm>
            <a:prstGeom prst="parallelogram">
              <a:avLst>
                <a:gd fmla="val 159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Honour</a:t>
              </a:r>
              <a:endParaRPr/>
            </a:p>
          </p:txBody>
        </p:sp>
        <p:cxnSp>
          <p:nvCxnSpPr>
            <p:cNvPr id="385" name="Google Shape;385;p32"/>
            <p:cNvCxnSpPr/>
            <p:nvPr/>
          </p:nvCxnSpPr>
          <p:spPr>
            <a:xfrm>
              <a:off x="1260144" y="2781098"/>
              <a:ext cx="19052" cy="2052356"/>
            </a:xfrm>
            <a:prstGeom prst="straightConnector1">
              <a:avLst/>
            </a:prstGeom>
            <a:noFill/>
            <a:ln cap="flat" cmpd="sng" w="28575">
              <a:solidFill>
                <a:schemeClr val="dk1"/>
              </a:solidFill>
              <a:prstDash val="solid"/>
              <a:miter lim="800000"/>
              <a:headEnd len="med" w="med" type="none"/>
              <a:tailEnd len="med" w="med" type="stealth"/>
            </a:ln>
          </p:spPr>
        </p:cxnSp>
        <p:cxnSp>
          <p:nvCxnSpPr>
            <p:cNvPr id="386" name="Google Shape;386;p32"/>
            <p:cNvCxnSpPr/>
            <p:nvPr/>
          </p:nvCxnSpPr>
          <p:spPr>
            <a:xfrm>
              <a:off x="4451338" y="3896958"/>
              <a:ext cx="0" cy="971417"/>
            </a:xfrm>
            <a:prstGeom prst="straightConnector1">
              <a:avLst/>
            </a:prstGeom>
            <a:noFill/>
            <a:ln cap="flat" cmpd="sng" w="28575">
              <a:solidFill>
                <a:schemeClr val="dk1"/>
              </a:solidFill>
              <a:prstDash val="solid"/>
              <a:miter lim="800000"/>
              <a:headEnd len="med" w="med" type="none"/>
              <a:tailEnd len="med" w="med" type="stealth"/>
            </a:ln>
          </p:spPr>
        </p:cxnSp>
        <p:cxnSp>
          <p:nvCxnSpPr>
            <p:cNvPr id="387" name="Google Shape;387;p32"/>
            <p:cNvCxnSpPr/>
            <p:nvPr/>
          </p:nvCxnSpPr>
          <p:spPr>
            <a:xfrm>
              <a:off x="730753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88" name="Google Shape;388;p32"/>
            <p:cNvCxnSpPr/>
            <p:nvPr/>
          </p:nvCxnSpPr>
          <p:spPr>
            <a:xfrm>
              <a:off x="1476066" y="5589001"/>
              <a:ext cx="0" cy="288885"/>
            </a:xfrm>
            <a:prstGeom prst="straightConnector1">
              <a:avLst/>
            </a:prstGeom>
            <a:noFill/>
            <a:ln cap="flat" cmpd="sng" w="28575">
              <a:solidFill>
                <a:schemeClr val="dk1"/>
              </a:solidFill>
              <a:prstDash val="solid"/>
              <a:miter lim="800000"/>
              <a:headEnd len="med" w="med" type="none"/>
              <a:tailEnd len="med" w="med" type="stealth"/>
            </a:ln>
          </p:spPr>
        </p:cxnSp>
        <p:cxnSp>
          <p:nvCxnSpPr>
            <p:cNvPr id="389" name="Google Shape;389;p32"/>
            <p:cNvCxnSpPr/>
            <p:nvPr/>
          </p:nvCxnSpPr>
          <p:spPr>
            <a:xfrm>
              <a:off x="4427524" y="5877886"/>
              <a:ext cx="0" cy="287298"/>
            </a:xfrm>
            <a:prstGeom prst="straightConnector1">
              <a:avLst/>
            </a:prstGeom>
            <a:noFill/>
            <a:ln cap="flat" cmpd="sng" w="28575">
              <a:solidFill>
                <a:schemeClr val="dk1"/>
              </a:solidFill>
              <a:prstDash val="solid"/>
              <a:miter lim="800000"/>
              <a:headEnd len="med" w="med" type="none"/>
              <a:tailEnd len="med" w="med" type="stealth"/>
            </a:ln>
          </p:spPr>
        </p:cxnSp>
        <p:sp>
          <p:nvSpPr>
            <p:cNvPr id="390" name="Google Shape;390;p32"/>
            <p:cNvSpPr txBox="1"/>
            <p:nvPr/>
          </p:nvSpPr>
          <p:spPr>
            <a:xfrm>
              <a:off x="5580112" y="2456445"/>
              <a:ext cx="45557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cxnSp>
          <p:nvCxnSpPr>
            <p:cNvPr id="391" name="Google Shape;391;p32"/>
            <p:cNvCxnSpPr/>
            <p:nvPr/>
          </p:nvCxnSpPr>
          <p:spPr>
            <a:xfrm>
              <a:off x="4427524" y="1773175"/>
              <a:ext cx="0" cy="287298"/>
            </a:xfrm>
            <a:prstGeom prst="straightConnector1">
              <a:avLst/>
            </a:prstGeom>
            <a:noFill/>
            <a:ln cap="flat" cmpd="sng" w="28575">
              <a:solidFill>
                <a:schemeClr val="dk1"/>
              </a:solidFill>
              <a:prstDash val="solid"/>
              <a:miter lim="800000"/>
              <a:headEnd len="med" w="med" type="none"/>
              <a:tailEnd len="med" w="med" type="stealth"/>
            </a:ln>
          </p:spPr>
        </p:cxnSp>
        <p:cxnSp>
          <p:nvCxnSpPr>
            <p:cNvPr id="392" name="Google Shape;392;p32"/>
            <p:cNvCxnSpPr/>
            <p:nvPr/>
          </p:nvCxnSpPr>
          <p:spPr>
            <a:xfrm>
              <a:off x="7883856" y="3933465"/>
              <a:ext cx="0" cy="934910"/>
            </a:xfrm>
            <a:prstGeom prst="straightConnector1">
              <a:avLst/>
            </a:prstGeom>
            <a:noFill/>
            <a:ln cap="flat" cmpd="sng" w="28575">
              <a:solidFill>
                <a:schemeClr val="dk1"/>
              </a:solidFill>
              <a:prstDash val="solid"/>
              <a:miter lim="800000"/>
              <a:headEnd len="med" w="med" type="none"/>
              <a:tailEnd len="med" w="med" type="stealth"/>
            </a:ln>
          </p:spPr>
        </p:cxnSp>
        <p:sp>
          <p:nvSpPr>
            <p:cNvPr id="393" name="Google Shape;393;p32"/>
            <p:cNvSpPr txBox="1"/>
            <p:nvPr/>
          </p:nvSpPr>
          <p:spPr>
            <a:xfrm>
              <a:off x="7326842" y="3491716"/>
              <a:ext cx="48551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cxnSp>
          <p:nvCxnSpPr>
            <p:cNvPr id="394" name="Google Shape;394;p32"/>
            <p:cNvCxnSpPr/>
            <p:nvPr/>
          </p:nvCxnSpPr>
          <p:spPr>
            <a:xfrm>
              <a:off x="1260144" y="2809670"/>
              <a:ext cx="2159216" cy="0"/>
            </a:xfrm>
            <a:prstGeom prst="straightConnector1">
              <a:avLst/>
            </a:prstGeom>
            <a:noFill/>
            <a:ln cap="flat" cmpd="sng" w="28575">
              <a:solidFill>
                <a:schemeClr val="dk1"/>
              </a:solidFill>
              <a:prstDash val="solid"/>
              <a:miter lim="800000"/>
              <a:headEnd len="med" w="med" type="none"/>
              <a:tailEnd len="med" w="med" type="none"/>
            </a:ln>
          </p:spPr>
        </p:cxnSp>
        <p:cxnSp>
          <p:nvCxnSpPr>
            <p:cNvPr id="395" name="Google Shape;395;p32"/>
            <p:cNvCxnSpPr/>
            <p:nvPr/>
          </p:nvCxnSpPr>
          <p:spPr>
            <a:xfrm>
              <a:off x="4427524" y="3904894"/>
              <a:ext cx="936719" cy="0"/>
            </a:xfrm>
            <a:prstGeom prst="straightConnector1">
              <a:avLst/>
            </a:prstGeom>
            <a:noFill/>
            <a:ln cap="flat" cmpd="sng" w="28575">
              <a:solidFill>
                <a:schemeClr val="dk1"/>
              </a:solidFill>
              <a:prstDash val="solid"/>
              <a:miter lim="800000"/>
              <a:headEnd len="med" w="med" type="none"/>
              <a:tailEnd len="med" w="med" type="none"/>
            </a:ln>
          </p:spPr>
        </p:cxnSp>
        <p:cxnSp>
          <p:nvCxnSpPr>
            <p:cNvPr id="396" name="Google Shape;396;p32"/>
            <p:cNvCxnSpPr/>
            <p:nvPr/>
          </p:nvCxnSpPr>
          <p:spPr>
            <a:xfrm>
              <a:off x="7367867" y="3914418"/>
              <a:ext cx="504875" cy="0"/>
            </a:xfrm>
            <a:prstGeom prst="straightConnector1">
              <a:avLst/>
            </a:prstGeom>
            <a:noFill/>
            <a:ln cap="flat" cmpd="sng" w="28575">
              <a:solidFill>
                <a:schemeClr val="dk1"/>
              </a:solidFill>
              <a:prstDash val="solid"/>
              <a:miter lim="800000"/>
              <a:headEnd len="med" w="med" type="none"/>
              <a:tailEnd len="med" w="med" type="none"/>
            </a:ln>
          </p:spPr>
        </p:cxnSp>
      </p:grpSp>
      <p:sp>
        <p:nvSpPr>
          <p:cNvPr id="397" name="Google Shape;397;p3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8</a:t>
            </a:r>
            <a:endParaRPr/>
          </a:p>
        </p:txBody>
      </p:sp>
      <p:sp>
        <p:nvSpPr>
          <p:cNvPr id="403" name="Google Shape;403;p3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average value of five numbers input in.</a:t>
            </a:r>
            <a:endParaRPr/>
          </a:p>
          <a:p>
            <a:pPr indent="-342900" lvl="0" marL="342900" marR="0" rtl="0" algn="l">
              <a:lnSpc>
                <a:spcPct val="100000"/>
              </a:lnSpc>
              <a:spcBef>
                <a:spcPts val="64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On the following slide, a number of potential boxes you could use to correctly implement the algorithm.</a:t>
            </a:r>
            <a:endParaRPr/>
          </a:p>
        </p:txBody>
      </p:sp>
      <p:sp>
        <p:nvSpPr>
          <p:cNvPr id="404" name="Google Shape;404;p3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34"/>
          <p:cNvGrpSpPr/>
          <p:nvPr/>
        </p:nvGrpSpPr>
        <p:grpSpPr>
          <a:xfrm>
            <a:off x="2987675" y="188912"/>
            <a:ext cx="5470525" cy="6408737"/>
            <a:chOff x="2987824" y="188640"/>
            <a:chExt cx="5470111" cy="6408712"/>
          </a:xfrm>
        </p:grpSpPr>
        <p:sp>
          <p:nvSpPr>
            <p:cNvPr id="410" name="Google Shape;410;p34"/>
            <p:cNvSpPr/>
            <p:nvPr/>
          </p:nvSpPr>
          <p:spPr>
            <a:xfrm>
              <a:off x="3105290" y="188640"/>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411" name="Google Shape;411;p34"/>
            <p:cNvSpPr/>
            <p:nvPr/>
          </p:nvSpPr>
          <p:spPr>
            <a:xfrm>
              <a:off x="3105290" y="6092529"/>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412" name="Google Shape;412;p34"/>
            <p:cNvCxnSpPr/>
            <p:nvPr/>
          </p:nvCxnSpPr>
          <p:spPr>
            <a:xfrm>
              <a:off x="4184708" y="693463"/>
              <a:ext cx="0" cy="301624"/>
            </a:xfrm>
            <a:prstGeom prst="straightConnector1">
              <a:avLst/>
            </a:prstGeom>
            <a:noFill/>
            <a:ln cap="flat" cmpd="sng" w="28575">
              <a:solidFill>
                <a:schemeClr val="dk1"/>
              </a:solidFill>
              <a:prstDash val="solid"/>
              <a:miter lim="800000"/>
              <a:headEnd len="med" w="med" type="none"/>
              <a:tailEnd len="med" w="med" type="stealth"/>
            </a:ln>
          </p:spPr>
        </p:cxnSp>
        <p:sp>
          <p:nvSpPr>
            <p:cNvPr id="413" name="Google Shape;413;p34"/>
            <p:cNvSpPr/>
            <p:nvPr/>
          </p:nvSpPr>
          <p:spPr>
            <a:xfrm>
              <a:off x="2987824" y="3536664"/>
              <a:ext cx="2376308" cy="118903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14" name="Google Shape;414;p34"/>
            <p:cNvCxnSpPr/>
            <p:nvPr/>
          </p:nvCxnSpPr>
          <p:spPr>
            <a:xfrm>
              <a:off x="5362544" y="4160550"/>
              <a:ext cx="766705" cy="0"/>
            </a:xfrm>
            <a:prstGeom prst="straightConnector1">
              <a:avLst/>
            </a:prstGeom>
            <a:noFill/>
            <a:ln cap="flat" cmpd="sng" w="28575">
              <a:solidFill>
                <a:schemeClr val="dk1"/>
              </a:solidFill>
              <a:prstDash val="solid"/>
              <a:miter lim="800000"/>
              <a:headEnd len="med" w="med" type="none"/>
              <a:tailEnd len="med" w="med" type="stealth"/>
            </a:ln>
          </p:spPr>
        </p:cxnSp>
        <p:sp>
          <p:nvSpPr>
            <p:cNvPr id="415" name="Google Shape;415;p34"/>
            <p:cNvSpPr txBox="1"/>
            <p:nvPr/>
          </p:nvSpPr>
          <p:spPr>
            <a:xfrm>
              <a:off x="5506114" y="3799757"/>
              <a:ext cx="57606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416" name="Google Shape;416;p34"/>
            <p:cNvSpPr/>
            <p:nvPr/>
          </p:nvSpPr>
          <p:spPr>
            <a:xfrm>
              <a:off x="3068781" y="1772959"/>
              <a:ext cx="2233443" cy="50323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1</a:t>
              </a:r>
              <a:endParaRPr/>
            </a:p>
          </p:txBody>
        </p:sp>
        <p:sp>
          <p:nvSpPr>
            <p:cNvPr id="417" name="Google Shape;417;p34"/>
            <p:cNvSpPr txBox="1"/>
            <p:nvPr/>
          </p:nvSpPr>
          <p:spPr>
            <a:xfrm>
              <a:off x="3753169" y="4715852"/>
              <a:ext cx="9361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418" name="Google Shape;418;p34"/>
            <p:cNvSpPr/>
            <p:nvPr/>
          </p:nvSpPr>
          <p:spPr>
            <a:xfrm>
              <a:off x="6057817" y="3115980"/>
              <a:ext cx="2400118" cy="539748"/>
            </a:xfrm>
            <a:prstGeom prst="parallelogram">
              <a:avLst>
                <a:gd fmla="val 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19" name="Google Shape;419;p34"/>
            <p:cNvCxnSpPr/>
            <p:nvPr/>
          </p:nvCxnSpPr>
          <p:spPr>
            <a:xfrm>
              <a:off x="4184708" y="4689184"/>
              <a:ext cx="0" cy="539748"/>
            </a:xfrm>
            <a:prstGeom prst="straightConnector1">
              <a:avLst/>
            </a:prstGeom>
            <a:noFill/>
            <a:ln cap="flat" cmpd="sng" w="28575">
              <a:solidFill>
                <a:schemeClr val="dk1"/>
              </a:solidFill>
              <a:prstDash val="solid"/>
              <a:miter lim="800000"/>
              <a:headEnd len="med" w="med" type="none"/>
              <a:tailEnd len="med" w="med" type="stealth"/>
            </a:ln>
          </p:spPr>
        </p:cxnSp>
        <p:cxnSp>
          <p:nvCxnSpPr>
            <p:cNvPr id="420" name="Google Shape;420;p34"/>
            <p:cNvCxnSpPr/>
            <p:nvPr/>
          </p:nvCxnSpPr>
          <p:spPr>
            <a:xfrm flipH="1">
              <a:off x="4175184" y="2277782"/>
              <a:ext cx="9524" cy="1295395"/>
            </a:xfrm>
            <a:prstGeom prst="straightConnector1">
              <a:avLst/>
            </a:prstGeom>
            <a:noFill/>
            <a:ln cap="flat" cmpd="sng" w="28575">
              <a:solidFill>
                <a:schemeClr val="dk1"/>
              </a:solidFill>
              <a:prstDash val="solid"/>
              <a:miter lim="800000"/>
              <a:headEnd len="med" w="med" type="none"/>
              <a:tailEnd len="med" w="med" type="stealth"/>
            </a:ln>
          </p:spPr>
        </p:cxnSp>
        <p:cxnSp>
          <p:nvCxnSpPr>
            <p:cNvPr id="421" name="Google Shape;421;p34"/>
            <p:cNvCxnSpPr/>
            <p:nvPr/>
          </p:nvCxnSpPr>
          <p:spPr>
            <a:xfrm rot="10800000">
              <a:off x="7210255" y="3670013"/>
              <a:ext cx="0" cy="273049"/>
            </a:xfrm>
            <a:prstGeom prst="straightConnector1">
              <a:avLst/>
            </a:prstGeom>
            <a:noFill/>
            <a:ln cap="flat" cmpd="sng" w="28575">
              <a:solidFill>
                <a:schemeClr val="dk1"/>
              </a:solidFill>
              <a:prstDash val="solid"/>
              <a:miter lim="800000"/>
              <a:headEnd len="med" w="med" type="none"/>
              <a:tailEnd len="med" w="med" type="stealth"/>
            </a:ln>
          </p:spPr>
        </p:cxnSp>
        <p:cxnSp>
          <p:nvCxnSpPr>
            <p:cNvPr id="422" name="Google Shape;422;p34"/>
            <p:cNvCxnSpPr/>
            <p:nvPr/>
          </p:nvCxnSpPr>
          <p:spPr>
            <a:xfrm rot="10800000">
              <a:off x="4184708" y="2636555"/>
              <a:ext cx="1873108" cy="0"/>
            </a:xfrm>
            <a:prstGeom prst="straightConnector1">
              <a:avLst/>
            </a:prstGeom>
            <a:noFill/>
            <a:ln cap="flat" cmpd="sng" w="28575">
              <a:solidFill>
                <a:schemeClr val="dk1"/>
              </a:solidFill>
              <a:prstDash val="solid"/>
              <a:miter lim="800000"/>
              <a:headEnd len="med" w="med" type="none"/>
              <a:tailEnd len="med" w="med" type="stealth"/>
            </a:ln>
          </p:spPr>
        </p:cxnSp>
        <p:sp>
          <p:nvSpPr>
            <p:cNvPr id="423" name="Google Shape;423;p34"/>
            <p:cNvSpPr/>
            <p:nvPr/>
          </p:nvSpPr>
          <p:spPr>
            <a:xfrm>
              <a:off x="3105290" y="98079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Total = 0</a:t>
              </a:r>
              <a:endParaRPr/>
            </a:p>
          </p:txBody>
        </p:sp>
        <p:cxnSp>
          <p:nvCxnSpPr>
            <p:cNvPr id="424" name="Google Shape;424;p34"/>
            <p:cNvCxnSpPr/>
            <p:nvPr/>
          </p:nvCxnSpPr>
          <p:spPr>
            <a:xfrm>
              <a:off x="4184708" y="1484035"/>
              <a:ext cx="0" cy="303211"/>
            </a:xfrm>
            <a:prstGeom prst="straightConnector1">
              <a:avLst/>
            </a:prstGeom>
            <a:noFill/>
            <a:ln cap="flat" cmpd="sng" w="28575">
              <a:solidFill>
                <a:schemeClr val="dk1"/>
              </a:solidFill>
              <a:prstDash val="solid"/>
              <a:miter lim="800000"/>
              <a:headEnd len="med" w="med" type="none"/>
              <a:tailEnd len="med" w="med" type="stealth"/>
            </a:ln>
          </p:spPr>
        </p:cxnSp>
        <p:sp>
          <p:nvSpPr>
            <p:cNvPr id="425" name="Google Shape;425;p34"/>
            <p:cNvSpPr/>
            <p:nvPr/>
          </p:nvSpPr>
          <p:spPr>
            <a:xfrm>
              <a:off x="3059257" y="5228932"/>
              <a:ext cx="2233443" cy="504823"/>
            </a:xfrm>
            <a:prstGeom prst="parallelogram">
              <a:avLst>
                <a:gd fmla="val 1221"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26" name="Google Shape;426;p34"/>
            <p:cNvCxnSpPr/>
            <p:nvPr/>
          </p:nvCxnSpPr>
          <p:spPr>
            <a:xfrm>
              <a:off x="4184708" y="5697244"/>
              <a:ext cx="0" cy="395285"/>
            </a:xfrm>
            <a:prstGeom prst="straightConnector1">
              <a:avLst/>
            </a:prstGeom>
            <a:noFill/>
            <a:ln cap="flat" cmpd="sng" w="28575">
              <a:solidFill>
                <a:schemeClr val="dk1"/>
              </a:solidFill>
              <a:prstDash val="solid"/>
              <a:miter lim="800000"/>
              <a:headEnd len="med" w="med" type="none"/>
              <a:tailEnd len="med" w="med" type="stealth"/>
            </a:ln>
          </p:spPr>
        </p:cxnSp>
        <p:sp>
          <p:nvSpPr>
            <p:cNvPr id="427" name="Google Shape;427;p34"/>
            <p:cNvSpPr/>
            <p:nvPr/>
          </p:nvSpPr>
          <p:spPr>
            <a:xfrm>
              <a:off x="6057817" y="234921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428" name="Google Shape;428;p34"/>
            <p:cNvCxnSpPr/>
            <p:nvPr/>
          </p:nvCxnSpPr>
          <p:spPr>
            <a:xfrm rot="10800000">
              <a:off x="7210255" y="2866742"/>
              <a:ext cx="0" cy="274637"/>
            </a:xfrm>
            <a:prstGeom prst="straightConnector1">
              <a:avLst/>
            </a:prstGeom>
            <a:noFill/>
            <a:ln cap="flat" cmpd="sng" w="28575">
              <a:solidFill>
                <a:schemeClr val="dk1"/>
              </a:solidFill>
              <a:prstDash val="solid"/>
              <a:miter lim="800000"/>
              <a:headEnd len="med" w="med" type="none"/>
              <a:tailEnd len="med" w="med" type="stealth"/>
            </a:ln>
          </p:spPr>
        </p:cxnSp>
        <p:sp>
          <p:nvSpPr>
            <p:cNvPr id="429" name="Google Shape;429;p34"/>
            <p:cNvSpPr/>
            <p:nvPr/>
          </p:nvSpPr>
          <p:spPr>
            <a:xfrm>
              <a:off x="6011783" y="3933537"/>
              <a:ext cx="2231856" cy="503236"/>
            </a:xfrm>
            <a:prstGeom prst="parallelogram">
              <a:avLst>
                <a:gd fmla="val 121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430" name="Google Shape;430;p3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Pseudocode &amp; Algorithm</a:t>
            </a:r>
            <a:endParaRPr/>
          </a:p>
        </p:txBody>
      </p:sp>
      <p:sp>
        <p:nvSpPr>
          <p:cNvPr id="116" name="Google Shape;116;p1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Detailed Algorithm </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1:  	Input M1,M2,M3,M4</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2: 	GRADE ← (M1+M2+M3+M4)/4 </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Step 3: 	if (GRADE &lt; 60) then</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Print “FAIL”</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else</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Print “PASS”</a:t>
            </a:r>
            <a:endParaRPr/>
          </a:p>
          <a:p>
            <a:pPr indent="-342900" lvl="0" marL="342900" rtl="0" algn="l">
              <a:lnSpc>
                <a:spcPct val="90000"/>
              </a:lnSpc>
              <a:spcBef>
                <a:spcPts val="56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endif</a:t>
            </a:r>
            <a:endParaRPr/>
          </a:p>
        </p:txBody>
      </p:sp>
      <p:sp>
        <p:nvSpPr>
          <p:cNvPr id="117" name="Google Shape;117;p1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cap="none" strike="noStrike">
                <a:solidFill>
                  <a:schemeClr val="dk1"/>
                </a:solidFill>
                <a:latin typeface="Tahoma"/>
                <a:ea typeface="Tahoma"/>
                <a:cs typeface="Tahoma"/>
                <a:sym typeface="Tahoma"/>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5"/>
          <p:cNvSpPr/>
          <p:nvPr/>
        </p:nvSpPr>
        <p:spPr>
          <a:xfrm>
            <a:off x="395287" y="1952625"/>
            <a:ext cx="2376487"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A==6?</a:t>
            </a:r>
            <a:endParaRPr/>
          </a:p>
        </p:txBody>
      </p:sp>
      <p:sp>
        <p:nvSpPr>
          <p:cNvPr id="436" name="Google Shape;436;p35"/>
          <p:cNvSpPr/>
          <p:nvPr/>
        </p:nvSpPr>
        <p:spPr>
          <a:xfrm>
            <a:off x="6227762" y="4652962"/>
            <a:ext cx="2376487"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 + X</a:t>
            </a:r>
            <a:endParaRPr/>
          </a:p>
        </p:txBody>
      </p:sp>
      <p:sp>
        <p:nvSpPr>
          <p:cNvPr id="437" name="Google Shape;437;p35"/>
          <p:cNvSpPr/>
          <p:nvPr/>
        </p:nvSpPr>
        <p:spPr>
          <a:xfrm>
            <a:off x="3492500"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 / 5</a:t>
            </a:r>
            <a:endParaRPr/>
          </a:p>
        </p:txBody>
      </p:sp>
      <p:sp>
        <p:nvSpPr>
          <p:cNvPr id="438" name="Google Shape;438;p35"/>
          <p:cNvSpPr/>
          <p:nvPr/>
        </p:nvSpPr>
        <p:spPr>
          <a:xfrm>
            <a:off x="3348037" y="1952625"/>
            <a:ext cx="2376487"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A==5?</a:t>
            </a:r>
            <a:endParaRPr/>
          </a:p>
        </p:txBody>
      </p:sp>
      <p:sp>
        <p:nvSpPr>
          <p:cNvPr id="439" name="Google Shape;439;p35"/>
          <p:cNvSpPr/>
          <p:nvPr/>
        </p:nvSpPr>
        <p:spPr>
          <a:xfrm>
            <a:off x="6300787" y="1952625"/>
            <a:ext cx="2374900" cy="1189037"/>
          </a:xfrm>
          <a:prstGeom prst="diamond">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Is A==0?</a:t>
            </a:r>
            <a:endParaRPr/>
          </a:p>
        </p:txBody>
      </p:sp>
      <p:sp>
        <p:nvSpPr>
          <p:cNvPr id="440" name="Google Shape;440;p35"/>
          <p:cNvSpPr/>
          <p:nvPr/>
        </p:nvSpPr>
        <p:spPr>
          <a:xfrm>
            <a:off x="539750"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a:t>
            </a:r>
            <a:endParaRPr/>
          </a:p>
        </p:txBody>
      </p:sp>
      <p:sp>
        <p:nvSpPr>
          <p:cNvPr id="441" name="Google Shape;441;p35"/>
          <p:cNvSpPr/>
          <p:nvPr/>
        </p:nvSpPr>
        <p:spPr>
          <a:xfrm>
            <a:off x="6227762" y="3573462"/>
            <a:ext cx="2232025" cy="503237"/>
          </a:xfrm>
          <a:prstGeom prst="parallelogram">
            <a:avLst>
              <a:gd fmla="val 121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Print Total++</a:t>
            </a:r>
            <a:endParaRPr/>
          </a:p>
        </p:txBody>
      </p:sp>
      <p:sp>
        <p:nvSpPr>
          <p:cNvPr id="442" name="Google Shape;442;p35"/>
          <p:cNvSpPr/>
          <p:nvPr/>
        </p:nvSpPr>
        <p:spPr>
          <a:xfrm>
            <a:off x="539750" y="4652962"/>
            <a:ext cx="2232025"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X</a:t>
            </a:r>
            <a:endParaRPr/>
          </a:p>
        </p:txBody>
      </p:sp>
      <p:sp>
        <p:nvSpPr>
          <p:cNvPr id="443" name="Google Shape;443;p35"/>
          <p:cNvSpPr/>
          <p:nvPr/>
        </p:nvSpPr>
        <p:spPr>
          <a:xfrm>
            <a:off x="3492500" y="4652962"/>
            <a:ext cx="2232025" cy="50482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a:t>
            </a:r>
            <a:endParaRPr/>
          </a:p>
        </p:txBody>
      </p:sp>
      <p:sp>
        <p:nvSpPr>
          <p:cNvPr id="444" name="Google Shape;444;p35"/>
          <p:cNvSpPr/>
          <p:nvPr/>
        </p:nvSpPr>
        <p:spPr>
          <a:xfrm>
            <a:off x="6227762"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X</a:t>
            </a:r>
            <a:endParaRPr/>
          </a:p>
        </p:txBody>
      </p:sp>
      <p:sp>
        <p:nvSpPr>
          <p:cNvPr id="445" name="Google Shape;445;p35"/>
          <p:cNvSpPr/>
          <p:nvPr/>
        </p:nvSpPr>
        <p:spPr>
          <a:xfrm>
            <a:off x="3348037"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Total</a:t>
            </a:r>
            <a:endParaRPr/>
          </a:p>
        </p:txBody>
      </p:sp>
      <p:sp>
        <p:nvSpPr>
          <p:cNvPr id="446" name="Google Shape;446;p35"/>
          <p:cNvSpPr/>
          <p:nvPr/>
        </p:nvSpPr>
        <p:spPr>
          <a:xfrm>
            <a:off x="539750" y="5732462"/>
            <a:ext cx="2232025" cy="504825"/>
          </a:xfrm>
          <a:prstGeom prst="parallelogram">
            <a:avLst>
              <a:gd fmla="val 1221"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Read A</a:t>
            </a:r>
            <a:endParaRPr/>
          </a:p>
        </p:txBody>
      </p:sp>
      <p:sp>
        <p:nvSpPr>
          <p:cNvPr id="447" name="Google Shape;447;p35"/>
          <p:cNvSpPr txBox="1"/>
          <p:nvPr/>
        </p:nvSpPr>
        <p:spPr>
          <a:xfrm>
            <a:off x="468312" y="260350"/>
            <a:ext cx="8135937" cy="1873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a:solidFill>
                  <a:schemeClr val="dk1"/>
                </a:solidFill>
                <a:latin typeface="Times New Roman"/>
                <a:ea typeface="Times New Roman"/>
                <a:cs typeface="Times New Roman"/>
                <a:sym typeface="Times New Roman"/>
              </a:rPr>
              <a:t>Pick the appropriate three of the following boxes that describe the algorithm as described.</a:t>
            </a:r>
            <a:endParaRPr/>
          </a:p>
        </p:txBody>
      </p:sp>
      <p:sp>
        <p:nvSpPr>
          <p:cNvPr id="448" name="Google Shape;448;p3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36"/>
          <p:cNvGrpSpPr/>
          <p:nvPr/>
        </p:nvGrpSpPr>
        <p:grpSpPr>
          <a:xfrm>
            <a:off x="2987675" y="188912"/>
            <a:ext cx="5470525" cy="6408737"/>
            <a:chOff x="2987824" y="188640"/>
            <a:chExt cx="5470111" cy="6408712"/>
          </a:xfrm>
        </p:grpSpPr>
        <p:sp>
          <p:nvSpPr>
            <p:cNvPr id="454" name="Google Shape;454;p36"/>
            <p:cNvSpPr/>
            <p:nvPr/>
          </p:nvSpPr>
          <p:spPr>
            <a:xfrm>
              <a:off x="3105290" y="188640"/>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START</a:t>
              </a:r>
              <a:endParaRPr/>
            </a:p>
          </p:txBody>
        </p:sp>
        <p:sp>
          <p:nvSpPr>
            <p:cNvPr id="455" name="Google Shape;455;p36"/>
            <p:cNvSpPr/>
            <p:nvPr/>
          </p:nvSpPr>
          <p:spPr>
            <a:xfrm>
              <a:off x="3105290" y="6092529"/>
              <a:ext cx="2162011" cy="504823"/>
            </a:xfrm>
            <a:prstGeom prst="roundRect">
              <a:avLst>
                <a:gd fmla="val 16667"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p:txBody>
        </p:sp>
        <p:cxnSp>
          <p:nvCxnSpPr>
            <p:cNvPr id="456" name="Google Shape;456;p36"/>
            <p:cNvCxnSpPr/>
            <p:nvPr/>
          </p:nvCxnSpPr>
          <p:spPr>
            <a:xfrm>
              <a:off x="4184708" y="693463"/>
              <a:ext cx="0" cy="301624"/>
            </a:xfrm>
            <a:prstGeom prst="straightConnector1">
              <a:avLst/>
            </a:prstGeom>
            <a:noFill/>
            <a:ln cap="flat" cmpd="sng" w="28575">
              <a:solidFill>
                <a:schemeClr val="dk1"/>
              </a:solidFill>
              <a:prstDash val="solid"/>
              <a:miter lim="800000"/>
              <a:headEnd len="med" w="med" type="none"/>
              <a:tailEnd len="med" w="med" type="stealth"/>
            </a:ln>
          </p:spPr>
        </p:cxnSp>
        <p:sp>
          <p:nvSpPr>
            <p:cNvPr id="457" name="Google Shape;457;p36"/>
            <p:cNvSpPr/>
            <p:nvPr/>
          </p:nvSpPr>
          <p:spPr>
            <a:xfrm>
              <a:off x="2987824" y="3536664"/>
              <a:ext cx="2376308" cy="1189033"/>
            </a:xfrm>
            <a:prstGeom prst="diamond">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A == 6</a:t>
              </a:r>
              <a:endParaRPr/>
            </a:p>
          </p:txBody>
        </p:sp>
        <p:cxnSp>
          <p:nvCxnSpPr>
            <p:cNvPr id="458" name="Google Shape;458;p36"/>
            <p:cNvCxnSpPr/>
            <p:nvPr/>
          </p:nvCxnSpPr>
          <p:spPr>
            <a:xfrm>
              <a:off x="5362544" y="4160550"/>
              <a:ext cx="766705" cy="0"/>
            </a:xfrm>
            <a:prstGeom prst="straightConnector1">
              <a:avLst/>
            </a:prstGeom>
            <a:noFill/>
            <a:ln cap="flat" cmpd="sng" w="28575">
              <a:solidFill>
                <a:schemeClr val="dk1"/>
              </a:solidFill>
              <a:prstDash val="solid"/>
              <a:miter lim="800000"/>
              <a:headEnd len="med" w="med" type="none"/>
              <a:tailEnd len="med" w="med" type="stealth"/>
            </a:ln>
          </p:spPr>
        </p:cxnSp>
        <p:sp>
          <p:nvSpPr>
            <p:cNvPr id="459" name="Google Shape;459;p36"/>
            <p:cNvSpPr txBox="1"/>
            <p:nvPr/>
          </p:nvSpPr>
          <p:spPr>
            <a:xfrm>
              <a:off x="5506114" y="3799757"/>
              <a:ext cx="57606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No</a:t>
              </a:r>
              <a:endParaRPr/>
            </a:p>
          </p:txBody>
        </p:sp>
        <p:sp>
          <p:nvSpPr>
            <p:cNvPr id="460" name="Google Shape;460;p36"/>
            <p:cNvSpPr/>
            <p:nvPr/>
          </p:nvSpPr>
          <p:spPr>
            <a:xfrm>
              <a:off x="3068781" y="1772959"/>
              <a:ext cx="2233443" cy="503235"/>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1</a:t>
              </a:r>
              <a:endParaRPr/>
            </a:p>
          </p:txBody>
        </p:sp>
        <p:sp>
          <p:nvSpPr>
            <p:cNvPr id="461" name="Google Shape;461;p36"/>
            <p:cNvSpPr txBox="1"/>
            <p:nvPr/>
          </p:nvSpPr>
          <p:spPr>
            <a:xfrm>
              <a:off x="3753169" y="4715852"/>
              <a:ext cx="936104"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Yes</a:t>
              </a:r>
              <a:endParaRPr/>
            </a:p>
          </p:txBody>
        </p:sp>
        <p:sp>
          <p:nvSpPr>
            <p:cNvPr id="462" name="Google Shape;462;p36"/>
            <p:cNvSpPr/>
            <p:nvPr/>
          </p:nvSpPr>
          <p:spPr>
            <a:xfrm>
              <a:off x="6057817" y="3115980"/>
              <a:ext cx="2400118" cy="539748"/>
            </a:xfrm>
            <a:prstGeom prst="parallelogram">
              <a:avLst>
                <a:gd fmla="val 0"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Total = Total +X</a:t>
              </a:r>
              <a:r>
                <a:rPr b="0" i="0" lang="en-US" sz="2400" u="none">
                  <a:solidFill>
                    <a:schemeClr val="dk1"/>
                  </a:solidFill>
                  <a:latin typeface="Times New Roman"/>
                  <a:ea typeface="Times New Roman"/>
                  <a:cs typeface="Times New Roman"/>
                  <a:sym typeface="Times New Roman"/>
                </a:rPr>
                <a:t> </a:t>
              </a:r>
              <a:endParaRPr/>
            </a:p>
          </p:txBody>
        </p:sp>
        <p:cxnSp>
          <p:nvCxnSpPr>
            <p:cNvPr id="463" name="Google Shape;463;p36"/>
            <p:cNvCxnSpPr/>
            <p:nvPr/>
          </p:nvCxnSpPr>
          <p:spPr>
            <a:xfrm>
              <a:off x="4184708" y="4689184"/>
              <a:ext cx="0" cy="539748"/>
            </a:xfrm>
            <a:prstGeom prst="straightConnector1">
              <a:avLst/>
            </a:prstGeom>
            <a:noFill/>
            <a:ln cap="flat" cmpd="sng" w="28575">
              <a:solidFill>
                <a:schemeClr val="dk1"/>
              </a:solidFill>
              <a:prstDash val="solid"/>
              <a:miter lim="800000"/>
              <a:headEnd len="med" w="med" type="none"/>
              <a:tailEnd len="med" w="med" type="stealth"/>
            </a:ln>
          </p:spPr>
        </p:cxnSp>
        <p:cxnSp>
          <p:nvCxnSpPr>
            <p:cNvPr id="464" name="Google Shape;464;p36"/>
            <p:cNvCxnSpPr/>
            <p:nvPr/>
          </p:nvCxnSpPr>
          <p:spPr>
            <a:xfrm flipH="1">
              <a:off x="4175184" y="2277782"/>
              <a:ext cx="9524" cy="1295395"/>
            </a:xfrm>
            <a:prstGeom prst="straightConnector1">
              <a:avLst/>
            </a:prstGeom>
            <a:noFill/>
            <a:ln cap="flat" cmpd="sng" w="28575">
              <a:solidFill>
                <a:schemeClr val="dk1"/>
              </a:solidFill>
              <a:prstDash val="solid"/>
              <a:miter lim="800000"/>
              <a:headEnd len="med" w="med" type="none"/>
              <a:tailEnd len="med" w="med" type="stealth"/>
            </a:ln>
          </p:spPr>
        </p:cxnSp>
        <p:cxnSp>
          <p:nvCxnSpPr>
            <p:cNvPr id="465" name="Google Shape;465;p36"/>
            <p:cNvCxnSpPr/>
            <p:nvPr/>
          </p:nvCxnSpPr>
          <p:spPr>
            <a:xfrm rot="10800000">
              <a:off x="7210255" y="3670013"/>
              <a:ext cx="0" cy="273049"/>
            </a:xfrm>
            <a:prstGeom prst="straightConnector1">
              <a:avLst/>
            </a:prstGeom>
            <a:noFill/>
            <a:ln cap="flat" cmpd="sng" w="28575">
              <a:solidFill>
                <a:schemeClr val="dk1"/>
              </a:solidFill>
              <a:prstDash val="solid"/>
              <a:miter lim="800000"/>
              <a:headEnd len="med" w="med" type="none"/>
              <a:tailEnd len="med" w="med" type="stealth"/>
            </a:ln>
          </p:spPr>
        </p:cxnSp>
        <p:cxnSp>
          <p:nvCxnSpPr>
            <p:cNvPr id="466" name="Google Shape;466;p36"/>
            <p:cNvCxnSpPr/>
            <p:nvPr/>
          </p:nvCxnSpPr>
          <p:spPr>
            <a:xfrm rot="10800000">
              <a:off x="4184708" y="2636555"/>
              <a:ext cx="1873108" cy="0"/>
            </a:xfrm>
            <a:prstGeom prst="straightConnector1">
              <a:avLst/>
            </a:prstGeom>
            <a:noFill/>
            <a:ln cap="flat" cmpd="sng" w="28575">
              <a:solidFill>
                <a:schemeClr val="dk1"/>
              </a:solidFill>
              <a:prstDash val="solid"/>
              <a:miter lim="800000"/>
              <a:headEnd len="med" w="med" type="none"/>
              <a:tailEnd len="med" w="med" type="stealth"/>
            </a:ln>
          </p:spPr>
        </p:cxnSp>
        <p:sp>
          <p:nvSpPr>
            <p:cNvPr id="467" name="Google Shape;467;p36"/>
            <p:cNvSpPr/>
            <p:nvPr/>
          </p:nvSpPr>
          <p:spPr>
            <a:xfrm>
              <a:off x="3105290" y="98079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Total = 0</a:t>
              </a:r>
              <a:endParaRPr/>
            </a:p>
          </p:txBody>
        </p:sp>
        <p:cxnSp>
          <p:nvCxnSpPr>
            <p:cNvPr id="468" name="Google Shape;468;p36"/>
            <p:cNvCxnSpPr/>
            <p:nvPr/>
          </p:nvCxnSpPr>
          <p:spPr>
            <a:xfrm>
              <a:off x="4184708" y="1484035"/>
              <a:ext cx="0" cy="303211"/>
            </a:xfrm>
            <a:prstGeom prst="straightConnector1">
              <a:avLst/>
            </a:prstGeom>
            <a:noFill/>
            <a:ln cap="flat" cmpd="sng" w="28575">
              <a:solidFill>
                <a:schemeClr val="dk1"/>
              </a:solidFill>
              <a:prstDash val="solid"/>
              <a:miter lim="800000"/>
              <a:headEnd len="med" w="med" type="none"/>
              <a:tailEnd len="med" w="med" type="stealth"/>
            </a:ln>
          </p:spPr>
        </p:cxnSp>
        <p:sp>
          <p:nvSpPr>
            <p:cNvPr id="469" name="Google Shape;469;p36"/>
            <p:cNvSpPr/>
            <p:nvPr/>
          </p:nvSpPr>
          <p:spPr>
            <a:xfrm>
              <a:off x="3059257" y="5228932"/>
              <a:ext cx="2233443" cy="504823"/>
            </a:xfrm>
            <a:prstGeom prst="parallelogram">
              <a:avLst>
                <a:gd fmla="val 1221"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Print Total</a:t>
              </a:r>
              <a:endParaRPr/>
            </a:p>
          </p:txBody>
        </p:sp>
        <p:cxnSp>
          <p:nvCxnSpPr>
            <p:cNvPr id="470" name="Google Shape;470;p36"/>
            <p:cNvCxnSpPr/>
            <p:nvPr/>
          </p:nvCxnSpPr>
          <p:spPr>
            <a:xfrm>
              <a:off x="4184708" y="5697244"/>
              <a:ext cx="0" cy="395285"/>
            </a:xfrm>
            <a:prstGeom prst="straightConnector1">
              <a:avLst/>
            </a:prstGeom>
            <a:noFill/>
            <a:ln cap="flat" cmpd="sng" w="28575">
              <a:solidFill>
                <a:schemeClr val="dk1"/>
              </a:solidFill>
              <a:prstDash val="solid"/>
              <a:miter lim="800000"/>
              <a:headEnd len="med" w="med" type="none"/>
              <a:tailEnd len="med" w="med" type="stealth"/>
            </a:ln>
          </p:spPr>
        </p:cxnSp>
        <p:sp>
          <p:nvSpPr>
            <p:cNvPr id="471" name="Google Shape;471;p36"/>
            <p:cNvSpPr/>
            <p:nvPr/>
          </p:nvSpPr>
          <p:spPr>
            <a:xfrm>
              <a:off x="6057817" y="2349219"/>
              <a:ext cx="2231856" cy="503236"/>
            </a:xfrm>
            <a:prstGeom prst="parallelogram">
              <a:avLst>
                <a:gd fmla="val 0" name="adj"/>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 = A + 1</a:t>
              </a:r>
              <a:endParaRPr/>
            </a:p>
          </p:txBody>
        </p:sp>
        <p:cxnSp>
          <p:nvCxnSpPr>
            <p:cNvPr id="472" name="Google Shape;472;p36"/>
            <p:cNvCxnSpPr/>
            <p:nvPr/>
          </p:nvCxnSpPr>
          <p:spPr>
            <a:xfrm rot="10800000">
              <a:off x="7210255" y="2866742"/>
              <a:ext cx="0" cy="274637"/>
            </a:xfrm>
            <a:prstGeom prst="straightConnector1">
              <a:avLst/>
            </a:prstGeom>
            <a:noFill/>
            <a:ln cap="flat" cmpd="sng" w="28575">
              <a:solidFill>
                <a:schemeClr val="dk1"/>
              </a:solidFill>
              <a:prstDash val="solid"/>
              <a:miter lim="800000"/>
              <a:headEnd len="med" w="med" type="none"/>
              <a:tailEnd len="med" w="med" type="stealth"/>
            </a:ln>
          </p:spPr>
        </p:cxnSp>
        <p:sp>
          <p:nvSpPr>
            <p:cNvPr id="473" name="Google Shape;473;p36"/>
            <p:cNvSpPr/>
            <p:nvPr/>
          </p:nvSpPr>
          <p:spPr>
            <a:xfrm>
              <a:off x="6011783" y="3933537"/>
              <a:ext cx="2231856" cy="503236"/>
            </a:xfrm>
            <a:prstGeom prst="parallelogram">
              <a:avLst>
                <a:gd fmla="val 1218" name="adj"/>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Read X</a:t>
              </a:r>
              <a:endParaRPr/>
            </a:p>
          </p:txBody>
        </p:sp>
      </p:grpSp>
      <p:sp>
        <p:nvSpPr>
          <p:cNvPr id="474" name="Google Shape;474;p3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9</a:t>
            </a:r>
            <a:endParaRPr/>
          </a:p>
        </p:txBody>
      </p:sp>
      <p:sp>
        <p:nvSpPr>
          <p:cNvPr id="480" name="Google Shape;480;p37"/>
          <p:cNvSpPr txBox="1"/>
          <p:nvPr>
            <p:ph idx="1" type="body"/>
          </p:nvPr>
        </p:nvSpPr>
        <p:spPr>
          <a:xfrm>
            <a:off x="228600" y="1981200"/>
            <a:ext cx="84582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Write an algorithm and draw a flowchart that will calculate the roots of a quadratic equation </a:t>
            </a:r>
            <a:endParaRPr/>
          </a:p>
          <a:p>
            <a:pPr indent="-165100" lvl="0" marL="342900" rtl="0" algn="l">
              <a:lnSpc>
                <a:spcPct val="100000"/>
              </a:lnSpc>
              <a:spcBef>
                <a:spcPts val="560"/>
              </a:spcBef>
              <a:spcAft>
                <a:spcPts val="0"/>
              </a:spcAft>
              <a:buClr>
                <a:schemeClr val="dk1"/>
              </a:buClr>
              <a:buSzPts val="2800"/>
              <a:buFont typeface="Times New Roman"/>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 Hint: </a:t>
            </a:r>
            <a:r>
              <a:rPr b="1" i="0"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 = sqrt (           ), </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and the roots are: </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If d&lt;0 no solution</a:t>
            </a:r>
            <a:endParaRPr/>
          </a:p>
          <a:p>
            <a:pPr indent="-342900" lvl="0" marL="3429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else </a:t>
            </a:r>
            <a:endParaRPr/>
          </a:p>
          <a:p>
            <a:pPr indent="-342900" lvl="0" marL="342900" rtl="0" algn="l">
              <a:lnSpc>
                <a:spcPct val="100000"/>
              </a:lnSpc>
              <a:spcBef>
                <a:spcPts val="56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          x</a:t>
            </a:r>
            <a:r>
              <a:rPr b="1" i="0" lang="en-US" sz="2800" u="none">
                <a:solidFill>
                  <a:schemeClr val="dk1"/>
                </a:solidFill>
                <a:latin typeface="Times New Roman"/>
                <a:ea typeface="Times New Roman"/>
                <a:cs typeface="Times New Roman"/>
                <a:sym typeface="Times New Roman"/>
              </a:rPr>
              <a:t>1</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)/2</a:t>
            </a:r>
            <a:r>
              <a:rPr b="0" i="1" lang="en-US" sz="2800" u="none">
                <a:solidFill>
                  <a:schemeClr val="dk1"/>
                </a:solidFill>
                <a:latin typeface="Times New Roman"/>
                <a:ea typeface="Times New Roman"/>
                <a:cs typeface="Times New Roman"/>
                <a:sym typeface="Times New Roman"/>
              </a:rPr>
              <a:t>a</a:t>
            </a:r>
            <a:r>
              <a:rPr b="0" i="0" lang="en-US" sz="2800" u="none">
                <a:solidFill>
                  <a:schemeClr val="dk1"/>
                </a:solidFill>
                <a:latin typeface="Times New Roman"/>
                <a:ea typeface="Times New Roman"/>
                <a:cs typeface="Times New Roman"/>
                <a:sym typeface="Times New Roman"/>
              </a:rPr>
              <a:t>   and </a:t>
            </a:r>
            <a:r>
              <a:rPr b="1" i="1" lang="en-US" sz="2800" u="none">
                <a:solidFill>
                  <a:schemeClr val="dk1"/>
                </a:solidFill>
                <a:latin typeface="Times New Roman"/>
                <a:ea typeface="Times New Roman"/>
                <a:cs typeface="Times New Roman"/>
                <a:sym typeface="Times New Roman"/>
              </a:rPr>
              <a:t>x</a:t>
            </a:r>
            <a:r>
              <a:rPr b="1" i="0" lang="en-US" sz="2800" u="none">
                <a:solidFill>
                  <a:schemeClr val="dk1"/>
                </a:solidFill>
                <a:latin typeface="Times New Roman"/>
                <a:ea typeface="Times New Roman"/>
                <a:cs typeface="Times New Roman"/>
                <a:sym typeface="Times New Roman"/>
              </a:rPr>
              <a:t>2</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b</a:t>
            </a:r>
            <a:r>
              <a:rPr b="0" i="0" lang="en-US" sz="2800" u="none">
                <a:solidFill>
                  <a:schemeClr val="dk1"/>
                </a:solidFill>
                <a:latin typeface="Times New Roman"/>
                <a:ea typeface="Times New Roman"/>
                <a:cs typeface="Times New Roman"/>
                <a:sym typeface="Times New Roman"/>
              </a:rPr>
              <a:t> – </a:t>
            </a:r>
            <a:r>
              <a:rPr b="0" i="1" lang="en-US" sz="2800" u="none">
                <a:solidFill>
                  <a:schemeClr val="dk1"/>
                </a:solidFill>
                <a:latin typeface="Times New Roman"/>
                <a:ea typeface="Times New Roman"/>
                <a:cs typeface="Times New Roman"/>
                <a:sym typeface="Times New Roman"/>
              </a:rPr>
              <a:t>d</a:t>
            </a:r>
            <a:r>
              <a:rPr b="0" i="0" lang="en-US" sz="2800" u="none">
                <a:solidFill>
                  <a:schemeClr val="dk1"/>
                </a:solidFill>
                <a:latin typeface="Times New Roman"/>
                <a:ea typeface="Times New Roman"/>
                <a:cs typeface="Times New Roman"/>
                <a:sym typeface="Times New Roman"/>
              </a:rPr>
              <a:t>)/2</a:t>
            </a:r>
            <a:r>
              <a:rPr b="0" i="1" lang="en-US" sz="2800" u="none">
                <a:solidFill>
                  <a:schemeClr val="dk1"/>
                </a:solidFill>
                <a:latin typeface="Times New Roman"/>
                <a:ea typeface="Times New Roman"/>
                <a:cs typeface="Times New Roman"/>
                <a:sym typeface="Times New Roman"/>
              </a:rPr>
              <a:t>a</a:t>
            </a:r>
            <a:endParaRPr/>
          </a:p>
        </p:txBody>
      </p:sp>
      <p:pic>
        <p:nvPicPr>
          <p:cNvPr id="481" name="Google Shape;481;p37"/>
          <p:cNvPicPr preferRelativeResize="0"/>
          <p:nvPr>
            <p:ph idx="1" type="body"/>
          </p:nvPr>
        </p:nvPicPr>
        <p:blipFill rotWithShape="1">
          <a:blip r:embed="rId3">
            <a:alphaModFix/>
          </a:blip>
          <a:srcRect b="0" l="0" r="0" t="0"/>
          <a:stretch/>
        </p:blipFill>
        <p:spPr>
          <a:xfrm>
            <a:off x="914400" y="2895600"/>
            <a:ext cx="2209800" cy="465137"/>
          </a:xfrm>
          <a:prstGeom prst="rect">
            <a:avLst/>
          </a:prstGeom>
          <a:noFill/>
          <a:ln>
            <a:noFill/>
          </a:ln>
        </p:spPr>
      </p:pic>
      <p:sp>
        <p:nvSpPr>
          <p:cNvPr id="482" name="Google Shape;482;p37"/>
          <p:cNvSpPr txBox="1"/>
          <p:nvPr/>
        </p:nvSpPr>
        <p:spPr>
          <a:xfrm>
            <a:off x="0" y="3328987"/>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483" name="Google Shape;483;p37"/>
          <p:cNvPicPr preferRelativeResize="0"/>
          <p:nvPr>
            <p:ph idx="2" type="body"/>
          </p:nvPr>
        </p:nvPicPr>
        <p:blipFill rotWithShape="1">
          <a:blip r:embed="rId4">
            <a:alphaModFix/>
          </a:blip>
          <a:srcRect b="0" l="0" r="0" t="0"/>
          <a:stretch/>
        </p:blipFill>
        <p:spPr>
          <a:xfrm>
            <a:off x="2819400" y="3429000"/>
            <a:ext cx="1143000" cy="500062"/>
          </a:xfrm>
          <a:prstGeom prst="rect">
            <a:avLst/>
          </a:prstGeom>
          <a:noFill/>
          <a:ln>
            <a:noFill/>
          </a:ln>
        </p:spPr>
      </p:pic>
      <p:sp>
        <p:nvSpPr>
          <p:cNvPr id="484" name="Google Shape;484;p3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9</a:t>
            </a:r>
            <a:endParaRPr/>
          </a:p>
        </p:txBody>
      </p:sp>
      <p:sp>
        <p:nvSpPr>
          <p:cNvPr id="490" name="Google Shape;490;p38"/>
          <p:cNvSpPr txBox="1"/>
          <p:nvPr>
            <p:ph idx="1" type="body"/>
          </p:nvPr>
        </p:nvSpPr>
        <p:spPr>
          <a:xfrm>
            <a:off x="457200" y="1981200"/>
            <a:ext cx="6194425"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Char char="•"/>
            </a:pPr>
            <a:r>
              <a:rPr b="1" i="0" lang="en-US" sz="2800" u="none">
                <a:solidFill>
                  <a:schemeClr val="dk1"/>
                </a:solidFill>
                <a:latin typeface="Times New Roman"/>
                <a:ea typeface="Times New Roman"/>
                <a:cs typeface="Times New Roman"/>
                <a:sym typeface="Times New Roman"/>
              </a:rPr>
              <a:t>Algorithm</a:t>
            </a:r>
            <a:r>
              <a:rPr b="0" i="0" lang="en-US" sz="28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1: 	Input a, b, c</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2: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a:t>
            </a:r>
            <a:r>
              <a:rPr b="0" i="0" lang="en-US" sz="2000" u="none">
                <a:solidFill>
                  <a:schemeClr val="dk1"/>
                </a:solidFill>
                <a:latin typeface="Noto Sans Symbols"/>
                <a:ea typeface="Noto Sans Symbols"/>
                <a:cs typeface="Noto Sans Symbols"/>
                <a:sym typeface="Noto Sans Symbols"/>
              </a:rPr>
              <a:t>🡸</a:t>
            </a:r>
            <a:r>
              <a:rPr b="0" i="0" lang="en-US" sz="2000" u="none">
                <a:solidFill>
                  <a:schemeClr val="dk1"/>
                </a:solidFill>
                <a:latin typeface="Times New Roman"/>
                <a:ea typeface="Times New Roman"/>
                <a:cs typeface="Times New Roman"/>
                <a:sym typeface="Times New Roman"/>
              </a:rPr>
              <a:t>sqrt (                           )</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3: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1 </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 (2 x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4: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2 </a:t>
            </a:r>
            <a:r>
              <a:rPr b="0" i="0" lang="en-US" sz="2000" u="none">
                <a:solidFill>
                  <a:schemeClr val="dk1"/>
                </a:solidFill>
                <a:latin typeface="Noto Sans Symbols"/>
                <a:ea typeface="Noto Sans Symbols"/>
                <a:cs typeface="Noto Sans Symbols"/>
                <a:sym typeface="Noto Sans Symbols"/>
              </a:rPr>
              <a:t>🡸 </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b</a:t>
            </a:r>
            <a:r>
              <a:rPr b="0" i="0" lang="en-US" sz="2000" u="none">
                <a:solidFill>
                  <a:schemeClr val="dk1"/>
                </a:solidFill>
                <a:latin typeface="Times New Roman"/>
                <a:ea typeface="Times New Roman"/>
                <a:cs typeface="Times New Roman"/>
                <a:sym typeface="Times New Roman"/>
              </a:rPr>
              <a:t> – </a:t>
            </a:r>
            <a:r>
              <a:rPr b="0" i="1" lang="en-US" sz="2000" u="none">
                <a:solidFill>
                  <a:schemeClr val="dk1"/>
                </a:solidFill>
                <a:latin typeface="Times New Roman"/>
                <a:ea typeface="Times New Roman"/>
                <a:cs typeface="Times New Roman"/>
                <a:sym typeface="Times New Roman"/>
              </a:rPr>
              <a:t>d</a:t>
            </a:r>
            <a:r>
              <a:rPr b="0" i="0" lang="en-US" sz="2000" u="none">
                <a:solidFill>
                  <a:schemeClr val="dk1"/>
                </a:solidFill>
                <a:latin typeface="Times New Roman"/>
                <a:ea typeface="Times New Roman"/>
                <a:cs typeface="Times New Roman"/>
                <a:sym typeface="Times New Roman"/>
              </a:rPr>
              <a:t>) / (2 x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endParaRPr/>
          </a:p>
          <a:p>
            <a:pPr indent="-342900" lvl="0" marL="342900" rtl="0" algn="l">
              <a:lnSpc>
                <a:spcPct val="100000"/>
              </a:lnSpc>
              <a:spcBef>
                <a:spcPts val="400"/>
              </a:spcBef>
              <a:spcAft>
                <a:spcPts val="0"/>
              </a:spcAft>
              <a:buClr>
                <a:schemeClr val="dk1"/>
              </a:buClr>
              <a:buSzPts val="2000"/>
              <a:buFont typeface="Times New Roman"/>
              <a:buChar char="•"/>
            </a:pPr>
            <a:r>
              <a:rPr b="0" i="0" lang="en-US" sz="2000" u="none">
                <a:solidFill>
                  <a:schemeClr val="dk1"/>
                </a:solidFill>
                <a:latin typeface="Times New Roman"/>
                <a:ea typeface="Times New Roman"/>
                <a:cs typeface="Times New Roman"/>
                <a:sym typeface="Times New Roman"/>
              </a:rPr>
              <a:t>Step 5: 	Print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1, </a:t>
            </a:r>
            <a:r>
              <a:rPr b="0" i="1" lang="en-US" sz="2000" u="none">
                <a:solidFill>
                  <a:schemeClr val="dk1"/>
                </a:solidFill>
                <a:latin typeface="Times New Roman"/>
                <a:ea typeface="Times New Roman"/>
                <a:cs typeface="Times New Roman"/>
                <a:sym typeface="Times New Roman"/>
              </a:rPr>
              <a:t>x</a:t>
            </a:r>
            <a:r>
              <a:rPr b="0" i="0" lang="en-US" sz="2000" u="none">
                <a:solidFill>
                  <a:schemeClr val="dk1"/>
                </a:solidFill>
                <a:latin typeface="Times New Roman"/>
                <a:ea typeface="Times New Roman"/>
                <a:cs typeface="Times New Roman"/>
                <a:sym typeface="Times New Roman"/>
              </a:rPr>
              <a:t>2</a:t>
            </a:r>
            <a:endParaRPr/>
          </a:p>
          <a:p>
            <a:pPr indent="-215900" lvl="0" marL="342900" rtl="0" algn="l">
              <a:spcBef>
                <a:spcPts val="400"/>
              </a:spcBef>
              <a:spcAft>
                <a:spcPts val="0"/>
              </a:spcAft>
              <a:buClr>
                <a:schemeClr val="dk1"/>
              </a:buClr>
              <a:buSzPts val="2000"/>
              <a:buFont typeface="Times New Roman"/>
              <a:buNone/>
            </a:pPr>
            <a:r>
              <a:t/>
            </a:r>
            <a:endParaRPr b="0" i="0" sz="2000" u="none">
              <a:solidFill>
                <a:schemeClr val="dk1"/>
              </a:solidFill>
              <a:latin typeface="Times New Roman"/>
              <a:ea typeface="Times New Roman"/>
              <a:cs typeface="Times New Roman"/>
              <a:sym typeface="Times New Roman"/>
            </a:endParaRPr>
          </a:p>
        </p:txBody>
      </p:sp>
      <p:grpSp>
        <p:nvGrpSpPr>
          <p:cNvPr id="491" name="Google Shape;491;p38"/>
          <p:cNvGrpSpPr/>
          <p:nvPr/>
        </p:nvGrpSpPr>
        <p:grpSpPr>
          <a:xfrm>
            <a:off x="5943600" y="609600"/>
            <a:ext cx="2743200" cy="6096000"/>
            <a:chOff x="2467" y="7993"/>
            <a:chExt cx="3168" cy="5994"/>
          </a:xfrm>
        </p:grpSpPr>
        <p:sp>
          <p:nvSpPr>
            <p:cNvPr id="492" name="Google Shape;492;p38"/>
            <p:cNvSpPr/>
            <p:nvPr/>
          </p:nvSpPr>
          <p:spPr>
            <a:xfrm>
              <a:off x="3337" y="7993"/>
              <a:ext cx="1440" cy="576"/>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493" name="Google Shape;493;p38"/>
            <p:cNvCxnSpPr/>
            <p:nvPr/>
          </p:nvCxnSpPr>
          <p:spPr>
            <a:xfrm>
              <a:off x="4057" y="8569"/>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494" name="Google Shape;494;p38"/>
            <p:cNvSpPr/>
            <p:nvPr/>
          </p:nvSpPr>
          <p:spPr>
            <a:xfrm>
              <a:off x="2467" y="8963"/>
              <a:ext cx="3168" cy="685"/>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 b, c</a:t>
              </a:r>
              <a:endParaRPr/>
            </a:p>
          </p:txBody>
        </p:sp>
        <p:sp>
          <p:nvSpPr>
            <p:cNvPr id="495" name="Google Shape;495;p38"/>
            <p:cNvSpPr/>
            <p:nvPr/>
          </p:nvSpPr>
          <p:spPr>
            <a:xfrm>
              <a:off x="2554" y="10012"/>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d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sqrt(</a:t>
              </a:r>
              <a:r>
                <a:rPr b="1" i="1" lang="en-US" sz="1400" u="none">
                  <a:solidFill>
                    <a:schemeClr val="dk1"/>
                  </a:solidFill>
                  <a:latin typeface="Times New Roman"/>
                  <a:ea typeface="Times New Roman"/>
                  <a:cs typeface="Times New Roman"/>
                  <a:sym typeface="Times New Roman"/>
                </a:rPr>
                <a:t>b x b</a:t>
              </a:r>
              <a:r>
                <a:rPr b="1" i="0" lang="en-US" sz="1400" u="none">
                  <a:solidFill>
                    <a:schemeClr val="dk1"/>
                  </a:solidFill>
                  <a:latin typeface="Times New Roman"/>
                  <a:ea typeface="Times New Roman"/>
                  <a:cs typeface="Times New Roman"/>
                  <a:sym typeface="Times New Roman"/>
                </a:rPr>
                <a:t> – 4 x </a:t>
              </a:r>
              <a:r>
                <a:rPr b="1" i="1" lang="en-US" sz="1400" u="none">
                  <a:solidFill>
                    <a:schemeClr val="dk1"/>
                  </a:solidFill>
                  <a:latin typeface="Times New Roman"/>
                  <a:ea typeface="Times New Roman"/>
                  <a:cs typeface="Times New Roman"/>
                  <a:sym typeface="Times New Roman"/>
                </a:rPr>
                <a:t>a </a:t>
              </a:r>
              <a:r>
                <a:rPr b="1" i="0" lang="en-US" sz="1400" u="none">
                  <a:solidFill>
                    <a:schemeClr val="dk1"/>
                  </a:solidFill>
                  <a:latin typeface="Times New Roman"/>
                  <a:ea typeface="Times New Roman"/>
                  <a:cs typeface="Times New Roman"/>
                  <a:sym typeface="Times New Roman"/>
                </a:rPr>
                <a:t>x</a:t>
              </a:r>
              <a:r>
                <a:rPr b="1" i="1" lang="en-US" sz="1400" u="none">
                  <a:solidFill>
                    <a:schemeClr val="dk1"/>
                  </a:solidFill>
                  <a:latin typeface="Times New Roman"/>
                  <a:ea typeface="Times New Roman"/>
                  <a:cs typeface="Times New Roman"/>
                  <a:sym typeface="Times New Roman"/>
                </a:rPr>
                <a:t> c</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496" name="Google Shape;496;p38"/>
            <p:cNvSpPr/>
            <p:nvPr/>
          </p:nvSpPr>
          <p:spPr>
            <a:xfrm>
              <a:off x="3285" y="13392"/>
              <a:ext cx="1440" cy="595"/>
            </a:xfrm>
            <a:prstGeom prst="flowChartTerminator">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497" name="Google Shape;497;p38"/>
            <p:cNvCxnSpPr/>
            <p:nvPr/>
          </p:nvCxnSpPr>
          <p:spPr>
            <a:xfrm>
              <a:off x="4032" y="9648"/>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498" name="Google Shape;498;p38"/>
            <p:cNvSpPr/>
            <p:nvPr/>
          </p:nvSpPr>
          <p:spPr>
            <a:xfrm>
              <a:off x="2562" y="10732"/>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1</a:t>
              </a:r>
              <a:r>
                <a:rPr b="1" i="0" lang="en-US" sz="1400" u="none">
                  <a:solidFill>
                    <a:schemeClr val="dk1"/>
                  </a:solidFill>
                  <a:latin typeface="Times New Roman"/>
                  <a:ea typeface="Times New Roman"/>
                  <a:cs typeface="Times New Roman"/>
                  <a:sym typeface="Times New Roman"/>
                </a:rPr>
                <a:t> </a:t>
              </a:r>
              <a:r>
                <a:rPr b="0" i="0" lang="en-US" sz="2400" u="none">
                  <a:solidFill>
                    <a:schemeClr val="dk1"/>
                  </a:solidFill>
                  <a:latin typeface="Noto Sans Symbols"/>
                  <a:ea typeface="Noto Sans Symbols"/>
                  <a:cs typeface="Noto Sans Symbols"/>
                  <a:sym typeface="Noto Sans Symbols"/>
                </a:rPr>
                <a:t>🡸 </a:t>
              </a:r>
              <a:r>
                <a:rPr b="1" i="0" lang="en-US" sz="1400" u="none">
                  <a:solidFill>
                    <a:schemeClr val="dk1"/>
                  </a:solidFill>
                  <a:latin typeface="Times New Roman"/>
                  <a:ea typeface="Times New Roman"/>
                  <a:cs typeface="Times New Roman"/>
                  <a:sym typeface="Times New Roman"/>
                </a:rPr>
                <a:t>(–</a:t>
              </a:r>
              <a:r>
                <a:rPr b="1" i="1" lang="en-US" sz="1400" u="none">
                  <a:solidFill>
                    <a:schemeClr val="dk1"/>
                  </a:solidFill>
                  <a:latin typeface="Times New Roman"/>
                  <a:ea typeface="Times New Roman"/>
                  <a:cs typeface="Times New Roman"/>
                  <a:sym typeface="Times New Roman"/>
                </a:rPr>
                <a:t>b</a:t>
              </a:r>
              <a:r>
                <a:rPr b="1" i="0" lang="en-US" sz="1400" u="none">
                  <a:solidFill>
                    <a:schemeClr val="dk1"/>
                  </a:solidFill>
                  <a:latin typeface="Times New Roman"/>
                  <a:ea typeface="Times New Roman"/>
                  <a:cs typeface="Times New Roman"/>
                  <a:sym typeface="Times New Roman"/>
                </a:rPr>
                <a:t> + </a:t>
              </a:r>
              <a:r>
                <a:rPr b="1" i="1" lang="en-US" sz="1400" u="none">
                  <a:solidFill>
                    <a:schemeClr val="dk1"/>
                  </a:solidFill>
                  <a:latin typeface="Times New Roman"/>
                  <a:ea typeface="Times New Roman"/>
                  <a:cs typeface="Times New Roman"/>
                  <a:sym typeface="Times New Roman"/>
                </a:rPr>
                <a:t>d</a:t>
              </a:r>
              <a:r>
                <a:rPr b="1" i="0" lang="en-US" sz="1400" u="none">
                  <a:solidFill>
                    <a:schemeClr val="dk1"/>
                  </a:solidFill>
                  <a:latin typeface="Times New Roman"/>
                  <a:ea typeface="Times New Roman"/>
                  <a:cs typeface="Times New Roman"/>
                  <a:sym typeface="Times New Roman"/>
                </a:rPr>
                <a:t>) / (2 x </a:t>
              </a:r>
              <a:r>
                <a:rPr b="1" i="1" lang="en-US" sz="1400" u="none">
                  <a:solidFill>
                    <a:schemeClr val="dk1"/>
                  </a:solidFill>
                  <a:latin typeface="Times New Roman"/>
                  <a:ea typeface="Times New Roman"/>
                  <a:cs typeface="Times New Roman"/>
                  <a:sym typeface="Times New Roman"/>
                </a:rPr>
                <a:t>a</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cxnSp>
          <p:nvCxnSpPr>
            <p:cNvPr id="499" name="Google Shape;499;p38"/>
            <p:cNvCxnSpPr/>
            <p:nvPr/>
          </p:nvCxnSpPr>
          <p:spPr>
            <a:xfrm>
              <a:off x="4021" y="10368"/>
              <a:ext cx="0" cy="359"/>
            </a:xfrm>
            <a:prstGeom prst="straightConnector1">
              <a:avLst/>
            </a:prstGeom>
            <a:noFill/>
            <a:ln cap="flat" cmpd="sng" w="9525">
              <a:solidFill>
                <a:srgbClr val="000000"/>
              </a:solidFill>
              <a:prstDash val="solid"/>
              <a:miter lim="800000"/>
              <a:headEnd len="med" w="med" type="none"/>
              <a:tailEnd len="med" w="med" type="triangle"/>
            </a:ln>
          </p:spPr>
        </p:cxnSp>
        <p:sp>
          <p:nvSpPr>
            <p:cNvPr id="500" name="Google Shape;500;p38"/>
            <p:cNvSpPr/>
            <p:nvPr/>
          </p:nvSpPr>
          <p:spPr>
            <a:xfrm>
              <a:off x="2554" y="11463"/>
              <a:ext cx="2937" cy="380"/>
            </a:xfrm>
            <a:prstGeom prst="flowChartProcess">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2</a:t>
              </a:r>
              <a:r>
                <a:rPr b="1" i="0" lang="en-US" sz="1400" u="none">
                  <a:solidFill>
                    <a:schemeClr val="dk1"/>
                  </a:solidFill>
                  <a:latin typeface="Times New Roman"/>
                  <a:ea typeface="Times New Roman"/>
                  <a:cs typeface="Times New Roman"/>
                  <a:sym typeface="Times New Roman"/>
                </a:rPr>
                <a:t> </a:t>
              </a:r>
              <a:r>
                <a:rPr b="0" i="0" lang="en-US" sz="2400" u="none">
                  <a:solidFill>
                    <a:schemeClr val="dk1"/>
                  </a:solidFill>
                  <a:latin typeface="Noto Sans Symbols"/>
                  <a:ea typeface="Noto Sans Symbols"/>
                  <a:cs typeface="Noto Sans Symbols"/>
                  <a:sym typeface="Noto Sans Symbols"/>
                </a:rPr>
                <a:t>🡸 </a:t>
              </a:r>
              <a:r>
                <a:rPr b="1" i="0" lang="en-US" sz="1400" u="none">
                  <a:solidFill>
                    <a:schemeClr val="dk1"/>
                  </a:solidFill>
                  <a:latin typeface="Times New Roman"/>
                  <a:ea typeface="Times New Roman"/>
                  <a:cs typeface="Times New Roman"/>
                  <a:sym typeface="Times New Roman"/>
                </a:rPr>
                <a:t>(–</a:t>
              </a:r>
              <a:r>
                <a:rPr b="1" i="1" lang="en-US" sz="1400" u="none">
                  <a:solidFill>
                    <a:schemeClr val="dk1"/>
                  </a:solidFill>
                  <a:latin typeface="Times New Roman"/>
                  <a:ea typeface="Times New Roman"/>
                  <a:cs typeface="Times New Roman"/>
                  <a:sym typeface="Times New Roman"/>
                </a:rPr>
                <a:t>b</a:t>
              </a:r>
              <a:r>
                <a:rPr b="1" i="0" lang="en-US" sz="1400" u="none">
                  <a:solidFill>
                    <a:schemeClr val="dk1"/>
                  </a:solidFill>
                  <a:latin typeface="Times New Roman"/>
                  <a:ea typeface="Times New Roman"/>
                  <a:cs typeface="Times New Roman"/>
                  <a:sym typeface="Times New Roman"/>
                </a:rPr>
                <a:t> – </a:t>
              </a:r>
              <a:r>
                <a:rPr b="1" i="1" lang="en-US" sz="1400" u="none">
                  <a:solidFill>
                    <a:schemeClr val="dk1"/>
                  </a:solidFill>
                  <a:latin typeface="Times New Roman"/>
                  <a:ea typeface="Times New Roman"/>
                  <a:cs typeface="Times New Roman"/>
                  <a:sym typeface="Times New Roman"/>
                </a:rPr>
                <a:t>d</a:t>
              </a:r>
              <a:r>
                <a:rPr b="1" i="0" lang="en-US" sz="1400" u="none">
                  <a:solidFill>
                    <a:schemeClr val="dk1"/>
                  </a:solidFill>
                  <a:latin typeface="Times New Roman"/>
                  <a:ea typeface="Times New Roman"/>
                  <a:cs typeface="Times New Roman"/>
                  <a:sym typeface="Times New Roman"/>
                </a:rPr>
                <a:t>) / (2 x </a:t>
              </a:r>
              <a:r>
                <a:rPr b="1" i="1" lang="en-US" sz="1400" u="none">
                  <a:solidFill>
                    <a:schemeClr val="dk1"/>
                  </a:solidFill>
                  <a:latin typeface="Times New Roman"/>
                  <a:ea typeface="Times New Roman"/>
                  <a:cs typeface="Times New Roman"/>
                  <a:sym typeface="Times New Roman"/>
                </a:rPr>
                <a:t>a</a:t>
              </a:r>
              <a:r>
                <a:rPr b="1" i="0" lang="en-US" sz="1400" u="none">
                  <a:solidFill>
                    <a:schemeClr val="dk1"/>
                  </a:solidFill>
                  <a:latin typeface="Times New Roman"/>
                  <a:ea typeface="Times New Roman"/>
                  <a:cs typeface="Times New Roman"/>
                  <a:sym typeface="Times New Roman"/>
                </a:rPr>
                <a:t>)</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cxnSp>
          <p:nvCxnSpPr>
            <p:cNvPr id="501" name="Google Shape;501;p38"/>
            <p:cNvCxnSpPr/>
            <p:nvPr/>
          </p:nvCxnSpPr>
          <p:spPr>
            <a:xfrm>
              <a:off x="4013" y="11099"/>
              <a:ext cx="0" cy="359"/>
            </a:xfrm>
            <a:prstGeom prst="straightConnector1">
              <a:avLst/>
            </a:prstGeom>
            <a:noFill/>
            <a:ln cap="flat" cmpd="sng" w="9525">
              <a:solidFill>
                <a:srgbClr val="000000"/>
              </a:solidFill>
              <a:prstDash val="solid"/>
              <a:miter lim="800000"/>
              <a:headEnd len="med" w="med" type="none"/>
              <a:tailEnd len="med" w="med" type="triangle"/>
            </a:ln>
          </p:spPr>
        </p:cxnSp>
        <p:cxnSp>
          <p:nvCxnSpPr>
            <p:cNvPr id="502" name="Google Shape;502;p38"/>
            <p:cNvCxnSpPr/>
            <p:nvPr/>
          </p:nvCxnSpPr>
          <p:spPr>
            <a:xfrm>
              <a:off x="4013" y="11832"/>
              <a:ext cx="0" cy="359"/>
            </a:xfrm>
            <a:prstGeom prst="straightConnector1">
              <a:avLst/>
            </a:prstGeom>
            <a:noFill/>
            <a:ln cap="flat" cmpd="sng" w="9525">
              <a:solidFill>
                <a:srgbClr val="000000"/>
              </a:solidFill>
              <a:prstDash val="solid"/>
              <a:miter lim="800000"/>
              <a:headEnd len="med" w="med" type="none"/>
              <a:tailEnd len="med" w="med" type="triangle"/>
            </a:ln>
          </p:spPr>
        </p:cxnSp>
        <p:cxnSp>
          <p:nvCxnSpPr>
            <p:cNvPr id="503" name="Google Shape;503;p38"/>
            <p:cNvCxnSpPr/>
            <p:nvPr/>
          </p:nvCxnSpPr>
          <p:spPr>
            <a:xfrm>
              <a:off x="4013" y="13052"/>
              <a:ext cx="0" cy="359"/>
            </a:xfrm>
            <a:prstGeom prst="straightConnector1">
              <a:avLst/>
            </a:prstGeom>
            <a:noFill/>
            <a:ln cap="flat" cmpd="sng" w="9525">
              <a:solidFill>
                <a:srgbClr val="000000"/>
              </a:solidFill>
              <a:prstDash val="solid"/>
              <a:miter lim="800000"/>
              <a:headEnd len="med" w="med" type="none"/>
              <a:tailEnd len="med" w="med" type="triangle"/>
            </a:ln>
          </p:spPr>
        </p:cxnSp>
      </p:grpSp>
      <p:pic>
        <p:nvPicPr>
          <p:cNvPr id="504" name="Google Shape;504;p38"/>
          <p:cNvPicPr preferRelativeResize="0"/>
          <p:nvPr>
            <p:ph idx="1" type="body"/>
          </p:nvPr>
        </p:nvPicPr>
        <p:blipFill rotWithShape="1">
          <a:blip r:embed="rId3">
            <a:alphaModFix/>
          </a:blip>
          <a:srcRect b="0" l="0" r="0" t="0"/>
          <a:stretch/>
        </p:blipFill>
        <p:spPr>
          <a:xfrm>
            <a:off x="3570287" y="2895600"/>
            <a:ext cx="1458912" cy="342900"/>
          </a:xfrm>
          <a:prstGeom prst="rect">
            <a:avLst/>
          </a:prstGeom>
          <a:noFill/>
          <a:ln>
            <a:noFill/>
          </a:ln>
        </p:spPr>
      </p:pic>
      <p:sp>
        <p:nvSpPr>
          <p:cNvPr id="505" name="Google Shape;505;p3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06" name="Google Shape;506;p38"/>
          <p:cNvSpPr/>
          <p:nvPr/>
        </p:nvSpPr>
        <p:spPr>
          <a:xfrm>
            <a:off x="6096000" y="4941887"/>
            <a:ext cx="2743200" cy="696912"/>
          </a:xfrm>
          <a:prstGeom prst="flowChartInputOutpu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1</a:t>
            </a:r>
            <a:r>
              <a:rPr b="1" i="0" lang="en-US" sz="1400" u="none">
                <a:solidFill>
                  <a:schemeClr val="dk1"/>
                </a:solidFill>
                <a:latin typeface="Times New Roman"/>
                <a:ea typeface="Times New Roman"/>
                <a:cs typeface="Times New Roman"/>
                <a:sym typeface="Times New Roman"/>
              </a:rPr>
              <a:t> ,</a:t>
            </a:r>
            <a:r>
              <a:rPr b="1" i="1" lang="en-US" sz="1400" u="none">
                <a:solidFill>
                  <a:schemeClr val="dk1"/>
                </a:solidFill>
                <a:latin typeface="Times New Roman"/>
                <a:ea typeface="Times New Roman"/>
                <a:cs typeface="Times New Roman"/>
                <a:sym typeface="Times New Roman"/>
              </a:rPr>
              <a:t>x</a:t>
            </a:r>
            <a:r>
              <a:rPr b="1" baseline="-25000" i="0" lang="en-US" sz="1400" u="none">
                <a:solidFill>
                  <a:schemeClr val="dk1"/>
                </a:solidFill>
                <a:latin typeface="Times New Roman"/>
                <a:ea typeface="Times New Roman"/>
                <a:cs typeface="Times New Roman"/>
                <a:sym typeface="Times New Roman"/>
              </a:rPr>
              <a:t>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10 </a:t>
            </a:r>
            <a:endParaRPr/>
          </a:p>
        </p:txBody>
      </p:sp>
      <p:sp>
        <p:nvSpPr>
          <p:cNvPr id="512" name="Google Shape;512;p3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Write an algorithm that reads two values, determines the largest value and prints the largest value with an identifying message.</a:t>
            </a:r>
            <a:endParaRPr/>
          </a:p>
        </p:txBody>
      </p:sp>
      <p:sp>
        <p:nvSpPr>
          <p:cNvPr id="513" name="Google Shape;513;p3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10 </a:t>
            </a:r>
            <a:endParaRPr/>
          </a:p>
        </p:txBody>
      </p:sp>
      <p:grpSp>
        <p:nvGrpSpPr>
          <p:cNvPr id="519" name="Google Shape;519;p40"/>
          <p:cNvGrpSpPr/>
          <p:nvPr/>
        </p:nvGrpSpPr>
        <p:grpSpPr>
          <a:xfrm>
            <a:off x="4495800" y="1143000"/>
            <a:ext cx="4572000" cy="5562600"/>
            <a:chOff x="2688" y="720"/>
            <a:chExt cx="2784" cy="3312"/>
          </a:xfrm>
        </p:grpSpPr>
        <p:sp>
          <p:nvSpPr>
            <p:cNvPr id="520" name="Google Shape;520;p40"/>
            <p:cNvSpPr/>
            <p:nvPr/>
          </p:nvSpPr>
          <p:spPr>
            <a:xfrm>
              <a:off x="2688" y="2464"/>
              <a:ext cx="1071" cy="220"/>
            </a:xfrm>
            <a:prstGeom prst="flowChartProcess">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MAX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VALUE1</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521" name="Google Shape;521;p40"/>
            <p:cNvSpPr/>
            <p:nvPr/>
          </p:nvSpPr>
          <p:spPr>
            <a:xfrm>
              <a:off x="3644" y="3729"/>
              <a:ext cx="714" cy="303"/>
            </a:xfrm>
            <a:prstGeom prst="flowChartTerminator">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522" name="Google Shape;522;p40"/>
            <p:cNvCxnSpPr/>
            <p:nvPr/>
          </p:nvCxnSpPr>
          <p:spPr>
            <a:xfrm>
              <a:off x="4005" y="3556"/>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23" name="Google Shape;523;p40"/>
            <p:cNvSpPr/>
            <p:nvPr/>
          </p:nvSpPr>
          <p:spPr>
            <a:xfrm>
              <a:off x="3654" y="1731"/>
              <a:ext cx="906" cy="669"/>
            </a:xfrm>
            <a:prstGeom prst="flowChartDecision">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cxnSp>
          <p:nvCxnSpPr>
            <p:cNvPr id="524" name="Google Shape;524;p40"/>
            <p:cNvCxnSpPr/>
            <p:nvPr/>
          </p:nvCxnSpPr>
          <p:spPr>
            <a:xfrm>
              <a:off x="4510" y="2024"/>
              <a:ext cx="429" cy="0"/>
            </a:xfrm>
            <a:prstGeom prst="straightConnector1">
              <a:avLst/>
            </a:prstGeom>
            <a:noFill/>
            <a:ln cap="flat" cmpd="sng" w="9525">
              <a:solidFill>
                <a:srgbClr val="000000"/>
              </a:solidFill>
              <a:prstDash val="solid"/>
              <a:miter lim="800000"/>
              <a:headEnd len="med" w="med" type="none"/>
              <a:tailEnd len="med" w="med" type="none"/>
            </a:ln>
          </p:spPr>
        </p:cxnSp>
        <p:cxnSp>
          <p:nvCxnSpPr>
            <p:cNvPr id="525" name="Google Shape;525;p40"/>
            <p:cNvCxnSpPr/>
            <p:nvPr/>
          </p:nvCxnSpPr>
          <p:spPr>
            <a:xfrm>
              <a:off x="4939" y="2024"/>
              <a:ext cx="0" cy="440"/>
            </a:xfrm>
            <a:prstGeom prst="straightConnector1">
              <a:avLst/>
            </a:prstGeom>
            <a:noFill/>
            <a:ln cap="flat" cmpd="sng" w="9525">
              <a:solidFill>
                <a:srgbClr val="000000"/>
              </a:solidFill>
              <a:prstDash val="solid"/>
              <a:miter lim="800000"/>
              <a:headEnd len="med" w="med" type="none"/>
              <a:tailEnd len="med" w="med" type="triangle"/>
            </a:ln>
          </p:spPr>
        </p:cxnSp>
        <p:cxnSp>
          <p:nvCxnSpPr>
            <p:cNvPr id="526" name="Google Shape;526;p40"/>
            <p:cNvCxnSpPr/>
            <p:nvPr/>
          </p:nvCxnSpPr>
          <p:spPr>
            <a:xfrm>
              <a:off x="3235" y="2024"/>
              <a:ext cx="428" cy="0"/>
            </a:xfrm>
            <a:prstGeom prst="straightConnector1">
              <a:avLst/>
            </a:prstGeom>
            <a:noFill/>
            <a:ln cap="flat" cmpd="sng" w="9525">
              <a:solidFill>
                <a:srgbClr val="000000"/>
              </a:solidFill>
              <a:prstDash val="solid"/>
              <a:miter lim="800000"/>
              <a:headEnd len="med" w="med" type="none"/>
              <a:tailEnd len="med" w="med" type="none"/>
            </a:ln>
          </p:spPr>
        </p:cxnSp>
        <p:cxnSp>
          <p:nvCxnSpPr>
            <p:cNvPr id="527" name="Google Shape;527;p40"/>
            <p:cNvCxnSpPr/>
            <p:nvPr/>
          </p:nvCxnSpPr>
          <p:spPr>
            <a:xfrm>
              <a:off x="3235" y="2024"/>
              <a:ext cx="0" cy="440"/>
            </a:xfrm>
            <a:prstGeom prst="straightConnector1">
              <a:avLst/>
            </a:prstGeom>
            <a:noFill/>
            <a:ln cap="flat" cmpd="sng" w="9525">
              <a:solidFill>
                <a:srgbClr val="000000"/>
              </a:solidFill>
              <a:prstDash val="solid"/>
              <a:miter lim="800000"/>
              <a:headEnd len="med" w="med" type="none"/>
              <a:tailEnd len="med" w="med" type="triangle"/>
            </a:ln>
          </p:spPr>
        </p:cxnSp>
        <p:cxnSp>
          <p:nvCxnSpPr>
            <p:cNvPr id="528" name="Google Shape;528;p40"/>
            <p:cNvCxnSpPr/>
            <p:nvPr/>
          </p:nvCxnSpPr>
          <p:spPr>
            <a:xfrm>
              <a:off x="3225" y="2684"/>
              <a:ext cx="0" cy="220"/>
            </a:xfrm>
            <a:prstGeom prst="straightConnector1">
              <a:avLst/>
            </a:prstGeom>
            <a:noFill/>
            <a:ln cap="flat" cmpd="sng" w="9525">
              <a:solidFill>
                <a:srgbClr val="000000"/>
              </a:solidFill>
              <a:prstDash val="solid"/>
              <a:miter lim="800000"/>
              <a:headEnd len="med" w="med" type="none"/>
              <a:tailEnd len="med" w="med" type="none"/>
            </a:ln>
          </p:spPr>
        </p:cxnSp>
        <p:cxnSp>
          <p:nvCxnSpPr>
            <p:cNvPr id="529" name="Google Shape;529;p40"/>
            <p:cNvCxnSpPr/>
            <p:nvPr/>
          </p:nvCxnSpPr>
          <p:spPr>
            <a:xfrm>
              <a:off x="3225" y="2904"/>
              <a:ext cx="1714" cy="0"/>
            </a:xfrm>
            <a:prstGeom prst="straightConnector1">
              <a:avLst/>
            </a:prstGeom>
            <a:noFill/>
            <a:ln cap="flat" cmpd="sng" w="9525">
              <a:solidFill>
                <a:srgbClr val="000000"/>
              </a:solidFill>
              <a:prstDash val="solid"/>
              <a:miter lim="800000"/>
              <a:headEnd len="med" w="med" type="none"/>
              <a:tailEnd len="med" w="med" type="none"/>
            </a:ln>
          </p:spPr>
        </p:cxnSp>
        <p:cxnSp>
          <p:nvCxnSpPr>
            <p:cNvPr id="530" name="Google Shape;530;p40"/>
            <p:cNvCxnSpPr/>
            <p:nvPr/>
          </p:nvCxnSpPr>
          <p:spPr>
            <a:xfrm rot="10800000">
              <a:off x="4939" y="2684"/>
              <a:ext cx="0" cy="220"/>
            </a:xfrm>
            <a:prstGeom prst="straightConnector1">
              <a:avLst/>
            </a:prstGeom>
            <a:noFill/>
            <a:ln cap="flat" cmpd="sng" w="9525">
              <a:solidFill>
                <a:srgbClr val="000000"/>
              </a:solidFill>
              <a:prstDash val="solid"/>
              <a:miter lim="800000"/>
              <a:headEnd len="med" w="med" type="none"/>
              <a:tailEnd len="med" w="med" type="none"/>
            </a:ln>
          </p:spPr>
        </p:cxnSp>
        <p:cxnSp>
          <p:nvCxnSpPr>
            <p:cNvPr id="531" name="Google Shape;531;p40"/>
            <p:cNvCxnSpPr/>
            <p:nvPr/>
          </p:nvCxnSpPr>
          <p:spPr>
            <a:xfrm>
              <a:off x="4011" y="2904"/>
              <a:ext cx="0" cy="219"/>
            </a:xfrm>
            <a:prstGeom prst="straightConnector1">
              <a:avLst/>
            </a:prstGeom>
            <a:noFill/>
            <a:ln cap="flat" cmpd="sng" w="9525">
              <a:solidFill>
                <a:srgbClr val="000000"/>
              </a:solidFill>
              <a:prstDash val="solid"/>
              <a:miter lim="800000"/>
              <a:headEnd len="med" w="med" type="none"/>
              <a:tailEnd len="med" w="med" type="triangle"/>
            </a:ln>
          </p:spPr>
        </p:cxnSp>
        <p:sp>
          <p:nvSpPr>
            <p:cNvPr id="532" name="Google Shape;532;p40"/>
            <p:cNvSpPr txBox="1"/>
            <p:nvPr/>
          </p:nvSpPr>
          <p:spPr>
            <a:xfrm>
              <a:off x="3154" y="1804"/>
              <a:ext cx="428" cy="2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Y</a:t>
              </a:r>
              <a:endParaRPr/>
            </a:p>
          </p:txBody>
        </p:sp>
        <p:sp>
          <p:nvSpPr>
            <p:cNvPr id="533" name="Google Shape;533;p40"/>
            <p:cNvSpPr txBox="1"/>
            <p:nvPr/>
          </p:nvSpPr>
          <p:spPr>
            <a:xfrm>
              <a:off x="4724" y="1804"/>
              <a:ext cx="429" cy="2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N</a:t>
              </a:r>
              <a:endParaRPr/>
            </a:p>
          </p:txBody>
        </p:sp>
        <p:sp>
          <p:nvSpPr>
            <p:cNvPr id="534" name="Google Shape;534;p40"/>
            <p:cNvSpPr/>
            <p:nvPr/>
          </p:nvSpPr>
          <p:spPr>
            <a:xfrm>
              <a:off x="3737" y="720"/>
              <a:ext cx="714" cy="293"/>
            </a:xfrm>
            <a:prstGeom prst="flowChartTerminator">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535" name="Google Shape;535;p40"/>
            <p:cNvCxnSpPr/>
            <p:nvPr/>
          </p:nvCxnSpPr>
          <p:spPr>
            <a:xfrm>
              <a:off x="4094" y="1013"/>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36" name="Google Shape;536;p40"/>
            <p:cNvSpPr/>
            <p:nvPr/>
          </p:nvSpPr>
          <p:spPr>
            <a:xfrm>
              <a:off x="3154" y="1214"/>
              <a:ext cx="1847" cy="348"/>
            </a:xfrm>
            <a:prstGeom prst="flowChartInputOutpu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VALUE1,VALUE2</a:t>
              </a:r>
              <a:endParaRPr/>
            </a:p>
          </p:txBody>
        </p:sp>
        <p:cxnSp>
          <p:nvCxnSpPr>
            <p:cNvPr id="537" name="Google Shape;537;p40"/>
            <p:cNvCxnSpPr/>
            <p:nvPr/>
          </p:nvCxnSpPr>
          <p:spPr>
            <a:xfrm>
              <a:off x="4082" y="1562"/>
              <a:ext cx="0" cy="183"/>
            </a:xfrm>
            <a:prstGeom prst="straightConnector1">
              <a:avLst/>
            </a:prstGeom>
            <a:noFill/>
            <a:ln cap="flat" cmpd="sng" w="9525">
              <a:solidFill>
                <a:srgbClr val="000000"/>
              </a:solidFill>
              <a:prstDash val="solid"/>
              <a:miter lim="800000"/>
              <a:headEnd len="med" w="med" type="none"/>
              <a:tailEnd len="med" w="med" type="triangle"/>
            </a:ln>
          </p:spPr>
        </p:cxnSp>
        <p:sp>
          <p:nvSpPr>
            <p:cNvPr id="538" name="Google Shape;538;p40"/>
            <p:cNvSpPr/>
            <p:nvPr/>
          </p:nvSpPr>
          <p:spPr>
            <a:xfrm>
              <a:off x="4401" y="2473"/>
              <a:ext cx="1071" cy="220"/>
            </a:xfrm>
            <a:prstGeom prst="flowChartProcess">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MAX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VALUE2</a:t>
              </a:r>
              <a:endParaRPr b="1" i="0" sz="14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a:solidFill>
                  <a:srgbClr val="000000"/>
                </a:solidFill>
                <a:latin typeface="Times New Roman"/>
                <a:ea typeface="Times New Roman"/>
                <a:cs typeface="Times New Roman"/>
                <a:sym typeface="Times New Roman"/>
              </a:endParaRPr>
            </a:p>
          </p:txBody>
        </p:sp>
        <p:sp>
          <p:nvSpPr>
            <p:cNvPr id="539" name="Google Shape;539;p40"/>
            <p:cNvSpPr txBox="1"/>
            <p:nvPr/>
          </p:nvSpPr>
          <p:spPr>
            <a:xfrm>
              <a:off x="3443" y="1872"/>
              <a:ext cx="1357" cy="36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100"/>
                <a:buFont typeface="Arial"/>
                <a:buNone/>
              </a:pPr>
              <a:r>
                <a:rPr b="1" i="0" lang="en-US" sz="1100" u="none">
                  <a:solidFill>
                    <a:schemeClr val="dk1"/>
                  </a:solidFill>
                  <a:latin typeface="Arial"/>
                  <a:ea typeface="Arial"/>
                  <a:cs typeface="Arial"/>
                  <a:sym typeface="Arial"/>
                </a:rPr>
                <a:t>is</a:t>
              </a:r>
              <a:endParaRPr/>
            </a:p>
            <a:p>
              <a:pPr indent="0" lvl="0" marL="0" marR="0" rtl="0" algn="ctr">
                <a:lnSpc>
                  <a:spcPct val="100000"/>
                </a:lnSpc>
                <a:spcBef>
                  <a:spcPts val="0"/>
                </a:spcBef>
                <a:spcAft>
                  <a:spcPts val="0"/>
                </a:spcAft>
                <a:buClr>
                  <a:schemeClr val="dk1"/>
                </a:buClr>
                <a:buSzPts val="1100"/>
                <a:buFont typeface="Arial"/>
                <a:buNone/>
              </a:pPr>
              <a:r>
                <a:rPr b="1" i="0" lang="en-US" sz="1100" u="none">
                  <a:solidFill>
                    <a:schemeClr val="dk1"/>
                  </a:solidFill>
                  <a:latin typeface="Arial"/>
                  <a:ea typeface="Arial"/>
                  <a:cs typeface="Arial"/>
                  <a:sym typeface="Arial"/>
                </a:rPr>
                <a:t>VALUE1&gt;VALUE2</a:t>
              </a:r>
              <a:endParaRPr/>
            </a:p>
          </p:txBody>
        </p:sp>
      </p:grpSp>
      <p:sp>
        <p:nvSpPr>
          <p:cNvPr id="540" name="Google Shape;540;p4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541" name="Google Shape;541;p40"/>
          <p:cNvSpPr/>
          <p:nvPr/>
        </p:nvSpPr>
        <p:spPr>
          <a:xfrm>
            <a:off x="4791075" y="5207000"/>
            <a:ext cx="3971925" cy="584200"/>
          </a:xfrm>
          <a:prstGeom prst="flowChartInputOutput">
            <a:avLst/>
          </a:prstGeom>
          <a:solidFill>
            <a:srgbClr val="FFFF99"/>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“The largest value is”, MAX</a:t>
            </a:r>
            <a:r>
              <a:rPr b="1" i="0" lang="en-US" sz="1400" u="none">
                <a:solidFill>
                  <a:schemeClr val="dk1"/>
                </a:solidFill>
                <a:latin typeface="Times New Roman"/>
                <a:ea typeface="Times New Roman"/>
                <a:cs typeface="Times New Roman"/>
                <a:sym typeface="Times New Roman"/>
              </a:rPr>
              <a:t> </a:t>
            </a:r>
            <a:endParaRPr/>
          </a:p>
        </p:txBody>
      </p:sp>
      <p:sp>
        <p:nvSpPr>
          <p:cNvPr id="542" name="Google Shape;542;p40"/>
          <p:cNvSpPr txBox="1"/>
          <p:nvPr/>
        </p:nvSpPr>
        <p:spPr>
          <a:xfrm>
            <a:off x="152400" y="1462087"/>
            <a:ext cx="4572000" cy="30480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ALGORITHM</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1: </a:t>
            </a:r>
            <a:r>
              <a:rPr b="0" i="1" lang="en-US" sz="2400" u="none">
                <a:solidFill>
                  <a:schemeClr val="dk1"/>
                </a:solidFill>
                <a:latin typeface="Times New Roman"/>
                <a:ea typeface="Times New Roman"/>
                <a:cs typeface="Times New Roman"/>
                <a:sym typeface="Times New Roman"/>
              </a:rPr>
              <a:t>Input</a:t>
            </a:r>
            <a:r>
              <a:rPr b="0" i="0" lang="en-US" sz="2400" u="none">
                <a:solidFill>
                  <a:schemeClr val="dk1"/>
                </a:solidFill>
                <a:latin typeface="Times New Roman"/>
                <a:ea typeface="Times New Roman"/>
                <a:cs typeface="Times New Roman"/>
                <a:sym typeface="Times New Roman"/>
              </a:rPr>
              <a:t> VALUE1, VALUE2</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2: </a:t>
            </a:r>
            <a:r>
              <a:rPr b="0" i="1" lang="en-US" sz="2400" u="none">
                <a:solidFill>
                  <a:schemeClr val="dk1"/>
                </a:solidFill>
                <a:latin typeface="Times New Roman"/>
                <a:ea typeface="Times New Roman"/>
                <a:cs typeface="Times New Roman"/>
                <a:sym typeface="Times New Roman"/>
              </a:rPr>
              <a:t>if (</a:t>
            </a:r>
            <a:r>
              <a:rPr b="0" i="0" lang="en-US" sz="2400" u="none">
                <a:solidFill>
                  <a:schemeClr val="dk1"/>
                </a:solidFill>
                <a:latin typeface="Times New Roman"/>
                <a:ea typeface="Times New Roman"/>
                <a:cs typeface="Times New Roman"/>
                <a:sym typeface="Times New Roman"/>
              </a:rPr>
              <a:t>VALUE1 &gt; VALUE2) 	</a:t>
            </a:r>
            <a:r>
              <a:rPr b="0" i="1" lang="en-US" sz="2400" u="none">
                <a:solidFill>
                  <a:schemeClr val="dk1"/>
                </a:solidFill>
                <a:latin typeface="Times New Roman"/>
                <a:ea typeface="Times New Roman"/>
                <a:cs typeface="Times New Roman"/>
                <a:sym typeface="Times New Roman"/>
              </a:rPr>
              <a:t>then </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MAX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VALUE1</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else</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MAX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VALUE2</a:t>
            </a:r>
            <a:endParaRPr/>
          </a:p>
          <a:p>
            <a:pPr indent="0" lvl="0" marL="0" marR="0" rtl="0" algn="l">
              <a:lnSpc>
                <a:spcPct val="8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endif</a:t>
            </a:r>
            <a:endParaRPr/>
          </a:p>
          <a:p>
            <a:pPr indent="0" lvl="0" marL="0" marR="0" rtl="0" algn="l">
              <a:lnSpc>
                <a:spcPct val="8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3: </a:t>
            </a:r>
            <a:r>
              <a:rPr b="0" i="1" lang="en-US" sz="2400" u="none">
                <a:solidFill>
                  <a:schemeClr val="dk1"/>
                </a:solidFill>
                <a:latin typeface="Times New Roman"/>
                <a:ea typeface="Times New Roman"/>
                <a:cs typeface="Times New Roman"/>
                <a:sym typeface="Times New Roman"/>
              </a:rPr>
              <a:t>Print “The largest value is”, MAX</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sp>
        <p:nvSpPr>
          <p:cNvPr id="548" name="Google Shape;548;p41"/>
          <p:cNvSpPr txBox="1"/>
          <p:nvPr>
            <p:ph idx="1" type="body"/>
          </p:nvPr>
        </p:nvSpPr>
        <p:spPr>
          <a:xfrm>
            <a:off x="457200" y="1752600"/>
            <a:ext cx="8229600" cy="388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Write and algorithm and draw a flowchart to </a:t>
            </a:r>
            <a:endParaRPr/>
          </a:p>
          <a:p>
            <a:pPr indent="-203200" lvl="0" marL="0" rtl="0" algn="l">
              <a:lnSpc>
                <a:spcPct val="100000"/>
              </a:lnSpc>
              <a:spcBef>
                <a:spcPts val="640"/>
              </a:spcBef>
              <a:spcAft>
                <a:spcPts val="0"/>
              </a:spcAft>
              <a:buClr>
                <a:schemeClr val="dk1"/>
              </a:buClr>
              <a:buSzPts val="3200"/>
              <a:buFont typeface="Noto Sans Symbols"/>
              <a:buAutoNum type="alphaLcParenR"/>
            </a:pPr>
            <a:r>
              <a:rPr b="0" i="0" lang="en-US" sz="3200" u="none">
                <a:solidFill>
                  <a:schemeClr val="dk1"/>
                </a:solidFill>
                <a:latin typeface="Times New Roman"/>
                <a:ea typeface="Times New Roman"/>
                <a:cs typeface="Times New Roman"/>
                <a:sym typeface="Times New Roman"/>
              </a:rPr>
              <a:t>read an employee name (NAME), overtime hours worked (OVERTIME), hours absent (ABSENT) and</a:t>
            </a:r>
            <a:endParaRPr/>
          </a:p>
          <a:p>
            <a:pPr indent="-203200" lvl="0" marL="0" rtl="0" algn="l">
              <a:lnSpc>
                <a:spcPct val="100000"/>
              </a:lnSpc>
              <a:spcBef>
                <a:spcPts val="640"/>
              </a:spcBef>
              <a:spcAft>
                <a:spcPts val="0"/>
              </a:spcAft>
              <a:buClr>
                <a:schemeClr val="dk1"/>
              </a:buClr>
              <a:buSzPts val="3200"/>
              <a:buFont typeface="Noto Sans Symbols"/>
              <a:buAutoNum type="alphaLcParenR"/>
            </a:pPr>
            <a:r>
              <a:rPr b="0" i="0" lang="en-US" sz="3200" u="none">
                <a:solidFill>
                  <a:schemeClr val="dk1"/>
                </a:solidFill>
                <a:latin typeface="Times New Roman"/>
                <a:ea typeface="Times New Roman"/>
                <a:cs typeface="Times New Roman"/>
                <a:sym typeface="Times New Roman"/>
              </a:rPr>
              <a:t>determine the bonus payment (PAYMENT). </a:t>
            </a:r>
            <a:endParaRPr/>
          </a:p>
        </p:txBody>
      </p:sp>
      <p:sp>
        <p:nvSpPr>
          <p:cNvPr id="549" name="Google Shape;549;p4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graphicFrame>
        <p:nvGraphicFramePr>
          <p:cNvPr id="555" name="Google Shape;555;p42"/>
          <p:cNvGraphicFramePr/>
          <p:nvPr/>
        </p:nvGraphicFramePr>
        <p:xfrm>
          <a:off x="457200" y="1981200"/>
          <a:ext cx="3000000" cy="3000000"/>
        </p:xfrm>
        <a:graphic>
          <a:graphicData uri="http://schemas.openxmlformats.org/drawingml/2006/table">
            <a:tbl>
              <a:tblPr>
                <a:noFill/>
                <a:tableStyleId>{672ECF7A-8743-4710-8246-0029ACD3F912}</a:tableStyleId>
              </a:tblPr>
              <a:tblGrid>
                <a:gridCol w="4648200"/>
                <a:gridCol w="3581400"/>
              </a:tblGrid>
              <a:tr h="592125">
                <a:tc gridSpan="2">
                  <a:txBody>
                    <a:bodyPr/>
                    <a:lstStyle/>
                    <a:p>
                      <a:pPr indent="-342900" lvl="0" marL="342900" marR="0" rtl="0" algn="ctr">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Bonus Schedule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1012825">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OVERTIME – (2/3)*ABSENT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Bonus Paid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281225">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&gt;40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&gt;30 but ≤ 40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&gt;20 but ≤ 30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&gt;10 but ≤ 20 hours</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 10 hours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$50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$40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$30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$20</a:t>
                      </a:r>
                      <a:endParaRPr b="0" i="0" sz="2600" u="none" cap="none" strike="noStrik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2600"/>
                        <a:buFont typeface="Times New Roman"/>
                        <a:buNone/>
                      </a:pPr>
                      <a:r>
                        <a:rPr b="0" i="0" lang="en-US" sz="26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56" name="Google Shape;556;p4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3"/>
          <p:cNvSpPr txBox="1"/>
          <p:nvPr/>
        </p:nvSpPr>
        <p:spPr>
          <a:xfrm>
            <a:off x="730250" y="984250"/>
            <a:ext cx="7132637" cy="48926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1:  </a:t>
            </a:r>
            <a:r>
              <a:rPr b="0" i="1" lang="en-US" sz="2400" u="none">
                <a:solidFill>
                  <a:schemeClr val="dk1"/>
                </a:solidFill>
                <a:latin typeface="Times New Roman"/>
                <a:ea typeface="Times New Roman"/>
                <a:cs typeface="Times New Roman"/>
                <a:sym typeface="Times New Roman"/>
              </a:rPr>
              <a:t>Input</a:t>
            </a:r>
            <a:r>
              <a:rPr b="0" i="0" lang="en-US" sz="2400" u="none">
                <a:solidFill>
                  <a:schemeClr val="dk1"/>
                </a:solidFill>
                <a:latin typeface="Times New Roman"/>
                <a:ea typeface="Times New Roman"/>
                <a:cs typeface="Times New Roman"/>
                <a:sym typeface="Times New Roman"/>
              </a:rPr>
              <a:t> NAME,OVERTIME,ABSENT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2: </a:t>
            </a:r>
            <a:r>
              <a:rPr b="0" i="1" lang="en-US" sz="2400" u="none">
                <a:solidFill>
                  <a:schemeClr val="dk1"/>
                </a:solidFill>
                <a:latin typeface="Times New Roman"/>
                <a:ea typeface="Times New Roman"/>
                <a:cs typeface="Times New Roman"/>
                <a:sym typeface="Times New Roman"/>
              </a:rPr>
              <a:t>if </a:t>
            </a:r>
            <a:r>
              <a:rPr b="0" i="0" lang="en-US" sz="2400" u="none">
                <a:solidFill>
                  <a:schemeClr val="dk1"/>
                </a:solidFill>
                <a:latin typeface="Times New Roman"/>
                <a:ea typeface="Times New Roman"/>
                <a:cs typeface="Times New Roman"/>
                <a:sym typeface="Times New Roman"/>
              </a:rPr>
              <a:t>(OVERTIME–(2/3)*ABSENT &gt; 40)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50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30)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40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20)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30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if (</a:t>
            </a:r>
            <a:r>
              <a:rPr b="0" i="0" lang="en-US" sz="2400" u="none">
                <a:solidFill>
                  <a:schemeClr val="dk1"/>
                </a:solidFill>
                <a:latin typeface="Times New Roman"/>
                <a:ea typeface="Times New Roman"/>
                <a:cs typeface="Times New Roman"/>
                <a:sym typeface="Times New Roman"/>
              </a:rPr>
              <a:t>OVERTIME–(2/3)*ABSENT &gt; 10) </a:t>
            </a:r>
            <a:r>
              <a:rPr b="0" i="1" lang="en-US" sz="2400" u="none">
                <a:solidFill>
                  <a:schemeClr val="dk1"/>
                </a:solidFill>
                <a:latin typeface="Times New Roman"/>
                <a:ea typeface="Times New Roman"/>
                <a:cs typeface="Times New Roman"/>
                <a:sym typeface="Times New Roman"/>
              </a:rPr>
              <a:t>then</a:t>
            </a:r>
            <a:r>
              <a:rPr b="0" i="0" lang="en-US" sz="24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20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else </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a:t>
            </a:r>
            <a:r>
              <a:rPr b="0" i="0" lang="en-US" sz="2400" u="none">
                <a:solidFill>
                  <a:schemeClr val="dk1"/>
                </a:solidFill>
                <a:latin typeface="Times New Roman"/>
                <a:ea typeface="Times New Roman"/>
                <a:cs typeface="Times New Roman"/>
                <a:sym typeface="Times New Roman"/>
              </a:rPr>
              <a:t>PAYMENT </a:t>
            </a:r>
            <a:r>
              <a:rPr b="0" i="0" lang="en-US" sz="2400" u="none">
                <a:solidFill>
                  <a:schemeClr val="dk1"/>
                </a:solidFill>
                <a:latin typeface="Noto Sans Symbols"/>
                <a:ea typeface="Noto Sans Symbols"/>
                <a:cs typeface="Noto Sans Symbols"/>
                <a:sym typeface="Noto Sans Symbols"/>
              </a:rPr>
              <a:t>🡸</a:t>
            </a:r>
            <a:r>
              <a:rPr b="0" i="0" lang="en-US" sz="2400" u="none">
                <a:solidFill>
                  <a:schemeClr val="dk1"/>
                </a:solidFill>
                <a:latin typeface="Times New Roman"/>
                <a:ea typeface="Times New Roman"/>
                <a:cs typeface="Times New Roman"/>
                <a:sym typeface="Times New Roman"/>
              </a:rPr>
              <a:t>10</a:t>
            </a:r>
            <a:endParaRPr/>
          </a:p>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endif</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Step 3: </a:t>
            </a:r>
            <a:r>
              <a:rPr b="0" i="1" lang="en-US" sz="2400" u="none">
                <a:solidFill>
                  <a:schemeClr val="dk1"/>
                </a:solidFill>
                <a:latin typeface="Times New Roman"/>
                <a:ea typeface="Times New Roman"/>
                <a:cs typeface="Times New Roman"/>
                <a:sym typeface="Times New Roman"/>
              </a:rPr>
              <a:t>Print </a:t>
            </a:r>
            <a:r>
              <a:rPr b="0" i="0" lang="en-US" sz="2400" u="none">
                <a:solidFill>
                  <a:schemeClr val="dk1"/>
                </a:solidFill>
                <a:latin typeface="Times New Roman"/>
                <a:ea typeface="Times New Roman"/>
                <a:cs typeface="Times New Roman"/>
                <a:sym typeface="Times New Roman"/>
              </a:rPr>
              <a:t>“Bonus for”, NAME “is $”, PAYMENT</a:t>
            </a:r>
            <a:endParaRPr/>
          </a:p>
        </p:txBody>
      </p:sp>
      <p:sp>
        <p:nvSpPr>
          <p:cNvPr id="562" name="Google Shape;562;p4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11</a:t>
            </a:r>
            <a:endParaRPr/>
          </a:p>
        </p:txBody>
      </p:sp>
      <p:sp>
        <p:nvSpPr>
          <p:cNvPr id="568" name="Google Shape;568;p44"/>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Char char="•"/>
            </a:pPr>
            <a:r>
              <a:rPr b="1" i="0" lang="en-US" sz="3200" u="none">
                <a:solidFill>
                  <a:schemeClr val="dk1"/>
                </a:solidFill>
                <a:latin typeface="Times New Roman"/>
                <a:ea typeface="Times New Roman"/>
                <a:cs typeface="Times New Roman"/>
                <a:sym typeface="Times New Roman"/>
              </a:rPr>
              <a:t>Flowchart: Draw the flowchart of the above algorithm?</a:t>
            </a:r>
            <a:endParaRPr/>
          </a:p>
        </p:txBody>
      </p:sp>
      <p:sp>
        <p:nvSpPr>
          <p:cNvPr id="569" name="Google Shape;569;p4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1</a:t>
            </a:r>
            <a:endParaRPr/>
          </a:p>
        </p:txBody>
      </p:sp>
      <p:sp>
        <p:nvSpPr>
          <p:cNvPr id="123" name="Google Shape;123;p18"/>
          <p:cNvSpPr txBox="1"/>
          <p:nvPr/>
        </p:nvSpPr>
        <p:spPr>
          <a:xfrm>
            <a:off x="5334000" y="1600200"/>
            <a:ext cx="3124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24" name="Google Shape;124;p18"/>
          <p:cNvSpPr txBox="1"/>
          <p:nvPr/>
        </p:nvSpPr>
        <p:spPr>
          <a:xfrm>
            <a:off x="4191000" y="1905000"/>
            <a:ext cx="4800600" cy="2708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1: Input M1,M2,M3,M4</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2: GRADE ← (M1+M2+M3+M4)/4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Step 3: 	if (GRADE &lt;50) then</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Print “FAIL”</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else</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Print “PASS”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endif</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grpSp>
        <p:nvGrpSpPr>
          <p:cNvPr id="125" name="Google Shape;125;p18"/>
          <p:cNvGrpSpPr/>
          <p:nvPr/>
        </p:nvGrpSpPr>
        <p:grpSpPr>
          <a:xfrm>
            <a:off x="533400" y="1828800"/>
            <a:ext cx="3267075" cy="4413250"/>
            <a:chOff x="712" y="1152"/>
            <a:chExt cx="1754" cy="2780"/>
          </a:xfrm>
        </p:grpSpPr>
        <p:sp>
          <p:nvSpPr>
            <p:cNvPr id="126" name="Google Shape;126;p18"/>
            <p:cNvSpPr/>
            <p:nvPr/>
          </p:nvSpPr>
          <p:spPr>
            <a:xfrm>
              <a:off x="1352" y="1152"/>
              <a:ext cx="592" cy="213"/>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START</a:t>
              </a:r>
              <a:endParaRPr/>
            </a:p>
          </p:txBody>
        </p:sp>
        <p:cxnSp>
          <p:nvCxnSpPr>
            <p:cNvPr id="127" name="Google Shape;127;p18"/>
            <p:cNvCxnSpPr/>
            <p:nvPr/>
          </p:nvCxnSpPr>
          <p:spPr>
            <a:xfrm>
              <a:off x="1648" y="1365"/>
              <a:ext cx="0" cy="160"/>
            </a:xfrm>
            <a:prstGeom prst="straightConnector1">
              <a:avLst/>
            </a:prstGeom>
            <a:noFill/>
            <a:ln cap="flat" cmpd="sng" w="9525">
              <a:solidFill>
                <a:srgbClr val="000000"/>
              </a:solidFill>
              <a:prstDash val="solid"/>
              <a:miter lim="800000"/>
              <a:headEnd len="med" w="med" type="none"/>
              <a:tailEnd len="med" w="med" type="triangle"/>
            </a:ln>
          </p:spPr>
        </p:cxnSp>
        <p:sp>
          <p:nvSpPr>
            <p:cNvPr id="128" name="Google Shape;128;p18"/>
            <p:cNvSpPr/>
            <p:nvPr/>
          </p:nvSpPr>
          <p:spPr>
            <a:xfrm>
              <a:off x="987" y="1532"/>
              <a:ext cx="1301" cy="320"/>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M1,M2,M3,M4</a:t>
              </a:r>
              <a:endParaRPr/>
            </a:p>
          </p:txBody>
        </p:sp>
        <p:sp>
          <p:nvSpPr>
            <p:cNvPr id="129" name="Google Shape;129;p18"/>
            <p:cNvSpPr/>
            <p:nvPr/>
          </p:nvSpPr>
          <p:spPr>
            <a:xfrm>
              <a:off x="817" y="2068"/>
              <a:ext cx="1489" cy="213"/>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GRADE←(M1+M2+M3+M4)/4</a:t>
              </a:r>
              <a:endParaRPr/>
            </a:p>
          </p:txBody>
        </p:sp>
        <p:cxnSp>
          <p:nvCxnSpPr>
            <p:cNvPr id="130" name="Google Shape;130;p18"/>
            <p:cNvCxnSpPr/>
            <p:nvPr/>
          </p:nvCxnSpPr>
          <p:spPr>
            <a:xfrm>
              <a:off x="1578" y="1852"/>
              <a:ext cx="0" cy="214"/>
            </a:xfrm>
            <a:prstGeom prst="straightConnector1">
              <a:avLst/>
            </a:prstGeom>
            <a:noFill/>
            <a:ln cap="flat" cmpd="sng" w="9525">
              <a:solidFill>
                <a:srgbClr val="000000"/>
              </a:solidFill>
              <a:prstDash val="solid"/>
              <a:miter lim="800000"/>
              <a:headEnd len="med" w="med" type="none"/>
              <a:tailEnd len="med" w="med" type="triangle"/>
            </a:ln>
          </p:spPr>
        </p:cxnSp>
        <p:sp>
          <p:nvSpPr>
            <p:cNvPr id="131" name="Google Shape;131;p18"/>
            <p:cNvSpPr/>
            <p:nvPr/>
          </p:nvSpPr>
          <p:spPr>
            <a:xfrm>
              <a:off x="987" y="2439"/>
              <a:ext cx="1183" cy="533"/>
            </a:xfrm>
            <a:prstGeom prst="flowChartDecision">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IS</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GRADE&lt;50</a:t>
              </a:r>
              <a:endParaRPr/>
            </a:p>
          </p:txBody>
        </p:sp>
        <p:cxnSp>
          <p:nvCxnSpPr>
            <p:cNvPr id="132" name="Google Shape;132;p18"/>
            <p:cNvCxnSpPr/>
            <p:nvPr/>
          </p:nvCxnSpPr>
          <p:spPr>
            <a:xfrm>
              <a:off x="1578" y="3612"/>
              <a:ext cx="0" cy="107"/>
            </a:xfrm>
            <a:prstGeom prst="straightConnector1">
              <a:avLst/>
            </a:prstGeom>
            <a:noFill/>
            <a:ln cap="flat" cmpd="sng" w="9525">
              <a:solidFill>
                <a:srgbClr val="000000"/>
              </a:solidFill>
              <a:prstDash val="solid"/>
              <a:miter lim="800000"/>
              <a:headEnd len="med" w="med" type="none"/>
              <a:tailEnd len="med" w="med" type="triangle"/>
            </a:ln>
          </p:spPr>
        </p:cxnSp>
        <p:sp>
          <p:nvSpPr>
            <p:cNvPr id="133" name="Google Shape;133;p18"/>
            <p:cNvSpPr/>
            <p:nvPr/>
          </p:nvSpPr>
          <p:spPr>
            <a:xfrm>
              <a:off x="1283" y="3719"/>
              <a:ext cx="591" cy="213"/>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STOP</a:t>
              </a:r>
              <a:endParaRPr/>
            </a:p>
          </p:txBody>
        </p:sp>
        <p:cxnSp>
          <p:nvCxnSpPr>
            <p:cNvPr id="134" name="Google Shape;134;p18"/>
            <p:cNvCxnSpPr/>
            <p:nvPr/>
          </p:nvCxnSpPr>
          <p:spPr>
            <a:xfrm>
              <a:off x="768" y="3612"/>
              <a:ext cx="1698" cy="0"/>
            </a:xfrm>
            <a:prstGeom prst="straightConnector1">
              <a:avLst/>
            </a:prstGeom>
            <a:noFill/>
            <a:ln cap="flat" cmpd="sng" w="9525">
              <a:solidFill>
                <a:srgbClr val="000000"/>
              </a:solidFill>
              <a:prstDash val="solid"/>
              <a:miter lim="800000"/>
              <a:headEnd len="med" w="med" type="none"/>
              <a:tailEnd len="med" w="med" type="none"/>
            </a:ln>
          </p:spPr>
        </p:cxnSp>
        <p:cxnSp>
          <p:nvCxnSpPr>
            <p:cNvPr id="135" name="Google Shape;135;p18"/>
            <p:cNvCxnSpPr/>
            <p:nvPr/>
          </p:nvCxnSpPr>
          <p:spPr>
            <a:xfrm rot="10800000">
              <a:off x="768" y="3452"/>
              <a:ext cx="0" cy="160"/>
            </a:xfrm>
            <a:prstGeom prst="straightConnector1">
              <a:avLst/>
            </a:prstGeom>
            <a:noFill/>
            <a:ln cap="flat" cmpd="sng" w="9525">
              <a:solidFill>
                <a:srgbClr val="000000"/>
              </a:solidFill>
              <a:prstDash val="solid"/>
              <a:miter lim="800000"/>
              <a:headEnd len="med" w="med" type="none"/>
              <a:tailEnd len="med" w="med" type="none"/>
            </a:ln>
          </p:spPr>
        </p:cxnSp>
        <p:cxnSp>
          <p:nvCxnSpPr>
            <p:cNvPr id="136" name="Google Shape;136;p18"/>
            <p:cNvCxnSpPr/>
            <p:nvPr/>
          </p:nvCxnSpPr>
          <p:spPr>
            <a:xfrm rot="10800000">
              <a:off x="2466" y="3452"/>
              <a:ext cx="0" cy="160"/>
            </a:xfrm>
            <a:prstGeom prst="straightConnector1">
              <a:avLst/>
            </a:prstGeom>
            <a:noFill/>
            <a:ln cap="flat" cmpd="sng" w="9525">
              <a:solidFill>
                <a:srgbClr val="000000"/>
              </a:solidFill>
              <a:prstDash val="solid"/>
              <a:miter lim="800000"/>
              <a:headEnd len="med" w="med" type="none"/>
              <a:tailEnd len="med" w="med" type="none"/>
            </a:ln>
          </p:spPr>
        </p:cxnSp>
        <p:cxnSp>
          <p:nvCxnSpPr>
            <p:cNvPr id="137" name="Google Shape;137;p18"/>
            <p:cNvCxnSpPr/>
            <p:nvPr/>
          </p:nvCxnSpPr>
          <p:spPr>
            <a:xfrm>
              <a:off x="2170" y="2705"/>
              <a:ext cx="296" cy="0"/>
            </a:xfrm>
            <a:prstGeom prst="straightConnector1">
              <a:avLst/>
            </a:prstGeom>
            <a:noFill/>
            <a:ln cap="flat" cmpd="sng" w="9525">
              <a:solidFill>
                <a:srgbClr val="000000"/>
              </a:solidFill>
              <a:prstDash val="solid"/>
              <a:miter lim="800000"/>
              <a:headEnd len="med" w="med" type="none"/>
              <a:tailEnd len="med" w="med" type="none"/>
            </a:ln>
          </p:spPr>
        </p:cxnSp>
        <p:cxnSp>
          <p:nvCxnSpPr>
            <p:cNvPr id="138" name="Google Shape;138;p18"/>
            <p:cNvCxnSpPr/>
            <p:nvPr/>
          </p:nvCxnSpPr>
          <p:spPr>
            <a:xfrm>
              <a:off x="2466" y="2705"/>
              <a:ext cx="0" cy="374"/>
            </a:xfrm>
            <a:prstGeom prst="straightConnector1">
              <a:avLst/>
            </a:prstGeom>
            <a:noFill/>
            <a:ln cap="flat" cmpd="sng" w="9525">
              <a:solidFill>
                <a:srgbClr val="000000"/>
              </a:solidFill>
              <a:prstDash val="solid"/>
              <a:miter lim="800000"/>
              <a:headEnd len="med" w="med" type="none"/>
              <a:tailEnd len="med" w="med" type="triangle"/>
            </a:ln>
          </p:spPr>
        </p:cxnSp>
        <p:cxnSp>
          <p:nvCxnSpPr>
            <p:cNvPr id="139" name="Google Shape;139;p18"/>
            <p:cNvCxnSpPr/>
            <p:nvPr/>
          </p:nvCxnSpPr>
          <p:spPr>
            <a:xfrm>
              <a:off x="720" y="2688"/>
              <a:ext cx="0" cy="374"/>
            </a:xfrm>
            <a:prstGeom prst="straightConnector1">
              <a:avLst/>
            </a:prstGeom>
            <a:noFill/>
            <a:ln cap="flat" cmpd="sng" w="9525">
              <a:solidFill>
                <a:srgbClr val="000000"/>
              </a:solidFill>
              <a:prstDash val="solid"/>
              <a:miter lim="800000"/>
              <a:headEnd len="med" w="med" type="none"/>
              <a:tailEnd len="med" w="med" type="triangle"/>
            </a:ln>
          </p:spPr>
        </p:cxnSp>
        <p:cxnSp>
          <p:nvCxnSpPr>
            <p:cNvPr id="140" name="Google Shape;140;p18"/>
            <p:cNvCxnSpPr/>
            <p:nvPr/>
          </p:nvCxnSpPr>
          <p:spPr>
            <a:xfrm>
              <a:off x="1578" y="2279"/>
              <a:ext cx="0" cy="160"/>
            </a:xfrm>
            <a:prstGeom prst="straightConnector1">
              <a:avLst/>
            </a:prstGeom>
            <a:noFill/>
            <a:ln cap="flat" cmpd="sng" w="9525">
              <a:solidFill>
                <a:srgbClr val="000000"/>
              </a:solidFill>
              <a:prstDash val="solid"/>
              <a:miter lim="800000"/>
              <a:headEnd len="med" w="med" type="none"/>
              <a:tailEnd len="med" w="med" type="triangle"/>
            </a:ln>
          </p:spPr>
        </p:cxnSp>
        <p:sp>
          <p:nvSpPr>
            <p:cNvPr id="141" name="Google Shape;141;p18"/>
            <p:cNvSpPr txBox="1"/>
            <p:nvPr/>
          </p:nvSpPr>
          <p:spPr>
            <a:xfrm>
              <a:off x="2160" y="2544"/>
              <a:ext cx="296" cy="159"/>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Y</a:t>
              </a:r>
              <a:endParaRPr/>
            </a:p>
          </p:txBody>
        </p:sp>
        <p:sp>
          <p:nvSpPr>
            <p:cNvPr id="142" name="Google Shape;142;p18"/>
            <p:cNvSpPr txBox="1"/>
            <p:nvPr/>
          </p:nvSpPr>
          <p:spPr>
            <a:xfrm>
              <a:off x="720" y="2528"/>
              <a:ext cx="296" cy="160"/>
            </a:xfrm>
            <a:prstGeom prst="rect">
              <a:avLst/>
            </a:prstGeom>
            <a:solidFill>
              <a:srgbClr val="CC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N</a:t>
              </a:r>
              <a:endParaRPr/>
            </a:p>
          </p:txBody>
        </p:sp>
        <p:cxnSp>
          <p:nvCxnSpPr>
            <p:cNvPr id="143" name="Google Shape;143;p18"/>
            <p:cNvCxnSpPr/>
            <p:nvPr/>
          </p:nvCxnSpPr>
          <p:spPr>
            <a:xfrm>
              <a:off x="712" y="2688"/>
              <a:ext cx="296" cy="0"/>
            </a:xfrm>
            <a:prstGeom prst="straightConnector1">
              <a:avLst/>
            </a:prstGeom>
            <a:noFill/>
            <a:ln cap="flat" cmpd="sng" w="9525">
              <a:solidFill>
                <a:srgbClr val="000000"/>
              </a:solidFill>
              <a:prstDash val="solid"/>
              <a:miter lim="800000"/>
              <a:headEnd len="med" w="med" type="none"/>
              <a:tailEnd len="med" w="med" type="none"/>
            </a:ln>
          </p:spPr>
        </p:cxnSp>
      </p:grpSp>
      <p:sp>
        <p:nvSpPr>
          <p:cNvPr id="144" name="Google Shape;144;p18"/>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145" name="Google Shape;145;p18"/>
          <p:cNvPicPr preferRelativeResize="0"/>
          <p:nvPr/>
        </p:nvPicPr>
        <p:blipFill rotWithShape="1">
          <a:blip r:embed="rId3">
            <a:alphaModFix/>
          </a:blip>
          <a:srcRect b="0" l="0" r="0" t="0"/>
          <a:stretch/>
        </p:blipFill>
        <p:spPr>
          <a:xfrm>
            <a:off x="2882900" y="4870450"/>
            <a:ext cx="1476375" cy="682625"/>
          </a:xfrm>
          <a:prstGeom prst="rect">
            <a:avLst/>
          </a:prstGeom>
          <a:noFill/>
          <a:ln>
            <a:noFill/>
          </a:ln>
        </p:spPr>
      </p:pic>
      <p:pic>
        <p:nvPicPr>
          <p:cNvPr id="146" name="Google Shape;146;p18"/>
          <p:cNvPicPr preferRelativeResize="0"/>
          <p:nvPr/>
        </p:nvPicPr>
        <p:blipFill rotWithShape="1">
          <a:blip r:embed="rId4">
            <a:alphaModFix/>
          </a:blip>
          <a:srcRect b="0" l="0" r="0" t="0"/>
          <a:stretch/>
        </p:blipFill>
        <p:spPr>
          <a:xfrm>
            <a:off x="66675" y="4870450"/>
            <a:ext cx="1470025" cy="682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5"/>
          <p:cNvSpPr txBox="1"/>
          <p:nvPr>
            <p:ph idx="4294967295" type="ctr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Example 12</a:t>
            </a:r>
            <a:endParaRPr/>
          </a:p>
        </p:txBody>
      </p:sp>
      <p:sp>
        <p:nvSpPr>
          <p:cNvPr id="575" name="Google Shape;575;p45"/>
          <p:cNvSpPr txBox="1"/>
          <p:nvPr>
            <p:ph idx="4294967295" type="subTitle"/>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Express an algorithm to get two numbers from the user (dividend and divisor), testing to make sure that the divisor number is not zero, and displaying their quotient using a </a:t>
            </a:r>
            <a:r>
              <a:rPr b="0" i="1" lang="en-US" sz="2400" u="none" cap="none" strike="noStrike">
                <a:solidFill>
                  <a:schemeClr val="dk1"/>
                </a:solidFill>
                <a:latin typeface="Times New Roman"/>
                <a:ea typeface="Times New Roman"/>
                <a:cs typeface="Times New Roman"/>
                <a:sym typeface="Times New Roman"/>
              </a:rPr>
              <a:t>flowchart.</a:t>
            </a:r>
            <a:endParaRPr/>
          </a:p>
        </p:txBody>
      </p:sp>
      <p:sp>
        <p:nvSpPr>
          <p:cNvPr id="576" name="Google Shape;576;p45"/>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6"/>
          <p:cNvSpPr txBox="1"/>
          <p:nvPr>
            <p:ph idx="4294967295" type="ctrTitle"/>
          </p:nvPr>
        </p:nvSpPr>
        <p:spPr>
          <a:xfrm>
            <a:off x="714375" y="0"/>
            <a:ext cx="7772400" cy="10525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Example 12 Answer</a:t>
            </a:r>
            <a:endParaRPr/>
          </a:p>
        </p:txBody>
      </p:sp>
      <p:sp>
        <p:nvSpPr>
          <p:cNvPr id="582" name="Google Shape;582;p46"/>
          <p:cNvSpPr txBox="1"/>
          <p:nvPr>
            <p:ph idx="4294967295" type="subTitle"/>
          </p:nvPr>
        </p:nvSpPr>
        <p:spPr>
          <a:xfrm>
            <a:off x="468312" y="836612"/>
            <a:ext cx="8207375" cy="4824412"/>
          </a:xfrm>
          <a:prstGeom prst="rect">
            <a:avLst/>
          </a:prstGeom>
          <a:noFill/>
          <a:ln>
            <a:noFill/>
          </a:ln>
        </p:spPr>
        <p:txBody>
          <a:bodyPr anchorCtr="0" anchor="t" bIns="45700" lIns="91425" spcFirstLastPara="1" rIns="91425" wrap="square" tIns="45700">
            <a:noAutofit/>
          </a:bodyPr>
          <a:lstStyle/>
          <a:p>
            <a:pPr indent="-374650" lvl="1" marL="971550" marR="0" rtl="0" algn="just">
              <a:lnSpc>
                <a:spcPct val="100000"/>
              </a:lnSpc>
              <a:spcBef>
                <a:spcPts val="0"/>
              </a:spcBef>
              <a:spcAft>
                <a:spcPts val="0"/>
              </a:spcAft>
              <a:buClr>
                <a:schemeClr val="dk1"/>
              </a:buClr>
              <a:buSzPts val="2200"/>
              <a:buFont typeface="Times New Roman"/>
              <a:buNone/>
            </a:pPr>
            <a:r>
              <a:t/>
            </a:r>
            <a:endParaRPr b="1" i="0" sz="2200" u="none" cap="none" strike="noStrike">
              <a:solidFill>
                <a:schemeClr val="dk1"/>
              </a:solidFill>
              <a:latin typeface="Times New Roman"/>
              <a:ea typeface="Times New Roman"/>
              <a:cs typeface="Times New Roman"/>
              <a:sym typeface="Times New Roman"/>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1</a:t>
            </a:r>
            <a:r>
              <a:rPr b="0" i="0" lang="en-US" sz="2200" u="none" cap="none" strike="noStrike">
                <a:solidFill>
                  <a:schemeClr val="dk1"/>
                </a:solidFill>
                <a:latin typeface="Times New Roman"/>
                <a:ea typeface="Times New Roman"/>
                <a:cs typeface="Times New Roman"/>
                <a:sym typeface="Times New Roman"/>
              </a:rPr>
              <a:t> – Declare variables – dividend, divisor, quotient</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2</a:t>
            </a:r>
            <a:r>
              <a:rPr b="0" i="0" lang="en-US" sz="2200" u="none" cap="none" strike="noStrike">
                <a:solidFill>
                  <a:schemeClr val="dk1"/>
                </a:solidFill>
                <a:latin typeface="Times New Roman"/>
                <a:ea typeface="Times New Roman"/>
                <a:cs typeface="Times New Roman"/>
                <a:sym typeface="Times New Roman"/>
              </a:rPr>
              <a:t> – Prompt user to get dividend</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3 – </a:t>
            </a:r>
            <a:r>
              <a:rPr b="0" i="0" lang="en-US" sz="2200" u="none" cap="none" strike="noStrike">
                <a:solidFill>
                  <a:schemeClr val="dk1"/>
                </a:solidFill>
                <a:latin typeface="Times New Roman"/>
                <a:ea typeface="Times New Roman"/>
                <a:cs typeface="Times New Roman"/>
                <a:sym typeface="Times New Roman"/>
              </a:rPr>
              <a:t>Store values in dividend variable</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4</a:t>
            </a:r>
            <a:r>
              <a:rPr b="0" i="0" lang="en-US" sz="2200" u="none" cap="none" strike="noStrike">
                <a:solidFill>
                  <a:schemeClr val="dk1"/>
                </a:solidFill>
                <a:latin typeface="Times New Roman"/>
                <a:ea typeface="Times New Roman"/>
                <a:cs typeface="Times New Roman"/>
                <a:sym typeface="Times New Roman"/>
              </a:rPr>
              <a:t> – Prompt user to get divisor</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5 – </a:t>
            </a:r>
            <a:r>
              <a:rPr b="0" i="0" lang="en-US" sz="2200" u="none" cap="none" strike="noStrike">
                <a:solidFill>
                  <a:schemeClr val="dk1"/>
                </a:solidFill>
                <a:latin typeface="Times New Roman"/>
                <a:ea typeface="Times New Roman"/>
                <a:cs typeface="Times New Roman"/>
                <a:sym typeface="Times New Roman"/>
              </a:rPr>
              <a:t>Store value in divisor variable</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6 –</a:t>
            </a:r>
            <a:r>
              <a:rPr b="0" i="0" lang="en-US" sz="2200" u="none" cap="none" strike="noStrike">
                <a:solidFill>
                  <a:schemeClr val="dk1"/>
                </a:solidFill>
                <a:latin typeface="Times New Roman"/>
                <a:ea typeface="Times New Roman"/>
                <a:cs typeface="Times New Roman"/>
                <a:sym typeface="Times New Roman"/>
              </a:rPr>
              <a:t> Display dividend and divisor</a:t>
            </a:r>
            <a:endParaRPr/>
          </a:p>
          <a:p>
            <a:pPr indent="-514350" lvl="1" marL="971550" marR="0" rtl="0" algn="just">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Step 7 -</a:t>
            </a:r>
            <a:r>
              <a:rPr b="0" i="0" lang="en-US" sz="2200" u="none" cap="none" strike="noStrike">
                <a:solidFill>
                  <a:schemeClr val="dk1"/>
                </a:solidFill>
                <a:latin typeface="Times New Roman"/>
                <a:ea typeface="Times New Roman"/>
                <a:cs typeface="Times New Roman"/>
                <a:sym typeface="Times New Roman"/>
              </a:rPr>
              <a:t> Loop</a:t>
            </a:r>
            <a:endParaRPr/>
          </a:p>
          <a:p>
            <a:pPr indent="0" lvl="4" marL="914400" marR="0" rtl="0" algn="just">
              <a:lnSpc>
                <a:spcPct val="100000"/>
              </a:lnSpc>
              <a:spcBef>
                <a:spcPts val="36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	Selection: If divisor is equal to zero</a:t>
            </a:r>
            <a:endParaRPr/>
          </a:p>
          <a:p>
            <a:pPr indent="0" lvl="2" marL="1143000" marR="0" rtl="0" algn="l">
              <a:lnSpc>
                <a:spcPct val="100000"/>
              </a:lnSpc>
              <a:spcBef>
                <a:spcPts val="28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		Display error message, “divisor must be non-zero” and</a:t>
            </a:r>
            <a:endParaRPr/>
          </a:p>
          <a:p>
            <a:pPr indent="-892175" lvl="0" marL="1235075" marR="0" rtl="0" algn="l">
              <a:lnSpc>
                <a:spcPct val="100000"/>
              </a:lnSpc>
              <a:spcBef>
                <a:spcPts val="44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	    	go back to step 4</a:t>
            </a:r>
            <a:endParaRPr/>
          </a:p>
          <a:p>
            <a:pPr indent="-892175" lvl="0" marL="1235075" marR="0" rtl="0" algn="l">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       Step 8 -</a:t>
            </a:r>
            <a:r>
              <a:rPr b="0" i="0" lang="en-US" sz="2200" u="none" cap="none" strike="noStrike">
                <a:solidFill>
                  <a:schemeClr val="dk1"/>
                </a:solidFill>
                <a:latin typeface="Times New Roman"/>
                <a:ea typeface="Times New Roman"/>
                <a:cs typeface="Times New Roman"/>
                <a:sym typeface="Times New Roman"/>
              </a:rPr>
              <a:t> Calculate quotient as dividend/divisor</a:t>
            </a:r>
            <a:endParaRPr/>
          </a:p>
          <a:p>
            <a:pPr indent="-892175" lvl="0" marL="1235075" marR="0" rtl="0" algn="l">
              <a:lnSpc>
                <a:spcPct val="100000"/>
              </a:lnSpc>
              <a:spcBef>
                <a:spcPts val="440"/>
              </a:spcBef>
              <a:spcAft>
                <a:spcPts val="0"/>
              </a:spcAft>
              <a:buClr>
                <a:schemeClr val="dk1"/>
              </a:buClr>
              <a:buSzPts val="2200"/>
              <a:buFont typeface="Times New Roman"/>
              <a:buChar char="•"/>
            </a:pPr>
            <a:r>
              <a:rPr b="1" i="0" lang="en-US" sz="2200" u="none" cap="none" strike="noStrike">
                <a:solidFill>
                  <a:schemeClr val="dk1"/>
                </a:solidFill>
                <a:latin typeface="Times New Roman"/>
                <a:ea typeface="Times New Roman"/>
                <a:cs typeface="Times New Roman"/>
                <a:sym typeface="Times New Roman"/>
              </a:rPr>
              <a:t>       Step 9 -</a:t>
            </a:r>
            <a:r>
              <a:rPr b="0" i="0" lang="en-US" sz="2200" u="none" cap="none" strike="noStrike">
                <a:solidFill>
                  <a:schemeClr val="dk1"/>
                </a:solidFill>
                <a:latin typeface="Times New Roman"/>
                <a:ea typeface="Times New Roman"/>
                <a:cs typeface="Times New Roman"/>
                <a:sym typeface="Times New Roman"/>
              </a:rPr>
              <a:t> Display quotient</a:t>
            </a:r>
            <a:endParaRPr/>
          </a:p>
        </p:txBody>
      </p:sp>
      <p:sp>
        <p:nvSpPr>
          <p:cNvPr id="583" name="Google Shape;583;p46"/>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id="588" name="Google Shape;588;p47"/>
          <p:cNvPicPr preferRelativeResize="0"/>
          <p:nvPr/>
        </p:nvPicPr>
        <p:blipFill rotWithShape="1">
          <a:blip r:embed="rId3">
            <a:alphaModFix/>
          </a:blip>
          <a:srcRect b="13750" l="36909" r="29425" t="14390"/>
          <a:stretch/>
        </p:blipFill>
        <p:spPr>
          <a:xfrm>
            <a:off x="971550" y="0"/>
            <a:ext cx="7345362" cy="6858000"/>
          </a:xfrm>
          <a:prstGeom prst="rect">
            <a:avLst/>
          </a:prstGeom>
          <a:noFill/>
          <a:ln>
            <a:noFill/>
          </a:ln>
        </p:spPr>
      </p:pic>
      <p:sp>
        <p:nvSpPr>
          <p:cNvPr id="589" name="Google Shape;589;p47"/>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2</a:t>
            </a:r>
            <a:endParaRPr/>
          </a:p>
        </p:txBody>
      </p:sp>
      <p:sp>
        <p:nvSpPr>
          <p:cNvPr id="152" name="Google Shape;152;p1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Write an algorithm and draw a flowchart to convert the length in feet to centimeter.</a:t>
            </a:r>
            <a:endParaRPr/>
          </a:p>
        </p:txBody>
      </p:sp>
      <p:sp>
        <p:nvSpPr>
          <p:cNvPr id="153" name="Google Shape;153;p19"/>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2</a:t>
            </a:r>
            <a:endParaRPr/>
          </a:p>
        </p:txBody>
      </p:sp>
      <p:sp>
        <p:nvSpPr>
          <p:cNvPr id="159" name="Google Shape;159;p20"/>
          <p:cNvSpPr txBox="1"/>
          <p:nvPr>
            <p:ph idx="1" type="body"/>
          </p:nvPr>
        </p:nvSpPr>
        <p:spPr>
          <a:xfrm>
            <a:off x="685800" y="1981200"/>
            <a:ext cx="7696200" cy="4495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Algorithm</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1:  Input Lft</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2: 	Lcm </a:t>
            </a:r>
            <a:r>
              <a:rPr b="0" i="0" lang="en-US" sz="3200" u="none">
                <a:solidFill>
                  <a:schemeClr val="dk1"/>
                </a:solidFill>
                <a:latin typeface="Noto Sans Symbols"/>
                <a:ea typeface="Noto Sans Symbols"/>
                <a:cs typeface="Noto Sans Symbols"/>
                <a:sym typeface="Noto Sans Symbols"/>
              </a:rPr>
              <a:t>🡸</a:t>
            </a:r>
            <a:r>
              <a:rPr b="0" i="0" lang="en-US" sz="3200" u="none">
                <a:solidFill>
                  <a:schemeClr val="dk1"/>
                </a:solidFill>
                <a:latin typeface="Times New Roman"/>
                <a:ea typeface="Times New Roman"/>
                <a:cs typeface="Times New Roman"/>
                <a:sym typeface="Times New Roman"/>
              </a:rPr>
              <a:t>Lft x 30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3: 	Print Lcm</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grpSp>
        <p:nvGrpSpPr>
          <p:cNvPr id="160" name="Google Shape;160;p20"/>
          <p:cNvGrpSpPr/>
          <p:nvPr/>
        </p:nvGrpSpPr>
        <p:grpSpPr>
          <a:xfrm>
            <a:off x="5715000" y="2362200"/>
            <a:ext cx="2895600" cy="3670300"/>
            <a:chOff x="2448" y="5328"/>
            <a:chExt cx="3168" cy="5779"/>
          </a:xfrm>
        </p:grpSpPr>
        <p:sp>
          <p:nvSpPr>
            <p:cNvPr id="161" name="Google Shape;161;p20"/>
            <p:cNvSpPr/>
            <p:nvPr/>
          </p:nvSpPr>
          <p:spPr>
            <a:xfrm>
              <a:off x="3337" y="5328"/>
              <a:ext cx="1440" cy="576"/>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START</a:t>
              </a:r>
              <a:endParaRPr/>
            </a:p>
          </p:txBody>
        </p:sp>
        <p:cxnSp>
          <p:nvCxnSpPr>
            <p:cNvPr id="162" name="Google Shape;162;p20"/>
            <p:cNvCxnSpPr/>
            <p:nvPr/>
          </p:nvCxnSpPr>
          <p:spPr>
            <a:xfrm>
              <a:off x="4057" y="590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163" name="Google Shape;163;p20"/>
            <p:cNvSpPr/>
            <p:nvPr/>
          </p:nvSpPr>
          <p:spPr>
            <a:xfrm>
              <a:off x="2448" y="6355"/>
              <a:ext cx="3168" cy="864"/>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Lft</a:t>
              </a:r>
              <a:endParaRPr/>
            </a:p>
          </p:txBody>
        </p:sp>
        <p:sp>
          <p:nvSpPr>
            <p:cNvPr id="164" name="Google Shape;164;p20"/>
            <p:cNvSpPr/>
            <p:nvPr/>
          </p:nvSpPr>
          <p:spPr>
            <a:xfrm>
              <a:off x="2967" y="7801"/>
              <a:ext cx="2065" cy="766"/>
            </a:xfrm>
            <a:prstGeom prst="flowChartProcess">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Lcm </a:t>
              </a:r>
              <a:r>
                <a:rPr b="0" i="0" lang="en-US" sz="2400" u="none">
                  <a:solidFill>
                    <a:schemeClr val="dk1"/>
                  </a:solidFill>
                  <a:latin typeface="Noto Sans Symbols"/>
                  <a:ea typeface="Noto Sans Symbols"/>
                  <a:cs typeface="Noto Sans Symbols"/>
                  <a:sym typeface="Noto Sans Symbols"/>
                </a:rPr>
                <a:t>🡸</a:t>
              </a:r>
              <a:r>
                <a:rPr b="1" i="0" lang="en-US" sz="1200" u="none">
                  <a:solidFill>
                    <a:schemeClr val="dk1"/>
                  </a:solidFill>
                  <a:latin typeface="Times New Roman"/>
                  <a:ea typeface="Times New Roman"/>
                  <a:cs typeface="Times New Roman"/>
                  <a:sym typeface="Times New Roman"/>
                </a:rPr>
                <a:t> Lft x 30</a:t>
              </a:r>
              <a:endParaRPr/>
            </a:p>
          </p:txBody>
        </p:sp>
        <p:cxnSp>
          <p:nvCxnSpPr>
            <p:cNvPr id="165" name="Google Shape;165;p20"/>
            <p:cNvCxnSpPr/>
            <p:nvPr/>
          </p:nvCxnSpPr>
          <p:spPr>
            <a:xfrm>
              <a:off x="4032" y="7219"/>
              <a:ext cx="0" cy="576"/>
            </a:xfrm>
            <a:prstGeom prst="straightConnector1">
              <a:avLst/>
            </a:prstGeom>
            <a:noFill/>
            <a:ln cap="flat" cmpd="sng" w="9525">
              <a:solidFill>
                <a:srgbClr val="000000"/>
              </a:solidFill>
              <a:prstDash val="solid"/>
              <a:miter lim="800000"/>
              <a:headEnd len="med" w="med" type="none"/>
              <a:tailEnd len="med" w="med" type="triangle"/>
            </a:ln>
          </p:spPr>
        </p:cxnSp>
        <p:sp>
          <p:nvSpPr>
            <p:cNvPr id="166" name="Google Shape;166;p20"/>
            <p:cNvSpPr/>
            <p:nvPr/>
          </p:nvSpPr>
          <p:spPr>
            <a:xfrm>
              <a:off x="3293" y="10512"/>
              <a:ext cx="1440" cy="595"/>
            </a:xfrm>
            <a:prstGeom prst="flowChartTerminator">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STOP</a:t>
              </a:r>
              <a:endParaRPr/>
            </a:p>
          </p:txBody>
        </p:sp>
        <p:cxnSp>
          <p:nvCxnSpPr>
            <p:cNvPr id="167" name="Google Shape;167;p20"/>
            <p:cNvCxnSpPr/>
            <p:nvPr/>
          </p:nvCxnSpPr>
          <p:spPr>
            <a:xfrm>
              <a:off x="4032" y="8591"/>
              <a:ext cx="0" cy="456"/>
            </a:xfrm>
            <a:prstGeom prst="straightConnector1">
              <a:avLst/>
            </a:prstGeom>
            <a:noFill/>
            <a:ln cap="flat" cmpd="sng" w="9525">
              <a:solidFill>
                <a:srgbClr val="000000"/>
              </a:solidFill>
              <a:prstDash val="solid"/>
              <a:miter lim="800000"/>
              <a:headEnd len="med" w="med" type="none"/>
              <a:tailEnd len="med" w="med" type="triangle"/>
            </a:ln>
          </p:spPr>
        </p:cxnSp>
        <p:cxnSp>
          <p:nvCxnSpPr>
            <p:cNvPr id="168" name="Google Shape;168;p20"/>
            <p:cNvCxnSpPr/>
            <p:nvPr/>
          </p:nvCxnSpPr>
          <p:spPr>
            <a:xfrm>
              <a:off x="4032" y="9955"/>
              <a:ext cx="0" cy="576"/>
            </a:xfrm>
            <a:prstGeom prst="straightConnector1">
              <a:avLst/>
            </a:prstGeom>
            <a:noFill/>
            <a:ln cap="flat" cmpd="sng" w="9525">
              <a:solidFill>
                <a:srgbClr val="000000"/>
              </a:solidFill>
              <a:prstDash val="solid"/>
              <a:miter lim="800000"/>
              <a:headEnd len="med" w="med" type="none"/>
              <a:tailEnd len="med" w="med" type="triangle"/>
            </a:ln>
          </p:spPr>
        </p:cxnSp>
      </p:grpSp>
      <p:sp>
        <p:nvSpPr>
          <p:cNvPr id="169" name="Google Shape;169;p20"/>
          <p:cNvSpPr txBox="1"/>
          <p:nvPr/>
        </p:nvSpPr>
        <p:spPr>
          <a:xfrm>
            <a:off x="6019800" y="1600200"/>
            <a:ext cx="2209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Flowchart</a:t>
            </a:r>
            <a:r>
              <a:rPr b="0" i="0" lang="en-US" sz="2400" u="none">
                <a:solidFill>
                  <a:schemeClr val="dk1"/>
                </a:solidFill>
                <a:latin typeface="Arial"/>
                <a:ea typeface="Arial"/>
                <a:cs typeface="Arial"/>
                <a:sym typeface="Arial"/>
              </a:rPr>
              <a:t> </a:t>
            </a:r>
            <a:endParaRPr/>
          </a:p>
        </p:txBody>
      </p:sp>
      <p:sp>
        <p:nvSpPr>
          <p:cNvPr id="170" name="Google Shape;170;p20"/>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71" name="Google Shape;171;p20"/>
          <p:cNvSpPr/>
          <p:nvPr/>
        </p:nvSpPr>
        <p:spPr>
          <a:xfrm>
            <a:off x="5867400" y="4724400"/>
            <a:ext cx="2895600" cy="549275"/>
          </a:xfrm>
          <a:prstGeom prst="flowChartInputOutput">
            <a:avLst/>
          </a:prstGeom>
          <a:solidFill>
            <a:srgbClr val="CC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Lcm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3 </a:t>
            </a:r>
            <a:endParaRPr/>
          </a:p>
        </p:txBody>
      </p:sp>
      <p:sp>
        <p:nvSpPr>
          <p:cNvPr id="177" name="Google Shape;177;p2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Times New Roman"/>
              <a:buNone/>
            </a:pPr>
            <a:r>
              <a:rPr b="1" i="0" lang="en-US" sz="2800" u="none">
                <a:solidFill>
                  <a:schemeClr val="dk1"/>
                </a:solidFill>
                <a:latin typeface="Times New Roman"/>
                <a:ea typeface="Times New Roman"/>
                <a:cs typeface="Times New Roman"/>
                <a:sym typeface="Times New Roman"/>
              </a:rPr>
              <a:t>	Write an algorithm and draw a flowchart that will read the two sides of a rectangle and calculate its area.</a:t>
            </a:r>
            <a:r>
              <a:rPr b="0" i="0" lang="en-US" sz="2800" u="none">
                <a:solidFill>
                  <a:schemeClr val="dk1"/>
                </a:solidFill>
                <a:latin typeface="Times New Roman"/>
                <a:ea typeface="Times New Roman"/>
                <a:cs typeface="Times New Roman"/>
                <a:sym typeface="Times New Roman"/>
              </a:rPr>
              <a:t> </a:t>
            </a:r>
            <a:endParaRPr/>
          </a:p>
        </p:txBody>
      </p:sp>
      <p:sp>
        <p:nvSpPr>
          <p:cNvPr id="178" name="Google Shape;178;p21"/>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3</a:t>
            </a:r>
            <a:endParaRPr/>
          </a:p>
        </p:txBody>
      </p:sp>
      <p:sp>
        <p:nvSpPr>
          <p:cNvPr id="184" name="Google Shape;184;p22"/>
          <p:cNvSpPr txBox="1"/>
          <p:nvPr>
            <p:ph idx="1" type="body"/>
          </p:nvPr>
        </p:nvSpPr>
        <p:spPr>
          <a:xfrm>
            <a:off x="533400" y="19050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Times New Roman"/>
              <a:buNone/>
            </a:pPr>
            <a:r>
              <a:rPr b="1" i="0" lang="en-US" sz="3200" u="none">
                <a:solidFill>
                  <a:schemeClr val="dk1"/>
                </a:solidFill>
                <a:latin typeface="Times New Roman"/>
                <a:ea typeface="Times New Roman"/>
                <a:cs typeface="Times New Roman"/>
                <a:sym typeface="Times New Roman"/>
              </a:rPr>
              <a:t>Algorithm</a:t>
            </a:r>
            <a:r>
              <a:rPr b="0" i="0" lang="en-US" sz="32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1: 	Input W,L</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2: 	A </a:t>
            </a:r>
            <a:r>
              <a:rPr b="0" i="0" lang="en-US" sz="3200" u="none">
                <a:solidFill>
                  <a:schemeClr val="dk1"/>
                </a:solidFill>
                <a:latin typeface="Noto Sans Symbols"/>
                <a:ea typeface="Noto Sans Symbols"/>
                <a:cs typeface="Noto Sans Symbols"/>
                <a:sym typeface="Noto Sans Symbols"/>
              </a:rPr>
              <a:t>🡸</a:t>
            </a:r>
            <a:r>
              <a:rPr b="0" i="0" lang="en-US" sz="3200" u="none">
                <a:solidFill>
                  <a:schemeClr val="dk1"/>
                </a:solidFill>
                <a:latin typeface="Times New Roman"/>
                <a:ea typeface="Times New Roman"/>
                <a:cs typeface="Times New Roman"/>
                <a:sym typeface="Times New Roman"/>
              </a:rPr>
              <a:t>L  x  W </a:t>
            </a:r>
            <a:endParaRPr/>
          </a:p>
          <a:p>
            <a:pPr indent="-342900" lvl="0" marL="3429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Step 3: 	Print A</a:t>
            </a:r>
            <a:endParaRPr/>
          </a:p>
          <a:p>
            <a:pPr indent="-139700" lvl="0" marL="342900" rtl="0" algn="l">
              <a:spcBef>
                <a:spcPts val="640"/>
              </a:spcBef>
              <a:spcAft>
                <a:spcPts val="0"/>
              </a:spcAft>
              <a:buClr>
                <a:schemeClr val="dk1"/>
              </a:buClr>
              <a:buSzPts val="3200"/>
              <a:buFont typeface="Times New Roman"/>
              <a:buNone/>
            </a:pPr>
            <a:r>
              <a:t/>
            </a:r>
            <a:endParaRPr b="0" i="0" sz="3200" u="none">
              <a:solidFill>
                <a:schemeClr val="dk1"/>
              </a:solidFill>
              <a:latin typeface="Times New Roman"/>
              <a:ea typeface="Times New Roman"/>
              <a:cs typeface="Times New Roman"/>
              <a:sym typeface="Times New Roman"/>
            </a:endParaRPr>
          </a:p>
        </p:txBody>
      </p:sp>
      <p:grpSp>
        <p:nvGrpSpPr>
          <p:cNvPr id="185" name="Google Shape;185;p22"/>
          <p:cNvGrpSpPr/>
          <p:nvPr/>
        </p:nvGrpSpPr>
        <p:grpSpPr>
          <a:xfrm>
            <a:off x="5410200" y="2057400"/>
            <a:ext cx="3124200" cy="4191000"/>
            <a:chOff x="2448" y="5328"/>
            <a:chExt cx="3168" cy="5779"/>
          </a:xfrm>
        </p:grpSpPr>
        <p:sp>
          <p:nvSpPr>
            <p:cNvPr id="186" name="Google Shape;186;p22"/>
            <p:cNvSpPr/>
            <p:nvPr/>
          </p:nvSpPr>
          <p:spPr>
            <a:xfrm>
              <a:off x="3337" y="5328"/>
              <a:ext cx="1440" cy="576"/>
            </a:xfrm>
            <a:prstGeom prst="flowChartTerminator">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START</a:t>
              </a:r>
              <a:endParaRPr/>
            </a:p>
          </p:txBody>
        </p:sp>
        <p:cxnSp>
          <p:nvCxnSpPr>
            <p:cNvPr id="187" name="Google Shape;187;p22"/>
            <p:cNvCxnSpPr/>
            <p:nvPr/>
          </p:nvCxnSpPr>
          <p:spPr>
            <a:xfrm>
              <a:off x="4057" y="5904"/>
              <a:ext cx="0" cy="432"/>
            </a:xfrm>
            <a:prstGeom prst="straightConnector1">
              <a:avLst/>
            </a:prstGeom>
            <a:noFill/>
            <a:ln cap="flat" cmpd="sng" w="9525">
              <a:solidFill>
                <a:srgbClr val="000000"/>
              </a:solidFill>
              <a:prstDash val="solid"/>
              <a:miter lim="800000"/>
              <a:headEnd len="med" w="med" type="none"/>
              <a:tailEnd len="med" w="med" type="triangle"/>
            </a:ln>
          </p:spPr>
        </p:cxnSp>
        <p:sp>
          <p:nvSpPr>
            <p:cNvPr id="188" name="Google Shape;188;p22"/>
            <p:cNvSpPr/>
            <p:nvPr/>
          </p:nvSpPr>
          <p:spPr>
            <a:xfrm>
              <a:off x="2448" y="6355"/>
              <a:ext cx="3168" cy="864"/>
            </a:xfrm>
            <a:prstGeom prst="flowChartInputOutput">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Input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W, L</a:t>
              </a:r>
              <a:endParaRPr/>
            </a:p>
          </p:txBody>
        </p:sp>
        <p:sp>
          <p:nvSpPr>
            <p:cNvPr id="189" name="Google Shape;189;p22"/>
            <p:cNvSpPr/>
            <p:nvPr/>
          </p:nvSpPr>
          <p:spPr>
            <a:xfrm>
              <a:off x="2967" y="7801"/>
              <a:ext cx="2141" cy="576"/>
            </a:xfrm>
            <a:prstGeom prst="flowChartProcess">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 </a:t>
              </a:r>
              <a:r>
                <a:rPr b="0" i="0" lang="en-US" sz="2400" u="none">
                  <a:solidFill>
                    <a:schemeClr val="dk1"/>
                  </a:solidFill>
                  <a:latin typeface="Noto Sans Symbols"/>
                  <a:ea typeface="Noto Sans Symbols"/>
                  <a:cs typeface="Noto Sans Symbols"/>
                  <a:sym typeface="Noto Sans Symbols"/>
                </a:rPr>
                <a:t>🡸</a:t>
              </a:r>
              <a:r>
                <a:rPr b="1" i="0" lang="en-US" sz="1400" u="none">
                  <a:solidFill>
                    <a:schemeClr val="dk1"/>
                  </a:solidFill>
                  <a:latin typeface="Times New Roman"/>
                  <a:ea typeface="Times New Roman"/>
                  <a:cs typeface="Times New Roman"/>
                  <a:sym typeface="Times New Roman"/>
                </a:rPr>
                <a:t>L x W</a:t>
              </a:r>
              <a:endParaRPr/>
            </a:p>
          </p:txBody>
        </p:sp>
        <p:cxnSp>
          <p:nvCxnSpPr>
            <p:cNvPr id="190" name="Google Shape;190;p22"/>
            <p:cNvCxnSpPr/>
            <p:nvPr/>
          </p:nvCxnSpPr>
          <p:spPr>
            <a:xfrm>
              <a:off x="4032" y="7219"/>
              <a:ext cx="0" cy="576"/>
            </a:xfrm>
            <a:prstGeom prst="straightConnector1">
              <a:avLst/>
            </a:prstGeom>
            <a:noFill/>
            <a:ln cap="flat" cmpd="sng" w="9525">
              <a:solidFill>
                <a:srgbClr val="000000"/>
              </a:solidFill>
              <a:prstDash val="solid"/>
              <a:miter lim="800000"/>
              <a:headEnd len="med" w="med" type="none"/>
              <a:tailEnd len="med" w="med" type="triangle"/>
            </a:ln>
          </p:spPr>
        </p:cxnSp>
        <p:sp>
          <p:nvSpPr>
            <p:cNvPr id="191" name="Google Shape;191;p22"/>
            <p:cNvSpPr/>
            <p:nvPr/>
          </p:nvSpPr>
          <p:spPr>
            <a:xfrm>
              <a:off x="3293" y="10512"/>
              <a:ext cx="1440" cy="595"/>
            </a:xfrm>
            <a:prstGeom prst="flowChartTerminator">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STOP</a:t>
              </a:r>
              <a:endParaRPr/>
            </a:p>
          </p:txBody>
        </p:sp>
        <p:cxnSp>
          <p:nvCxnSpPr>
            <p:cNvPr id="192" name="Google Shape;192;p22"/>
            <p:cNvCxnSpPr/>
            <p:nvPr/>
          </p:nvCxnSpPr>
          <p:spPr>
            <a:xfrm>
              <a:off x="4032" y="8371"/>
              <a:ext cx="0" cy="576"/>
            </a:xfrm>
            <a:prstGeom prst="straightConnector1">
              <a:avLst/>
            </a:prstGeom>
            <a:noFill/>
            <a:ln cap="flat" cmpd="sng" w="9525">
              <a:solidFill>
                <a:srgbClr val="000000"/>
              </a:solidFill>
              <a:prstDash val="solid"/>
              <a:miter lim="800000"/>
              <a:headEnd len="med" w="med" type="none"/>
              <a:tailEnd len="med" w="med" type="triangle"/>
            </a:ln>
          </p:spPr>
        </p:cxnSp>
        <p:cxnSp>
          <p:nvCxnSpPr>
            <p:cNvPr id="193" name="Google Shape;193;p22"/>
            <p:cNvCxnSpPr/>
            <p:nvPr/>
          </p:nvCxnSpPr>
          <p:spPr>
            <a:xfrm>
              <a:off x="4032" y="9955"/>
              <a:ext cx="0" cy="576"/>
            </a:xfrm>
            <a:prstGeom prst="straightConnector1">
              <a:avLst/>
            </a:prstGeom>
            <a:noFill/>
            <a:ln cap="flat" cmpd="sng" w="9525">
              <a:solidFill>
                <a:srgbClr val="000000"/>
              </a:solidFill>
              <a:prstDash val="solid"/>
              <a:miter lim="800000"/>
              <a:headEnd len="med" w="med" type="none"/>
              <a:tailEnd len="med" w="med" type="triangle"/>
            </a:ln>
          </p:spPr>
        </p:cxnSp>
      </p:grpSp>
      <p:sp>
        <p:nvSpPr>
          <p:cNvPr id="194" name="Google Shape;194;p22"/>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95" name="Google Shape;195;p22"/>
          <p:cNvSpPr/>
          <p:nvPr/>
        </p:nvSpPr>
        <p:spPr>
          <a:xfrm>
            <a:off x="5562600" y="4724400"/>
            <a:ext cx="3124200" cy="627062"/>
          </a:xfrm>
          <a:prstGeom prst="flowChartInputOutput">
            <a:avLst/>
          </a:prstGeom>
          <a:solidFill>
            <a:srgbClr val="CCFFFF">
              <a:alpha val="79607"/>
            </a:srgbClr>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Print</a:t>
            </a:r>
            <a:endParaRPr/>
          </a:p>
          <a:p>
            <a:pPr indent="0" lvl="0" marL="0" marR="0" rtl="0" algn="ctr">
              <a:lnSpc>
                <a:spcPct val="100000"/>
              </a:lnSpc>
              <a:spcBef>
                <a:spcPts val="0"/>
              </a:spcBef>
              <a:spcAft>
                <a:spcPts val="0"/>
              </a:spcAft>
              <a:buClr>
                <a:schemeClr val="dk1"/>
              </a:buClr>
              <a:buSzPts val="1400"/>
              <a:buFont typeface="Times New Roman"/>
              <a:buNone/>
            </a:pPr>
            <a:r>
              <a:rPr b="1" i="0" lang="en-US" sz="1400" u="none">
                <a:solidFill>
                  <a:schemeClr val="dk1"/>
                </a:solidFill>
                <a:latin typeface="Times New Roman"/>
                <a:ea typeface="Times New Roman"/>
                <a:cs typeface="Times New Roman"/>
                <a:sym typeface="Times New Roman"/>
              </a:rPr>
              <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01" name="Google Shape;201;p2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We want to create a flowchart that prints out the biggest of three inputted numbers</a:t>
            </a:r>
            <a:endParaRPr/>
          </a:p>
        </p:txBody>
      </p:sp>
      <p:sp>
        <p:nvSpPr>
          <p:cNvPr id="202" name="Google Shape;202;p23"/>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457200" y="457200"/>
            <a:ext cx="82296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6</a:t>
            </a:r>
            <a:endParaRPr/>
          </a:p>
        </p:txBody>
      </p:sp>
      <p:sp>
        <p:nvSpPr>
          <p:cNvPr id="208" name="Google Shape;208;p24"/>
          <p:cNvSpPr txBox="1"/>
          <p:nvPr>
            <p:ph idx="1" type="body"/>
          </p:nvPr>
        </p:nvSpPr>
        <p:spPr>
          <a:xfrm>
            <a:off x="457200" y="16002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1:  </a:t>
            </a:r>
            <a:r>
              <a:rPr b="1" i="1" lang="en-US" sz="2000" u="none">
                <a:solidFill>
                  <a:schemeClr val="dk1"/>
                </a:solidFill>
                <a:latin typeface="Times New Roman"/>
                <a:ea typeface="Times New Roman"/>
                <a:cs typeface="Times New Roman"/>
                <a:sym typeface="Times New Roman"/>
              </a:rPr>
              <a:t>Input</a:t>
            </a:r>
            <a:r>
              <a:rPr b="1" i="0" lang="en-US" sz="2000" u="none">
                <a:solidFill>
                  <a:schemeClr val="dk1"/>
                </a:solidFill>
                <a:latin typeface="Times New Roman"/>
                <a:ea typeface="Times New Roman"/>
                <a:cs typeface="Times New Roman"/>
                <a:sym typeface="Times New Roman"/>
              </a:rPr>
              <a:t> 	A, B, C</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2:  </a:t>
            </a:r>
            <a:r>
              <a:rPr b="1" i="1" lang="en-US" sz="2000" u="none">
                <a:solidFill>
                  <a:schemeClr val="dk1"/>
                </a:solidFill>
                <a:latin typeface="Times New Roman"/>
                <a:ea typeface="Times New Roman"/>
                <a:cs typeface="Times New Roman"/>
                <a:sym typeface="Times New Roman"/>
              </a:rPr>
              <a:t>if (</a:t>
            </a:r>
            <a:r>
              <a:rPr b="1" i="0" lang="en-US" sz="2000" u="none">
                <a:solidFill>
                  <a:schemeClr val="dk1"/>
                </a:solidFill>
                <a:latin typeface="Times New Roman"/>
                <a:ea typeface="Times New Roman"/>
                <a:cs typeface="Times New Roman"/>
                <a:sym typeface="Times New Roman"/>
              </a:rPr>
              <a:t>A&gt;B) </a:t>
            </a:r>
            <a:r>
              <a:rPr b="1" i="1" lang="en-US" sz="2000" u="none">
                <a:solidFill>
                  <a:schemeClr val="dk1"/>
                </a:solidFill>
                <a:latin typeface="Times New Roman"/>
                <a:ea typeface="Times New Roman"/>
                <a:cs typeface="Times New Roman"/>
                <a:sym typeface="Times New Roman"/>
              </a:rPr>
              <a:t>then</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if (</a:t>
            </a:r>
            <a:r>
              <a:rPr b="1" i="0" lang="en-US" sz="2000" u="none">
                <a:solidFill>
                  <a:schemeClr val="dk1"/>
                </a:solidFill>
                <a:latin typeface="Times New Roman"/>
                <a:ea typeface="Times New Roman"/>
                <a:cs typeface="Times New Roman"/>
                <a:sym typeface="Times New Roman"/>
              </a:rPr>
              <a:t>A&gt;C) </a:t>
            </a:r>
            <a:r>
              <a:rPr b="1" i="1" lang="en-US" sz="2000" u="none">
                <a:solidFill>
                  <a:schemeClr val="dk1"/>
                </a:solidFill>
                <a:latin typeface="Times New Roman"/>
                <a:ea typeface="Times New Roman"/>
                <a:cs typeface="Times New Roman"/>
                <a:sym typeface="Times New Roman"/>
              </a:rPr>
              <a:t>then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A	[A&gt;B, A&gt;C]</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else</a:t>
            </a: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C	[C&gt;A&gt;B]</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else  	</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if (</a:t>
            </a:r>
            <a:r>
              <a:rPr b="1" i="0" lang="en-US" sz="2000" u="none">
                <a:solidFill>
                  <a:schemeClr val="dk1"/>
                </a:solidFill>
                <a:latin typeface="Times New Roman"/>
                <a:ea typeface="Times New Roman"/>
                <a:cs typeface="Times New Roman"/>
                <a:sym typeface="Times New Roman"/>
              </a:rPr>
              <a:t>B&gt;C) </a:t>
            </a:r>
            <a:r>
              <a:rPr b="1" i="1" lang="en-US" sz="2000" u="none">
                <a:solidFill>
                  <a:schemeClr val="dk1"/>
                </a:solidFill>
                <a:latin typeface="Times New Roman"/>
                <a:ea typeface="Times New Roman"/>
                <a:cs typeface="Times New Roman"/>
                <a:sym typeface="Times New Roman"/>
              </a:rPr>
              <a:t>then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 </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B	[B&gt;A, B&gt;C]</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else</a:t>
            </a:r>
            <a:r>
              <a:rPr b="1" i="0" lang="en-US" sz="2000" u="none">
                <a:solidFill>
                  <a:schemeClr val="dk1"/>
                </a:solidFill>
                <a:latin typeface="Times New Roman"/>
                <a:ea typeface="Times New Roman"/>
                <a:cs typeface="Times New Roman"/>
                <a:sym typeface="Times New Roman"/>
              </a:rPr>
              <a:t>   </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			 MAX</a:t>
            </a:r>
            <a:r>
              <a:rPr b="0" i="0"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Noto Sans Symbols"/>
                <a:ea typeface="Noto Sans Symbols"/>
                <a:cs typeface="Noto Sans Symbols"/>
                <a:sym typeface="Noto Sans Symbols"/>
              </a:rPr>
              <a:t>🡸</a:t>
            </a:r>
            <a:r>
              <a:rPr b="1" i="0" lang="en-US" sz="2000" u="none">
                <a:solidFill>
                  <a:schemeClr val="dk1"/>
                </a:solidFill>
                <a:latin typeface="Times New Roman"/>
                <a:ea typeface="Times New Roman"/>
                <a:cs typeface="Times New Roman"/>
                <a:sym typeface="Times New Roman"/>
              </a:rPr>
              <a:t>C	[C&gt;B&gt;A]</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		endif</a:t>
            </a:r>
            <a:endParaRPr/>
          </a:p>
          <a:p>
            <a:pPr indent="-342900" lvl="0" marL="342900" rtl="0" algn="l">
              <a:lnSpc>
                <a:spcPct val="80000"/>
              </a:lnSpc>
              <a:spcBef>
                <a:spcPts val="40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Step 3: </a:t>
            </a:r>
            <a:r>
              <a:rPr b="1" i="1" lang="en-US" sz="2000" u="none">
                <a:solidFill>
                  <a:schemeClr val="dk1"/>
                </a:solidFill>
                <a:latin typeface="Times New Roman"/>
                <a:ea typeface="Times New Roman"/>
                <a:cs typeface="Times New Roman"/>
                <a:sym typeface="Times New Roman"/>
              </a:rPr>
              <a:t>Print “The largest number is”, MAX</a:t>
            </a:r>
            <a:endParaRPr/>
          </a:p>
        </p:txBody>
      </p:sp>
      <p:sp>
        <p:nvSpPr>
          <p:cNvPr id="209" name="Google Shape;209;p24"/>
          <p:cNvSpPr txBox="1"/>
          <p:nvPr/>
        </p:nvSpPr>
        <p:spPr>
          <a:xfrm>
            <a:off x="6553200" y="6324600"/>
            <a:ext cx="1905000" cy="381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