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6858000" cx="9144000"/>
  <p:notesSz cx="6858000" cy="9144000"/>
  <p:embeddedFontLst>
    <p:embeddedFont>
      <p:font typeface="Tahoma"/>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5DBA7C-0406-4CEE-8EF6-9C546F987A8B}">
  <a:tblStyle styleId="{7D5DBA7C-0406-4CEE-8EF6-9C546F987A8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Tahoma-bold.fntdata"/><Relationship Id="rId10" Type="http://schemas.openxmlformats.org/officeDocument/2006/relationships/slide" Target="slides/slide3.xml"/><Relationship Id="rId54" Type="http://schemas.openxmlformats.org/officeDocument/2006/relationships/font" Target="fonts/Tahoma-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1" name="Google Shape;71;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72" name="Google Shape;72;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74" name="Google Shape;74;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1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7" name="Google Shape;87;p1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8" name="Google Shape;88;p1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9" name="Google Shape;99;p15"/>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5"/>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2" name="Shape 32"/>
        <p:cNvGrpSpPr/>
        <p:nvPr/>
      </p:nvGrpSpPr>
      <p:grpSpPr>
        <a:xfrm>
          <a:off x="0" y="0"/>
          <a:ext cx="0" cy="0"/>
          <a:chOff x="0" y="0"/>
          <a:chExt cx="0" cy="0"/>
        </a:xfrm>
      </p:grpSpPr>
      <p:sp>
        <p:nvSpPr>
          <p:cNvPr id="33" name="Google Shape;33;p5"/>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5"/>
          <p:cNvSpPr txBox="1"/>
          <p:nvPr>
            <p:ph idx="1" type="body"/>
          </p:nvPr>
        </p:nvSpPr>
        <p:spPr>
          <a:xfrm>
            <a:off x="457200" y="1981200"/>
            <a:ext cx="40386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5"/>
          <p:cNvSpPr txBox="1"/>
          <p:nvPr>
            <p:ph idx="2" type="body"/>
          </p:nvPr>
        </p:nvSpPr>
        <p:spPr>
          <a:xfrm>
            <a:off x="4648200" y="1981200"/>
            <a:ext cx="40386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7"/>
          <p:cNvSpPr txBox="1"/>
          <p:nvPr>
            <p:ph idx="1" type="body"/>
          </p:nvPr>
        </p:nvSpPr>
        <p:spPr>
          <a:xfrm rot="5400000">
            <a:off x="2396331"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8"/>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54" name="Google Shape;54;p8"/>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5" name="Google Shape;55;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93" name="Google Shape;93;p1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4" name="Google Shape;94;p14"/>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5" name="Google Shape;95;p14"/>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6" name="Google Shape;96;p14"/>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1143000" y="1122362"/>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b="0" i="0" lang="en-US" sz="4500" u="none">
                <a:solidFill>
                  <a:schemeClr val="dk1"/>
                </a:solidFill>
                <a:latin typeface="Calibri"/>
                <a:ea typeface="Calibri"/>
                <a:cs typeface="Calibri"/>
                <a:sym typeface="Calibri"/>
              </a:rPr>
              <a:t>Lecture-6, 7 and 8</a:t>
            </a:r>
            <a:endParaRPr/>
          </a:p>
        </p:txBody>
      </p:sp>
      <p:sp>
        <p:nvSpPr>
          <p:cNvPr id="107" name="Google Shape;107;p16"/>
          <p:cNvSpPr txBox="1"/>
          <p:nvPr>
            <p:ph idx="1" type="subTitle"/>
          </p:nvPr>
        </p:nvSpPr>
        <p:spPr>
          <a:xfrm>
            <a:off x="1143000" y="3602037"/>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0" i="0" lang="en-US" sz="1800" u="none">
                <a:solidFill>
                  <a:schemeClr val="dk1"/>
                </a:solidFill>
                <a:latin typeface="Calibri"/>
                <a:ea typeface="Calibri"/>
                <a:cs typeface="Calibri"/>
                <a:sym typeface="Calibri"/>
              </a:rPr>
              <a:t>Introduction to 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61" name="Google Shape;161;p2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Testing</a:t>
            </a:r>
            <a:endParaRPr b="0" i="0" sz="2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program code that contains no more error is called executable program. It is ready to be tested.</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When it is tested, the data is given and the result is verified so that it should produced output as intended.</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Though the program is error free, sometimes it does not produced the right result. In this case the program faces logic error.</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Incorrect sequence of instruction is an example that causes logic error.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67" name="Google Shape;167;p2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52400" lvl="0" marL="90487" marR="0" rtl="0" algn="l">
              <a:lnSpc>
                <a:spcPct val="90000"/>
              </a:lnSpc>
              <a:spcBef>
                <a:spcPts val="0"/>
              </a:spcBef>
              <a:spcAft>
                <a:spcPts val="0"/>
              </a:spcAft>
              <a:buClr>
                <a:srgbClr val="404040"/>
              </a:buClr>
              <a:buSzPts val="2400"/>
              <a:buFont typeface="Noto Sans Symbols"/>
              <a:buChar char="►"/>
            </a:pPr>
            <a:r>
              <a:rPr b="1" i="0" lang="en-US" sz="2400" u="none" cap="none" strike="noStrike">
                <a:solidFill>
                  <a:srgbClr val="404040"/>
                </a:solidFill>
                <a:latin typeface="Calibri"/>
                <a:ea typeface="Calibri"/>
                <a:cs typeface="Calibri"/>
                <a:sym typeface="Calibri"/>
              </a:rPr>
              <a:t>Documentation and Maintenance</a:t>
            </a:r>
            <a:endParaRPr b="0" i="0" sz="24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When the program is thoroughly tested for a substantial period of time and it is consistently producing the right output, it can be documented.</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Documentation is important for future reference. Other programmer may take over the operation of the program and the best way to understand a program is by studying the documentation.</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Trying to understand the logic of the program by looking at the source code is not a good approach.</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Studying the documentation is necessary when the program is subjected to enhancement or modification. </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Documentation is also necessary for management use as well as audit purposes.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4000"/>
              <a:buFont typeface="Calibri"/>
              <a:buNone/>
            </a:pPr>
            <a:r>
              <a:rPr b="0" i="0" lang="en-US" sz="4000" u="none">
                <a:solidFill>
                  <a:srgbClr val="0D0D0D"/>
                </a:solidFill>
                <a:latin typeface="Calibri"/>
                <a:ea typeface="Calibri"/>
                <a:cs typeface="Calibri"/>
                <a:sym typeface="Calibri"/>
              </a:rPr>
              <a:t>The Modules and The Functions</a:t>
            </a:r>
            <a:endParaRPr/>
          </a:p>
        </p:txBody>
      </p:sp>
      <p:sp>
        <p:nvSpPr>
          <p:cNvPr id="173" name="Google Shape;173;p27"/>
          <p:cNvSpPr txBox="1"/>
          <p:nvPr>
            <p:ph idx="1" type="body"/>
          </p:nvPr>
        </p:nvSpPr>
        <p:spPr>
          <a:xfrm>
            <a:off x="381000" y="1447800"/>
            <a:ext cx="8574087" cy="4684712"/>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programmer breaks the problem into modules, each with specific function.</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It is much easier to write and test many small modules than a single large program.</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Modules are arranged according to processing order in interactivity chart.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4000"/>
              <a:buFont typeface="Calibri"/>
              <a:buNone/>
            </a:pPr>
            <a:r>
              <a:rPr b="0" i="0" lang="en-US" sz="4000" u="none">
                <a:solidFill>
                  <a:srgbClr val="0D0D0D"/>
                </a:solidFill>
                <a:latin typeface="Calibri"/>
                <a:ea typeface="Calibri"/>
                <a:cs typeface="Calibri"/>
                <a:sym typeface="Calibri"/>
              </a:rPr>
              <a:t>The rules for designing modules</a:t>
            </a:r>
            <a:endParaRPr/>
          </a:p>
        </p:txBody>
      </p:sp>
      <p:sp>
        <p:nvSpPr>
          <p:cNvPr id="179" name="Google Shape;179;p28"/>
          <p:cNvSpPr txBox="1"/>
          <p:nvPr>
            <p:ph idx="1" type="body"/>
          </p:nvPr>
        </p:nvSpPr>
        <p:spPr>
          <a:xfrm>
            <a:off x="609600" y="1447800"/>
            <a:ext cx="8345487" cy="5029200"/>
          </a:xfrm>
          <a:prstGeom prst="rect">
            <a:avLst/>
          </a:prstGeom>
          <a:noFill/>
          <a:ln>
            <a:noFill/>
          </a:ln>
        </p:spPr>
        <p:txBody>
          <a:bodyPr anchorCtr="0" anchor="t" bIns="46800" lIns="90000" spcFirstLastPara="1" rIns="90000" wrap="square" tIns="46800">
            <a:noAutofit/>
          </a:bodyPr>
          <a:lstStyle/>
          <a:p>
            <a:pPr indent="-609600" lvl="0" marL="609600" marR="0" rtl="0" algn="l">
              <a:lnSpc>
                <a:spcPct val="90000"/>
              </a:lnSpc>
              <a:spcBef>
                <a:spcPts val="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Each module is an entity and has one entrance and one exit.</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Each module has a single function such as printing, calculating or entering data.</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Each module is short enough to be easily read and modified.</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The length of module governed by its function and the number of instruction to be executed.</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A module is developed to control the order of 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Types of modules</a:t>
            </a:r>
            <a:endParaRPr/>
          </a:p>
        </p:txBody>
      </p:sp>
      <p:sp>
        <p:nvSpPr>
          <p:cNvPr id="185" name="Google Shape;185;p29"/>
          <p:cNvSpPr txBox="1"/>
          <p:nvPr>
            <p:ph idx="1" type="body"/>
          </p:nvPr>
        </p:nvSpPr>
        <p:spPr>
          <a:xfrm>
            <a:off x="533400" y="1219200"/>
            <a:ext cx="8153400" cy="5257800"/>
          </a:xfrm>
          <a:prstGeom prst="rect">
            <a:avLst/>
          </a:prstGeom>
          <a:noFill/>
          <a:ln>
            <a:noFill/>
          </a:ln>
        </p:spPr>
        <p:txBody>
          <a:bodyPr anchorCtr="0" anchor="t" bIns="46800" lIns="90000" spcFirstLastPara="1" rIns="90000" wrap="square" tIns="46800">
            <a:noAutofit/>
          </a:bodyPr>
          <a:lstStyle/>
          <a:p>
            <a:pPr indent="-533400" lvl="0" marL="533400" marR="0" rtl="0" algn="l">
              <a:lnSpc>
                <a:spcPct val="90000"/>
              </a:lnSpc>
              <a:spcBef>
                <a:spcPts val="0"/>
              </a:spcBef>
              <a:spcAft>
                <a:spcPts val="0"/>
              </a:spcAft>
              <a:buClr>
                <a:schemeClr val="dk1"/>
              </a:buClr>
              <a:buSzPts val="2400"/>
              <a:buFont typeface="Noto Sans Symbols"/>
              <a:buAutoNum type="arabicPeriod"/>
            </a:pPr>
            <a:r>
              <a:rPr b="0" i="0" lang="en-US" sz="2400" u="none" cap="none" strike="noStrike">
                <a:solidFill>
                  <a:schemeClr val="dk1"/>
                </a:solidFill>
                <a:latin typeface="Calibri"/>
                <a:ea typeface="Calibri"/>
                <a:cs typeface="Calibri"/>
                <a:sym typeface="Calibri"/>
              </a:rPr>
              <a:t>Control module</a:t>
            </a:r>
            <a:endParaRPr/>
          </a:p>
          <a:p>
            <a:pPr indent="-457200" lvl="1" marL="9144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Show the overall flow of data through the program. All other modules are subordinate to it.</a:t>
            </a:r>
            <a:endParaRPr/>
          </a:p>
          <a:p>
            <a:pPr indent="-533400" lvl="0" marL="533400" marR="0" rtl="0" algn="l">
              <a:lnSpc>
                <a:spcPct val="90000"/>
              </a:lnSpc>
              <a:spcBef>
                <a:spcPts val="600"/>
              </a:spcBef>
              <a:spcAft>
                <a:spcPts val="0"/>
              </a:spcAft>
              <a:buClr>
                <a:schemeClr val="dk1"/>
              </a:buClr>
              <a:buSzPts val="2400"/>
              <a:buFont typeface="Noto Sans Symbols"/>
              <a:buAutoNum type="arabicPeriod"/>
            </a:pPr>
            <a:r>
              <a:rPr b="0" i="0" lang="en-US" sz="2400" u="none" cap="none" strike="noStrike">
                <a:solidFill>
                  <a:schemeClr val="dk1"/>
                </a:solidFill>
                <a:latin typeface="Calibri"/>
                <a:ea typeface="Calibri"/>
                <a:cs typeface="Calibri"/>
                <a:sym typeface="Calibri"/>
              </a:rPr>
              <a:t>Init module</a:t>
            </a:r>
            <a:endParaRPr/>
          </a:p>
          <a:p>
            <a:pPr indent="-457200" lvl="1" marL="9144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Also called the preparation module, process instruction that are executed only once – at the beginning.</a:t>
            </a:r>
            <a:endParaRPr/>
          </a:p>
          <a:p>
            <a:pPr indent="-533400" lvl="0" marL="533400" marR="0" rtl="0" algn="l">
              <a:lnSpc>
                <a:spcPct val="90000"/>
              </a:lnSpc>
              <a:spcBef>
                <a:spcPts val="600"/>
              </a:spcBef>
              <a:spcAft>
                <a:spcPts val="0"/>
              </a:spcAft>
              <a:buClr>
                <a:schemeClr val="dk1"/>
              </a:buClr>
              <a:buSzPts val="2400"/>
              <a:buFont typeface="Noto Sans Symbols"/>
              <a:buAutoNum type="arabicPeriod"/>
            </a:pPr>
            <a:r>
              <a:rPr b="0" i="0" lang="en-US" sz="2400" u="none" cap="none" strike="noStrike">
                <a:solidFill>
                  <a:schemeClr val="dk1"/>
                </a:solidFill>
                <a:latin typeface="Calibri"/>
                <a:ea typeface="Calibri"/>
                <a:cs typeface="Calibri"/>
                <a:sym typeface="Calibri"/>
              </a:rPr>
              <a:t>Process Data module</a:t>
            </a:r>
            <a:endParaRPr/>
          </a:p>
          <a:p>
            <a:pPr indent="-457200" lvl="1" marL="91440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May be processed only once, or may be part of a loop.</a:t>
            </a:r>
            <a:endParaRPr/>
          </a:p>
          <a:p>
            <a:pPr indent="-381000" lvl="2" marL="1295400" marR="0" rtl="0" algn="l">
              <a:lnSpc>
                <a:spcPct val="90000"/>
              </a:lnSpc>
              <a:spcBef>
                <a:spcPts val="500"/>
              </a:spcBef>
              <a:spcAft>
                <a:spcPts val="0"/>
              </a:spcAft>
              <a:buClr>
                <a:schemeClr val="dk1"/>
              </a:buClr>
              <a:buSzPts val="2000"/>
              <a:buFont typeface="Noto Sans Symbols"/>
              <a:buAutoNum type="arabicPeriod"/>
            </a:pPr>
            <a:r>
              <a:rPr b="0" i="0" lang="en-US" sz="2000" u="none" cap="none" strike="noStrike">
                <a:solidFill>
                  <a:schemeClr val="dk1"/>
                </a:solidFill>
                <a:latin typeface="Calibri"/>
                <a:ea typeface="Calibri"/>
                <a:cs typeface="Calibri"/>
                <a:sym typeface="Calibri"/>
              </a:rPr>
              <a:t>Calculation Modules</a:t>
            </a:r>
            <a:endParaRPr/>
          </a:p>
          <a:p>
            <a:pPr indent="-342900" lvl="3" marL="17145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Do arithmetic calculations.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Types of modules</a:t>
            </a:r>
            <a:endParaRPr/>
          </a:p>
        </p:txBody>
      </p:sp>
      <p:sp>
        <p:nvSpPr>
          <p:cNvPr id="191" name="Google Shape;191;p30"/>
          <p:cNvSpPr txBox="1"/>
          <p:nvPr>
            <p:ph idx="1" type="body"/>
          </p:nvPr>
        </p:nvSpPr>
        <p:spPr>
          <a:xfrm>
            <a:off x="671512" y="2414587"/>
            <a:ext cx="7770812" cy="4113212"/>
          </a:xfrm>
          <a:prstGeom prst="rect">
            <a:avLst/>
          </a:prstGeom>
          <a:noFill/>
          <a:ln>
            <a:noFill/>
          </a:ln>
        </p:spPr>
        <p:txBody>
          <a:bodyPr anchorCtr="0" anchor="t" bIns="45700" lIns="91425" spcFirstLastPara="1" rIns="91425" wrap="square" tIns="45700">
            <a:noAutofit/>
          </a:bodyPr>
          <a:lstStyle/>
          <a:p>
            <a:pPr indent="-457200" lvl="2" marL="1371600" marR="0" rtl="0" algn="l">
              <a:lnSpc>
                <a:spcPct val="90000"/>
              </a:lnSpc>
              <a:spcBef>
                <a:spcPts val="0"/>
              </a:spcBef>
              <a:spcAft>
                <a:spcPts val="0"/>
              </a:spcAft>
              <a:buClr>
                <a:schemeClr val="dk1"/>
              </a:buClr>
              <a:buSzPts val="2000"/>
              <a:buFont typeface="Noto Sans Symbols"/>
              <a:buAutoNum type="arabicPeriod" startAt="2"/>
            </a:pPr>
            <a:r>
              <a:rPr b="0" i="0" lang="en-US" sz="2000" u="none" cap="none" strike="noStrike">
                <a:solidFill>
                  <a:schemeClr val="dk1"/>
                </a:solidFill>
                <a:latin typeface="Calibri"/>
                <a:ea typeface="Calibri"/>
                <a:cs typeface="Calibri"/>
                <a:sym typeface="Calibri"/>
              </a:rPr>
              <a:t>Print Modules</a:t>
            </a:r>
            <a:endParaRPr/>
          </a:p>
          <a:p>
            <a:pPr indent="-381000" lvl="3" marL="17526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Print output lines.</a:t>
            </a:r>
            <a:endParaRPr/>
          </a:p>
          <a:p>
            <a:pPr indent="-457200" lvl="2" marL="1371600" marR="0" rtl="0" algn="l">
              <a:lnSpc>
                <a:spcPct val="90000"/>
              </a:lnSpc>
              <a:spcBef>
                <a:spcPts val="500"/>
              </a:spcBef>
              <a:spcAft>
                <a:spcPts val="0"/>
              </a:spcAft>
              <a:buClr>
                <a:schemeClr val="dk1"/>
              </a:buClr>
              <a:buSzPts val="2000"/>
              <a:buFont typeface="Noto Sans Symbols"/>
              <a:buAutoNum type="arabicPeriod" startAt="2"/>
            </a:pPr>
            <a:r>
              <a:rPr b="0" i="0" lang="en-US" sz="2000" u="none" cap="none" strike="noStrike">
                <a:solidFill>
                  <a:schemeClr val="dk1"/>
                </a:solidFill>
                <a:latin typeface="Calibri"/>
                <a:ea typeface="Calibri"/>
                <a:cs typeface="Calibri"/>
                <a:sym typeface="Calibri"/>
              </a:rPr>
              <a:t>Read and Data validation modules</a:t>
            </a:r>
            <a:endParaRPr/>
          </a:p>
          <a:p>
            <a:pPr indent="-381000" lvl="3" marL="17526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Read or input data, validate data</a:t>
            </a:r>
            <a:endParaRPr/>
          </a:p>
          <a:p>
            <a:pPr indent="-381000" lvl="3" marL="17526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Validation modules separate from read modules</a:t>
            </a:r>
            <a:endParaRPr/>
          </a:p>
          <a:p>
            <a:pPr indent="-609600" lvl="0" marL="609600" marR="0" rtl="0" algn="l">
              <a:lnSpc>
                <a:spcPct val="90000"/>
              </a:lnSpc>
              <a:spcBef>
                <a:spcPts val="600"/>
              </a:spcBef>
              <a:spcAft>
                <a:spcPts val="0"/>
              </a:spcAft>
              <a:buClr>
                <a:schemeClr val="dk1"/>
              </a:buClr>
              <a:buSzPts val="2400"/>
              <a:buFont typeface="Noto Sans Symbols"/>
              <a:buAutoNum type="arabicPeriod" startAt="4"/>
            </a:pPr>
            <a:r>
              <a:rPr b="0" i="0" lang="en-US" sz="2400" u="none" cap="none" strike="noStrike">
                <a:solidFill>
                  <a:schemeClr val="dk1"/>
                </a:solidFill>
                <a:latin typeface="Calibri"/>
                <a:ea typeface="Calibri"/>
                <a:cs typeface="Calibri"/>
                <a:sym typeface="Calibri"/>
              </a:rPr>
              <a:t>Wrap-up module</a:t>
            </a:r>
            <a:endParaRPr/>
          </a:p>
          <a:p>
            <a:pPr indent="-533400" lvl="1" marL="9906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Execute only once at the end. </a:t>
            </a:r>
            <a:endParaRPr/>
          </a:p>
          <a:p>
            <a:pPr indent="-533400" lvl="1" marL="9906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Include closing file and printing totals.</a:t>
            </a:r>
            <a:endParaRPr/>
          </a:p>
          <a:p>
            <a:pPr indent="-609600" lvl="0" marL="609600" marR="0" rtl="0" algn="l">
              <a:lnSpc>
                <a:spcPct val="90000"/>
              </a:lnSpc>
              <a:spcBef>
                <a:spcPts val="600"/>
              </a:spcBef>
              <a:spcAft>
                <a:spcPts val="0"/>
              </a:spcAft>
              <a:buClr>
                <a:schemeClr val="dk1"/>
              </a:buClr>
              <a:buSzPts val="2400"/>
              <a:buFont typeface="Noto Sans Symbols"/>
              <a:buAutoNum type="arabicPeriod" startAt="4"/>
            </a:pPr>
            <a:r>
              <a:rPr b="0" i="0" lang="en-US" sz="2400" u="none" cap="none" strike="noStrike">
                <a:solidFill>
                  <a:schemeClr val="dk1"/>
                </a:solidFill>
                <a:latin typeface="Calibri"/>
                <a:ea typeface="Calibri"/>
                <a:cs typeface="Calibri"/>
                <a:sym typeface="Calibri"/>
              </a:rPr>
              <a:t>Event module</a:t>
            </a:r>
            <a:endParaRPr/>
          </a:p>
          <a:p>
            <a:pPr indent="-533400" lvl="1" marL="99060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Such as mouse down, mouse up, key entry.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Local and Global Variables</a:t>
            </a:r>
            <a:endParaRPr/>
          </a:p>
        </p:txBody>
      </p:sp>
      <p:sp>
        <p:nvSpPr>
          <p:cNvPr id="197" name="Google Shape;197;p31"/>
          <p:cNvSpPr txBox="1"/>
          <p:nvPr>
            <p:ph idx="1" type="body"/>
          </p:nvPr>
        </p:nvSpPr>
        <p:spPr>
          <a:xfrm>
            <a:off x="685800" y="1295400"/>
            <a:ext cx="7772400" cy="41148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concept of local and global variables to allow cohesion and coupling to occur.</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Local variables </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defined within a module</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used only by the module itself</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Global variables</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defined outside of the individual modules</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can be used by all modules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600"/>
              <a:buFont typeface="Calibri"/>
              <a:buNone/>
            </a:pPr>
            <a:r>
              <a:rPr b="0" i="0" lang="en-US" sz="3600" u="none">
                <a:solidFill>
                  <a:srgbClr val="0D0D0D"/>
                </a:solidFill>
                <a:latin typeface="Calibri"/>
                <a:ea typeface="Calibri"/>
                <a:cs typeface="Calibri"/>
                <a:sym typeface="Calibri"/>
              </a:rPr>
              <a:t>Scope of Local and Global Variables</a:t>
            </a:r>
            <a:endParaRPr/>
          </a:p>
        </p:txBody>
      </p:sp>
      <p:grpSp>
        <p:nvGrpSpPr>
          <p:cNvPr id="203" name="Google Shape;203;p32"/>
          <p:cNvGrpSpPr/>
          <p:nvPr/>
        </p:nvGrpSpPr>
        <p:grpSpPr>
          <a:xfrm>
            <a:off x="533400" y="2133600"/>
            <a:ext cx="8610599" cy="3809999"/>
            <a:chOff x="336" y="1344"/>
            <a:chExt cx="5424" cy="2400"/>
          </a:xfrm>
        </p:grpSpPr>
        <p:sp>
          <p:nvSpPr>
            <p:cNvPr id="204" name="Google Shape;204;p32"/>
            <p:cNvSpPr/>
            <p:nvPr/>
          </p:nvSpPr>
          <p:spPr>
            <a:xfrm>
              <a:off x="336" y="1344"/>
              <a:ext cx="5227" cy="2400"/>
            </a:xfrm>
            <a:prstGeom prst="roundRect">
              <a:avLst>
                <a:gd fmla="val 9"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05" name="Google Shape;205;p32"/>
            <p:cNvSpPr txBox="1"/>
            <p:nvPr/>
          </p:nvSpPr>
          <p:spPr>
            <a:xfrm>
              <a:off x="435" y="1424"/>
              <a:ext cx="2564" cy="245"/>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A, B, C</a:t>
              </a:r>
              <a:endParaRPr/>
            </a:p>
          </p:txBody>
        </p:sp>
        <p:sp>
          <p:nvSpPr>
            <p:cNvPr id="206" name="Google Shape;206;p32"/>
            <p:cNvSpPr/>
            <p:nvPr/>
          </p:nvSpPr>
          <p:spPr>
            <a:xfrm>
              <a:off x="928" y="1744"/>
              <a:ext cx="2268" cy="480"/>
            </a:xfrm>
            <a:prstGeom prst="roundRect">
              <a:avLst>
                <a:gd fmla="val 45"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07" name="Google Shape;207;p32"/>
            <p:cNvSpPr/>
            <p:nvPr/>
          </p:nvSpPr>
          <p:spPr>
            <a:xfrm>
              <a:off x="928" y="2384"/>
              <a:ext cx="2268" cy="480"/>
            </a:xfrm>
            <a:prstGeom prst="roundRect">
              <a:avLst>
                <a:gd fmla="val 45"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08" name="Google Shape;208;p32"/>
            <p:cNvSpPr/>
            <p:nvPr/>
          </p:nvSpPr>
          <p:spPr>
            <a:xfrm>
              <a:off x="928" y="3024"/>
              <a:ext cx="2268" cy="480"/>
            </a:xfrm>
            <a:prstGeom prst="roundRect">
              <a:avLst>
                <a:gd fmla="val 45"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09" name="Google Shape;209;p32"/>
            <p:cNvSpPr txBox="1"/>
            <p:nvPr/>
          </p:nvSpPr>
          <p:spPr>
            <a:xfrm>
              <a:off x="1026" y="1744"/>
              <a:ext cx="2466" cy="48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CONTROL MODULE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X, Y, Z</a:t>
              </a:r>
              <a:endParaRPr/>
            </a:p>
          </p:txBody>
        </p:sp>
        <p:sp>
          <p:nvSpPr>
            <p:cNvPr id="210" name="Google Shape;210;p32"/>
            <p:cNvSpPr txBox="1"/>
            <p:nvPr/>
          </p:nvSpPr>
          <p:spPr>
            <a:xfrm>
              <a:off x="1026" y="2384"/>
              <a:ext cx="2367" cy="48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MODULE1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D, E, F</a:t>
              </a:r>
              <a:endParaRPr/>
            </a:p>
          </p:txBody>
        </p:sp>
        <p:sp>
          <p:nvSpPr>
            <p:cNvPr id="211" name="Google Shape;211;p32"/>
            <p:cNvSpPr txBox="1"/>
            <p:nvPr/>
          </p:nvSpPr>
          <p:spPr>
            <a:xfrm>
              <a:off x="1026" y="3024"/>
              <a:ext cx="2268" cy="48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MODULE2</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G, H, I</a:t>
              </a:r>
              <a:endParaRPr/>
            </a:p>
          </p:txBody>
        </p:sp>
        <p:sp>
          <p:nvSpPr>
            <p:cNvPr id="212" name="Google Shape;212;p32"/>
            <p:cNvSpPr txBox="1"/>
            <p:nvPr/>
          </p:nvSpPr>
          <p:spPr>
            <a:xfrm>
              <a:off x="3097" y="1424"/>
              <a:ext cx="2564" cy="245"/>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Global to all modules</a:t>
              </a:r>
              <a:endParaRPr/>
            </a:p>
          </p:txBody>
        </p:sp>
        <p:cxnSp>
          <p:nvCxnSpPr>
            <p:cNvPr id="213" name="Google Shape;213;p32"/>
            <p:cNvCxnSpPr/>
            <p:nvPr/>
          </p:nvCxnSpPr>
          <p:spPr>
            <a:xfrm>
              <a:off x="2506" y="1584"/>
              <a:ext cx="690" cy="1"/>
            </a:xfrm>
            <a:prstGeom prst="straightConnector1">
              <a:avLst/>
            </a:prstGeom>
            <a:noFill/>
            <a:ln cap="flat" cmpd="sng" w="9525">
              <a:solidFill>
                <a:srgbClr val="000000"/>
              </a:solidFill>
              <a:prstDash val="solid"/>
              <a:miter lim="800000"/>
              <a:headEnd len="med" w="med" type="triangle"/>
              <a:tailEnd len="med" w="med" type="none"/>
            </a:ln>
          </p:spPr>
        </p:cxnSp>
        <p:sp>
          <p:nvSpPr>
            <p:cNvPr id="214" name="Google Shape;214;p32"/>
            <p:cNvSpPr txBox="1"/>
            <p:nvPr/>
          </p:nvSpPr>
          <p:spPr>
            <a:xfrm>
              <a:off x="3393" y="1744"/>
              <a:ext cx="1973" cy="441"/>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Local to CONTROL MODULE</a:t>
              </a:r>
              <a:endParaRPr/>
            </a:p>
          </p:txBody>
        </p:sp>
        <p:cxnSp>
          <p:nvCxnSpPr>
            <p:cNvPr id="215" name="Google Shape;215;p32"/>
            <p:cNvCxnSpPr/>
            <p:nvPr/>
          </p:nvCxnSpPr>
          <p:spPr>
            <a:xfrm>
              <a:off x="3196" y="1904"/>
              <a:ext cx="296" cy="1"/>
            </a:xfrm>
            <a:prstGeom prst="straightConnector1">
              <a:avLst/>
            </a:prstGeom>
            <a:noFill/>
            <a:ln cap="flat" cmpd="sng" w="9525">
              <a:solidFill>
                <a:srgbClr val="000000"/>
              </a:solidFill>
              <a:prstDash val="solid"/>
              <a:miter lim="800000"/>
              <a:headEnd len="med" w="med" type="triangle"/>
              <a:tailEnd len="med" w="med" type="none"/>
            </a:ln>
          </p:spPr>
        </p:cxnSp>
        <p:cxnSp>
          <p:nvCxnSpPr>
            <p:cNvPr id="216" name="Google Shape;216;p32"/>
            <p:cNvCxnSpPr/>
            <p:nvPr/>
          </p:nvCxnSpPr>
          <p:spPr>
            <a:xfrm>
              <a:off x="3196" y="2544"/>
              <a:ext cx="395" cy="1"/>
            </a:xfrm>
            <a:prstGeom prst="straightConnector1">
              <a:avLst/>
            </a:prstGeom>
            <a:noFill/>
            <a:ln cap="flat" cmpd="sng" w="9525">
              <a:solidFill>
                <a:srgbClr val="000000"/>
              </a:solidFill>
              <a:prstDash val="solid"/>
              <a:miter lim="800000"/>
              <a:headEnd len="med" w="med" type="triangle"/>
              <a:tailEnd len="med" w="med" type="none"/>
            </a:ln>
          </p:spPr>
        </p:cxnSp>
        <p:cxnSp>
          <p:nvCxnSpPr>
            <p:cNvPr id="217" name="Google Shape;217;p32"/>
            <p:cNvCxnSpPr/>
            <p:nvPr/>
          </p:nvCxnSpPr>
          <p:spPr>
            <a:xfrm>
              <a:off x="3196" y="3184"/>
              <a:ext cx="296" cy="1"/>
            </a:xfrm>
            <a:prstGeom prst="straightConnector1">
              <a:avLst/>
            </a:prstGeom>
            <a:noFill/>
            <a:ln cap="flat" cmpd="sng" w="9525">
              <a:solidFill>
                <a:srgbClr val="000000"/>
              </a:solidFill>
              <a:prstDash val="solid"/>
              <a:miter lim="800000"/>
              <a:headEnd len="med" w="med" type="triangle"/>
              <a:tailEnd len="med" w="med" type="none"/>
            </a:ln>
          </p:spPr>
        </p:cxnSp>
        <p:sp>
          <p:nvSpPr>
            <p:cNvPr id="218" name="Google Shape;218;p32"/>
            <p:cNvSpPr txBox="1"/>
            <p:nvPr/>
          </p:nvSpPr>
          <p:spPr>
            <a:xfrm>
              <a:off x="3492" y="2384"/>
              <a:ext cx="2268" cy="40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Local to MODULE1</a:t>
              </a:r>
              <a:endParaRPr/>
            </a:p>
          </p:txBody>
        </p:sp>
        <p:sp>
          <p:nvSpPr>
            <p:cNvPr id="219" name="Google Shape;219;p32"/>
            <p:cNvSpPr txBox="1"/>
            <p:nvPr/>
          </p:nvSpPr>
          <p:spPr>
            <a:xfrm>
              <a:off x="3393" y="3024"/>
              <a:ext cx="2367" cy="32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Local to MODULE2</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Parameters</a:t>
            </a:r>
            <a:endParaRPr/>
          </a:p>
        </p:txBody>
      </p:sp>
      <p:sp>
        <p:nvSpPr>
          <p:cNvPr id="225" name="Google Shape;225;p33"/>
          <p:cNvSpPr txBox="1"/>
          <p:nvPr>
            <p:ph idx="1" type="body"/>
          </p:nvPr>
        </p:nvSpPr>
        <p:spPr>
          <a:xfrm>
            <a:off x="304800" y="1143000"/>
            <a:ext cx="8534400" cy="51054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Parameters are local variables that are passed or sent from one module to another.</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Parameters are another way of facilitating coupling that allows the communication of data between modules.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Read(A, B, C) – A, B &amp; C are parameters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are two types of parameters:</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Actual Parameter</a:t>
            </a:r>
            <a:endParaRPr/>
          </a:p>
          <a:p>
            <a:pPr indent="-284162" lvl="1" marL="741362"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list of parameters that follow the module name being processed in the calling module</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Formal Parameter</a:t>
            </a:r>
            <a:endParaRPr/>
          </a:p>
          <a:p>
            <a:pPr indent="-284162" lvl="1" marL="741362"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list of parameters that follow the module name at the beginning of the module.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Parameter Terminology</a:t>
            </a:r>
            <a:endParaRPr/>
          </a:p>
        </p:txBody>
      </p:sp>
      <p:pic>
        <p:nvPicPr>
          <p:cNvPr id="231" name="Google Shape;231;p34"/>
          <p:cNvPicPr preferRelativeResize="0"/>
          <p:nvPr/>
        </p:nvPicPr>
        <p:blipFill rotWithShape="1">
          <a:blip r:embed="rId3">
            <a:alphaModFix/>
          </a:blip>
          <a:srcRect b="0" l="0" r="0" t="0"/>
          <a:stretch/>
        </p:blipFill>
        <p:spPr>
          <a:xfrm>
            <a:off x="914400" y="1981200"/>
            <a:ext cx="7543800" cy="464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13" name="Google Shape;113;p1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7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Coding</a:t>
            </a:r>
            <a:endParaRPr b="0" i="0" sz="2800" u="none" cap="none" strike="noStrike">
              <a:solidFill>
                <a:srgbClr val="404040"/>
              </a:solidFill>
              <a:latin typeface="Calibri"/>
              <a:ea typeface="Calibri"/>
              <a:cs typeface="Calibri"/>
              <a:sym typeface="Calibri"/>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Translation or conversion of each operation in the flowchart or algorithm (pseudocode) into a computer-understandable language.</a:t>
            </a:r>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Coding should follow the format of the chosen programming language.</a:t>
            </a:r>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Many types or levels of computer programming language such as:</a:t>
            </a:r>
            <a:endParaRPr/>
          </a:p>
          <a:p>
            <a:pPr indent="-136524" lvl="3" marL="1233487" marR="0" rtl="0" algn="l">
              <a:lnSpc>
                <a:spcPct val="7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Machine language</a:t>
            </a:r>
            <a:endParaRPr/>
          </a:p>
          <a:p>
            <a:pPr indent="-136524" lvl="3" marL="1233487" marR="0" rtl="0" algn="l">
              <a:lnSpc>
                <a:spcPct val="7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Symbolic language or assembly language</a:t>
            </a:r>
            <a:endParaRPr/>
          </a:p>
          <a:p>
            <a:pPr indent="-136524" lvl="3" marL="1233487" marR="0" rtl="0" algn="l">
              <a:lnSpc>
                <a:spcPct val="7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Procedure-oriented language</a:t>
            </a:r>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first two languages are also called </a:t>
            </a:r>
            <a:r>
              <a:rPr b="0" i="1" lang="en-US" sz="2400" u="none" cap="none" strike="noStrike">
                <a:solidFill>
                  <a:srgbClr val="404040"/>
                </a:solidFill>
                <a:latin typeface="Calibri"/>
                <a:ea typeface="Calibri"/>
                <a:cs typeface="Calibri"/>
                <a:sym typeface="Calibri"/>
              </a:rPr>
              <a:t>low-level programming language</a:t>
            </a:r>
            <a:r>
              <a:rPr b="0" i="0" lang="en-US" sz="2400" u="none" cap="none" strike="noStrike">
                <a:solidFill>
                  <a:srgbClr val="404040"/>
                </a:solidFill>
                <a:latin typeface="Calibri"/>
                <a:ea typeface="Calibri"/>
                <a:cs typeface="Calibri"/>
                <a:sym typeface="Calibri"/>
              </a:rPr>
              <a:t>. While the last one is called </a:t>
            </a:r>
            <a:r>
              <a:rPr b="0" i="1" lang="en-US" sz="2400" u="none" cap="none" strike="noStrike">
                <a:solidFill>
                  <a:srgbClr val="404040"/>
                </a:solidFill>
                <a:latin typeface="Calibri"/>
                <a:ea typeface="Calibri"/>
                <a:cs typeface="Calibri"/>
                <a:sym typeface="Calibri"/>
              </a:rPr>
              <a:t>high-level programming language</a:t>
            </a:r>
            <a:r>
              <a:rPr b="0" i="0" lang="en-US" sz="2400" u="none" cap="none" strike="noStrike">
                <a:solidFill>
                  <a:srgbClr val="404040"/>
                </a:solidFill>
                <a:latin typeface="Calibri"/>
                <a:ea typeface="Calibri"/>
                <a:cs typeface="Calibri"/>
                <a:sym typeface="Calibri"/>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000"/>
              <a:buFont typeface="Calibri"/>
              <a:buNone/>
            </a:pPr>
            <a:r>
              <a:rPr b="0" i="0" lang="en-US" sz="3000" u="none">
                <a:solidFill>
                  <a:srgbClr val="0D0D0D"/>
                </a:solidFill>
                <a:latin typeface="Calibri"/>
                <a:ea typeface="Calibri"/>
                <a:cs typeface="Calibri"/>
                <a:sym typeface="Calibri"/>
              </a:rPr>
              <a:t>Beginning Problem-Solving Concepts </a:t>
            </a:r>
            <a:br>
              <a:rPr b="0" i="0" lang="en-US" sz="3000" u="none">
                <a:solidFill>
                  <a:srgbClr val="0D0D0D"/>
                </a:solidFill>
                <a:latin typeface="Calibri"/>
                <a:ea typeface="Calibri"/>
                <a:cs typeface="Calibri"/>
                <a:sym typeface="Calibri"/>
              </a:rPr>
            </a:br>
            <a:r>
              <a:rPr b="0" i="0" lang="en-US" sz="3000" u="none">
                <a:solidFill>
                  <a:srgbClr val="0D0D0D"/>
                </a:solidFill>
                <a:latin typeface="Calibri"/>
                <a:ea typeface="Calibri"/>
                <a:cs typeface="Calibri"/>
                <a:sym typeface="Calibri"/>
              </a:rPr>
              <a:t>for the Computer</a:t>
            </a:r>
            <a:endParaRPr/>
          </a:p>
        </p:txBody>
      </p:sp>
      <p:sp>
        <p:nvSpPr>
          <p:cNvPr id="237" name="Google Shape;237;p35"/>
          <p:cNvSpPr txBox="1"/>
          <p:nvPr>
            <p:ph idx="1" type="body"/>
          </p:nvPr>
        </p:nvSpPr>
        <p:spPr>
          <a:xfrm>
            <a:off x="304800" y="1371600"/>
            <a:ext cx="8650287" cy="5167312"/>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Data used in processing</a:t>
            </a:r>
            <a:endParaRPr/>
          </a:p>
          <a:p>
            <a:pPr indent="-341312" lvl="0" marL="341312" marR="0" rtl="0" algn="l">
              <a:lnSpc>
                <a:spcPct val="90000"/>
              </a:lnSpc>
              <a:spcBef>
                <a:spcPts val="700"/>
              </a:spcBef>
              <a:spcAft>
                <a:spcPts val="0"/>
              </a:spcAft>
              <a:buClr>
                <a:schemeClr val="dk1"/>
              </a:buClr>
              <a:buSzPts val="2100"/>
              <a:buFont typeface="Arial"/>
              <a:buChar char="•"/>
            </a:pPr>
            <a:r>
              <a:rPr b="1" i="0" lang="en-US" sz="2100" u="none" cap="none" strike="noStrike">
                <a:solidFill>
                  <a:schemeClr val="dk1"/>
                </a:solidFill>
                <a:latin typeface="Calibri"/>
                <a:ea typeface="Calibri"/>
                <a:cs typeface="Calibri"/>
                <a:sym typeface="Calibri"/>
              </a:rPr>
              <a:t>Constant</a:t>
            </a:r>
            <a:r>
              <a:rPr b="0" i="0" lang="en-US" sz="2100" u="none" cap="none" strike="noStrike">
                <a:solidFill>
                  <a:schemeClr val="dk1"/>
                </a:solidFill>
                <a:latin typeface="Calibri"/>
                <a:ea typeface="Calibri"/>
                <a:cs typeface="Calibri"/>
                <a:sym typeface="Calibri"/>
              </a:rPr>
              <a:t> is a value that never changes during the processing of all instructions in a solution</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Constant is given a location in memory and a name.</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value of a </a:t>
            </a:r>
            <a:r>
              <a:rPr b="1" i="0" lang="en-US" sz="2100" u="none" cap="none" strike="noStrike">
                <a:solidFill>
                  <a:schemeClr val="dk1"/>
                </a:solidFill>
                <a:latin typeface="Calibri"/>
                <a:ea typeface="Calibri"/>
                <a:cs typeface="Calibri"/>
                <a:sym typeface="Calibri"/>
              </a:rPr>
              <a:t>variable</a:t>
            </a:r>
            <a:r>
              <a:rPr b="0" i="0" lang="en-US" sz="2100" u="none" cap="none" strike="noStrike">
                <a:solidFill>
                  <a:schemeClr val="dk1"/>
                </a:solidFill>
                <a:latin typeface="Calibri"/>
                <a:ea typeface="Calibri"/>
                <a:cs typeface="Calibri"/>
                <a:sym typeface="Calibri"/>
              </a:rPr>
              <a:t> may change during processing</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500"/>
              <a:buFont typeface="Calibri"/>
              <a:buNone/>
            </a:pPr>
            <a:r>
              <a:rPr b="0" i="0" lang="en-US" sz="3500" u="none">
                <a:solidFill>
                  <a:srgbClr val="0D0D0D"/>
                </a:solidFill>
                <a:latin typeface="Calibri"/>
                <a:ea typeface="Calibri"/>
                <a:cs typeface="Calibri"/>
                <a:sym typeface="Calibri"/>
              </a:rPr>
              <a:t>Rules for naming and using variables: </a:t>
            </a:r>
            <a:endParaRPr/>
          </a:p>
        </p:txBody>
      </p:sp>
      <p:sp>
        <p:nvSpPr>
          <p:cNvPr id="243" name="Google Shape;243;p36"/>
          <p:cNvSpPr txBox="1"/>
          <p:nvPr>
            <p:ph idx="1" type="body"/>
          </p:nvPr>
        </p:nvSpPr>
        <p:spPr>
          <a:xfrm>
            <a:off x="457200" y="1600200"/>
            <a:ext cx="8231187" cy="452755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Name according to what it represented</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Do not use spaces in a variable name</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Do not a dash</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Consistent in the use of variable names</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Consistent when using upper and lowercase characters</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Data Types</a:t>
            </a:r>
            <a:endParaRPr/>
          </a:p>
        </p:txBody>
      </p:sp>
      <p:sp>
        <p:nvSpPr>
          <p:cNvPr id="249" name="Google Shape;249;p37"/>
          <p:cNvSpPr txBox="1"/>
          <p:nvPr>
            <p:ph idx="1" type="body"/>
          </p:nvPr>
        </p:nvSpPr>
        <p:spPr>
          <a:xfrm>
            <a:off x="1182687" y="2017712"/>
            <a:ext cx="7772400" cy="4397375"/>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Data are unorganized facts</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Goes as input and is processed to produce output, information</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Computers must be told the data type of each variable and constant</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3 common types: numeric, character, and logical</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Other data types: date data type and user-defined data types</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8"/>
          <p:cNvPicPr preferRelativeResize="0"/>
          <p:nvPr/>
        </p:nvPicPr>
        <p:blipFill rotWithShape="1">
          <a:blip r:embed="rId3">
            <a:alphaModFix/>
          </a:blip>
          <a:srcRect b="0" l="0" r="0" t="0"/>
          <a:stretch/>
        </p:blipFill>
        <p:spPr>
          <a:xfrm>
            <a:off x="990600" y="914400"/>
            <a:ext cx="7467600" cy="5943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Rules of Data Types</a:t>
            </a:r>
            <a:endParaRPr/>
          </a:p>
        </p:txBody>
      </p:sp>
      <p:sp>
        <p:nvSpPr>
          <p:cNvPr id="260" name="Google Shape;260;p39"/>
          <p:cNvSpPr txBox="1"/>
          <p:nvPr>
            <p:ph idx="1" type="body"/>
          </p:nvPr>
        </p:nvSpPr>
        <p:spPr>
          <a:xfrm>
            <a:off x="457200" y="1600200"/>
            <a:ext cx="8231187" cy="452755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Programmer designates the data type during the programming process</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Data types cannot be mixed</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Each data types used data set</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Calculations involved only numeric data type.</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Functions</a:t>
            </a:r>
            <a:endParaRPr/>
          </a:p>
        </p:txBody>
      </p:sp>
      <p:sp>
        <p:nvSpPr>
          <p:cNvPr id="266" name="Google Shape;266;p40"/>
          <p:cNvSpPr txBox="1"/>
          <p:nvPr>
            <p:ph idx="1" type="body"/>
          </p:nvPr>
        </p:nvSpPr>
        <p:spPr>
          <a:xfrm>
            <a:off x="304800" y="1295400"/>
            <a:ext cx="8534400" cy="51054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Small sets of instructions that perform specific task and return values</a:t>
            </a:r>
            <a:endParaRPr/>
          </a:p>
          <a:p>
            <a:pPr indent="-341312" lvl="0" marL="341312" marR="0" rtl="0" algn="l">
              <a:lnSpc>
                <a:spcPct val="90000"/>
              </a:lnSpc>
              <a:spcBef>
                <a:spcPts val="5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Used as part of instruction in a solution</a:t>
            </a:r>
            <a:endParaRPr/>
          </a:p>
          <a:p>
            <a:pPr indent="-341312" lvl="0" marL="341312" marR="0" rtl="0" algn="l">
              <a:lnSpc>
                <a:spcPct val="90000"/>
              </a:lnSpc>
              <a:spcBef>
                <a:spcPts val="5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Divided into classes:</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Mathematical functions – used in science and business</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String functions – used to manipulate string variables</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Conversion functions – used to convert data from one data type to another</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Statistical functions – used to calculate things such as maximum value</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Utility functions – access information outside the program, i.e. date and time function</a:t>
            </a:r>
            <a:endParaRPr/>
          </a:p>
          <a:p>
            <a:pPr indent="-341312" lvl="0" marL="341312" marR="0" rtl="0" algn="l">
              <a:lnSpc>
                <a:spcPct val="90000"/>
              </a:lnSpc>
              <a:spcBef>
                <a:spcPts val="5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Functions use data, called parameters. Functions normally do not alter parameters</a:t>
            </a:r>
            <a:endParaRPr/>
          </a:p>
          <a:p>
            <a:pPr indent="-341312" lvl="0" marL="341312" marR="0" rtl="0" algn="l">
              <a:lnSpc>
                <a:spcPct val="90000"/>
              </a:lnSpc>
              <a:spcBef>
                <a:spcPts val="5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Functionname(parameters list)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Operators</a:t>
            </a:r>
            <a:endParaRPr/>
          </a:p>
        </p:txBody>
      </p:sp>
      <p:sp>
        <p:nvSpPr>
          <p:cNvPr id="272" name="Google Shape;272;p41"/>
          <p:cNvSpPr txBox="1"/>
          <p:nvPr>
            <p:ph idx="1" type="body"/>
          </p:nvPr>
        </p:nvSpPr>
        <p:spPr>
          <a:xfrm>
            <a:off x="685800" y="1219200"/>
            <a:ext cx="7772400" cy="4924425"/>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They are data connectors within expressions and equations.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They tell computer how to process the data</a:t>
            </a:r>
            <a:endParaRPr/>
          </a:p>
          <a:p>
            <a:pPr indent="-341312" lvl="0" marL="341312" marR="0" rtl="0" algn="l">
              <a:lnSpc>
                <a:spcPct val="90000"/>
              </a:lnSpc>
              <a:spcBef>
                <a:spcPts val="60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Operands</a:t>
            </a:r>
            <a:r>
              <a:rPr b="0" i="0" lang="en-US" sz="2400" u="none">
                <a:solidFill>
                  <a:schemeClr val="dk1"/>
                </a:solidFill>
                <a:latin typeface="Calibri"/>
                <a:ea typeface="Calibri"/>
                <a:cs typeface="Calibri"/>
                <a:sym typeface="Calibri"/>
              </a:rPr>
              <a:t> are data the operator connects and processes</a:t>
            </a:r>
            <a:endParaRPr/>
          </a:p>
          <a:p>
            <a:pPr indent="-341312" lvl="0" marL="341312" marR="0" rtl="0" algn="l">
              <a:lnSpc>
                <a:spcPct val="90000"/>
              </a:lnSpc>
              <a:spcBef>
                <a:spcPts val="60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Resultant</a:t>
            </a:r>
            <a:r>
              <a:rPr b="0" i="0" lang="en-US" sz="2400" u="none">
                <a:solidFill>
                  <a:schemeClr val="dk1"/>
                </a:solidFill>
                <a:latin typeface="Calibri"/>
                <a:ea typeface="Calibri"/>
                <a:cs typeface="Calibri"/>
                <a:sym typeface="Calibri"/>
              </a:rPr>
              <a:t> is the answer</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Data type of the operand and the resultant depends on the operator:</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Mathematical operators</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Relational operators</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Logical operators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Operators have a </a:t>
            </a:r>
            <a:r>
              <a:rPr b="1" i="0" lang="en-US" sz="2400" u="none">
                <a:solidFill>
                  <a:schemeClr val="dk1"/>
                </a:solidFill>
                <a:latin typeface="Calibri"/>
                <a:ea typeface="Calibri"/>
                <a:cs typeface="Calibri"/>
                <a:sym typeface="Calibri"/>
              </a:rPr>
              <a:t>hierarchy</a:t>
            </a:r>
            <a:r>
              <a:rPr b="0" i="0" lang="en-US" sz="2400" u="none">
                <a:solidFill>
                  <a:schemeClr val="dk1"/>
                </a:solidFill>
                <a:latin typeface="Calibri"/>
                <a:ea typeface="Calibri"/>
                <a:cs typeface="Calibri"/>
                <a:sym typeface="Calibri"/>
              </a:rPr>
              <a:t> or precedence</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2"/>
          <p:cNvPicPr preferRelativeResize="0"/>
          <p:nvPr/>
        </p:nvPicPr>
        <p:blipFill rotWithShape="1">
          <a:blip r:embed="rId3">
            <a:alphaModFix/>
          </a:blip>
          <a:srcRect b="0" l="0" r="0" t="0"/>
          <a:stretch/>
        </p:blipFill>
        <p:spPr>
          <a:xfrm>
            <a:off x="1447800" y="457200"/>
            <a:ext cx="6934200" cy="594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Expressions and Equations </a:t>
            </a:r>
            <a:endParaRPr/>
          </a:p>
        </p:txBody>
      </p:sp>
      <p:sp>
        <p:nvSpPr>
          <p:cNvPr id="283" name="Google Shape;283;p43"/>
          <p:cNvSpPr txBox="1"/>
          <p:nvPr>
            <p:ph idx="1" type="body"/>
          </p:nvPr>
        </p:nvSpPr>
        <p:spPr>
          <a:xfrm>
            <a:off x="457200" y="1600200"/>
            <a:ext cx="8231187" cy="452755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Expression processes data, the operands, through the use of operators</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Equation stores the resultant of an expression in a memory location in the computer through the equal (=) sign.</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Equations are often called assignment statements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Writing C Program</a:t>
            </a:r>
            <a:endParaRPr/>
          </a:p>
        </p:txBody>
      </p:sp>
      <p:sp>
        <p:nvSpPr>
          <p:cNvPr id="289" name="Google Shape;289;p4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programmer uses a </a:t>
            </a:r>
            <a:r>
              <a:rPr b="1" i="0" lang="en-US" sz="2800" u="none">
                <a:solidFill>
                  <a:schemeClr val="dk1"/>
                </a:solidFill>
                <a:latin typeface="Calibri"/>
                <a:ea typeface="Calibri"/>
                <a:cs typeface="Calibri"/>
                <a:sym typeface="Calibri"/>
              </a:rPr>
              <a:t>text editor </a:t>
            </a:r>
            <a:r>
              <a:rPr b="0" i="0" lang="en-US" sz="2800" u="none">
                <a:solidFill>
                  <a:schemeClr val="dk1"/>
                </a:solidFill>
                <a:latin typeface="Calibri"/>
                <a:ea typeface="Calibri"/>
                <a:cs typeface="Calibri"/>
                <a:sym typeface="Calibri"/>
              </a:rPr>
              <a:t>to create or modify files containing C code.</a:t>
            </a:r>
            <a:endParaRPr b="0" i="0" sz="2400" u="none">
              <a:solidFill>
                <a:schemeClr val="dk1"/>
              </a:solidFill>
              <a:latin typeface="Calibri"/>
              <a:ea typeface="Calibri"/>
              <a:cs typeface="Calibri"/>
              <a:sym typeface="Calibri"/>
            </a:endParaRPr>
          </a:p>
          <a:p>
            <a:pPr indent="-177800" lvl="0" marL="171450" marR="0" rtl="0" algn="l">
              <a:lnSpc>
                <a:spcPct val="90000"/>
              </a:lnSpc>
              <a:spcBef>
                <a:spcPts val="14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Code is also known as </a:t>
            </a:r>
            <a:r>
              <a:rPr b="1" i="0" lang="en-US" sz="2800" u="none">
                <a:solidFill>
                  <a:schemeClr val="dk1"/>
                </a:solidFill>
                <a:latin typeface="Calibri"/>
                <a:ea typeface="Calibri"/>
                <a:cs typeface="Calibri"/>
                <a:sym typeface="Calibri"/>
              </a:rPr>
              <a:t>source code</a:t>
            </a:r>
            <a:r>
              <a:rPr b="0" i="0" lang="en-US" sz="2800" u="none">
                <a:solidFill>
                  <a:schemeClr val="dk1"/>
                </a:solidFill>
                <a:latin typeface="Calibri"/>
                <a:ea typeface="Calibri"/>
                <a:cs typeface="Calibri"/>
                <a:sym typeface="Calibri"/>
              </a:rPr>
              <a:t>.</a:t>
            </a:r>
            <a:endParaRPr b="0" i="0" sz="2100" u="none">
              <a:solidFill>
                <a:schemeClr val="dk1"/>
              </a:solidFill>
              <a:latin typeface="Calibri"/>
              <a:ea typeface="Calibri"/>
              <a:cs typeface="Calibri"/>
              <a:sym typeface="Calibri"/>
            </a:endParaRPr>
          </a:p>
          <a:p>
            <a:pPr indent="-177800" lvl="0" marL="171450" marR="0" rtl="0" algn="l">
              <a:lnSpc>
                <a:spcPct val="90000"/>
              </a:lnSpc>
              <a:spcBef>
                <a:spcPts val="14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file containing source code is called a </a:t>
            </a:r>
            <a:r>
              <a:rPr b="1" i="0" lang="en-US" sz="2800" u="none">
                <a:solidFill>
                  <a:schemeClr val="dk1"/>
                </a:solidFill>
                <a:latin typeface="Calibri"/>
                <a:ea typeface="Calibri"/>
                <a:cs typeface="Calibri"/>
                <a:sym typeface="Calibri"/>
              </a:rPr>
              <a:t>source file</a:t>
            </a:r>
            <a:r>
              <a:rPr b="0" i="0" lang="en-US" sz="2800" u="none">
                <a:solidFill>
                  <a:schemeClr val="dk1"/>
                </a:solidFill>
                <a:latin typeface="Calibri"/>
                <a:ea typeface="Calibri"/>
                <a:cs typeface="Calibri"/>
                <a:sym typeface="Calibri"/>
              </a:rPr>
              <a:t>.</a:t>
            </a:r>
            <a:endParaRPr b="0" i="0" sz="2100" u="none">
              <a:solidFill>
                <a:schemeClr val="dk1"/>
              </a:solidFill>
              <a:latin typeface="Calibri"/>
              <a:ea typeface="Calibri"/>
              <a:cs typeface="Calibri"/>
              <a:sym typeface="Calibri"/>
            </a:endParaRPr>
          </a:p>
          <a:p>
            <a:pPr indent="-177800" lvl="0" marL="171450" marR="0" rtl="0" algn="l">
              <a:lnSpc>
                <a:spcPct val="90000"/>
              </a:lnSpc>
              <a:spcBef>
                <a:spcPts val="14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After a C source file has been created, the programmer must </a:t>
            </a:r>
            <a:r>
              <a:rPr b="1" i="0" lang="en-US" sz="2800" u="none">
                <a:solidFill>
                  <a:schemeClr val="dk1"/>
                </a:solidFill>
                <a:latin typeface="Calibri"/>
                <a:ea typeface="Calibri"/>
                <a:cs typeface="Calibri"/>
                <a:sym typeface="Calibri"/>
              </a:rPr>
              <a:t>invoke the C compiler</a:t>
            </a:r>
            <a:r>
              <a:rPr b="0" i="0" lang="en-US" sz="2800" u="none">
                <a:solidFill>
                  <a:schemeClr val="dk1"/>
                </a:solidFill>
                <a:latin typeface="Calibri"/>
                <a:ea typeface="Calibri"/>
                <a:cs typeface="Calibri"/>
                <a:sym typeface="Calibri"/>
              </a:rPr>
              <a:t> before the program can be </a:t>
            </a:r>
            <a:r>
              <a:rPr b="1" i="0" lang="en-US" sz="2800" u="none">
                <a:solidFill>
                  <a:schemeClr val="dk1"/>
                </a:solidFill>
                <a:latin typeface="Calibri"/>
                <a:ea typeface="Calibri"/>
                <a:cs typeface="Calibri"/>
                <a:sym typeface="Calibri"/>
              </a:rPr>
              <a:t>executed</a:t>
            </a: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run</a:t>
            </a:r>
            <a:r>
              <a:rPr b="0" i="0" lang="en-US" sz="2800" u="none">
                <a:solidFill>
                  <a:schemeClr val="dk1"/>
                </a:solidFill>
                <a:latin typeface="Calibri"/>
                <a:ea typeface="Calibri"/>
                <a:cs typeface="Calibri"/>
                <a:sym typeface="Calibri"/>
              </a:rPr>
              <a:t>).</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19" name="Google Shape;119;p1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Machine Language</a:t>
            </a:r>
            <a:endParaRPr b="0" i="0" sz="2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Machine language uses number to represent letters, alphabets or special character that are used to represent bit pattern.</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Example: </a:t>
            </a:r>
            <a:endParaRPr/>
          </a:p>
          <a:p>
            <a:pPr indent="-136525" lvl="2" marL="958850"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an instruction to add regular pay to overtime pay, yielding total pay might be     written in machine language as follows:</a:t>
            </a:r>
            <a:endParaRPr/>
          </a:p>
          <a:p>
            <a:pPr indent="-90487" lvl="0" marL="90487" marR="0" rtl="0" algn="l">
              <a:lnSpc>
                <a:spcPct val="90000"/>
              </a:lnSpc>
              <a:spcBef>
                <a:spcPts val="700"/>
              </a:spcBef>
              <a:spcAft>
                <a:spcPts val="0"/>
              </a:spcAft>
              <a:buClr>
                <a:srgbClr val="404040"/>
              </a:buClr>
              <a:buSzPts val="2800"/>
              <a:buFont typeface="Arial"/>
              <a:buNone/>
            </a:pPr>
            <a:r>
              <a:rPr b="0" i="0" lang="en-US" sz="2800" u="none" cap="none" strike="noStrike">
                <a:solidFill>
                  <a:srgbClr val="404040"/>
                </a:solidFill>
                <a:latin typeface="Calibri"/>
                <a:ea typeface="Calibri"/>
                <a:cs typeface="Calibri"/>
                <a:sym typeface="Calibri"/>
              </a:rPr>
              <a:t>					16   128   64   8</a:t>
            </a:r>
            <a:endParaRPr/>
          </a:p>
          <a:p>
            <a:pPr indent="-136525" lvl="2" marL="958850"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in which 16 is a code that mean ADD to the computer. The 128 and 64 are addresses or location at which regular pay and overtime pay are stored. The 8 represents the storage location for the total pay.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3 Stages of Compilation</a:t>
            </a:r>
            <a:endParaRPr/>
          </a:p>
        </p:txBody>
      </p:sp>
      <p:sp>
        <p:nvSpPr>
          <p:cNvPr id="295" name="Google Shape;295;p4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Stage 1: </a:t>
            </a:r>
            <a:r>
              <a:rPr b="1" i="0" lang="en-US" sz="2800" u="none">
                <a:solidFill>
                  <a:schemeClr val="dk1"/>
                </a:solidFill>
                <a:latin typeface="Calibri"/>
                <a:ea typeface="Calibri"/>
                <a:cs typeface="Calibri"/>
                <a:sym typeface="Calibri"/>
              </a:rPr>
              <a:t>Preprocessing</a:t>
            </a:r>
            <a:endParaRPr/>
          </a:p>
          <a:p>
            <a:pPr indent="-171450" lvl="0" marL="171450" marR="0" rtl="0" algn="l">
              <a:lnSpc>
                <a:spcPct val="90000"/>
              </a:lnSpc>
              <a:spcBef>
                <a:spcPts val="700"/>
              </a:spcBef>
              <a:spcAft>
                <a:spcPts val="0"/>
              </a:spcAft>
              <a:buClr>
                <a:schemeClr val="dk1"/>
              </a:buClr>
              <a:buSzPts val="1000"/>
              <a:buFont typeface="Arial"/>
              <a:buNone/>
            </a:pPr>
            <a:r>
              <a:t/>
            </a:r>
            <a:endParaRPr b="1" i="0" sz="1000" u="none">
              <a:solidFill>
                <a:schemeClr val="dk1"/>
              </a:solidFill>
              <a:latin typeface="Calibri"/>
              <a:ea typeface="Calibri"/>
              <a:cs typeface="Calibri"/>
              <a:sym typeface="Calibri"/>
            </a:endParaRPr>
          </a:p>
          <a:p>
            <a:pPr indent="-171450" lvl="1" marL="514350" marR="0" rtl="0" algn="l">
              <a:lnSpc>
                <a:spcPct val="90000"/>
              </a:lnSpc>
              <a:spcBef>
                <a:spcPts val="300"/>
              </a:spcBef>
              <a:spcAft>
                <a:spcPts val="0"/>
              </a:spcAft>
              <a:buClr>
                <a:schemeClr val="dk1"/>
              </a:buClr>
              <a:buSzPts val="1800"/>
              <a:buFont typeface="Arial"/>
              <a:buChar char="•"/>
            </a:pPr>
            <a:r>
              <a:rPr b="0" i="0" lang="en-US" sz="2400" u="none" cap="none" strike="noStrike">
                <a:solidFill>
                  <a:schemeClr val="dk1"/>
                </a:solidFill>
                <a:latin typeface="Calibri"/>
                <a:ea typeface="Calibri"/>
                <a:cs typeface="Calibri"/>
                <a:sym typeface="Calibri"/>
              </a:rPr>
              <a:t>Performed by a program called the </a:t>
            </a:r>
            <a:r>
              <a:rPr b="1" i="0" lang="en-US" sz="2400" u="none" cap="none" strike="noStrike">
                <a:solidFill>
                  <a:schemeClr val="dk1"/>
                </a:solidFill>
                <a:latin typeface="Calibri"/>
                <a:ea typeface="Calibri"/>
                <a:cs typeface="Calibri"/>
                <a:sym typeface="Calibri"/>
              </a:rPr>
              <a:t>preprocessor</a:t>
            </a:r>
            <a:r>
              <a:rPr b="0" i="0" lang="en-US" sz="2400" u="none" cap="none" strike="noStrike">
                <a:solidFill>
                  <a:schemeClr val="dk1"/>
                </a:solidFill>
                <a:latin typeface="Calibri"/>
                <a:ea typeface="Calibri"/>
                <a:cs typeface="Calibri"/>
                <a:sym typeface="Calibri"/>
              </a:rPr>
              <a:t> </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2400" u="none" cap="none" strike="noStrike">
                <a:solidFill>
                  <a:schemeClr val="dk1"/>
                </a:solidFill>
                <a:latin typeface="Calibri"/>
                <a:ea typeface="Calibri"/>
                <a:cs typeface="Calibri"/>
                <a:sym typeface="Calibri"/>
              </a:rPr>
              <a:t>Modifies the source code (in RAM) according to </a:t>
            </a:r>
            <a:r>
              <a:rPr b="1" i="0" lang="en-US" sz="2400" u="none" cap="none" strike="noStrike">
                <a:solidFill>
                  <a:schemeClr val="dk1"/>
                </a:solidFill>
                <a:latin typeface="Calibri"/>
                <a:ea typeface="Calibri"/>
                <a:cs typeface="Calibri"/>
                <a:sym typeface="Calibri"/>
              </a:rPr>
              <a:t>preprocessor directives (preprocessor commands</a:t>
            </a:r>
            <a:r>
              <a:rPr b="0" i="0" lang="en-US" sz="2400" u="none" cap="none" strike="noStrike">
                <a:solidFill>
                  <a:schemeClr val="dk1"/>
                </a:solidFill>
                <a:latin typeface="Calibri"/>
                <a:ea typeface="Calibri"/>
                <a:cs typeface="Calibri"/>
                <a:sym typeface="Calibri"/>
              </a:rPr>
              <a:t>) embedded in the source code</a:t>
            </a:r>
            <a:endParaRPr/>
          </a:p>
          <a:p>
            <a:pPr indent="-171450" lvl="1" marL="514350" marR="0" rtl="0" algn="l">
              <a:lnSpc>
                <a:spcPct val="9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skips comments and  white space from the code</a:t>
            </a:r>
            <a:endParaRPr/>
          </a:p>
          <a:p>
            <a:pPr indent="-171450" lvl="1" marL="514350" marR="0" rtl="0" algn="l">
              <a:lnSpc>
                <a:spcPct val="9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source code as stored on disk is </a:t>
            </a:r>
            <a:r>
              <a:rPr b="0" i="0" lang="en-US" sz="2400" u="sng" cap="none" strike="noStrike">
                <a:solidFill>
                  <a:schemeClr val="dk1"/>
                </a:solidFill>
                <a:latin typeface="Calibri"/>
                <a:ea typeface="Calibri"/>
                <a:cs typeface="Calibri"/>
                <a:sym typeface="Calibri"/>
              </a:rPr>
              <a:t>not</a:t>
            </a:r>
            <a:r>
              <a:rPr b="0" i="0" lang="en-US" sz="2400" u="none" cap="none" strike="noStrike">
                <a:solidFill>
                  <a:schemeClr val="dk1"/>
                </a:solidFill>
                <a:latin typeface="Calibri"/>
                <a:ea typeface="Calibri"/>
                <a:cs typeface="Calibri"/>
                <a:sym typeface="Calibri"/>
              </a:rPr>
              <a:t> modified.</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3 Stages of Compilation (con’t)</a:t>
            </a:r>
            <a:endParaRPr/>
          </a:p>
        </p:txBody>
      </p:sp>
      <p:sp>
        <p:nvSpPr>
          <p:cNvPr id="301" name="Google Shape;301;p4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Stage 2: </a:t>
            </a:r>
            <a:r>
              <a:rPr b="1" i="0" lang="en-US" sz="2800" u="none">
                <a:solidFill>
                  <a:schemeClr val="dk1"/>
                </a:solidFill>
                <a:latin typeface="Calibri"/>
                <a:ea typeface="Calibri"/>
                <a:cs typeface="Calibri"/>
                <a:sym typeface="Calibri"/>
              </a:rPr>
              <a:t>Compilation</a:t>
            </a:r>
            <a:endParaRPr/>
          </a:p>
          <a:p>
            <a:pPr indent="-171450" lvl="0" marL="171450" marR="0" rtl="0" algn="l">
              <a:lnSpc>
                <a:spcPct val="80000"/>
              </a:lnSpc>
              <a:spcBef>
                <a:spcPts val="700"/>
              </a:spcBef>
              <a:spcAft>
                <a:spcPts val="0"/>
              </a:spcAft>
              <a:buClr>
                <a:schemeClr val="dk1"/>
              </a:buClr>
              <a:buSzPts val="1100"/>
              <a:buFont typeface="Arial"/>
              <a:buNone/>
            </a:pPr>
            <a:r>
              <a:t/>
            </a:r>
            <a:endParaRPr b="1" i="0" sz="1100" u="none">
              <a:solidFill>
                <a:schemeClr val="dk1"/>
              </a:solidFill>
              <a:latin typeface="Calibri"/>
              <a:ea typeface="Calibri"/>
              <a:cs typeface="Calibri"/>
              <a:sym typeface="Calibri"/>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Performed by a program called the </a:t>
            </a:r>
            <a:r>
              <a:rPr b="1" i="0" lang="en-US" sz="2400" u="none" cap="none" strike="noStrike">
                <a:solidFill>
                  <a:schemeClr val="dk1"/>
                </a:solidFill>
                <a:latin typeface="Calibri"/>
                <a:ea typeface="Calibri"/>
                <a:cs typeface="Calibri"/>
                <a:sym typeface="Calibri"/>
              </a:rPr>
              <a:t>compiler</a:t>
            </a:r>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Translates the preprocessor-modified source code into </a:t>
            </a:r>
            <a:r>
              <a:rPr b="1" i="0" lang="en-US" sz="2400" u="none" cap="none" strike="noStrike">
                <a:solidFill>
                  <a:schemeClr val="dk1"/>
                </a:solidFill>
                <a:latin typeface="Calibri"/>
                <a:ea typeface="Calibri"/>
                <a:cs typeface="Calibri"/>
                <a:sym typeface="Calibri"/>
              </a:rPr>
              <a:t>object code (machine code)</a:t>
            </a:r>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Checks for </a:t>
            </a:r>
            <a:r>
              <a:rPr b="1" i="0" lang="en-US" sz="2400" u="none" cap="none" strike="noStrike">
                <a:solidFill>
                  <a:schemeClr val="dk1"/>
                </a:solidFill>
                <a:latin typeface="Calibri"/>
                <a:ea typeface="Calibri"/>
                <a:cs typeface="Calibri"/>
                <a:sym typeface="Calibri"/>
              </a:rPr>
              <a:t>syntax errors</a:t>
            </a:r>
            <a:r>
              <a:rPr b="0" i="0" lang="en-US" sz="2400" u="none" cap="none" strike="noStrike">
                <a:solidFill>
                  <a:schemeClr val="dk1"/>
                </a:solidFill>
                <a:latin typeface="Calibri"/>
                <a:ea typeface="Calibri"/>
                <a:cs typeface="Calibri"/>
                <a:sym typeface="Calibri"/>
              </a:rPr>
              <a:t> and </a:t>
            </a:r>
            <a:r>
              <a:rPr b="1" i="0" lang="en-US" sz="2400" u="none" cap="none" strike="noStrike">
                <a:solidFill>
                  <a:schemeClr val="dk1"/>
                </a:solidFill>
                <a:latin typeface="Calibri"/>
                <a:ea typeface="Calibri"/>
                <a:cs typeface="Calibri"/>
                <a:sym typeface="Calibri"/>
              </a:rPr>
              <a:t>warnings</a:t>
            </a:r>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Saves the object code to a disk file, if instructed to do so (we will not do this).</a:t>
            </a:r>
            <a:endParaRPr/>
          </a:p>
          <a:p>
            <a:pPr indent="-171450" lvl="2" marL="857250" marR="0" rtl="0" algn="l">
              <a:lnSpc>
                <a:spcPct val="8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If any compiler errors are received, no object code file will be generated.</a:t>
            </a:r>
            <a:endParaRPr/>
          </a:p>
          <a:p>
            <a:pPr indent="-171450" lvl="2" marL="857250" marR="0" rtl="0" algn="l">
              <a:lnSpc>
                <a:spcPct val="8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An object code file </a:t>
            </a:r>
            <a:r>
              <a:rPr b="0" i="0" lang="en-US" sz="1500" u="sng" cap="none" strike="noStrike">
                <a:solidFill>
                  <a:schemeClr val="dk1"/>
                </a:solidFill>
                <a:latin typeface="Calibri"/>
                <a:ea typeface="Calibri"/>
                <a:cs typeface="Calibri"/>
                <a:sym typeface="Calibri"/>
              </a:rPr>
              <a:t>will</a:t>
            </a:r>
            <a:r>
              <a:rPr b="0" i="0" lang="en-US" sz="1500" u="none" cap="none" strike="noStrike">
                <a:solidFill>
                  <a:schemeClr val="dk1"/>
                </a:solidFill>
                <a:latin typeface="Calibri"/>
                <a:ea typeface="Calibri"/>
                <a:cs typeface="Calibri"/>
                <a:sym typeface="Calibri"/>
              </a:rPr>
              <a:t> be generated if only warnings, not errors, are received.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3 Stages of Compilation (con’t)</a:t>
            </a:r>
            <a:endParaRPr/>
          </a:p>
        </p:txBody>
      </p:sp>
      <p:sp>
        <p:nvSpPr>
          <p:cNvPr id="307" name="Google Shape;307;p4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Stage 3: </a:t>
            </a:r>
            <a:r>
              <a:rPr b="1" i="0" lang="en-US" sz="2800" u="none">
                <a:solidFill>
                  <a:schemeClr val="dk1"/>
                </a:solidFill>
                <a:latin typeface="Calibri"/>
                <a:ea typeface="Calibri"/>
                <a:cs typeface="Calibri"/>
                <a:sym typeface="Calibri"/>
              </a:rPr>
              <a:t>Linking</a:t>
            </a:r>
            <a:endParaRPr/>
          </a:p>
          <a:p>
            <a:pPr indent="-171450" lvl="0" marL="171450" marR="0" rtl="0" algn="l">
              <a:lnSpc>
                <a:spcPct val="90000"/>
              </a:lnSpc>
              <a:spcBef>
                <a:spcPts val="700"/>
              </a:spcBef>
              <a:spcAft>
                <a:spcPts val="0"/>
              </a:spcAft>
              <a:buClr>
                <a:schemeClr val="dk1"/>
              </a:buClr>
              <a:buSzPts val="1000"/>
              <a:buFont typeface="Arial"/>
              <a:buNone/>
            </a:pPr>
            <a:r>
              <a:t/>
            </a:r>
            <a:endParaRPr b="1" i="0" sz="1000" u="none">
              <a:solidFill>
                <a:schemeClr val="dk1"/>
              </a:solidFill>
              <a:latin typeface="Calibri"/>
              <a:ea typeface="Calibri"/>
              <a:cs typeface="Calibri"/>
              <a:sym typeface="Calibri"/>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Combines the program object code with other object code to produce the executable file.</a:t>
            </a:r>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other object code can come from the </a:t>
            </a:r>
            <a:r>
              <a:rPr b="1" i="0" lang="en-US" sz="2400" u="none" cap="none" strike="noStrike">
                <a:solidFill>
                  <a:schemeClr val="dk1"/>
                </a:solidFill>
                <a:latin typeface="Calibri"/>
                <a:ea typeface="Calibri"/>
                <a:cs typeface="Calibri"/>
                <a:sym typeface="Calibri"/>
              </a:rPr>
              <a:t>Run-Time Library</a:t>
            </a:r>
            <a:r>
              <a:rPr b="0" i="0" lang="en-US" sz="2400" u="none" cap="none" strike="noStrike">
                <a:solidFill>
                  <a:schemeClr val="dk1"/>
                </a:solidFill>
                <a:latin typeface="Calibri"/>
                <a:ea typeface="Calibri"/>
                <a:cs typeface="Calibri"/>
                <a:sym typeface="Calibri"/>
              </a:rPr>
              <a:t>, other libraries, or object files that you have created.</a:t>
            </a:r>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Saves the executable code to a disk file.  </a:t>
            </a:r>
            <a:endParaRPr/>
          </a:p>
          <a:p>
            <a:pPr indent="-171450" lvl="2" marL="857250" marR="0" rtl="0" algn="l">
              <a:lnSpc>
                <a:spcPct val="90000"/>
              </a:lnSpc>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If any linker errors are received, no executable file will be generated.</a:t>
            </a:r>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rot="-5400000">
            <a:off x="-2895600" y="2667000"/>
            <a:ext cx="8229600" cy="12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Architectural Diagram</a:t>
            </a:r>
            <a:endParaRPr/>
          </a:p>
        </p:txBody>
      </p:sp>
      <p:pic>
        <p:nvPicPr>
          <p:cNvPr id="313" name="Google Shape;313;p48"/>
          <p:cNvPicPr preferRelativeResize="0"/>
          <p:nvPr/>
        </p:nvPicPr>
        <p:blipFill rotWithShape="1">
          <a:blip r:embed="rId3">
            <a:alphaModFix/>
          </a:blip>
          <a:srcRect b="0" l="0" r="0" t="0"/>
          <a:stretch/>
        </p:blipFill>
        <p:spPr>
          <a:xfrm>
            <a:off x="2743200" y="-44450"/>
            <a:ext cx="3489325" cy="6889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 Simple C Program</a:t>
            </a:r>
            <a:endParaRPr/>
          </a:p>
        </p:txBody>
      </p:sp>
      <p:sp>
        <p:nvSpPr>
          <p:cNvPr id="319" name="Google Shape;319;p4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Filename:       First.c</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Author:	          FAST</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Date written:  ?/?/2018</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Description:   This program prints the greeting         		         “Hello, World!”</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a:t>
            </a:r>
            <a:endParaRPr/>
          </a:p>
          <a:p>
            <a:pPr indent="-171450" lvl="0" marL="171450" marR="0" rtl="0" algn="l">
              <a:lnSpc>
                <a:spcPct val="80000"/>
              </a:lnSpc>
              <a:spcBef>
                <a:spcPts val="95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#include  &lt;stdio.h&gt;</a:t>
            </a:r>
            <a:endParaRPr/>
          </a:p>
          <a:p>
            <a:pPr indent="-171450" lvl="0" marL="171450" marR="0" rtl="0" algn="l">
              <a:lnSpc>
                <a:spcPct val="80000"/>
              </a:lnSpc>
              <a:spcBef>
                <a:spcPts val="95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void main ( void )</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printf ( “This is  class CS118!\n” ) ;</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getch( ) ;</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a:t>
            </a:r>
            <a:endParaRPr/>
          </a:p>
          <a:p>
            <a:pPr indent="-50800" lvl="0" marL="171450" marR="0" rtl="0" algn="l">
              <a:lnSpc>
                <a:spcPct val="90000"/>
              </a:lnSpc>
              <a:spcBef>
                <a:spcPts val="750"/>
              </a:spcBef>
              <a:spcAft>
                <a:spcPts val="0"/>
              </a:spcAft>
              <a:buClr>
                <a:schemeClr val="dk1"/>
              </a:buClr>
              <a:buSzPts val="1900"/>
              <a:buFont typeface="Arial"/>
              <a:buNone/>
            </a:pPr>
            <a:r>
              <a:t/>
            </a:r>
            <a:endParaRPr b="1" i="0" sz="1900" u="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457200" y="76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Anatomy of a C Program</a:t>
            </a:r>
            <a:endParaRPr/>
          </a:p>
        </p:txBody>
      </p:sp>
      <p:pic>
        <p:nvPicPr>
          <p:cNvPr id="325" name="Google Shape;325;p50"/>
          <p:cNvPicPr preferRelativeResize="0"/>
          <p:nvPr/>
        </p:nvPicPr>
        <p:blipFill rotWithShape="1">
          <a:blip r:embed="rId3">
            <a:alphaModFix/>
          </a:blip>
          <a:srcRect b="0" l="0" r="0" t="0"/>
          <a:stretch/>
        </p:blipFill>
        <p:spPr>
          <a:xfrm>
            <a:off x="0" y="1173162"/>
            <a:ext cx="9144000" cy="4511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Program Header Comment</a:t>
            </a:r>
            <a:endParaRPr/>
          </a:p>
        </p:txBody>
      </p:sp>
      <p:sp>
        <p:nvSpPr>
          <p:cNvPr id="331" name="Google Shape;331;p5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a:t>
            </a:r>
            <a:r>
              <a:rPr b="1" i="0" lang="en-US" sz="2800" u="none">
                <a:solidFill>
                  <a:schemeClr val="dk1"/>
                </a:solidFill>
                <a:latin typeface="Calibri"/>
                <a:ea typeface="Calibri"/>
                <a:cs typeface="Calibri"/>
                <a:sym typeface="Calibri"/>
              </a:rPr>
              <a:t>comment</a:t>
            </a:r>
            <a:r>
              <a:rPr b="0" i="0" lang="en-US" sz="2800" u="none">
                <a:solidFill>
                  <a:schemeClr val="dk1"/>
                </a:solidFill>
                <a:latin typeface="Calibri"/>
                <a:ea typeface="Calibri"/>
                <a:cs typeface="Calibri"/>
                <a:sym typeface="Calibri"/>
              </a:rPr>
              <a:t> is descriptive text used to help a reader of the program understand its content.</a:t>
            </a:r>
            <a:endParaRPr b="1" i="0" sz="2800" u="none">
              <a:solidFill>
                <a:schemeClr val="dk1"/>
              </a:solidFill>
              <a:latin typeface="Calibri"/>
              <a:ea typeface="Calibri"/>
              <a:cs typeface="Calibri"/>
              <a:sym typeface="Calibri"/>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All comments must begin with the characters  /*  and end with the characters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These are called </a:t>
            </a:r>
            <a:r>
              <a:rPr b="1" i="0" lang="en-US" sz="2800" u="none">
                <a:solidFill>
                  <a:schemeClr val="dk1"/>
                </a:solidFill>
                <a:latin typeface="Calibri"/>
                <a:ea typeface="Calibri"/>
                <a:cs typeface="Calibri"/>
                <a:sym typeface="Calibri"/>
              </a:rPr>
              <a:t>comment delimiters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program header comment always comes first.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Preprocessor Directives</a:t>
            </a:r>
            <a:endParaRPr/>
          </a:p>
        </p:txBody>
      </p:sp>
      <p:sp>
        <p:nvSpPr>
          <p:cNvPr id="337" name="Google Shape;337;p5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Lines that begin with a # in column 1 are called </a:t>
            </a:r>
            <a:r>
              <a:rPr b="1" i="0" lang="en-US" sz="2800" u="none">
                <a:solidFill>
                  <a:schemeClr val="dk1"/>
                </a:solidFill>
                <a:latin typeface="Calibri"/>
                <a:ea typeface="Calibri"/>
                <a:cs typeface="Calibri"/>
                <a:sym typeface="Calibri"/>
              </a:rPr>
              <a:t>preprocessor directives</a:t>
            </a: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commands</a:t>
            </a:r>
            <a:r>
              <a:rPr b="0" i="0" lang="en-US" sz="2800" u="none">
                <a:solidFill>
                  <a:schemeClr val="dk1"/>
                </a:solidFill>
                <a:latin typeface="Calibri"/>
                <a:ea typeface="Calibri"/>
                <a:cs typeface="Calibri"/>
                <a:sym typeface="Calibri"/>
              </a:rPr>
              <a:t>).</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Example:  the </a:t>
            </a:r>
            <a:r>
              <a:rPr b="1" i="0" lang="en-US" sz="2800" u="none">
                <a:solidFill>
                  <a:schemeClr val="dk1"/>
                </a:solidFill>
                <a:latin typeface="Calibri"/>
                <a:ea typeface="Calibri"/>
                <a:cs typeface="Calibri"/>
                <a:sym typeface="Calibri"/>
              </a:rPr>
              <a:t>#include &lt;stdio.h&gt;</a:t>
            </a:r>
            <a:r>
              <a:rPr b="0" i="0" lang="en-US" sz="2800" u="none">
                <a:solidFill>
                  <a:schemeClr val="dk1"/>
                </a:solidFill>
                <a:latin typeface="Calibri"/>
                <a:ea typeface="Calibri"/>
                <a:cs typeface="Calibri"/>
                <a:sym typeface="Calibri"/>
              </a:rPr>
              <a:t> directive causes the preprocessor to include a copy of the standard input/output header file </a:t>
            </a:r>
            <a:r>
              <a:rPr b="1" i="0" lang="en-US" sz="2800" u="none">
                <a:solidFill>
                  <a:schemeClr val="dk1"/>
                </a:solidFill>
                <a:latin typeface="Calibri"/>
                <a:ea typeface="Calibri"/>
                <a:cs typeface="Calibri"/>
                <a:sym typeface="Calibri"/>
              </a:rPr>
              <a:t>stdio.h </a:t>
            </a:r>
            <a:r>
              <a:rPr b="0" i="0" lang="en-US" sz="2800" u="none">
                <a:solidFill>
                  <a:schemeClr val="dk1"/>
                </a:solidFill>
                <a:latin typeface="Calibri"/>
                <a:ea typeface="Calibri"/>
                <a:cs typeface="Calibri"/>
                <a:sym typeface="Calibri"/>
              </a:rPr>
              <a:t>at this point in the code.</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header file was included because it contains information about the printf ( ) function that is used in this program.</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stdio.h</a:t>
            </a:r>
            <a:endParaRPr/>
          </a:p>
        </p:txBody>
      </p:sp>
      <p:sp>
        <p:nvSpPr>
          <p:cNvPr id="343" name="Google Shape;343;p5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we write our programs, there are libraries of functions to help us so that we do not have to write the same code over and over.</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Some of the functions are very complex and long.  Not having to write them ourselves make it easier and faster to write programs.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Using the functions will also make it easier to learn to program!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void main (void)</a:t>
            </a:r>
            <a:endParaRPr/>
          </a:p>
        </p:txBody>
      </p:sp>
      <p:sp>
        <p:nvSpPr>
          <p:cNvPr id="349" name="Google Shape;349;p5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Every program must have a </a:t>
            </a:r>
            <a:r>
              <a:rPr b="1" i="0" lang="en-US" sz="2800" u="none">
                <a:solidFill>
                  <a:schemeClr val="dk1"/>
                </a:solidFill>
                <a:latin typeface="Calibri"/>
                <a:ea typeface="Calibri"/>
                <a:cs typeface="Calibri"/>
                <a:sym typeface="Calibri"/>
              </a:rPr>
              <a:t>function</a:t>
            </a:r>
            <a:r>
              <a:rPr b="0" i="0" lang="en-US" sz="2800" u="none">
                <a:solidFill>
                  <a:schemeClr val="dk1"/>
                </a:solidFill>
                <a:latin typeface="Calibri"/>
                <a:ea typeface="Calibri"/>
                <a:cs typeface="Calibri"/>
                <a:sym typeface="Calibri"/>
              </a:rPr>
              <a:t> called </a:t>
            </a:r>
            <a:r>
              <a:rPr b="1" i="0" lang="en-US" sz="2800" u="none">
                <a:solidFill>
                  <a:schemeClr val="dk1"/>
                </a:solidFill>
                <a:latin typeface="Calibri"/>
                <a:ea typeface="Calibri"/>
                <a:cs typeface="Calibri"/>
                <a:sym typeface="Calibri"/>
              </a:rPr>
              <a:t>main</a:t>
            </a:r>
            <a:r>
              <a:rPr b="0" i="0" lang="en-US" sz="2800" u="none">
                <a:solidFill>
                  <a:schemeClr val="dk1"/>
                </a:solidFill>
                <a:latin typeface="Calibri"/>
                <a:ea typeface="Calibri"/>
                <a:cs typeface="Calibri"/>
                <a:sym typeface="Calibri"/>
              </a:rPr>
              <a:t>.  This is where program execution begins.</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main() is placed in the source code file as the first function for readability.</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a:t>
            </a:r>
            <a:r>
              <a:rPr b="1" i="0" lang="en-US" sz="2800" u="none">
                <a:solidFill>
                  <a:schemeClr val="dk1"/>
                </a:solidFill>
                <a:latin typeface="Calibri"/>
                <a:ea typeface="Calibri"/>
                <a:cs typeface="Calibri"/>
                <a:sym typeface="Calibri"/>
              </a:rPr>
              <a:t>reserved word</a:t>
            </a:r>
            <a:r>
              <a:rPr b="0" i="0" lang="en-US" sz="2800" u="none">
                <a:solidFill>
                  <a:schemeClr val="dk1"/>
                </a:solidFill>
                <a:latin typeface="Calibri"/>
                <a:ea typeface="Calibri"/>
                <a:cs typeface="Calibri"/>
                <a:sym typeface="Calibri"/>
              </a:rPr>
              <a:t> “void” indicates that main() </a:t>
            </a:r>
            <a:r>
              <a:rPr b="1" i="0" lang="en-US" sz="2800" u="none">
                <a:solidFill>
                  <a:schemeClr val="dk1"/>
                </a:solidFill>
                <a:latin typeface="Calibri"/>
                <a:ea typeface="Calibri"/>
                <a:cs typeface="Calibri"/>
                <a:sym typeface="Calibri"/>
              </a:rPr>
              <a:t>returns</a:t>
            </a:r>
            <a:r>
              <a:rPr b="0" i="0" lang="en-US" sz="2800" u="none">
                <a:solidFill>
                  <a:schemeClr val="dk1"/>
                </a:solidFill>
                <a:latin typeface="Calibri"/>
                <a:ea typeface="Calibri"/>
                <a:cs typeface="Calibri"/>
                <a:sym typeface="Calibri"/>
              </a:rPr>
              <a:t> nothing.</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parentheses following the reserved word “main” indicate that it is a function.</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reserved word “void” means nothing is there.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25" name="Google Shape;125;p1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33350" lvl="0" marL="90487" marR="0" rtl="0" algn="l">
              <a:lnSpc>
                <a:spcPct val="90000"/>
              </a:lnSpc>
              <a:spcBef>
                <a:spcPts val="0"/>
              </a:spcBef>
              <a:spcAft>
                <a:spcPts val="0"/>
              </a:spcAft>
              <a:buClr>
                <a:srgbClr val="404040"/>
              </a:buClr>
              <a:buSzPts val="2100"/>
              <a:buFont typeface="Noto Sans Symbols"/>
              <a:buChar char="►"/>
            </a:pPr>
            <a:r>
              <a:rPr b="0" i="0" lang="en-US" sz="2100" u="none" cap="none" strike="noStrike">
                <a:solidFill>
                  <a:srgbClr val="404040"/>
                </a:solidFill>
                <a:latin typeface="Calibri"/>
                <a:ea typeface="Calibri"/>
                <a:cs typeface="Calibri"/>
                <a:sym typeface="Calibri"/>
              </a:rPr>
              <a:t>Sometimes, bit pattern that represent letters and alphabets are used for coding.</a:t>
            </a:r>
            <a:endParaRPr/>
          </a:p>
          <a:p>
            <a:pPr indent="-265112" lvl="1" marL="265112" marR="0" rtl="0" algn="l">
              <a:lnSpc>
                <a:spcPct val="9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Example:</a:t>
            </a:r>
            <a:endParaRPr/>
          </a:p>
          <a:p>
            <a:pPr indent="-90487" lvl="0" marL="90487" marR="0" rtl="0" algn="l">
              <a:lnSpc>
                <a:spcPct val="90000"/>
              </a:lnSpc>
              <a:spcBef>
                <a:spcPts val="700"/>
              </a:spcBef>
              <a:spcAft>
                <a:spcPts val="0"/>
              </a:spcAft>
              <a:buClr>
                <a:srgbClr val="404040"/>
              </a:buClr>
              <a:buSzPts val="2100"/>
              <a:buFont typeface="Arial"/>
              <a:buNone/>
            </a:pPr>
            <a:r>
              <a:rPr b="0" i="0" lang="en-US" sz="2100" u="none" cap="none" strike="noStrike">
                <a:solidFill>
                  <a:srgbClr val="404040"/>
                </a:solidFill>
                <a:latin typeface="Calibri"/>
                <a:ea typeface="Calibri"/>
                <a:cs typeface="Calibri"/>
                <a:sym typeface="Calibri"/>
              </a:rPr>
              <a:t>		</a:t>
            </a:r>
            <a:r>
              <a:rPr b="0" i="0" lang="en-US" sz="2400" u="none" cap="none" strike="noStrike">
                <a:solidFill>
                  <a:srgbClr val="404040"/>
                </a:solidFill>
                <a:latin typeface="Calibri"/>
                <a:ea typeface="Calibri"/>
                <a:cs typeface="Calibri"/>
                <a:sym typeface="Calibri"/>
              </a:rPr>
              <a:t>Instead of:    16          128              64             8</a:t>
            </a:r>
            <a:endParaRPr/>
          </a:p>
          <a:p>
            <a:pPr indent="-90487" lvl="0" marL="90487" marR="0" rtl="0" algn="l">
              <a:lnSpc>
                <a:spcPct val="9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Use:          10000   10000000   1000000   1000</a:t>
            </a:r>
            <a:endParaRPr/>
          </a:p>
          <a:p>
            <a:pPr indent="-150811" lvl="1" marL="265112" marR="0" rtl="0" algn="l">
              <a:lnSpc>
                <a:spcPct val="90000"/>
              </a:lnSpc>
              <a:spcBef>
                <a:spcPts val="300"/>
              </a:spcBef>
              <a:spcAft>
                <a:spcPts val="0"/>
              </a:spcAft>
              <a:buClr>
                <a:schemeClr val="dk1"/>
              </a:buClr>
              <a:buSzPts val="1800"/>
              <a:buFont typeface="Noto Sans Symbols"/>
              <a:buNone/>
            </a:pPr>
            <a:r>
              <a:t/>
            </a:r>
            <a:endParaRPr b="0" i="0" sz="1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This representation is ideal for a computer but difficult and tedious to the programmer to write a lengthy program.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The Function Body</a:t>
            </a:r>
            <a:endParaRPr/>
          </a:p>
        </p:txBody>
      </p:sp>
      <p:sp>
        <p:nvSpPr>
          <p:cNvPr id="355" name="Google Shape;355;p5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 left brace (curly bracket) --  </a:t>
            </a:r>
            <a:r>
              <a:rPr b="1" i="0"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 begins the </a:t>
            </a:r>
            <a:r>
              <a:rPr b="1" i="0" lang="en-US" sz="2100" u="none">
                <a:solidFill>
                  <a:schemeClr val="dk1"/>
                </a:solidFill>
                <a:latin typeface="Calibri"/>
                <a:ea typeface="Calibri"/>
                <a:cs typeface="Calibri"/>
                <a:sym typeface="Calibri"/>
              </a:rPr>
              <a:t>body</a:t>
            </a:r>
            <a:r>
              <a:rPr b="0" i="0" lang="en-US" sz="2100" u="none">
                <a:solidFill>
                  <a:schemeClr val="dk1"/>
                </a:solidFill>
                <a:latin typeface="Calibri"/>
                <a:ea typeface="Calibri"/>
                <a:cs typeface="Calibri"/>
                <a:sym typeface="Calibri"/>
              </a:rPr>
              <a:t> of every function.  A corresponding right brace --  </a:t>
            </a:r>
            <a:r>
              <a:rPr b="1" i="0" lang="en-US" sz="2100" u="none">
                <a:solidFill>
                  <a:schemeClr val="dk1"/>
                </a:solidFill>
                <a:latin typeface="Calibri"/>
                <a:ea typeface="Calibri"/>
                <a:cs typeface="Calibri"/>
                <a:sym typeface="Calibri"/>
              </a:rPr>
              <a:t>}</a:t>
            </a:r>
            <a:r>
              <a:rPr b="0" i="0" lang="en-US" sz="2100" u="none">
                <a:solidFill>
                  <a:schemeClr val="dk1"/>
                </a:solidFill>
                <a:latin typeface="Calibri"/>
                <a:ea typeface="Calibri"/>
                <a:cs typeface="Calibri"/>
                <a:sym typeface="Calibri"/>
              </a:rPr>
              <a:t>  -- ends the function body.</a:t>
            </a:r>
            <a:endParaRPr/>
          </a:p>
          <a:p>
            <a:pPr indent="-171450" lvl="0" marL="171450" marR="0" rtl="0" algn="l">
              <a:lnSpc>
                <a:spcPct val="90000"/>
              </a:lnSpc>
              <a:spcBef>
                <a:spcPts val="21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style is to place these braces on separate lines in column 1 and to indent the entire function body 3 to 5 spaces.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printf (“Hello, World!\n”);</a:t>
            </a:r>
            <a:endParaRPr/>
          </a:p>
        </p:txBody>
      </p:sp>
      <p:sp>
        <p:nvSpPr>
          <p:cNvPr id="361" name="Google Shape;361;p5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line is a C </a:t>
            </a:r>
            <a:r>
              <a:rPr b="1" i="0" lang="en-US" sz="2800" u="none">
                <a:solidFill>
                  <a:schemeClr val="dk1"/>
                </a:solidFill>
                <a:latin typeface="Calibri"/>
                <a:ea typeface="Calibri"/>
                <a:cs typeface="Calibri"/>
                <a:sym typeface="Calibri"/>
              </a:rPr>
              <a:t>statement</a:t>
            </a:r>
            <a:r>
              <a:rPr b="0" i="0" lang="en-US" sz="2800" u="none">
                <a:solidFill>
                  <a:schemeClr val="dk1"/>
                </a:solidFill>
                <a:latin typeface="Calibri"/>
                <a:ea typeface="Calibri"/>
                <a:cs typeface="Calibri"/>
                <a:sym typeface="Calibri"/>
              </a:rPr>
              <a:t>.</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is a </a:t>
            </a:r>
            <a:r>
              <a:rPr b="1" i="0" lang="en-US" sz="2800" u="none">
                <a:solidFill>
                  <a:schemeClr val="dk1"/>
                </a:solidFill>
                <a:latin typeface="Calibri"/>
                <a:ea typeface="Calibri"/>
                <a:cs typeface="Calibri"/>
                <a:sym typeface="Calibri"/>
              </a:rPr>
              <a:t>call</a:t>
            </a:r>
            <a:r>
              <a:rPr b="0" i="0" lang="en-US" sz="2800" u="none">
                <a:solidFill>
                  <a:schemeClr val="dk1"/>
                </a:solidFill>
                <a:latin typeface="Calibri"/>
                <a:ea typeface="Calibri"/>
                <a:cs typeface="Calibri"/>
                <a:sym typeface="Calibri"/>
              </a:rPr>
              <a:t> to the function </a:t>
            </a:r>
            <a:r>
              <a:rPr b="1" i="0" lang="en-US" sz="2800" u="none">
                <a:solidFill>
                  <a:schemeClr val="dk1"/>
                </a:solidFill>
                <a:latin typeface="Calibri"/>
                <a:ea typeface="Calibri"/>
                <a:cs typeface="Calibri"/>
                <a:sym typeface="Calibri"/>
              </a:rPr>
              <a:t>printf ( )</a:t>
            </a:r>
            <a:r>
              <a:rPr b="0" i="0" lang="en-US" sz="2800" u="none">
                <a:solidFill>
                  <a:schemeClr val="dk1"/>
                </a:solidFill>
                <a:latin typeface="Calibri"/>
                <a:ea typeface="Calibri"/>
                <a:cs typeface="Calibri"/>
                <a:sym typeface="Calibri"/>
              </a:rPr>
              <a:t> with a single </a:t>
            </a:r>
            <a:r>
              <a:rPr b="1" i="0" lang="en-US" sz="2800" u="none">
                <a:solidFill>
                  <a:schemeClr val="dk1"/>
                </a:solidFill>
                <a:latin typeface="Calibri"/>
                <a:ea typeface="Calibri"/>
                <a:cs typeface="Calibri"/>
                <a:sym typeface="Calibri"/>
              </a:rPr>
              <a:t>argument (parameter)</a:t>
            </a:r>
            <a:r>
              <a:rPr b="0" i="0" lang="en-US" sz="2800" u="none">
                <a:solidFill>
                  <a:schemeClr val="dk1"/>
                </a:solidFill>
                <a:latin typeface="Calibri"/>
                <a:ea typeface="Calibri"/>
                <a:cs typeface="Calibri"/>
                <a:sym typeface="Calibri"/>
              </a:rPr>
              <a:t>, namely the </a:t>
            </a:r>
            <a:r>
              <a:rPr b="1" i="0" lang="en-US" sz="2800" u="none">
                <a:solidFill>
                  <a:schemeClr val="dk1"/>
                </a:solidFill>
                <a:latin typeface="Calibri"/>
                <a:ea typeface="Calibri"/>
                <a:cs typeface="Calibri"/>
                <a:sym typeface="Calibri"/>
              </a:rPr>
              <a:t>string</a:t>
            </a:r>
            <a:r>
              <a:rPr b="0" i="0" lang="en-US" sz="2800" u="none">
                <a:solidFill>
                  <a:schemeClr val="dk1"/>
                </a:solidFill>
                <a:latin typeface="Calibri"/>
                <a:ea typeface="Calibri"/>
                <a:cs typeface="Calibri"/>
                <a:sym typeface="Calibri"/>
              </a:rPr>
              <a:t> “Hello, World!\n”.</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Even though a string may contain many characters, the string itself should be thought of as a single quantity.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Notice that this line ends with a semicolon.  All statements</a:t>
            </a:r>
            <a:r>
              <a:rPr b="1" i="0" lang="en-US" sz="28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in C end with a semicolon.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getch();</a:t>
            </a:r>
            <a:endParaRPr/>
          </a:p>
        </p:txBody>
      </p:sp>
      <p:sp>
        <p:nvSpPr>
          <p:cNvPr id="367" name="Google Shape;367;p5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getch() is built-in function</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By using this function at end of file, it holds your output screen until you press any character.</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Variables</a:t>
            </a:r>
            <a:endParaRPr/>
          </a:p>
        </p:txBody>
      </p:sp>
      <p:sp>
        <p:nvSpPr>
          <p:cNvPr id="373" name="Google Shape;373;p5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variable is a space in the computer’s memory set aside for a certain kind of data and given a name for easy reference.</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Variable are used so that the same space in memory can hold different values at different times.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All variables must be defined to specify their name and type and set aside storage.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Variables (con’t)</a:t>
            </a:r>
            <a:endParaRPr/>
          </a:p>
        </p:txBody>
      </p:sp>
      <p:sp>
        <p:nvSpPr>
          <p:cNvPr id="379" name="Google Shape;379;p5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To declare a variable in C, do: </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B0F0"/>
                </a:solidFill>
                <a:latin typeface="Calibri"/>
                <a:ea typeface="Calibri"/>
                <a:cs typeface="Calibri"/>
                <a:sym typeface="Calibri"/>
              </a:rPr>
              <a:t> var_type </a:t>
            </a:r>
            <a:r>
              <a:rPr b="0" i="1" lang="en-US" sz="2100" u="none">
                <a:solidFill>
                  <a:schemeClr val="dk1"/>
                </a:solidFill>
                <a:latin typeface="Calibri"/>
                <a:ea typeface="Calibri"/>
                <a:cs typeface="Calibri"/>
                <a:sym typeface="Calibri"/>
              </a:rPr>
              <a:t>list variables</a:t>
            </a:r>
            <a:r>
              <a:rPr b="0" i="0" lang="en-US" sz="2100" u="none">
                <a:solidFill>
                  <a:schemeClr val="dk1"/>
                </a:solidFill>
                <a:latin typeface="Calibri"/>
                <a:ea typeface="Calibri"/>
                <a:cs typeface="Calibri"/>
                <a:sym typeface="Calibri"/>
              </a:rPr>
              <a:t>; </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e.g. 	</a:t>
            </a:r>
            <a:r>
              <a:rPr b="0" i="0" lang="en-US" sz="2100" u="none">
                <a:solidFill>
                  <a:srgbClr val="00B0F0"/>
                </a:solidFill>
                <a:latin typeface="Calibri"/>
                <a:ea typeface="Calibri"/>
                <a:cs typeface="Calibri"/>
                <a:sym typeface="Calibri"/>
              </a:rPr>
              <a:t>int</a:t>
            </a:r>
            <a:r>
              <a:rPr b="0" i="0" lang="en-US" sz="2100" u="none">
                <a:solidFill>
                  <a:schemeClr val="dk1"/>
                </a:solidFill>
                <a:latin typeface="Calibri"/>
                <a:ea typeface="Calibri"/>
                <a:cs typeface="Calibri"/>
                <a:sym typeface="Calibri"/>
              </a:rPr>
              <a:t> i, j, k;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B0F0"/>
                </a:solidFill>
                <a:latin typeface="Calibri"/>
                <a:ea typeface="Calibri"/>
                <a:cs typeface="Calibri"/>
                <a:sym typeface="Calibri"/>
              </a:rPr>
              <a:t>float</a:t>
            </a:r>
            <a:r>
              <a:rPr b="0" i="0" lang="en-US" sz="2100" u="none">
                <a:solidFill>
                  <a:schemeClr val="dk1"/>
                </a:solidFill>
                <a:latin typeface="Calibri"/>
                <a:ea typeface="Calibri"/>
                <a:cs typeface="Calibri"/>
                <a:sym typeface="Calibri"/>
              </a:rPr>
              <a:t> x, y, z;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B0F0"/>
                </a:solidFill>
                <a:latin typeface="Calibri"/>
                <a:ea typeface="Calibri"/>
                <a:cs typeface="Calibri"/>
                <a:sym typeface="Calibri"/>
              </a:rPr>
              <a:t>char</a:t>
            </a:r>
            <a:r>
              <a:rPr b="0" i="0" lang="en-US" sz="2100" u="none">
                <a:solidFill>
                  <a:schemeClr val="dk1"/>
                </a:solidFill>
                <a:latin typeface="Calibri"/>
                <a:ea typeface="Calibri"/>
                <a:cs typeface="Calibri"/>
                <a:sym typeface="Calibri"/>
              </a:rPr>
              <a:t> ch;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0"/>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Variables (con’t)</a:t>
            </a:r>
            <a:endParaRPr/>
          </a:p>
        </p:txBody>
      </p:sp>
      <p:sp>
        <p:nvSpPr>
          <p:cNvPr id="385" name="Google Shape;385;p60"/>
          <p:cNvSpPr txBox="1"/>
          <p:nvPr>
            <p:ph idx="1" type="body"/>
          </p:nvPr>
        </p:nvSpPr>
        <p:spPr>
          <a:xfrm>
            <a:off x="457200" y="1676400"/>
            <a:ext cx="4038600" cy="6858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800"/>
              <a:buNone/>
            </a:pPr>
            <a:r>
              <a:rPr b="0" i="0" lang="en-US" sz="2800" u="sng">
                <a:solidFill>
                  <a:schemeClr val="dk1"/>
                </a:solidFill>
                <a:latin typeface="Calibri"/>
                <a:ea typeface="Calibri"/>
                <a:cs typeface="Calibri"/>
                <a:sym typeface="Calibri"/>
              </a:rPr>
              <a:t>Variable Types:</a:t>
            </a:r>
            <a:endParaRPr/>
          </a:p>
          <a:p>
            <a:pPr indent="0" lvl="0" marL="171450" rtl="0" algn="l">
              <a:lnSpc>
                <a:spcPct val="90000"/>
              </a:lnSpc>
              <a:spcBef>
                <a:spcPts val="750"/>
              </a:spcBef>
              <a:spcAft>
                <a:spcPts val="0"/>
              </a:spcAft>
              <a:buClr>
                <a:schemeClr val="dk1"/>
              </a:buClr>
              <a:buSzPts val="2800"/>
              <a:buNone/>
            </a:pPr>
            <a:r>
              <a:t/>
            </a:r>
            <a:endParaRPr b="0" i="0" sz="2800" u="sng">
              <a:solidFill>
                <a:schemeClr val="dk1"/>
              </a:solidFill>
              <a:latin typeface="Calibri"/>
              <a:ea typeface="Calibri"/>
              <a:cs typeface="Calibri"/>
              <a:sym typeface="Calibri"/>
            </a:endParaRPr>
          </a:p>
        </p:txBody>
      </p:sp>
      <p:graphicFrame>
        <p:nvGraphicFramePr>
          <p:cNvPr id="386" name="Google Shape;386;p60"/>
          <p:cNvGraphicFramePr/>
          <p:nvPr/>
        </p:nvGraphicFramePr>
        <p:xfrm>
          <a:off x="0" y="2362200"/>
          <a:ext cx="3000000" cy="3000000"/>
        </p:xfrm>
        <a:graphic>
          <a:graphicData uri="http://schemas.openxmlformats.org/drawingml/2006/table">
            <a:tbl>
              <a:tblPr>
                <a:noFill/>
                <a:tableStyleId>{7D5DBA7C-0406-4CEE-8EF6-9C546F987A8B}</a:tableStyleId>
              </a:tblPr>
              <a:tblGrid>
                <a:gridCol w="3048000"/>
                <a:gridCol w="3048000"/>
                <a:gridCol w="3048000"/>
              </a:tblGrid>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Type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Memory (byte)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Range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char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-128 to 127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-32,768 to 32,767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long 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-2,147,483,648 to 2,147,483,647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3900">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float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10</a:t>
                      </a:r>
                      <a:r>
                        <a:rPr b="0" baseline="30000" i="0" lang="en-US" sz="2400" u="none" cap="none" strike="noStrike">
                          <a:solidFill>
                            <a:schemeClr val="dk1"/>
                          </a:solidFill>
                          <a:latin typeface="Tahoma"/>
                          <a:ea typeface="Tahoma"/>
                          <a:cs typeface="Tahoma"/>
                          <a:sym typeface="Tahoma"/>
                        </a:rPr>
                        <a:t>-38 </a:t>
                      </a:r>
                      <a:r>
                        <a:rPr b="0" i="0" lang="en-US" sz="2400" u="none" cap="none" strike="noStrike">
                          <a:solidFill>
                            <a:schemeClr val="dk1"/>
                          </a:solidFill>
                          <a:latin typeface="Tahoma"/>
                          <a:ea typeface="Tahoma"/>
                          <a:cs typeface="Tahoma"/>
                          <a:sym typeface="Tahoma"/>
                        </a:rPr>
                        <a:t> to 10</a:t>
                      </a:r>
                      <a:r>
                        <a:rPr b="0" baseline="30000" i="0" lang="en-US" sz="2400" u="none" cap="none" strike="noStrike">
                          <a:solidFill>
                            <a:schemeClr val="dk1"/>
                          </a:solidFill>
                          <a:latin typeface="Tahoma"/>
                          <a:ea typeface="Tahoma"/>
                          <a:cs typeface="Tahoma"/>
                          <a:sym typeface="Tahoma"/>
                        </a:rPr>
                        <a:t>38  </a:t>
                      </a:r>
                      <a:r>
                        <a:rPr b="0" i="0" lang="en-US" sz="2400" u="none" cap="none" strike="noStrike">
                          <a:solidFill>
                            <a:schemeClr val="dk1"/>
                          </a:solidFill>
                          <a:latin typeface="Tahoma"/>
                          <a:ea typeface="Tahoma"/>
                          <a:cs typeface="Tahoma"/>
                          <a:sym typeface="Tahoma"/>
                        </a:rPr>
                        <a:t>7 digits precisions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double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10</a:t>
                      </a:r>
                      <a:r>
                        <a:rPr b="0" baseline="30000" i="0" lang="en-US" sz="2400" u="none" cap="none" strike="noStrike">
                          <a:solidFill>
                            <a:schemeClr val="dk1"/>
                          </a:solidFill>
                          <a:latin typeface="Tahoma"/>
                          <a:ea typeface="Tahoma"/>
                          <a:cs typeface="Tahoma"/>
                          <a:sym typeface="Tahoma"/>
                        </a:rPr>
                        <a:t>-308 </a:t>
                      </a:r>
                      <a:r>
                        <a:rPr b="0" i="0" lang="en-US" sz="2400" u="none" cap="none" strike="noStrike">
                          <a:solidFill>
                            <a:schemeClr val="dk1"/>
                          </a:solidFill>
                          <a:latin typeface="Tahoma"/>
                          <a:ea typeface="Tahoma"/>
                          <a:cs typeface="Tahoma"/>
                          <a:sym typeface="Tahoma"/>
                        </a:rPr>
                        <a:t> to 10</a:t>
                      </a:r>
                      <a:r>
                        <a:rPr b="0" baseline="30000" i="0" lang="en-US" sz="2400" u="none" cap="none" strike="noStrike">
                          <a:solidFill>
                            <a:schemeClr val="dk1"/>
                          </a:solidFill>
                          <a:latin typeface="Tahoma"/>
                          <a:ea typeface="Tahoma"/>
                          <a:cs typeface="Tahoma"/>
                          <a:sym typeface="Tahoma"/>
                        </a:rPr>
                        <a:t>308 </a:t>
                      </a:r>
                      <a:r>
                        <a:rPr b="0" i="0" lang="en-US" sz="2400" u="none" cap="none" strike="noStrike">
                          <a:solidFill>
                            <a:schemeClr val="dk1"/>
                          </a:solidFill>
                          <a:latin typeface="Tahoma"/>
                          <a:ea typeface="Tahoma"/>
                          <a:cs typeface="Tahoma"/>
                          <a:sym typeface="Tahoma"/>
                        </a:rPr>
                        <a:t>7 digits precisions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1"/>
          <p:cNvSpPr txBox="1"/>
          <p:nvPr>
            <p:ph type="ctrTitle"/>
          </p:nvPr>
        </p:nvSpPr>
        <p:spPr>
          <a:xfrm>
            <a:off x="1143000" y="1122362"/>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b="0" i="0" lang="en-US" sz="4500" u="none">
                <a:solidFill>
                  <a:schemeClr val="dk1"/>
                </a:solidFill>
                <a:latin typeface="Calibri"/>
                <a:ea typeface="Calibri"/>
                <a:cs typeface="Calibri"/>
                <a:sym typeface="Calibri"/>
              </a:rPr>
              <a:t>End of Lecture</a:t>
            </a:r>
            <a:endParaRPr/>
          </a:p>
        </p:txBody>
      </p:sp>
      <p:sp>
        <p:nvSpPr>
          <p:cNvPr id="392" name="Google Shape;392;p61"/>
          <p:cNvSpPr txBox="1"/>
          <p:nvPr>
            <p:ph idx="1" type="subTitle"/>
          </p:nvPr>
        </p:nvSpPr>
        <p:spPr>
          <a:xfrm>
            <a:off x="1143000" y="3602037"/>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0" i="0" lang="en-US" sz="1800" u="none">
                <a:solidFill>
                  <a:schemeClr val="dk1"/>
                </a:solidFill>
                <a:latin typeface="Calibri"/>
                <a:ea typeface="Calibri"/>
                <a:cs typeface="Calibri"/>
                <a:sym typeface="Calibri"/>
              </a:rPr>
              <a:t>Any Question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31" name="Google Shape;131;p2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52400" lvl="0" marL="90487" marR="0" rtl="0" algn="l">
              <a:lnSpc>
                <a:spcPct val="80000"/>
              </a:lnSpc>
              <a:spcBef>
                <a:spcPts val="0"/>
              </a:spcBef>
              <a:spcAft>
                <a:spcPts val="0"/>
              </a:spcAft>
              <a:buClr>
                <a:srgbClr val="404040"/>
              </a:buClr>
              <a:buSzPts val="2400"/>
              <a:buFont typeface="Noto Sans Symbols"/>
              <a:buChar char="►"/>
            </a:pPr>
            <a:r>
              <a:rPr b="1" i="0" lang="en-US" sz="2400" u="none" cap="none" strike="noStrike">
                <a:solidFill>
                  <a:srgbClr val="404040"/>
                </a:solidFill>
                <a:latin typeface="Calibri"/>
                <a:ea typeface="Calibri"/>
                <a:cs typeface="Calibri"/>
                <a:sym typeface="Calibri"/>
              </a:rPr>
              <a:t>Symbolic Language or Assembly Language</a:t>
            </a:r>
            <a:endParaRPr b="0" i="0" sz="2400" u="none" cap="none" strike="noStrike">
              <a:solidFill>
                <a:srgbClr val="404040"/>
              </a:solidFill>
              <a:latin typeface="Calibri"/>
              <a:ea typeface="Calibri"/>
              <a:cs typeface="Calibri"/>
              <a:sym typeface="Calibri"/>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A symbolic language or assembly language is closely related to machine language in that, one symbolic instruction will translate into one machine-language instruction.</a:t>
            </a:r>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Contain fewer symbols, and these symbols may be letters and special characters, as well as numbers.</a:t>
            </a:r>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As example, a machine language instruction</a:t>
            </a:r>
            <a:endParaRPr/>
          </a:p>
          <a:p>
            <a:pPr indent="-90487" lvl="0" marL="90487" marR="0" rtl="0" algn="l">
              <a:lnSpc>
                <a:spcPct val="8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16   128   64   8</a:t>
            </a:r>
            <a:endParaRPr/>
          </a:p>
          <a:p>
            <a:pPr indent="-90487" lvl="0" marL="90487" marR="0" rtl="0" algn="l">
              <a:lnSpc>
                <a:spcPct val="8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can be rewritten in assembly language as</a:t>
            </a:r>
            <a:endParaRPr/>
          </a:p>
          <a:p>
            <a:pPr indent="-90487" lvl="0" marL="90487" marR="0" rtl="0" algn="l">
              <a:lnSpc>
                <a:spcPct val="8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ADD   LOC1   LOC2   LOC3</a:t>
            </a:r>
            <a:endParaRPr/>
          </a:p>
          <a:p>
            <a:pPr indent="-90487" lvl="0" marL="90487" marR="0" rtl="0" algn="l">
              <a:lnSpc>
                <a:spcPct val="80000"/>
              </a:lnSpc>
              <a:spcBef>
                <a:spcPts val="700"/>
              </a:spcBef>
              <a:spcAft>
                <a:spcPts val="0"/>
              </a:spcAft>
              <a:buClr>
                <a:schemeClr val="dk1"/>
              </a:buClr>
              <a:buSzPts val="2400"/>
              <a:buFont typeface="Arial"/>
              <a:buNone/>
            </a:pPr>
            <a:r>
              <a:t/>
            </a:r>
            <a:endParaRPr b="0" i="0" sz="2400" u="none" cap="none" strike="noStrike">
              <a:solidFill>
                <a:srgbClr val="404040"/>
              </a:solidFill>
              <a:latin typeface="Calibri"/>
              <a:ea typeface="Calibri"/>
              <a:cs typeface="Calibri"/>
              <a:sym typeface="Calibri"/>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Which means, add content of location LOC1 to location LOC2 and put the result   in location LOC3.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37" name="Google Shape;137;p2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Procedure – Oriented Language</a:t>
            </a:r>
            <a:endParaRPr b="0" i="0" sz="2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Programmer has to know the computer hardware before he can write program in machine and assembly language. It means the language is machine dependent.</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Using procedure – oriented language, the programmer can run the program in any computer hardware.</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A special program called a </a:t>
            </a:r>
            <a:r>
              <a:rPr b="0" i="1" lang="en-US" sz="2400" u="none" cap="none" strike="noStrike">
                <a:solidFill>
                  <a:srgbClr val="404040"/>
                </a:solidFill>
                <a:latin typeface="Calibri"/>
                <a:ea typeface="Calibri"/>
                <a:cs typeface="Calibri"/>
                <a:sym typeface="Calibri"/>
              </a:rPr>
              <a:t>compiler</a:t>
            </a:r>
            <a:r>
              <a:rPr b="0" i="0" lang="en-US" sz="2400" u="none" cap="none" strike="noStrike">
                <a:solidFill>
                  <a:srgbClr val="404040"/>
                </a:solidFill>
                <a:latin typeface="Calibri"/>
                <a:ea typeface="Calibri"/>
                <a:cs typeface="Calibri"/>
                <a:sym typeface="Calibri"/>
              </a:rPr>
              <a:t> will translate program written using procedure – oriented language to machine language.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43" name="Google Shape;143;p2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0" i="0" lang="en-US" sz="2800" u="none" cap="none" strike="noStrike">
                <a:solidFill>
                  <a:srgbClr val="404040"/>
                </a:solidFill>
                <a:latin typeface="Calibri"/>
                <a:ea typeface="Calibri"/>
                <a:cs typeface="Calibri"/>
                <a:sym typeface="Calibri"/>
              </a:rPr>
              <a:t>Some example of the language: </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COBOL (COmmon Business Oriented Language)</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FORTRAN (FORmula TRANslation)</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Pascal</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BASIC, etc.</a:t>
            </a:r>
            <a:endParaRPr/>
          </a:p>
          <a:p>
            <a:pPr indent="-177800" lvl="0" marL="90487" marR="0" rtl="0" algn="l">
              <a:lnSpc>
                <a:spcPct val="90000"/>
              </a:lnSpc>
              <a:spcBef>
                <a:spcPts val="700"/>
              </a:spcBef>
              <a:spcAft>
                <a:spcPts val="0"/>
              </a:spcAft>
              <a:buClr>
                <a:srgbClr val="404040"/>
              </a:buClr>
              <a:buSzPts val="2800"/>
              <a:buFont typeface="Noto Sans Symbols"/>
              <a:buChar char="►"/>
            </a:pPr>
            <a:r>
              <a:rPr b="0" i="0" lang="en-US" sz="2800" u="none" cap="none" strike="noStrike">
                <a:solidFill>
                  <a:srgbClr val="404040"/>
                </a:solidFill>
                <a:latin typeface="Calibri"/>
                <a:ea typeface="Calibri"/>
                <a:cs typeface="Calibri"/>
                <a:sym typeface="Calibri"/>
              </a:rPr>
              <a:t>These languages are also called </a:t>
            </a:r>
            <a:r>
              <a:rPr b="0" i="1" lang="en-US" sz="2800" u="none" cap="none" strike="noStrike">
                <a:solidFill>
                  <a:srgbClr val="404040"/>
                </a:solidFill>
                <a:latin typeface="Calibri"/>
                <a:ea typeface="Calibri"/>
                <a:cs typeface="Calibri"/>
                <a:sym typeface="Calibri"/>
              </a:rPr>
              <a:t>high-level programming language</a:t>
            </a:r>
            <a:r>
              <a:rPr b="0" i="0" lang="en-US" sz="2800" u="none" cap="none" strike="noStrike">
                <a:solidFill>
                  <a:srgbClr val="404040"/>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graphicFrame>
        <p:nvGraphicFramePr>
          <p:cNvPr id="149" name="Google Shape;149;p23"/>
          <p:cNvGraphicFramePr/>
          <p:nvPr/>
        </p:nvGraphicFramePr>
        <p:xfrm>
          <a:off x="457200" y="2286000"/>
          <a:ext cx="3000000" cy="3000000"/>
        </p:xfrm>
        <a:graphic>
          <a:graphicData uri="http://schemas.openxmlformats.org/drawingml/2006/table">
            <a:tbl>
              <a:tblPr>
                <a:noFill/>
                <a:tableStyleId>{7D5DBA7C-0406-4CEE-8EF6-9C546F987A8B}</a:tableStyleId>
              </a:tblPr>
              <a:tblGrid>
                <a:gridCol w="3429000"/>
                <a:gridCol w="4800600"/>
              </a:tblGrid>
              <a:tr h="944550">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Computer Language </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Instruction Format</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368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Machine language</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Assembly language</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BASIC</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FORTRAN</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COBOL</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Pascal</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 </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16   128   64   8</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ADD   LOC1   LOC2   LOC3</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LET T = R + 0</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TOTAL = RPAY + OPAY</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ADD RPAY, OPAY GIVING TOTAL</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TOTAL : = RPAY + OPAY</a:t>
                      </a:r>
                      <a:endParaRPr/>
                    </a:p>
                    <a:p>
                      <a:pPr indent="0" lvl="0" marL="0" marR="0" rtl="0" algn="l">
                        <a:lnSpc>
                          <a:spcPct val="100000"/>
                        </a:lnSpc>
                        <a:spcBef>
                          <a:spcPts val="56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TOTAL = RPAY + OPAY</a:t>
                      </a:r>
                      <a:r>
                        <a:rPr b="0" i="0" lang="en-US" sz="2800" u="none" cap="none" strike="noStrike">
                          <a:solidFill>
                            <a:schemeClr val="dk1"/>
                          </a:solidFill>
                          <a:latin typeface="Arial"/>
                          <a:ea typeface="Arial"/>
                          <a:cs typeface="Arial"/>
                          <a:sym typeface="Arial"/>
                        </a:rPr>
                        <a:t> </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55" name="Google Shape;155;p2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77800" lvl="0" marL="90487" marR="0" rtl="0" algn="l">
              <a:lnSpc>
                <a:spcPct val="8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Compiling and Debugging</a:t>
            </a:r>
            <a:endParaRPr b="0" i="0" sz="2800" u="none" cap="none" strike="noStrike">
              <a:solidFill>
                <a:srgbClr val="404040"/>
              </a:solidFill>
              <a:latin typeface="Calibri"/>
              <a:ea typeface="Calibri"/>
              <a:cs typeface="Calibri"/>
              <a:sym typeface="Calibri"/>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Compiling is a process of a compiler translates a program written in a particular high–level programming language into a form that the computer can execute.</a:t>
            </a:r>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compiler will check the program code know also as source code so that any part of the source code that does not follow the format or any other language requirements will be flagged as syntax error.</a:t>
            </a:r>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This syntax error in also called bug, when error is found the programmer will debug or correct the error and then recompile the source code again.</a:t>
            </a:r>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debugging process is continued until there is no more error in the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