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6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4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6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6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4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8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3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5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5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8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7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64235" cy="5690870"/>
          </a:xfrm>
          <a:custGeom>
            <a:avLst/>
            <a:gdLst/>
            <a:ahLst/>
            <a:cxnLst/>
            <a:rect l="l" t="t" r="r" b="b"/>
            <a:pathLst>
              <a:path w="864235" h="5690870">
                <a:moveTo>
                  <a:pt x="864108" y="0"/>
                </a:moveTo>
                <a:lnTo>
                  <a:pt x="90279" y="0"/>
                </a:lnTo>
                <a:lnTo>
                  <a:pt x="0" y="889"/>
                </a:lnTo>
                <a:lnTo>
                  <a:pt x="0" y="5690616"/>
                </a:lnTo>
                <a:lnTo>
                  <a:pt x="864108" y="9271"/>
                </a:lnTo>
                <a:lnTo>
                  <a:pt x="864108" y="0"/>
                </a:lnTo>
                <a:close/>
              </a:path>
            </a:pathLst>
          </a:custGeom>
          <a:solidFill>
            <a:srgbClr val="0E6EC5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20356" y="0"/>
            <a:ext cx="4772660" cy="6868159"/>
            <a:chOff x="7420356" y="0"/>
            <a:chExt cx="4772660" cy="6868159"/>
          </a:xfrm>
        </p:grpSpPr>
        <p:sp>
          <p:nvSpPr>
            <p:cNvPr id="4" name="object 4"/>
            <p:cNvSpPr/>
            <p:nvPr/>
          </p:nvSpPr>
          <p:spPr>
            <a:xfrm>
              <a:off x="9371076" y="0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7999"/>
                  </a:lnTo>
                </a:path>
              </a:pathLst>
            </a:custGeom>
            <a:ln w="9144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24928" y="3681983"/>
              <a:ext cx="4763770" cy="3176905"/>
            </a:xfrm>
            <a:custGeom>
              <a:avLst/>
              <a:gdLst/>
              <a:ahLst/>
              <a:cxnLst/>
              <a:rect l="l" t="t" r="r" b="b"/>
              <a:pathLst>
                <a:path w="4763770" h="3176904">
                  <a:moveTo>
                    <a:pt x="4763516" y="0"/>
                  </a:moveTo>
                  <a:lnTo>
                    <a:pt x="0" y="3176586"/>
                  </a:lnTo>
                </a:path>
              </a:pathLst>
            </a:custGeom>
            <a:ln w="9144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1" y="0"/>
              <a:ext cx="3007360" cy="6858000"/>
            </a:xfrm>
            <a:custGeom>
              <a:avLst/>
              <a:gdLst/>
              <a:ahLst/>
              <a:cxnLst/>
              <a:rect l="l" t="t" r="r" b="b"/>
              <a:pathLst>
                <a:path w="3007359" h="6858000">
                  <a:moveTo>
                    <a:pt x="3006850" y="0"/>
                  </a:moveTo>
                  <a:lnTo>
                    <a:pt x="2042483" y="0"/>
                  </a:lnTo>
                  <a:lnTo>
                    <a:pt x="0" y="6857996"/>
                  </a:lnTo>
                  <a:lnTo>
                    <a:pt x="3006850" y="6857996"/>
                  </a:lnTo>
                  <a:lnTo>
                    <a:pt x="3006850" y="0"/>
                  </a:lnTo>
                  <a:close/>
                </a:path>
              </a:pathLst>
            </a:custGeom>
            <a:solidFill>
              <a:srgbClr val="0E6EC5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4335" y="0"/>
              <a:ext cx="2588260" cy="6858000"/>
            </a:xfrm>
            <a:custGeom>
              <a:avLst/>
              <a:gdLst/>
              <a:ahLst/>
              <a:cxnLst/>
              <a:rect l="l" t="t" r="r" b="b"/>
              <a:pathLst>
                <a:path w="2588259" h="6858000">
                  <a:moveTo>
                    <a:pt x="2587664" y="0"/>
                  </a:moveTo>
                  <a:lnTo>
                    <a:pt x="0" y="0"/>
                  </a:lnTo>
                  <a:lnTo>
                    <a:pt x="1208190" y="6857996"/>
                  </a:lnTo>
                  <a:lnTo>
                    <a:pt x="2587664" y="6857996"/>
                  </a:lnTo>
                  <a:lnTo>
                    <a:pt x="2587664" y="0"/>
                  </a:lnTo>
                  <a:close/>
                </a:path>
              </a:pathLst>
            </a:custGeom>
            <a:solidFill>
              <a:srgbClr val="0E6EC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2164" y="3048000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835" y="0"/>
                  </a:moveTo>
                  <a:lnTo>
                    <a:pt x="0" y="3809999"/>
                  </a:lnTo>
                  <a:lnTo>
                    <a:pt x="3259835" y="3809999"/>
                  </a:lnTo>
                  <a:lnTo>
                    <a:pt x="3259835" y="0"/>
                  </a:lnTo>
                  <a:close/>
                </a:path>
              </a:pathLst>
            </a:custGeom>
            <a:solidFill>
              <a:srgbClr val="0A5294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790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161" y="0"/>
                  </a:moveTo>
                  <a:lnTo>
                    <a:pt x="0" y="0"/>
                  </a:lnTo>
                  <a:lnTo>
                    <a:pt x="2467620" y="6857996"/>
                  </a:lnTo>
                  <a:lnTo>
                    <a:pt x="2851161" y="6857996"/>
                  </a:lnTo>
                  <a:lnTo>
                    <a:pt x="2851161" y="0"/>
                  </a:lnTo>
                  <a:close/>
                </a:path>
              </a:pathLst>
            </a:custGeom>
            <a:solidFill>
              <a:srgbClr val="0A5294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8125" y="0"/>
              <a:ext cx="1290955" cy="6858000"/>
            </a:xfrm>
            <a:custGeom>
              <a:avLst/>
              <a:gdLst/>
              <a:ahLst/>
              <a:cxnLst/>
              <a:rect l="l" t="t" r="r" b="b"/>
              <a:pathLst>
                <a:path w="1290954" h="6858000">
                  <a:moveTo>
                    <a:pt x="1290827" y="0"/>
                  </a:moveTo>
                  <a:lnTo>
                    <a:pt x="1018958" y="0"/>
                  </a:lnTo>
                  <a:lnTo>
                    <a:pt x="0" y="6857996"/>
                  </a:lnTo>
                  <a:lnTo>
                    <a:pt x="1290827" y="6857996"/>
                  </a:lnTo>
                  <a:lnTo>
                    <a:pt x="1290827" y="0"/>
                  </a:lnTo>
                  <a:close/>
                </a:path>
              </a:pathLst>
            </a:custGeom>
            <a:solidFill>
              <a:srgbClr val="009DD9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0076A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344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0A5294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9753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CHAPTER</a:t>
            </a:r>
            <a:r>
              <a:rPr spc="-80" dirty="0"/>
              <a:t> </a:t>
            </a:r>
            <a:r>
              <a:rPr spc="-5" dirty="0"/>
              <a:t>2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181347" y="3467227"/>
            <a:ext cx="5086350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00" spc="-5" dirty="0">
                <a:solidFill>
                  <a:srgbClr val="0D0D0D"/>
                </a:solidFill>
                <a:latin typeface="Trebuchet MS"/>
                <a:cs typeface="Trebuchet MS"/>
              </a:rPr>
              <a:t>PROBLEM</a:t>
            </a:r>
            <a:r>
              <a:rPr sz="4900" spc="-5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4900" spc="-105" dirty="0">
                <a:solidFill>
                  <a:srgbClr val="0D0D0D"/>
                </a:solidFill>
                <a:latin typeface="Trebuchet MS"/>
                <a:cs typeface="Trebuchet MS"/>
              </a:rPr>
              <a:t>SOLVING</a:t>
            </a:r>
            <a:endParaRPr sz="49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94259"/>
            <a:ext cx="2079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25" dirty="0">
                <a:latin typeface="Trebuchet MS"/>
                <a:cs typeface="Trebuchet MS"/>
              </a:rPr>
              <a:t>Problem</a:t>
            </a:r>
            <a:r>
              <a:rPr sz="3600" b="0" spc="-90" dirty="0">
                <a:latin typeface="Trebuchet MS"/>
                <a:cs typeface="Trebuchet MS"/>
              </a:rPr>
              <a:t> </a:t>
            </a:r>
            <a:r>
              <a:rPr sz="3600" b="0" dirty="0">
                <a:latin typeface="Trebuchet MS"/>
                <a:cs typeface="Trebuchet MS"/>
              </a:rPr>
              <a:t>3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6291" y="1444574"/>
            <a:ext cx="8013065" cy="1376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Write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Problem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Analysis Chart 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(PAC)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 compute and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display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temperature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inside the earth in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Celsius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 Fahrenheit.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relevant formulae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endParaRPr sz="1800">
              <a:latin typeface="Trebuchet MS"/>
              <a:cs typeface="Trebuchet MS"/>
            </a:endParaRPr>
          </a:p>
          <a:p>
            <a:pPr marL="469900" marR="4221480">
              <a:lnSpc>
                <a:spcPct val="146100"/>
              </a:lnSpc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Celsius = 10 x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(depth)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+ 20 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Fahrenheit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=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1.8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x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(Celsius)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+</a:t>
            </a:r>
            <a:r>
              <a:rPr sz="18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32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74761" y="3414712"/>
          <a:ext cx="7696200" cy="20071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/>
                <a:gridCol w="4140200"/>
                <a:gridCol w="2565400"/>
              </a:tblGrid>
              <a:tr h="7354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Data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Processing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Output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71651">
                <a:tc>
                  <a:txBody>
                    <a:bodyPr/>
                    <a:lstStyle/>
                    <a:p>
                      <a:pPr marR="3810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depth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celsius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10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x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(depth)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20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91440" marR="19494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fahrenheit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1.8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x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(celsius)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+ 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32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Display</a:t>
                      </a:r>
                      <a:r>
                        <a:rPr sz="24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celsius,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92075" marR="111061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Display 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fahren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2079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25" dirty="0">
                <a:latin typeface="Trebuchet MS"/>
                <a:cs typeface="Trebuchet MS"/>
              </a:rPr>
              <a:t>Problem</a:t>
            </a:r>
            <a:r>
              <a:rPr sz="3600" b="0" spc="-90" dirty="0">
                <a:latin typeface="Trebuchet MS"/>
                <a:cs typeface="Trebuchet MS"/>
              </a:rPr>
              <a:t> </a:t>
            </a:r>
            <a:r>
              <a:rPr sz="3600" b="0" dirty="0">
                <a:latin typeface="Trebuchet MS"/>
                <a:cs typeface="Trebuchet MS"/>
              </a:rPr>
              <a:t>4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608835"/>
            <a:ext cx="85744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Write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problem analysis chart 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(PAC)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that asks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user to enter the distance of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trip 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 miles, the miles per gallon estimate for the 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user’s 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car,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 the average cost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gallon of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gas.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Calculate and display the number of gallons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 gas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needed and the  estimated cost of the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trip.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66368" y="2013648"/>
          <a:ext cx="8641080" cy="2722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0300"/>
                <a:gridCol w="3360420"/>
                <a:gridCol w="2880360"/>
              </a:tblGrid>
              <a:tr h="6703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Data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946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Processing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6144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Output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523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distance,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miles per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gallon,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cost per</a:t>
                      </a:r>
                      <a:r>
                        <a:rPr sz="20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gallon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56070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gas needed = distance</a:t>
                      </a:r>
                      <a:r>
                        <a:rPr sz="20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/  miles per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gallon.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91440" marR="43497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estimated cost = cost</a:t>
                      </a:r>
                      <a:r>
                        <a:rPr sz="20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per  gallon x gas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needed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Display gas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needed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Display estimated</a:t>
                      </a:r>
                      <a:r>
                        <a:rPr sz="20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cost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62922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PRE-PROGRAMMING</a:t>
            </a:r>
            <a:r>
              <a:rPr sz="4000" spc="5" dirty="0"/>
              <a:t> </a:t>
            </a:r>
            <a:r>
              <a:rPr sz="4000" spc="-5" dirty="0"/>
              <a:t>PHASE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56310" y="2188209"/>
            <a:ext cx="8237855" cy="267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14655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0E6EC5"/>
                </a:solidFill>
                <a:latin typeface="Arial"/>
                <a:cs typeface="Arial"/>
              </a:rPr>
              <a:t>	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Developing the 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Hierarchy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Input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Process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Output (HIPO)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or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Interactivity 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Chart</a:t>
            </a:r>
            <a:endParaRPr sz="1800">
              <a:latin typeface="Trebuchet MS"/>
              <a:cs typeface="Trebuchet MS"/>
            </a:endParaRPr>
          </a:p>
          <a:p>
            <a:pPr marL="756285" indent="-287020">
              <a:lnSpc>
                <a:spcPct val="100000"/>
              </a:lnSpc>
              <a:spcBef>
                <a:spcPts val="1005"/>
              </a:spcBef>
              <a:buClr>
                <a:srgbClr val="0E6EC5"/>
              </a:buClr>
              <a:buSzPct val="78125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problem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normally big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600" spc="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complex.</a:t>
            </a:r>
            <a:endParaRPr sz="1600">
              <a:latin typeface="Trebuchet MS"/>
              <a:cs typeface="Trebuchet MS"/>
            </a:endParaRPr>
          </a:p>
          <a:p>
            <a:pPr marL="756285" indent="-287020">
              <a:lnSpc>
                <a:spcPct val="100000"/>
              </a:lnSpc>
              <a:spcBef>
                <a:spcPts val="994"/>
              </a:spcBef>
              <a:buClr>
                <a:srgbClr val="0E6EC5"/>
              </a:buClr>
              <a:buSzPct val="78125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Thus, requires big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program.</a:t>
            </a:r>
            <a:endParaRPr sz="1600">
              <a:latin typeface="Trebuchet MS"/>
              <a:cs typeface="Trebuchet MS"/>
            </a:endParaRPr>
          </a:p>
          <a:p>
            <a:pPr marL="756285" indent="-287020">
              <a:lnSpc>
                <a:spcPct val="100000"/>
              </a:lnSpc>
              <a:spcBef>
                <a:spcPts val="1000"/>
              </a:spcBef>
              <a:buClr>
                <a:srgbClr val="0E6EC5"/>
              </a:buClr>
              <a:buSzPct val="78125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Thus, the processing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can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be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divided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into subtasks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called</a:t>
            </a:r>
            <a:r>
              <a:rPr sz="1600" spc="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modules.</a:t>
            </a:r>
            <a:endParaRPr sz="1600">
              <a:latin typeface="Trebuchet MS"/>
              <a:cs typeface="Trebuchet MS"/>
            </a:endParaRPr>
          </a:p>
          <a:p>
            <a:pPr marL="756285" indent="-287020">
              <a:lnSpc>
                <a:spcPct val="100000"/>
              </a:lnSpc>
              <a:spcBef>
                <a:spcPts val="1005"/>
              </a:spcBef>
              <a:buClr>
                <a:srgbClr val="0E6EC5"/>
              </a:buClr>
              <a:buSzPct val="78125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Each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module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accomplishes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one</a:t>
            </a:r>
            <a:r>
              <a:rPr sz="1600" spc="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function.</a:t>
            </a:r>
            <a:endParaRPr sz="1600">
              <a:latin typeface="Trebuchet MS"/>
              <a:cs typeface="Trebuchet MS"/>
            </a:endParaRPr>
          </a:p>
          <a:p>
            <a:pPr marL="756285" indent="-287020">
              <a:lnSpc>
                <a:spcPct val="100000"/>
              </a:lnSpc>
              <a:spcBef>
                <a:spcPts val="994"/>
              </a:spcBef>
              <a:buClr>
                <a:srgbClr val="0E6EC5"/>
              </a:buClr>
              <a:buSzPct val="78125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These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modules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are connected to each other to show the interaction of</a:t>
            </a:r>
            <a:r>
              <a:rPr sz="1600" spc="1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processing</a:t>
            </a:r>
            <a:endParaRPr sz="1600">
              <a:latin typeface="Trebuchet MS"/>
              <a:cs typeface="Trebuchet MS"/>
            </a:endParaRPr>
          </a:p>
          <a:p>
            <a:pPr marL="756285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between the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modules.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5671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PRE-PROGRAMMING</a:t>
            </a:r>
            <a:r>
              <a:rPr sz="3600" spc="-25" dirty="0"/>
              <a:t> </a:t>
            </a:r>
            <a:r>
              <a:rPr sz="3600" dirty="0"/>
              <a:t>PHASE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008075" y="2008759"/>
            <a:ext cx="8140065" cy="150241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95"/>
              </a:spcBef>
              <a:buClr>
                <a:srgbClr val="0E6EC5"/>
              </a:buClr>
              <a:buSzPct val="80555"/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Main/control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module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controls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flow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all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other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modules.</a:t>
            </a:r>
            <a:endParaRPr sz="1800">
              <a:latin typeface="Trebuchet MS"/>
              <a:cs typeface="Trebuchet MS"/>
            </a:endParaRPr>
          </a:p>
          <a:p>
            <a:pPr marL="355600" marR="5080" indent="-343535">
              <a:lnSpc>
                <a:spcPct val="100000"/>
              </a:lnSpc>
              <a:spcBef>
                <a:spcPts val="994"/>
              </a:spcBef>
              <a:buClr>
                <a:srgbClr val="0E6EC5"/>
              </a:buClr>
              <a:buSzPct val="80555"/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IC is developed using top-down-method: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top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 down left to right order  (also refer to order of processing).</a:t>
            </a:r>
            <a:endParaRPr sz="18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994"/>
              </a:spcBef>
              <a:buClr>
                <a:srgbClr val="0E6EC5"/>
              </a:buClr>
              <a:buSzPct val="80555"/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Modules are numbered, marked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duplication, repetition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decision.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5671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PRE-PROGRAMMING</a:t>
            </a:r>
            <a:r>
              <a:rPr sz="3600" spc="-25" dirty="0"/>
              <a:t> </a:t>
            </a:r>
            <a:r>
              <a:rPr sz="3600" dirty="0"/>
              <a:t>PHASE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480559" y="3197351"/>
            <a:ext cx="1564005" cy="554990"/>
          </a:xfrm>
          <a:custGeom>
            <a:avLst/>
            <a:gdLst/>
            <a:ahLst/>
            <a:cxnLst/>
            <a:rect l="l" t="t" r="r" b="b"/>
            <a:pathLst>
              <a:path w="1564004" h="554989">
                <a:moveTo>
                  <a:pt x="0" y="554736"/>
                </a:moveTo>
                <a:lnTo>
                  <a:pt x="1563624" y="554736"/>
                </a:lnTo>
                <a:lnTo>
                  <a:pt x="1563624" y="0"/>
                </a:lnTo>
                <a:lnTo>
                  <a:pt x="0" y="0"/>
                </a:lnTo>
                <a:lnTo>
                  <a:pt x="0" y="5547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59560" y="1745945"/>
            <a:ext cx="8355965" cy="1808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240" dirty="0">
                <a:solidFill>
                  <a:srgbClr val="0E6EC5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interaction will form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hierarchy,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called Hierarchy Input 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Process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Output  Chart (HIPO) or Interactivity Chart (IC).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Programming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which use this approach  (problem is divided into subtasks) is called 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Structured</a:t>
            </a:r>
            <a:r>
              <a:rPr sz="1800" i="1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Programming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Trebuchet MS"/>
              <a:cs typeface="Trebuchet MS"/>
            </a:endParaRPr>
          </a:p>
          <a:p>
            <a:pPr marR="144145" algn="ctr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Main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Module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892861" y="4145089"/>
            <a:ext cx="1571625" cy="564515"/>
            <a:chOff x="6892861" y="4145089"/>
            <a:chExt cx="1571625" cy="564515"/>
          </a:xfrm>
        </p:grpSpPr>
        <p:sp>
          <p:nvSpPr>
            <p:cNvPr id="6" name="object 6"/>
            <p:cNvSpPr/>
            <p:nvPr/>
          </p:nvSpPr>
          <p:spPr>
            <a:xfrm>
              <a:off x="6897623" y="4149852"/>
              <a:ext cx="1562100" cy="554990"/>
            </a:xfrm>
            <a:custGeom>
              <a:avLst/>
              <a:gdLst/>
              <a:ahLst/>
              <a:cxnLst/>
              <a:rect l="l" t="t" r="r" b="b"/>
              <a:pathLst>
                <a:path w="1562100" h="554989">
                  <a:moveTo>
                    <a:pt x="1562100" y="0"/>
                  </a:moveTo>
                  <a:lnTo>
                    <a:pt x="0" y="0"/>
                  </a:lnTo>
                  <a:lnTo>
                    <a:pt x="0" y="554736"/>
                  </a:lnTo>
                  <a:lnTo>
                    <a:pt x="1562100" y="554736"/>
                  </a:lnTo>
                  <a:lnTo>
                    <a:pt x="1562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97623" y="4149852"/>
              <a:ext cx="1562100" cy="554990"/>
            </a:xfrm>
            <a:custGeom>
              <a:avLst/>
              <a:gdLst/>
              <a:ahLst/>
              <a:cxnLst/>
              <a:rect l="l" t="t" r="r" b="b"/>
              <a:pathLst>
                <a:path w="1562100" h="554989">
                  <a:moveTo>
                    <a:pt x="0" y="554736"/>
                  </a:moveTo>
                  <a:lnTo>
                    <a:pt x="1562100" y="554736"/>
                  </a:lnTo>
                  <a:lnTo>
                    <a:pt x="1562100" y="0"/>
                  </a:lnTo>
                  <a:lnTo>
                    <a:pt x="0" y="0"/>
                  </a:lnTo>
                  <a:lnTo>
                    <a:pt x="0" y="5547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897623" y="4155185"/>
            <a:ext cx="1562100" cy="55499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258445">
              <a:lnSpc>
                <a:spcPct val="100000"/>
              </a:lnSpc>
              <a:spcBef>
                <a:spcPts val="265"/>
              </a:spcBef>
            </a:pPr>
            <a:r>
              <a:rPr sz="2000" dirty="0">
                <a:latin typeface="Arial"/>
                <a:cs typeface="Arial"/>
              </a:rPr>
              <a:t>Module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80559" y="4149852"/>
            <a:ext cx="1564005" cy="554990"/>
          </a:xfrm>
          <a:custGeom>
            <a:avLst/>
            <a:gdLst/>
            <a:ahLst/>
            <a:cxnLst/>
            <a:rect l="l" t="t" r="r" b="b"/>
            <a:pathLst>
              <a:path w="1564004" h="554989">
                <a:moveTo>
                  <a:pt x="0" y="554736"/>
                </a:moveTo>
                <a:lnTo>
                  <a:pt x="1563624" y="554736"/>
                </a:lnTo>
                <a:lnTo>
                  <a:pt x="1563624" y="0"/>
                </a:lnTo>
                <a:lnTo>
                  <a:pt x="0" y="0"/>
                </a:lnTo>
                <a:lnTo>
                  <a:pt x="0" y="5547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80559" y="4155185"/>
            <a:ext cx="1564005" cy="55499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259079">
              <a:lnSpc>
                <a:spcPct val="100000"/>
              </a:lnSpc>
              <a:spcBef>
                <a:spcPts val="265"/>
              </a:spcBef>
            </a:pPr>
            <a:r>
              <a:rPr sz="2000" dirty="0">
                <a:latin typeface="Arial"/>
                <a:cs typeface="Arial"/>
              </a:rPr>
              <a:t>Module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63495" y="4171188"/>
            <a:ext cx="1564005" cy="554990"/>
          </a:xfrm>
          <a:custGeom>
            <a:avLst/>
            <a:gdLst/>
            <a:ahLst/>
            <a:cxnLst/>
            <a:rect l="l" t="t" r="r" b="b"/>
            <a:pathLst>
              <a:path w="1564004" h="554989">
                <a:moveTo>
                  <a:pt x="0" y="554736"/>
                </a:moveTo>
                <a:lnTo>
                  <a:pt x="1563624" y="554736"/>
                </a:lnTo>
                <a:lnTo>
                  <a:pt x="1563624" y="0"/>
                </a:lnTo>
                <a:lnTo>
                  <a:pt x="0" y="0"/>
                </a:lnTo>
                <a:lnTo>
                  <a:pt x="0" y="5547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63495" y="4155185"/>
            <a:ext cx="1564005" cy="55499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259715">
              <a:lnSpc>
                <a:spcPct val="100000"/>
              </a:lnSpc>
              <a:spcBef>
                <a:spcPts val="434"/>
              </a:spcBef>
            </a:pPr>
            <a:r>
              <a:rPr sz="2000" dirty="0">
                <a:latin typeface="Arial"/>
                <a:cs typeface="Arial"/>
              </a:rPr>
              <a:t>Module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59196" y="5309615"/>
            <a:ext cx="1564005" cy="554990"/>
          </a:xfrm>
          <a:custGeom>
            <a:avLst/>
            <a:gdLst/>
            <a:ahLst/>
            <a:cxnLst/>
            <a:rect l="l" t="t" r="r" b="b"/>
            <a:pathLst>
              <a:path w="1564004" h="554989">
                <a:moveTo>
                  <a:pt x="0" y="554735"/>
                </a:moveTo>
                <a:lnTo>
                  <a:pt x="1563624" y="554735"/>
                </a:lnTo>
                <a:lnTo>
                  <a:pt x="1563624" y="0"/>
                </a:lnTo>
                <a:lnTo>
                  <a:pt x="0" y="0"/>
                </a:lnTo>
                <a:lnTo>
                  <a:pt x="0" y="55473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759196" y="5309615"/>
            <a:ext cx="1564005" cy="55499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260350">
              <a:lnSpc>
                <a:spcPct val="100000"/>
              </a:lnSpc>
              <a:spcBef>
                <a:spcPts val="305"/>
              </a:spcBef>
            </a:pPr>
            <a:r>
              <a:rPr sz="2000" dirty="0">
                <a:latin typeface="Arial"/>
                <a:cs typeface="Arial"/>
              </a:rPr>
              <a:t>Module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63495" y="5309615"/>
            <a:ext cx="1564005" cy="554990"/>
          </a:xfrm>
          <a:custGeom>
            <a:avLst/>
            <a:gdLst/>
            <a:ahLst/>
            <a:cxnLst/>
            <a:rect l="l" t="t" r="r" b="b"/>
            <a:pathLst>
              <a:path w="1564004" h="554989">
                <a:moveTo>
                  <a:pt x="0" y="554735"/>
                </a:moveTo>
                <a:lnTo>
                  <a:pt x="1563624" y="554735"/>
                </a:lnTo>
                <a:lnTo>
                  <a:pt x="1563624" y="0"/>
                </a:lnTo>
                <a:lnTo>
                  <a:pt x="0" y="0"/>
                </a:lnTo>
                <a:lnTo>
                  <a:pt x="0" y="55473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310764" y="5335625"/>
            <a:ext cx="1071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Module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886509" y="5304853"/>
            <a:ext cx="1573530" cy="564515"/>
            <a:chOff x="7886509" y="5304853"/>
            <a:chExt cx="1573530" cy="564515"/>
          </a:xfrm>
        </p:grpSpPr>
        <p:sp>
          <p:nvSpPr>
            <p:cNvPr id="18" name="object 18"/>
            <p:cNvSpPr/>
            <p:nvPr/>
          </p:nvSpPr>
          <p:spPr>
            <a:xfrm>
              <a:off x="7891271" y="5309615"/>
              <a:ext cx="1564005" cy="554990"/>
            </a:xfrm>
            <a:custGeom>
              <a:avLst/>
              <a:gdLst/>
              <a:ahLst/>
              <a:cxnLst/>
              <a:rect l="l" t="t" r="r" b="b"/>
              <a:pathLst>
                <a:path w="1564004" h="554989">
                  <a:moveTo>
                    <a:pt x="1563624" y="0"/>
                  </a:moveTo>
                  <a:lnTo>
                    <a:pt x="0" y="0"/>
                  </a:lnTo>
                  <a:lnTo>
                    <a:pt x="0" y="554735"/>
                  </a:lnTo>
                  <a:lnTo>
                    <a:pt x="1563624" y="554735"/>
                  </a:lnTo>
                  <a:lnTo>
                    <a:pt x="15636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891271" y="5309615"/>
              <a:ext cx="1564005" cy="554990"/>
            </a:xfrm>
            <a:custGeom>
              <a:avLst/>
              <a:gdLst/>
              <a:ahLst/>
              <a:cxnLst/>
              <a:rect l="l" t="t" r="r" b="b"/>
              <a:pathLst>
                <a:path w="1564004" h="554989">
                  <a:moveTo>
                    <a:pt x="0" y="554735"/>
                  </a:moveTo>
                  <a:lnTo>
                    <a:pt x="1563624" y="554735"/>
                  </a:lnTo>
                  <a:lnTo>
                    <a:pt x="1563624" y="0"/>
                  </a:lnTo>
                  <a:lnTo>
                    <a:pt x="0" y="0"/>
                  </a:lnTo>
                  <a:lnTo>
                    <a:pt x="0" y="55473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891271" y="5309615"/>
            <a:ext cx="1564005" cy="55499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260350">
              <a:lnSpc>
                <a:spcPct val="100000"/>
              </a:lnSpc>
              <a:spcBef>
                <a:spcPts val="305"/>
              </a:spcBef>
            </a:pPr>
            <a:r>
              <a:rPr sz="2000" dirty="0">
                <a:latin typeface="Arial"/>
                <a:cs typeface="Arial"/>
              </a:rPr>
              <a:t>Module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206751" y="3662171"/>
            <a:ext cx="6543040" cy="1736089"/>
            <a:chOff x="2206751" y="3662171"/>
            <a:chExt cx="6543040" cy="1736089"/>
          </a:xfrm>
        </p:grpSpPr>
        <p:sp>
          <p:nvSpPr>
            <p:cNvPr id="22" name="object 22"/>
            <p:cNvSpPr/>
            <p:nvPr/>
          </p:nvSpPr>
          <p:spPr>
            <a:xfrm>
              <a:off x="2775203" y="3662171"/>
              <a:ext cx="5969635" cy="1736089"/>
            </a:xfrm>
            <a:custGeom>
              <a:avLst/>
              <a:gdLst/>
              <a:ahLst/>
              <a:cxnLst/>
              <a:rect l="l" t="t" r="r" b="b"/>
              <a:pathLst>
                <a:path w="5969634" h="1736089">
                  <a:moveTo>
                    <a:pt x="2415540" y="0"/>
                  </a:moveTo>
                  <a:lnTo>
                    <a:pt x="2415540" y="554735"/>
                  </a:lnTo>
                </a:path>
                <a:path w="5969634" h="1736089">
                  <a:moveTo>
                    <a:pt x="0" y="335279"/>
                  </a:moveTo>
                  <a:lnTo>
                    <a:pt x="4974336" y="335279"/>
                  </a:lnTo>
                </a:path>
                <a:path w="5969634" h="1736089">
                  <a:moveTo>
                    <a:pt x="0" y="335279"/>
                  </a:moveTo>
                  <a:lnTo>
                    <a:pt x="0" y="521207"/>
                  </a:lnTo>
                </a:path>
                <a:path w="5969634" h="1736089">
                  <a:moveTo>
                    <a:pt x="4974336" y="335279"/>
                  </a:moveTo>
                  <a:lnTo>
                    <a:pt x="4974336" y="521207"/>
                  </a:lnTo>
                </a:path>
                <a:path w="5969634" h="1736089">
                  <a:moveTo>
                    <a:pt x="4974336" y="1008888"/>
                  </a:moveTo>
                  <a:lnTo>
                    <a:pt x="4974336" y="1377695"/>
                  </a:lnTo>
                </a:path>
                <a:path w="5969634" h="1736089">
                  <a:moveTo>
                    <a:pt x="3695700" y="1310639"/>
                  </a:moveTo>
                  <a:lnTo>
                    <a:pt x="5969508" y="1310639"/>
                  </a:lnTo>
                </a:path>
                <a:path w="5969634" h="1736089">
                  <a:moveTo>
                    <a:pt x="3695700" y="1310639"/>
                  </a:moveTo>
                  <a:lnTo>
                    <a:pt x="3695700" y="1680971"/>
                  </a:lnTo>
                </a:path>
                <a:path w="5969634" h="1736089">
                  <a:moveTo>
                    <a:pt x="5969508" y="1310639"/>
                  </a:moveTo>
                  <a:lnTo>
                    <a:pt x="5969508" y="1680971"/>
                  </a:lnTo>
                </a:path>
                <a:path w="5969634" h="1736089">
                  <a:moveTo>
                    <a:pt x="0" y="995171"/>
                  </a:moveTo>
                  <a:lnTo>
                    <a:pt x="0" y="173583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06751" y="410870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627119" y="523341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5671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PRE-PROGRAMMING</a:t>
            </a:r>
            <a:r>
              <a:rPr sz="3600" spc="-25" dirty="0"/>
              <a:t> </a:t>
            </a:r>
            <a:r>
              <a:rPr sz="3600" dirty="0"/>
              <a:t>PHASE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369308" y="2147316"/>
            <a:ext cx="1961514" cy="628015"/>
          </a:xfrm>
          <a:custGeom>
            <a:avLst/>
            <a:gdLst/>
            <a:ahLst/>
            <a:cxnLst/>
            <a:rect l="l" t="t" r="r" b="b"/>
            <a:pathLst>
              <a:path w="1961514" h="628014">
                <a:moveTo>
                  <a:pt x="0" y="627888"/>
                </a:moveTo>
                <a:lnTo>
                  <a:pt x="1961388" y="627888"/>
                </a:lnTo>
                <a:lnTo>
                  <a:pt x="1961388" y="0"/>
                </a:lnTo>
                <a:lnTo>
                  <a:pt x="0" y="0"/>
                </a:lnTo>
                <a:lnTo>
                  <a:pt x="0" y="62788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69308" y="2147316"/>
            <a:ext cx="1961514" cy="62801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2000" spc="-45" dirty="0">
                <a:latin typeface="Arial"/>
                <a:cs typeface="Arial"/>
              </a:rPr>
              <a:t>PAYROLL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ts val="224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0000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4939" y="3387852"/>
            <a:ext cx="1569720" cy="942340"/>
          </a:xfrm>
          <a:custGeom>
            <a:avLst/>
            <a:gdLst/>
            <a:ahLst/>
            <a:cxnLst/>
            <a:rect l="l" t="t" r="r" b="b"/>
            <a:pathLst>
              <a:path w="1569720" h="942339">
                <a:moveTo>
                  <a:pt x="0" y="941832"/>
                </a:moveTo>
                <a:lnTo>
                  <a:pt x="1569720" y="941832"/>
                </a:lnTo>
                <a:lnTo>
                  <a:pt x="1569720" y="0"/>
                </a:lnTo>
                <a:lnTo>
                  <a:pt x="0" y="0"/>
                </a:lnTo>
                <a:lnTo>
                  <a:pt x="0" y="9418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24939" y="3387852"/>
            <a:ext cx="1569720" cy="9423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431800">
              <a:lnSpc>
                <a:spcPct val="100000"/>
              </a:lnSpc>
              <a:spcBef>
                <a:spcPts val="309"/>
              </a:spcBef>
            </a:pPr>
            <a:r>
              <a:rPr sz="2000" dirty="0">
                <a:latin typeface="Arial"/>
                <a:cs typeface="Arial"/>
              </a:rPr>
              <a:t>READ</a:t>
            </a:r>
            <a:endParaRPr sz="2000">
              <a:latin typeface="Arial"/>
              <a:cs typeface="Arial"/>
            </a:endParaRPr>
          </a:p>
          <a:p>
            <a:pPr marL="50165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1000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699057" y="3383089"/>
            <a:ext cx="1579245" cy="951865"/>
            <a:chOff x="7699057" y="3383089"/>
            <a:chExt cx="1579245" cy="951865"/>
          </a:xfrm>
        </p:grpSpPr>
        <p:sp>
          <p:nvSpPr>
            <p:cNvPr id="8" name="object 8"/>
            <p:cNvSpPr/>
            <p:nvPr/>
          </p:nvSpPr>
          <p:spPr>
            <a:xfrm>
              <a:off x="7703819" y="3387852"/>
              <a:ext cx="1569720" cy="942340"/>
            </a:xfrm>
            <a:custGeom>
              <a:avLst/>
              <a:gdLst/>
              <a:ahLst/>
              <a:cxnLst/>
              <a:rect l="l" t="t" r="r" b="b"/>
              <a:pathLst>
                <a:path w="1569720" h="942339">
                  <a:moveTo>
                    <a:pt x="1569720" y="0"/>
                  </a:moveTo>
                  <a:lnTo>
                    <a:pt x="0" y="0"/>
                  </a:lnTo>
                  <a:lnTo>
                    <a:pt x="0" y="941832"/>
                  </a:lnTo>
                  <a:lnTo>
                    <a:pt x="1569720" y="941832"/>
                  </a:lnTo>
                  <a:lnTo>
                    <a:pt x="15697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03819" y="3387852"/>
              <a:ext cx="1569720" cy="942340"/>
            </a:xfrm>
            <a:custGeom>
              <a:avLst/>
              <a:gdLst/>
              <a:ahLst/>
              <a:cxnLst/>
              <a:rect l="l" t="t" r="r" b="b"/>
              <a:pathLst>
                <a:path w="1569720" h="942339">
                  <a:moveTo>
                    <a:pt x="0" y="941832"/>
                  </a:moveTo>
                  <a:lnTo>
                    <a:pt x="1569720" y="941832"/>
                  </a:lnTo>
                  <a:lnTo>
                    <a:pt x="1569720" y="0"/>
                  </a:lnTo>
                  <a:lnTo>
                    <a:pt x="0" y="0"/>
                  </a:lnTo>
                  <a:lnTo>
                    <a:pt x="0" y="94183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703819" y="3387852"/>
            <a:ext cx="1569720" cy="9423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403225">
              <a:lnSpc>
                <a:spcPct val="100000"/>
              </a:lnSpc>
              <a:spcBef>
                <a:spcPts val="309"/>
              </a:spcBef>
            </a:pPr>
            <a:r>
              <a:rPr sz="2000" dirty="0">
                <a:latin typeface="Arial"/>
                <a:cs typeface="Arial"/>
              </a:rPr>
              <a:t>PRINT</a:t>
            </a:r>
            <a:endParaRPr sz="2000">
              <a:latin typeface="Arial"/>
              <a:cs typeface="Arial"/>
            </a:endParaRPr>
          </a:p>
          <a:p>
            <a:pPr marL="502284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3000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69308" y="3445764"/>
            <a:ext cx="1569720" cy="943610"/>
          </a:xfrm>
          <a:custGeom>
            <a:avLst/>
            <a:gdLst/>
            <a:ahLst/>
            <a:cxnLst/>
            <a:rect l="l" t="t" r="r" b="b"/>
            <a:pathLst>
              <a:path w="1569720" h="943610">
                <a:moveTo>
                  <a:pt x="0" y="943356"/>
                </a:moveTo>
                <a:lnTo>
                  <a:pt x="1569719" y="943356"/>
                </a:lnTo>
                <a:lnTo>
                  <a:pt x="1569719" y="0"/>
                </a:lnTo>
                <a:lnTo>
                  <a:pt x="0" y="0"/>
                </a:lnTo>
                <a:lnTo>
                  <a:pt x="0" y="94335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369308" y="3445764"/>
            <a:ext cx="1569720" cy="9436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501015" marR="36195" indent="-457200">
              <a:lnSpc>
                <a:spcPct val="100000"/>
              </a:lnSpc>
              <a:spcBef>
                <a:spcPts val="315"/>
              </a:spcBef>
            </a:pPr>
            <a:r>
              <a:rPr sz="2000" dirty="0">
                <a:latin typeface="Arial"/>
                <a:cs typeface="Arial"/>
              </a:rPr>
              <a:t>CAL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UL</a:t>
            </a:r>
            <a:r>
              <a:rPr sz="2000" spc="-15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TE  2000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205227" y="2200655"/>
            <a:ext cx="6288405" cy="1301750"/>
            <a:chOff x="2205227" y="2200655"/>
            <a:chExt cx="6288405" cy="1301750"/>
          </a:xfrm>
        </p:grpSpPr>
        <p:sp>
          <p:nvSpPr>
            <p:cNvPr id="14" name="object 14"/>
            <p:cNvSpPr/>
            <p:nvPr/>
          </p:nvSpPr>
          <p:spPr>
            <a:xfrm>
              <a:off x="2209799" y="2717291"/>
              <a:ext cx="6278880" cy="784860"/>
            </a:xfrm>
            <a:custGeom>
              <a:avLst/>
              <a:gdLst/>
              <a:ahLst/>
              <a:cxnLst/>
              <a:rect l="l" t="t" r="r" b="b"/>
              <a:pathLst>
                <a:path w="6278880" h="784860">
                  <a:moveTo>
                    <a:pt x="3139440" y="0"/>
                  </a:moveTo>
                  <a:lnTo>
                    <a:pt x="3139440" y="784860"/>
                  </a:lnTo>
                </a:path>
                <a:path w="6278880" h="784860">
                  <a:moveTo>
                    <a:pt x="0" y="414528"/>
                  </a:moveTo>
                  <a:lnTo>
                    <a:pt x="6278880" y="414528"/>
                  </a:lnTo>
                </a:path>
                <a:path w="6278880" h="784860">
                  <a:moveTo>
                    <a:pt x="0" y="414528"/>
                  </a:moveTo>
                  <a:lnTo>
                    <a:pt x="0" y="728472"/>
                  </a:lnTo>
                </a:path>
                <a:path w="6278880" h="784860">
                  <a:moveTo>
                    <a:pt x="6278880" y="414528"/>
                  </a:moveTo>
                  <a:lnTo>
                    <a:pt x="6278880" y="72847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64379" y="220522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5671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PRE-PROGRAMMING</a:t>
            </a:r>
            <a:r>
              <a:rPr sz="3600" spc="-25" dirty="0"/>
              <a:t> </a:t>
            </a:r>
            <a:r>
              <a:rPr sz="3600" dirty="0"/>
              <a:t>PHASE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98042" y="1620331"/>
            <a:ext cx="8963660" cy="232473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Example 2.2: Extended </a:t>
            </a:r>
            <a:r>
              <a:rPr sz="1600" b="1" spc="-15" dirty="0">
                <a:solidFill>
                  <a:srgbClr val="404040"/>
                </a:solidFill>
                <a:latin typeface="Trebuchet MS"/>
                <a:cs typeface="Trebuchet MS"/>
              </a:rPr>
              <a:t>Payroll</a:t>
            </a:r>
            <a:r>
              <a:rPr sz="1600" b="1" spc="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Trebuchet MS"/>
                <a:cs typeface="Trebuchet MS"/>
              </a:rPr>
              <a:t>Problem</a:t>
            </a:r>
            <a:endParaRPr sz="16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994"/>
              </a:spcBef>
            </a:pPr>
            <a:r>
              <a:rPr sz="2000" spc="-80" dirty="0">
                <a:solidFill>
                  <a:srgbClr val="404040"/>
                </a:solidFill>
                <a:latin typeface="Trebuchet MS"/>
                <a:cs typeface="Trebuchet MS"/>
              </a:rPr>
              <a:t>You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are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required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to write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 program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calculate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both the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gross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pay and the  net pay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every employee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your 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company. </a:t>
            </a:r>
            <a:r>
              <a:rPr sz="2000" spc="-13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determine the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gross </a:t>
            </a:r>
            <a:r>
              <a:rPr sz="2000" spc="-65" dirty="0">
                <a:solidFill>
                  <a:srgbClr val="404040"/>
                </a:solidFill>
                <a:latin typeface="Trebuchet MS"/>
                <a:cs typeface="Trebuchet MS"/>
              </a:rPr>
              <a:t>pay,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you  have to multiply the accumulated total hours worked by the employee, by the  appropriate pay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rate. The program should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print the cheque that tells the</a:t>
            </a:r>
            <a:r>
              <a:rPr sz="2000" spc="-2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total  net </a:t>
            </a:r>
            <a:r>
              <a:rPr sz="2000" spc="-65" dirty="0">
                <a:solidFill>
                  <a:srgbClr val="404040"/>
                </a:solidFill>
                <a:latin typeface="Trebuchet MS"/>
                <a:cs typeface="Trebuchet MS"/>
              </a:rPr>
              <a:t>pay.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net pay is calculated by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subtracting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gross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pay with any  deductions that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may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be incurred by the</a:t>
            </a:r>
            <a:r>
              <a:rPr sz="2000" spc="-1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employee.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5671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PRE-PROGRAMMING</a:t>
            </a:r>
            <a:r>
              <a:rPr sz="3600" spc="-25" dirty="0"/>
              <a:t> </a:t>
            </a:r>
            <a:r>
              <a:rPr sz="3600" dirty="0"/>
              <a:t>PHASE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004316" y="4760976"/>
            <a:ext cx="1655445" cy="12852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60655" marR="155575" algn="ctr">
              <a:lnSpc>
                <a:spcPct val="100000"/>
              </a:lnSpc>
              <a:spcBef>
                <a:spcPts val="315"/>
              </a:spcBef>
            </a:pPr>
            <a:r>
              <a:rPr sz="2000" dirty="0">
                <a:latin typeface="Arial"/>
                <a:cs typeface="Arial"/>
              </a:rPr>
              <a:t>Ac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umulate  Hourly  </a:t>
            </a:r>
            <a:r>
              <a:rPr sz="2000" spc="-5" dirty="0">
                <a:latin typeface="Arial"/>
                <a:cs typeface="Arial"/>
              </a:rPr>
              <a:t>Worked  </a:t>
            </a:r>
            <a:r>
              <a:rPr sz="2000" spc="-35" dirty="0">
                <a:latin typeface="Arial"/>
                <a:cs typeface="Arial"/>
              </a:rPr>
              <a:t>1100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66132" y="1930907"/>
            <a:ext cx="1838325" cy="641985"/>
          </a:xfrm>
          <a:custGeom>
            <a:avLst/>
            <a:gdLst/>
            <a:ahLst/>
            <a:cxnLst/>
            <a:rect l="l" t="t" r="r" b="b"/>
            <a:pathLst>
              <a:path w="1838325" h="641985">
                <a:moveTo>
                  <a:pt x="0" y="641603"/>
                </a:moveTo>
                <a:lnTo>
                  <a:pt x="1837943" y="641603"/>
                </a:lnTo>
                <a:lnTo>
                  <a:pt x="1837943" y="0"/>
                </a:lnTo>
                <a:lnTo>
                  <a:pt x="0" y="0"/>
                </a:lnTo>
                <a:lnTo>
                  <a:pt x="0" y="64160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66132" y="1930907"/>
            <a:ext cx="1838325" cy="64198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latin typeface="Arial"/>
                <a:cs typeface="Arial"/>
              </a:rPr>
              <a:t>Payroll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ts val="2350"/>
              </a:lnSpc>
            </a:pPr>
            <a:r>
              <a:rPr sz="2000" dirty="0">
                <a:latin typeface="Arial"/>
                <a:cs typeface="Arial"/>
              </a:rPr>
              <a:t>0000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07692" y="3200400"/>
            <a:ext cx="1470660" cy="963294"/>
          </a:xfrm>
          <a:custGeom>
            <a:avLst/>
            <a:gdLst/>
            <a:ahLst/>
            <a:cxnLst/>
            <a:rect l="l" t="t" r="r" b="b"/>
            <a:pathLst>
              <a:path w="1470660" h="963295">
                <a:moveTo>
                  <a:pt x="0" y="963168"/>
                </a:moveTo>
                <a:lnTo>
                  <a:pt x="1470659" y="963168"/>
                </a:lnTo>
                <a:lnTo>
                  <a:pt x="1470659" y="0"/>
                </a:lnTo>
                <a:lnTo>
                  <a:pt x="0" y="0"/>
                </a:lnTo>
                <a:lnTo>
                  <a:pt x="0" y="96316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38501" y="3226435"/>
            <a:ext cx="121031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Calculate  Gross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Pay  1000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26664" y="4760976"/>
            <a:ext cx="1470660" cy="963294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47955" marR="140335" algn="ctr">
              <a:lnSpc>
                <a:spcPct val="100000"/>
              </a:lnSpc>
              <a:spcBef>
                <a:spcPts val="315"/>
              </a:spcBef>
            </a:pPr>
            <a:r>
              <a:rPr sz="2000" dirty="0">
                <a:latin typeface="Arial"/>
                <a:cs typeface="Arial"/>
              </a:rPr>
              <a:t>Determine  Pay rate  1200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7987093" y="3195637"/>
            <a:ext cx="1480185" cy="972819"/>
            <a:chOff x="7987093" y="3195637"/>
            <a:chExt cx="1480185" cy="972819"/>
          </a:xfrm>
        </p:grpSpPr>
        <p:sp>
          <p:nvSpPr>
            <p:cNvPr id="10" name="object 10"/>
            <p:cNvSpPr/>
            <p:nvPr/>
          </p:nvSpPr>
          <p:spPr>
            <a:xfrm>
              <a:off x="7991856" y="3200400"/>
              <a:ext cx="1470660" cy="963294"/>
            </a:xfrm>
            <a:custGeom>
              <a:avLst/>
              <a:gdLst/>
              <a:ahLst/>
              <a:cxnLst/>
              <a:rect l="l" t="t" r="r" b="b"/>
              <a:pathLst>
                <a:path w="1470659" h="963295">
                  <a:moveTo>
                    <a:pt x="1470659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1470659" y="963168"/>
                  </a:lnTo>
                  <a:lnTo>
                    <a:pt x="1470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91856" y="3200400"/>
              <a:ext cx="1470660" cy="963294"/>
            </a:xfrm>
            <a:custGeom>
              <a:avLst/>
              <a:gdLst/>
              <a:ahLst/>
              <a:cxnLst/>
              <a:rect l="l" t="t" r="r" b="b"/>
              <a:pathLst>
                <a:path w="1470659" h="963295">
                  <a:moveTo>
                    <a:pt x="0" y="963168"/>
                  </a:moveTo>
                  <a:lnTo>
                    <a:pt x="1470659" y="963168"/>
                  </a:lnTo>
                  <a:lnTo>
                    <a:pt x="1470659" y="0"/>
                  </a:lnTo>
                  <a:lnTo>
                    <a:pt x="0" y="0"/>
                  </a:lnTo>
                  <a:lnTo>
                    <a:pt x="0" y="96316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991856" y="3200400"/>
            <a:ext cx="1470660" cy="963294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288925" marR="281305" indent="1905" algn="ctr">
              <a:lnSpc>
                <a:spcPct val="100000"/>
              </a:lnSpc>
              <a:spcBef>
                <a:spcPts val="305"/>
              </a:spcBef>
            </a:pPr>
            <a:r>
              <a:rPr sz="2000" spc="-10" dirty="0">
                <a:latin typeface="Arial"/>
                <a:cs typeface="Arial"/>
              </a:rPr>
              <a:t>Write  </a:t>
            </a:r>
            <a:r>
              <a:rPr sz="2000" dirty="0">
                <a:latin typeface="Arial"/>
                <a:cs typeface="Arial"/>
              </a:rPr>
              <a:t>Cheque  3000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49011" y="3200400"/>
            <a:ext cx="1472565" cy="963294"/>
          </a:xfrm>
          <a:custGeom>
            <a:avLst/>
            <a:gdLst/>
            <a:ahLst/>
            <a:cxnLst/>
            <a:rect l="l" t="t" r="r" b="b"/>
            <a:pathLst>
              <a:path w="1472565" h="963295">
                <a:moveTo>
                  <a:pt x="0" y="963168"/>
                </a:moveTo>
                <a:lnTo>
                  <a:pt x="1472184" y="963168"/>
                </a:lnTo>
                <a:lnTo>
                  <a:pt x="1472184" y="0"/>
                </a:lnTo>
                <a:lnTo>
                  <a:pt x="0" y="0"/>
                </a:lnTo>
                <a:lnTo>
                  <a:pt x="0" y="96316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240782" y="3226435"/>
            <a:ext cx="108902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al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ul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te  Net Pay  2000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049011" y="4760976"/>
            <a:ext cx="1472565" cy="963294"/>
          </a:xfrm>
          <a:custGeom>
            <a:avLst/>
            <a:gdLst/>
            <a:ahLst/>
            <a:cxnLst/>
            <a:rect l="l" t="t" r="r" b="b"/>
            <a:pathLst>
              <a:path w="1472565" h="963295">
                <a:moveTo>
                  <a:pt x="0" y="963168"/>
                </a:moveTo>
                <a:lnTo>
                  <a:pt x="1472184" y="963168"/>
                </a:lnTo>
                <a:lnTo>
                  <a:pt x="1472184" y="0"/>
                </a:lnTo>
                <a:lnTo>
                  <a:pt x="0" y="0"/>
                </a:lnTo>
                <a:lnTo>
                  <a:pt x="0" y="96316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134483" y="4787646"/>
            <a:ext cx="130048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Calculate  Dedu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tions  2100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23288" y="2514600"/>
            <a:ext cx="6803390" cy="2334895"/>
          </a:xfrm>
          <a:custGeom>
            <a:avLst/>
            <a:gdLst/>
            <a:ahLst/>
            <a:cxnLst/>
            <a:rect l="l" t="t" r="r" b="b"/>
            <a:pathLst>
              <a:path w="6803390" h="2334895">
                <a:moveTo>
                  <a:pt x="3861816" y="0"/>
                </a:moveTo>
                <a:lnTo>
                  <a:pt x="3861816" y="801624"/>
                </a:lnTo>
              </a:path>
              <a:path w="6803390" h="2334895">
                <a:moveTo>
                  <a:pt x="920495" y="422148"/>
                </a:moveTo>
                <a:lnTo>
                  <a:pt x="6803136" y="422148"/>
                </a:lnTo>
              </a:path>
              <a:path w="6803390" h="2334895">
                <a:moveTo>
                  <a:pt x="920495" y="422148"/>
                </a:moveTo>
                <a:lnTo>
                  <a:pt x="920495" y="743712"/>
                </a:lnTo>
              </a:path>
              <a:path w="6803390" h="2334895">
                <a:moveTo>
                  <a:pt x="6803136" y="422148"/>
                </a:moveTo>
                <a:lnTo>
                  <a:pt x="6803136" y="743712"/>
                </a:lnTo>
              </a:path>
              <a:path w="6803390" h="2334895">
                <a:moveTo>
                  <a:pt x="920495" y="1531620"/>
                </a:moveTo>
                <a:lnTo>
                  <a:pt x="920495" y="2013204"/>
                </a:lnTo>
              </a:path>
              <a:path w="6803390" h="2334895">
                <a:moveTo>
                  <a:pt x="0" y="1953768"/>
                </a:moveTo>
                <a:lnTo>
                  <a:pt x="1839467" y="1953768"/>
                </a:lnTo>
              </a:path>
              <a:path w="6803390" h="2334895">
                <a:moveTo>
                  <a:pt x="1839467" y="1953768"/>
                </a:moveTo>
                <a:lnTo>
                  <a:pt x="1839467" y="2275332"/>
                </a:lnTo>
              </a:path>
              <a:path w="6803390" h="2334895">
                <a:moveTo>
                  <a:pt x="0" y="1953768"/>
                </a:moveTo>
                <a:lnTo>
                  <a:pt x="0" y="2275332"/>
                </a:lnTo>
              </a:path>
              <a:path w="6803390" h="2334895">
                <a:moveTo>
                  <a:pt x="3861816" y="1531620"/>
                </a:moveTo>
                <a:lnTo>
                  <a:pt x="3861816" y="233476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94259"/>
            <a:ext cx="2079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25" dirty="0">
                <a:latin typeface="Trebuchet MS"/>
                <a:cs typeface="Trebuchet MS"/>
              </a:rPr>
              <a:t>Problem</a:t>
            </a:r>
            <a:r>
              <a:rPr sz="3600" b="0" spc="-90" dirty="0">
                <a:latin typeface="Trebuchet MS"/>
                <a:cs typeface="Trebuchet MS"/>
              </a:rPr>
              <a:t> </a:t>
            </a:r>
            <a:r>
              <a:rPr sz="3600" b="0" dirty="0">
                <a:latin typeface="Trebuchet MS"/>
                <a:cs typeface="Trebuchet MS"/>
              </a:rPr>
              <a:t>2</a:t>
            </a:r>
            <a:endParaRPr sz="36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607310" y="3104388"/>
            <a:ext cx="5229225" cy="1543685"/>
            <a:chOff x="2607310" y="3104388"/>
            <a:chExt cx="5229225" cy="1543685"/>
          </a:xfrm>
        </p:grpSpPr>
        <p:sp>
          <p:nvSpPr>
            <p:cNvPr id="4" name="object 4"/>
            <p:cNvSpPr/>
            <p:nvPr/>
          </p:nvSpPr>
          <p:spPr>
            <a:xfrm>
              <a:off x="2617470" y="4185666"/>
              <a:ext cx="5208905" cy="452120"/>
            </a:xfrm>
            <a:custGeom>
              <a:avLst/>
              <a:gdLst/>
              <a:ahLst/>
              <a:cxnLst/>
              <a:rect l="l" t="t" r="r" b="b"/>
              <a:pathLst>
                <a:path w="5208905" h="452120">
                  <a:moveTo>
                    <a:pt x="2604516" y="0"/>
                  </a:moveTo>
                  <a:lnTo>
                    <a:pt x="2604516" y="225932"/>
                  </a:lnTo>
                  <a:lnTo>
                    <a:pt x="5208778" y="225932"/>
                  </a:lnTo>
                  <a:lnTo>
                    <a:pt x="5208778" y="451992"/>
                  </a:lnTo>
                </a:path>
                <a:path w="5208905" h="452120">
                  <a:moveTo>
                    <a:pt x="2604516" y="0"/>
                  </a:moveTo>
                  <a:lnTo>
                    <a:pt x="2604516" y="451992"/>
                  </a:lnTo>
                </a:path>
                <a:path w="5208905" h="452120">
                  <a:moveTo>
                    <a:pt x="2604262" y="0"/>
                  </a:moveTo>
                  <a:lnTo>
                    <a:pt x="2604262" y="225932"/>
                  </a:lnTo>
                  <a:lnTo>
                    <a:pt x="0" y="225932"/>
                  </a:lnTo>
                  <a:lnTo>
                    <a:pt x="0" y="451992"/>
                  </a:lnTo>
                </a:path>
              </a:pathLst>
            </a:custGeom>
            <a:ln w="19812">
              <a:solidFill>
                <a:srgbClr val="0956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40708" y="3104388"/>
              <a:ext cx="2158745" cy="108127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925948" y="3280917"/>
            <a:ext cx="592455" cy="7004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17780">
              <a:lnSpc>
                <a:spcPct val="101499"/>
              </a:lnSpc>
              <a:spcBef>
                <a:spcPts val="55"/>
              </a:spcBef>
            </a:pPr>
            <a:r>
              <a:rPr sz="2200" spc="-10" dirty="0">
                <a:latin typeface="Carlito"/>
                <a:cs typeface="Carlito"/>
              </a:rPr>
              <a:t>Area  </a:t>
            </a:r>
            <a:r>
              <a:rPr sz="2200" spc="-5" dirty="0">
                <a:latin typeface="Carlito"/>
                <a:cs typeface="Carlito"/>
              </a:rPr>
              <a:t>0000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37716" y="4632959"/>
            <a:ext cx="2157222" cy="10812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58695" y="4809490"/>
            <a:ext cx="716915" cy="700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5" dirty="0">
                <a:latin typeface="Carlito"/>
                <a:cs typeface="Carlito"/>
              </a:rPr>
              <a:t>r</a:t>
            </a:r>
            <a:r>
              <a:rPr sz="2200" spc="-5" dirty="0">
                <a:latin typeface="Carlito"/>
                <a:cs typeface="Carlito"/>
              </a:rPr>
              <a:t>adius</a:t>
            </a:r>
            <a:endParaRPr sz="2200">
              <a:latin typeface="Carlito"/>
              <a:cs typeface="Carlito"/>
            </a:endParaRPr>
          </a:p>
          <a:p>
            <a:pPr marL="74930">
              <a:lnSpc>
                <a:spcPct val="100000"/>
              </a:lnSpc>
              <a:spcBef>
                <a:spcPts val="35"/>
              </a:spcBef>
            </a:pPr>
            <a:r>
              <a:rPr sz="2200" spc="-5" dirty="0">
                <a:latin typeface="Carlito"/>
                <a:cs typeface="Carlito"/>
              </a:rPr>
              <a:t>1000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40708" y="4632959"/>
            <a:ext cx="2158745" cy="10812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392295" y="4638497"/>
            <a:ext cx="1656714" cy="104203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3810" algn="ctr">
              <a:lnSpc>
                <a:spcPct val="101600"/>
              </a:lnSpc>
              <a:spcBef>
                <a:spcPts val="55"/>
              </a:spcBef>
            </a:pPr>
            <a:r>
              <a:rPr sz="2200" spc="-10" dirty="0">
                <a:latin typeface="Carlito"/>
                <a:cs typeface="Carlito"/>
              </a:rPr>
              <a:t>area </a:t>
            </a:r>
            <a:r>
              <a:rPr sz="2200" spc="-5" dirty="0">
                <a:latin typeface="Carlito"/>
                <a:cs typeface="Carlito"/>
              </a:rPr>
              <a:t>= 3.14 x  </a:t>
            </a:r>
            <a:r>
              <a:rPr sz="2200" spc="-10" dirty="0">
                <a:latin typeface="Carlito"/>
                <a:cs typeface="Carlito"/>
              </a:rPr>
              <a:t>radius </a:t>
            </a:r>
            <a:r>
              <a:rPr sz="2200" spc="-5" dirty="0">
                <a:latin typeface="Carlito"/>
                <a:cs typeface="Carlito"/>
              </a:rPr>
              <a:t>x</a:t>
            </a:r>
            <a:r>
              <a:rPr sz="2200" spc="-8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radius  </a:t>
            </a:r>
            <a:r>
              <a:rPr sz="2200" spc="-5" dirty="0">
                <a:latin typeface="Carlito"/>
                <a:cs typeface="Carlito"/>
              </a:rPr>
              <a:t>2000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45223" y="4632959"/>
            <a:ext cx="2158746" cy="10812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125081" y="4809490"/>
            <a:ext cx="1400810" cy="700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rlito"/>
                <a:cs typeface="Carlito"/>
              </a:rPr>
              <a:t>Display</a:t>
            </a:r>
            <a:r>
              <a:rPr sz="2200" spc="-7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area</a:t>
            </a:r>
            <a:endParaRPr sz="2200">
              <a:latin typeface="Carlito"/>
              <a:cs typeface="Carlito"/>
            </a:endParaRPr>
          </a:p>
          <a:p>
            <a:pPr marL="2540" algn="ctr">
              <a:lnSpc>
                <a:spcPct val="100000"/>
              </a:lnSpc>
              <a:spcBef>
                <a:spcPts val="35"/>
              </a:spcBef>
            </a:pPr>
            <a:r>
              <a:rPr sz="2200" spc="-5" dirty="0">
                <a:latin typeface="Carlito"/>
                <a:cs typeface="Carlito"/>
              </a:rPr>
              <a:t>3000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85468" y="1443050"/>
            <a:ext cx="755586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Write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Hierarchy Input 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Process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Output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(HIPO)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to find an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area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000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circle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where area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=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pi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* radius *</a:t>
            </a:r>
            <a:r>
              <a:rPr sz="2000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radius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9040" y="1034922"/>
            <a:ext cx="4885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1450" b="0" spc="235" dirty="0">
                <a:solidFill>
                  <a:srgbClr val="0E6EC5"/>
                </a:solidFill>
                <a:latin typeface="Arial"/>
                <a:cs typeface="Arial"/>
              </a:rPr>
              <a:t>	</a:t>
            </a:r>
            <a:r>
              <a:rPr sz="1800" b="0" dirty="0">
                <a:solidFill>
                  <a:srgbClr val="404040"/>
                </a:solidFill>
                <a:latin typeface="Trebuchet MS"/>
                <a:cs typeface="Trebuchet MS"/>
              </a:rPr>
              <a:t>This </a:t>
            </a:r>
            <a:r>
              <a:rPr sz="1800" b="0" spc="-5" dirty="0">
                <a:solidFill>
                  <a:srgbClr val="404040"/>
                </a:solidFill>
                <a:latin typeface="Trebuchet MS"/>
                <a:cs typeface="Trebuchet MS"/>
              </a:rPr>
              <a:t>chapter will cover the following</a:t>
            </a:r>
            <a:r>
              <a:rPr sz="1800" b="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0" spc="-10" dirty="0">
                <a:solidFill>
                  <a:srgbClr val="404040"/>
                </a:solidFill>
                <a:latin typeface="Trebuchet MS"/>
                <a:cs typeface="Trebuchet MS"/>
              </a:rPr>
              <a:t>topics: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6571" y="1589303"/>
            <a:ext cx="4292600" cy="113792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299085" algn="l"/>
              </a:tabLst>
            </a:pPr>
            <a:r>
              <a:rPr sz="1250" spc="254" dirty="0">
                <a:solidFill>
                  <a:srgbClr val="0E6EC5"/>
                </a:solidFill>
                <a:latin typeface="Arial"/>
                <a:cs typeface="Arial"/>
              </a:rPr>
              <a:t>	</a:t>
            </a:r>
            <a:r>
              <a:rPr sz="1600" spc="-15" dirty="0">
                <a:solidFill>
                  <a:srgbClr val="404040"/>
                </a:solidFill>
                <a:latin typeface="Trebuchet MS"/>
                <a:cs typeface="Trebuchet MS"/>
              </a:rPr>
              <a:t>Problem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Solving Concepts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Computer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299085" algn="l"/>
              </a:tabLst>
            </a:pPr>
            <a:r>
              <a:rPr sz="1250" spc="254" dirty="0">
                <a:solidFill>
                  <a:srgbClr val="0E6EC5"/>
                </a:solidFill>
                <a:latin typeface="Arial"/>
                <a:cs typeface="Arial"/>
              </a:rPr>
              <a:t>	</a:t>
            </a:r>
            <a:r>
              <a:rPr sz="1600" spc="-15" dirty="0">
                <a:solidFill>
                  <a:srgbClr val="404040"/>
                </a:solidFill>
                <a:latin typeface="Trebuchet MS"/>
                <a:cs typeface="Trebuchet MS"/>
              </a:rPr>
              <a:t>Pre-Programming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Trebuchet MS"/>
                <a:cs typeface="Trebuchet MS"/>
              </a:rPr>
              <a:t>Phase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299085" algn="l"/>
              </a:tabLst>
            </a:pPr>
            <a:r>
              <a:rPr sz="1250" spc="254" dirty="0">
                <a:solidFill>
                  <a:srgbClr val="0E6EC5"/>
                </a:solidFill>
                <a:latin typeface="Arial"/>
                <a:cs typeface="Arial"/>
              </a:rPr>
              <a:t>	</a:t>
            </a:r>
            <a:r>
              <a:rPr sz="1600" spc="-15" dirty="0">
                <a:solidFill>
                  <a:srgbClr val="404040"/>
                </a:solidFill>
                <a:latin typeface="Trebuchet MS"/>
                <a:cs typeface="Trebuchet MS"/>
              </a:rPr>
              <a:t>Programming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Or Implementation</a:t>
            </a:r>
            <a:r>
              <a:rPr sz="16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Trebuchet MS"/>
                <a:cs typeface="Trebuchet MS"/>
              </a:rPr>
              <a:t>Phase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94259"/>
            <a:ext cx="2079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25" dirty="0">
                <a:latin typeface="Trebuchet MS"/>
                <a:cs typeface="Trebuchet MS"/>
              </a:rPr>
              <a:t>Problem</a:t>
            </a:r>
            <a:r>
              <a:rPr sz="3600" b="0" spc="-90" dirty="0">
                <a:latin typeface="Trebuchet MS"/>
                <a:cs typeface="Trebuchet MS"/>
              </a:rPr>
              <a:t> </a:t>
            </a:r>
            <a:r>
              <a:rPr sz="3600" b="0" dirty="0">
                <a:latin typeface="Trebuchet MS"/>
                <a:cs typeface="Trebuchet MS"/>
              </a:rPr>
              <a:t>3</a:t>
            </a:r>
            <a:endParaRPr sz="36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77083" y="2857500"/>
            <a:ext cx="5225415" cy="2548255"/>
            <a:chOff x="2577083" y="2857500"/>
            <a:chExt cx="5225415" cy="2548255"/>
          </a:xfrm>
        </p:grpSpPr>
        <p:sp>
          <p:nvSpPr>
            <p:cNvPr id="4" name="object 4"/>
            <p:cNvSpPr/>
            <p:nvPr/>
          </p:nvSpPr>
          <p:spPr>
            <a:xfrm>
              <a:off x="3473958" y="3754374"/>
              <a:ext cx="4318635" cy="374650"/>
            </a:xfrm>
            <a:custGeom>
              <a:avLst/>
              <a:gdLst/>
              <a:ahLst/>
              <a:cxnLst/>
              <a:rect l="l" t="t" r="r" b="b"/>
              <a:pathLst>
                <a:path w="4318634" h="374650">
                  <a:moveTo>
                    <a:pt x="2159507" y="0"/>
                  </a:moveTo>
                  <a:lnTo>
                    <a:pt x="2159507" y="187325"/>
                  </a:lnTo>
                  <a:lnTo>
                    <a:pt x="4318253" y="187325"/>
                  </a:lnTo>
                  <a:lnTo>
                    <a:pt x="4318253" y="374650"/>
                  </a:lnTo>
                </a:path>
                <a:path w="4318634" h="374650">
                  <a:moveTo>
                    <a:pt x="2159507" y="0"/>
                  </a:moveTo>
                  <a:lnTo>
                    <a:pt x="2159507" y="374650"/>
                  </a:lnTo>
                </a:path>
                <a:path w="4318634" h="374650">
                  <a:moveTo>
                    <a:pt x="2158745" y="0"/>
                  </a:moveTo>
                  <a:lnTo>
                    <a:pt x="2158745" y="187325"/>
                  </a:lnTo>
                  <a:lnTo>
                    <a:pt x="0" y="187325"/>
                  </a:lnTo>
                  <a:lnTo>
                    <a:pt x="0" y="374650"/>
                  </a:lnTo>
                </a:path>
              </a:pathLst>
            </a:custGeom>
            <a:ln w="19812">
              <a:solidFill>
                <a:srgbClr val="0956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36591" y="2857500"/>
              <a:ext cx="1788414" cy="8968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73958" y="5020817"/>
              <a:ext cx="0" cy="374650"/>
            </a:xfrm>
            <a:custGeom>
              <a:avLst/>
              <a:gdLst/>
              <a:ahLst/>
              <a:cxnLst/>
              <a:rect l="l" t="t" r="r" b="b"/>
              <a:pathLst>
                <a:path h="374650">
                  <a:moveTo>
                    <a:pt x="0" y="0"/>
                  </a:moveTo>
                  <a:lnTo>
                    <a:pt x="0" y="374649"/>
                  </a:lnTo>
                </a:path>
              </a:pathLst>
            </a:custGeom>
            <a:ln w="19812">
              <a:solidFill>
                <a:srgbClr val="0C6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77083" y="4123944"/>
              <a:ext cx="1789938" cy="8968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595117" y="4204207"/>
            <a:ext cx="1755775" cy="7188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algn="ctr">
              <a:lnSpc>
                <a:spcPct val="102000"/>
              </a:lnSpc>
              <a:spcBef>
                <a:spcPts val="60"/>
              </a:spcBef>
            </a:pPr>
            <a:r>
              <a:rPr sz="1500" spc="-5" dirty="0">
                <a:latin typeface="Carlito"/>
                <a:cs typeface="Carlito"/>
              </a:rPr>
              <a:t>Calculate</a:t>
            </a:r>
            <a:r>
              <a:rPr sz="1500" spc="-85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temperature  </a:t>
            </a:r>
            <a:r>
              <a:rPr sz="1500" dirty="0">
                <a:latin typeface="Carlito"/>
                <a:cs typeface="Carlito"/>
              </a:rPr>
              <a:t>in</a:t>
            </a:r>
            <a:r>
              <a:rPr sz="1500" spc="-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celsius</a:t>
            </a:r>
            <a:endParaRPr sz="1500">
              <a:latin typeface="Carlito"/>
              <a:cs typeface="Carlito"/>
            </a:endParaRPr>
          </a:p>
          <a:p>
            <a:pPr marL="1905" algn="ctr">
              <a:lnSpc>
                <a:spcPct val="100000"/>
              </a:lnSpc>
              <a:spcBef>
                <a:spcPts val="25"/>
              </a:spcBef>
            </a:pPr>
            <a:r>
              <a:rPr sz="1500" spc="-5" dirty="0">
                <a:latin typeface="Carlito"/>
                <a:cs typeface="Carlito"/>
              </a:rPr>
              <a:t>1000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77083" y="5390388"/>
            <a:ext cx="1789938" cy="896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070605" y="5587390"/>
            <a:ext cx="805180" cy="48768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10185" marR="5080" indent="-198120">
              <a:lnSpc>
                <a:spcPct val="102000"/>
              </a:lnSpc>
              <a:spcBef>
                <a:spcPts val="65"/>
              </a:spcBef>
            </a:pPr>
            <a:r>
              <a:rPr sz="1500" spc="-5" dirty="0">
                <a:latin typeface="Carlito"/>
                <a:cs typeface="Carlito"/>
              </a:rPr>
              <a:t>Get</a:t>
            </a:r>
            <a:r>
              <a:rPr sz="1500" spc="-75" dirty="0">
                <a:latin typeface="Carlito"/>
                <a:cs typeface="Carlito"/>
              </a:rPr>
              <a:t> </a:t>
            </a:r>
            <a:r>
              <a:rPr sz="1500" spc="-5" dirty="0">
                <a:latin typeface="Carlito"/>
                <a:cs typeface="Carlito"/>
              </a:rPr>
              <a:t>depth  1100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36591" y="4123944"/>
            <a:ext cx="1788414" cy="896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754371" y="4204207"/>
            <a:ext cx="1755775" cy="7188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algn="ctr">
              <a:lnSpc>
                <a:spcPct val="102000"/>
              </a:lnSpc>
              <a:spcBef>
                <a:spcPts val="60"/>
              </a:spcBef>
            </a:pPr>
            <a:r>
              <a:rPr sz="1500" spc="-5" dirty="0">
                <a:latin typeface="Carlito"/>
                <a:cs typeface="Carlito"/>
              </a:rPr>
              <a:t>Calculate</a:t>
            </a:r>
            <a:r>
              <a:rPr sz="1500" spc="-85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temperature  </a:t>
            </a:r>
            <a:r>
              <a:rPr sz="1500" dirty="0">
                <a:latin typeface="Carlito"/>
                <a:cs typeface="Carlito"/>
              </a:rPr>
              <a:t>In</a:t>
            </a:r>
            <a:r>
              <a:rPr sz="1500" spc="-25" dirty="0">
                <a:latin typeface="Carlito"/>
                <a:cs typeface="Carlito"/>
              </a:rPr>
              <a:t> </a:t>
            </a:r>
            <a:r>
              <a:rPr sz="1500" spc="-5" dirty="0">
                <a:latin typeface="Carlito"/>
                <a:cs typeface="Carlito"/>
              </a:rPr>
              <a:t>fahrenheit</a:t>
            </a:r>
            <a:endParaRPr sz="1500">
              <a:latin typeface="Carlito"/>
              <a:cs typeface="Carlito"/>
            </a:endParaRPr>
          </a:p>
          <a:p>
            <a:pPr marL="1270" algn="ctr">
              <a:lnSpc>
                <a:spcPct val="100000"/>
              </a:lnSpc>
              <a:spcBef>
                <a:spcPts val="25"/>
              </a:spcBef>
            </a:pPr>
            <a:r>
              <a:rPr sz="1500" spc="-5" dirty="0">
                <a:latin typeface="Carlito"/>
                <a:cs typeface="Carlito"/>
              </a:rPr>
              <a:t>2000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894576" y="4123944"/>
            <a:ext cx="1789937" cy="896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282053" y="4204207"/>
            <a:ext cx="1019810" cy="71882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065" marR="5080" indent="-3175" algn="ctr">
              <a:lnSpc>
                <a:spcPct val="101699"/>
              </a:lnSpc>
              <a:spcBef>
                <a:spcPts val="70"/>
              </a:spcBef>
            </a:pPr>
            <a:r>
              <a:rPr sz="1500" spc="-5" dirty="0">
                <a:latin typeface="Carlito"/>
                <a:cs typeface="Carlito"/>
              </a:rPr>
              <a:t>Display  </a:t>
            </a:r>
            <a:r>
              <a:rPr sz="1500" spc="-135" dirty="0">
                <a:latin typeface="Carlito"/>
                <a:cs typeface="Carlito"/>
              </a:rPr>
              <a:t>T</a:t>
            </a:r>
            <a:r>
              <a:rPr sz="1500" dirty="0">
                <a:latin typeface="Carlito"/>
                <a:cs typeface="Carlito"/>
              </a:rPr>
              <a:t>empe</a:t>
            </a:r>
            <a:r>
              <a:rPr sz="1500" spc="-35" dirty="0">
                <a:latin typeface="Carlito"/>
                <a:cs typeface="Carlito"/>
              </a:rPr>
              <a:t>r</a:t>
            </a:r>
            <a:r>
              <a:rPr sz="1500" spc="-15" dirty="0">
                <a:latin typeface="Carlito"/>
                <a:cs typeface="Carlito"/>
              </a:rPr>
              <a:t>a</a:t>
            </a:r>
            <a:r>
              <a:rPr sz="1500" dirty="0">
                <a:latin typeface="Carlito"/>
                <a:cs typeface="Carlito"/>
              </a:rPr>
              <a:t>tu</a:t>
            </a:r>
            <a:r>
              <a:rPr sz="1500" spc="-20" dirty="0">
                <a:latin typeface="Carlito"/>
                <a:cs typeface="Carlito"/>
              </a:rPr>
              <a:t>r</a:t>
            </a:r>
            <a:r>
              <a:rPr sz="1500" dirty="0">
                <a:latin typeface="Carlito"/>
                <a:cs typeface="Carlito"/>
              </a:rPr>
              <a:t>e  </a:t>
            </a:r>
            <a:r>
              <a:rPr sz="1500" spc="-5" dirty="0">
                <a:latin typeface="Carlito"/>
                <a:cs typeface="Carlito"/>
              </a:rPr>
              <a:t>3000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7445" y="1226058"/>
            <a:ext cx="8486775" cy="2314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Write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Hierarchy Input 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Process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Output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(HIPO) to compute and display the  temperature inside the earth in Celsius and Fahrenheit.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relevant formulas</a:t>
            </a:r>
            <a:r>
              <a:rPr sz="1800" spc="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endParaRPr sz="1800">
              <a:latin typeface="Trebuchet MS"/>
              <a:cs typeface="Trebuchet MS"/>
            </a:endParaRPr>
          </a:p>
          <a:p>
            <a:pPr marL="469900" marR="4695190">
              <a:lnSpc>
                <a:spcPct val="146100"/>
              </a:lnSpc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Celsius = 10 x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(depth)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+ 20 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Fahrenheit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=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1.8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x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(Celsius)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+</a:t>
            </a:r>
            <a:r>
              <a:rPr sz="18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32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1084580" algn="ctr">
              <a:lnSpc>
                <a:spcPct val="100000"/>
              </a:lnSpc>
              <a:spcBef>
                <a:spcPts val="1315"/>
              </a:spcBef>
            </a:pPr>
            <a:r>
              <a:rPr sz="1500" spc="-20" dirty="0">
                <a:latin typeface="Carlito"/>
                <a:cs typeface="Carlito"/>
              </a:rPr>
              <a:t>Temperature</a:t>
            </a:r>
            <a:endParaRPr sz="1500">
              <a:latin typeface="Carlito"/>
              <a:cs typeface="Carlito"/>
            </a:endParaRPr>
          </a:p>
          <a:p>
            <a:pPr marL="1083945" algn="ctr">
              <a:lnSpc>
                <a:spcPct val="100000"/>
              </a:lnSpc>
              <a:spcBef>
                <a:spcPts val="35"/>
              </a:spcBef>
            </a:pPr>
            <a:r>
              <a:rPr sz="1500" spc="-10" dirty="0">
                <a:latin typeface="Carlito"/>
                <a:cs typeface="Carlito"/>
              </a:rPr>
              <a:t>0000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2079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25" dirty="0">
                <a:latin typeface="Trebuchet MS"/>
                <a:cs typeface="Trebuchet MS"/>
              </a:rPr>
              <a:t>Problem</a:t>
            </a:r>
            <a:r>
              <a:rPr sz="3600" b="0" spc="-90" dirty="0">
                <a:latin typeface="Trebuchet MS"/>
                <a:cs typeface="Trebuchet MS"/>
              </a:rPr>
              <a:t> </a:t>
            </a:r>
            <a:r>
              <a:rPr sz="3600" b="0" dirty="0">
                <a:latin typeface="Trebuchet MS"/>
                <a:cs typeface="Trebuchet MS"/>
              </a:rPr>
              <a:t>4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732534"/>
            <a:ext cx="86658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Write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Hierarchy Input 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Process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Output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(HIPO) that asks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user to enter the distance  of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trip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miles, the miles per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gallon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estimate for the 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user’s 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car,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 the average  cost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gallon of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gas.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Calculate and display the number of gallons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 gas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needed  and the estimated cost of the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trip.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56197" y="2612898"/>
            <a:ext cx="2686050" cy="373380"/>
          </a:xfrm>
          <a:custGeom>
            <a:avLst/>
            <a:gdLst/>
            <a:ahLst/>
            <a:cxnLst/>
            <a:rect l="l" t="t" r="r" b="b"/>
            <a:pathLst>
              <a:path w="2686050" h="373380">
                <a:moveTo>
                  <a:pt x="0" y="0"/>
                </a:moveTo>
                <a:lnTo>
                  <a:pt x="0" y="186436"/>
                </a:lnTo>
                <a:lnTo>
                  <a:pt x="2685669" y="186436"/>
                </a:lnTo>
                <a:lnTo>
                  <a:pt x="2685669" y="372872"/>
                </a:lnTo>
              </a:path>
            </a:pathLst>
          </a:custGeom>
          <a:ln w="19812">
            <a:solidFill>
              <a:srgbClr val="0956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4169" y="3873246"/>
            <a:ext cx="0" cy="373380"/>
          </a:xfrm>
          <a:custGeom>
            <a:avLst/>
            <a:gdLst/>
            <a:ahLst/>
            <a:cxnLst/>
            <a:rect l="l" t="t" r="r" b="b"/>
            <a:pathLst>
              <a:path h="373379">
                <a:moveTo>
                  <a:pt x="0" y="0"/>
                </a:moveTo>
                <a:lnTo>
                  <a:pt x="0" y="372871"/>
                </a:lnTo>
              </a:path>
            </a:pathLst>
          </a:custGeom>
          <a:ln w="19812">
            <a:solidFill>
              <a:srgbClr val="0C6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6197" y="2612898"/>
            <a:ext cx="537210" cy="373380"/>
          </a:xfrm>
          <a:custGeom>
            <a:avLst/>
            <a:gdLst/>
            <a:ahLst/>
            <a:cxnLst/>
            <a:rect l="l" t="t" r="r" b="b"/>
            <a:pathLst>
              <a:path w="537209" h="373380">
                <a:moveTo>
                  <a:pt x="0" y="0"/>
                </a:moveTo>
                <a:lnTo>
                  <a:pt x="0" y="186436"/>
                </a:lnTo>
                <a:lnTo>
                  <a:pt x="537082" y="186436"/>
                </a:lnTo>
                <a:lnTo>
                  <a:pt x="537082" y="372872"/>
                </a:lnTo>
              </a:path>
            </a:pathLst>
          </a:custGeom>
          <a:ln w="19812">
            <a:solidFill>
              <a:srgbClr val="0956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96489" y="3873246"/>
            <a:ext cx="2148840" cy="373380"/>
          </a:xfrm>
          <a:custGeom>
            <a:avLst/>
            <a:gdLst/>
            <a:ahLst/>
            <a:cxnLst/>
            <a:rect l="l" t="t" r="r" b="b"/>
            <a:pathLst>
              <a:path w="2148840" h="373379">
                <a:moveTo>
                  <a:pt x="1074420" y="0"/>
                </a:moveTo>
                <a:lnTo>
                  <a:pt x="1074420" y="186435"/>
                </a:lnTo>
                <a:lnTo>
                  <a:pt x="2148713" y="186435"/>
                </a:lnTo>
                <a:lnTo>
                  <a:pt x="2148713" y="372871"/>
                </a:lnTo>
              </a:path>
              <a:path w="2148840" h="373379">
                <a:moveTo>
                  <a:pt x="1074293" y="0"/>
                </a:moveTo>
                <a:lnTo>
                  <a:pt x="1074293" y="186435"/>
                </a:lnTo>
                <a:lnTo>
                  <a:pt x="0" y="186435"/>
                </a:lnTo>
                <a:lnTo>
                  <a:pt x="0" y="372871"/>
                </a:lnTo>
              </a:path>
            </a:pathLst>
          </a:custGeom>
          <a:ln w="19812">
            <a:solidFill>
              <a:srgbClr val="0C6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70909" y="2612898"/>
            <a:ext cx="2686050" cy="373380"/>
          </a:xfrm>
          <a:custGeom>
            <a:avLst/>
            <a:gdLst/>
            <a:ahLst/>
            <a:cxnLst/>
            <a:rect l="l" t="t" r="r" b="b"/>
            <a:pathLst>
              <a:path w="2686050" h="373380">
                <a:moveTo>
                  <a:pt x="2685668" y="0"/>
                </a:moveTo>
                <a:lnTo>
                  <a:pt x="2685668" y="186436"/>
                </a:lnTo>
                <a:lnTo>
                  <a:pt x="0" y="186436"/>
                </a:lnTo>
                <a:lnTo>
                  <a:pt x="0" y="372872"/>
                </a:lnTo>
              </a:path>
            </a:pathLst>
          </a:custGeom>
          <a:ln w="19812">
            <a:solidFill>
              <a:srgbClr val="0956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69229" y="1725929"/>
            <a:ext cx="1775460" cy="887094"/>
          </a:xfrm>
          <a:prstGeom prst="rect">
            <a:avLst/>
          </a:prstGeom>
          <a:ln w="19811">
            <a:solidFill>
              <a:srgbClr val="0C63B3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706120" marR="318135" indent="-382905">
              <a:lnSpc>
                <a:spcPct val="102099"/>
              </a:lnSpc>
              <a:spcBef>
                <a:spcPts val="5"/>
              </a:spcBef>
            </a:pPr>
            <a:r>
              <a:rPr sz="1400" spc="-5" dirty="0">
                <a:latin typeface="Carlito"/>
                <a:cs typeface="Carlito"/>
              </a:rPr>
              <a:t>Estimation</a:t>
            </a:r>
            <a:r>
              <a:rPr sz="1400" spc="-8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Cost  0000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3942" y="2986277"/>
            <a:ext cx="1775460" cy="887094"/>
          </a:xfrm>
          <a:prstGeom prst="rect">
            <a:avLst/>
          </a:prstGeom>
          <a:ln w="19811">
            <a:solidFill>
              <a:srgbClr val="0C63B3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L="417830" marR="414020" algn="ctr">
              <a:lnSpc>
                <a:spcPct val="101800"/>
              </a:lnSpc>
              <a:spcBef>
                <a:spcPts val="830"/>
              </a:spcBef>
            </a:pPr>
            <a:r>
              <a:rPr sz="1400" spc="-5" dirty="0">
                <a:latin typeface="Carlito"/>
                <a:cs typeface="Carlito"/>
              </a:rPr>
              <a:t>Calculate</a:t>
            </a:r>
            <a:r>
              <a:rPr sz="1400" spc="-9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gas  </a:t>
            </a:r>
            <a:r>
              <a:rPr sz="1400" spc="-5" dirty="0">
                <a:latin typeface="Carlito"/>
                <a:cs typeface="Carlito"/>
              </a:rPr>
              <a:t>Needed  1000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09522" y="4246626"/>
            <a:ext cx="1775460" cy="887094"/>
          </a:xfrm>
          <a:prstGeom prst="rect">
            <a:avLst/>
          </a:prstGeom>
          <a:ln w="19811">
            <a:solidFill>
              <a:srgbClr val="0C63B3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marL="608330" marR="242570" indent="-361315">
              <a:lnSpc>
                <a:spcPct val="101800"/>
              </a:lnSpc>
              <a:spcBef>
                <a:spcPts val="835"/>
              </a:spcBef>
            </a:pPr>
            <a:r>
              <a:rPr sz="1400" spc="-5" dirty="0">
                <a:latin typeface="Carlito"/>
                <a:cs typeface="Carlito"/>
              </a:rPr>
              <a:t>Get </a:t>
            </a:r>
            <a:r>
              <a:rPr sz="1400" spc="-10" dirty="0">
                <a:latin typeface="Carlito"/>
                <a:cs typeface="Carlito"/>
              </a:rPr>
              <a:t>total distance  </a:t>
            </a:r>
            <a:r>
              <a:rPr sz="1400" dirty="0">
                <a:latin typeface="Carlito"/>
                <a:cs typeface="Carlito"/>
              </a:rPr>
              <a:t>in </a:t>
            </a:r>
            <a:r>
              <a:rPr sz="1400" spc="-5" dirty="0">
                <a:latin typeface="Carlito"/>
                <a:cs typeface="Carlito"/>
              </a:rPr>
              <a:t>miles  1100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58361" y="4246626"/>
            <a:ext cx="1775460" cy="887094"/>
          </a:xfrm>
          <a:prstGeom prst="rect">
            <a:avLst/>
          </a:prstGeom>
          <a:ln w="19811">
            <a:solidFill>
              <a:srgbClr val="0C63B3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marL="525780" marR="521970" indent="1905" algn="ctr">
              <a:lnSpc>
                <a:spcPct val="101800"/>
              </a:lnSpc>
              <a:spcBef>
                <a:spcPts val="835"/>
              </a:spcBef>
            </a:pPr>
            <a:r>
              <a:rPr sz="1400" spc="-5" dirty="0">
                <a:latin typeface="Carlito"/>
                <a:cs typeface="Carlito"/>
              </a:rPr>
              <a:t>Get </a:t>
            </a:r>
            <a:r>
              <a:rPr sz="1400" dirty="0">
                <a:latin typeface="Carlito"/>
                <a:cs typeface="Carlito"/>
              </a:rPr>
              <a:t>miles  </a:t>
            </a:r>
            <a:r>
              <a:rPr sz="1400" spc="-5" dirty="0">
                <a:latin typeface="Carlito"/>
                <a:cs typeface="Carlito"/>
              </a:rPr>
              <a:t>per</a:t>
            </a:r>
            <a:r>
              <a:rPr sz="1400" spc="-8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gallon </a:t>
            </a:r>
            <a:r>
              <a:rPr sz="140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1200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05678" y="2986277"/>
            <a:ext cx="1775460" cy="887094"/>
          </a:xfrm>
          <a:custGeom>
            <a:avLst/>
            <a:gdLst/>
            <a:ahLst/>
            <a:cxnLst/>
            <a:rect l="l" t="t" r="r" b="b"/>
            <a:pathLst>
              <a:path w="1775459" h="887095">
                <a:moveTo>
                  <a:pt x="1775460" y="0"/>
                </a:moveTo>
                <a:lnTo>
                  <a:pt x="0" y="0"/>
                </a:lnTo>
                <a:lnTo>
                  <a:pt x="0" y="886968"/>
                </a:lnTo>
                <a:lnTo>
                  <a:pt x="1775460" y="886968"/>
                </a:lnTo>
                <a:lnTo>
                  <a:pt x="17754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805678" y="2986277"/>
            <a:ext cx="1775460" cy="887094"/>
          </a:xfrm>
          <a:prstGeom prst="rect">
            <a:avLst/>
          </a:prstGeom>
          <a:ln w="19811">
            <a:solidFill>
              <a:srgbClr val="0C63B3"/>
            </a:solidFill>
          </a:ln>
        </p:spPr>
        <p:txBody>
          <a:bodyPr vert="horz" wrap="square" lIns="0" tIns="104775" rIns="0" bIns="0" rtlCol="0">
            <a:spAutoFit/>
          </a:bodyPr>
          <a:lstStyle/>
          <a:p>
            <a:pPr marL="176530" marR="167640" algn="ctr">
              <a:lnSpc>
                <a:spcPct val="102099"/>
              </a:lnSpc>
              <a:spcBef>
                <a:spcPts val="825"/>
              </a:spcBef>
            </a:pPr>
            <a:r>
              <a:rPr sz="1400" spc="-5" dirty="0">
                <a:latin typeface="Carlito"/>
                <a:cs typeface="Carlito"/>
              </a:rPr>
              <a:t>Calculate</a:t>
            </a:r>
            <a:r>
              <a:rPr sz="1400" spc="-9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estimated  Cost</a:t>
            </a:r>
            <a:endParaRPr sz="14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latin typeface="Carlito"/>
                <a:cs typeface="Carlito"/>
              </a:rPr>
              <a:t>2000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805678" y="4246626"/>
            <a:ext cx="1775460" cy="887094"/>
          </a:xfrm>
          <a:custGeom>
            <a:avLst/>
            <a:gdLst/>
            <a:ahLst/>
            <a:cxnLst/>
            <a:rect l="l" t="t" r="r" b="b"/>
            <a:pathLst>
              <a:path w="1775459" h="887095">
                <a:moveTo>
                  <a:pt x="1775460" y="0"/>
                </a:moveTo>
                <a:lnTo>
                  <a:pt x="0" y="0"/>
                </a:lnTo>
                <a:lnTo>
                  <a:pt x="0" y="886968"/>
                </a:lnTo>
                <a:lnTo>
                  <a:pt x="1775460" y="886968"/>
                </a:lnTo>
                <a:lnTo>
                  <a:pt x="17754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805678" y="4246626"/>
            <a:ext cx="1775460" cy="887094"/>
          </a:xfrm>
          <a:prstGeom prst="rect">
            <a:avLst/>
          </a:prstGeom>
          <a:ln w="19811">
            <a:solidFill>
              <a:srgbClr val="0C63B3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L="287655" marR="279400" algn="ctr">
              <a:lnSpc>
                <a:spcPct val="102099"/>
              </a:lnSpc>
              <a:spcBef>
                <a:spcPts val="830"/>
              </a:spcBef>
            </a:pPr>
            <a:r>
              <a:rPr sz="1400" spc="-5" dirty="0">
                <a:latin typeface="Carlito"/>
                <a:cs typeface="Carlito"/>
              </a:rPr>
              <a:t>Get </a:t>
            </a:r>
            <a:r>
              <a:rPr sz="1400" spc="-10" dirty="0">
                <a:latin typeface="Carlito"/>
                <a:cs typeface="Carlito"/>
              </a:rPr>
              <a:t>average</a:t>
            </a:r>
            <a:r>
              <a:rPr sz="1400" spc="-9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cost  </a:t>
            </a:r>
            <a:r>
              <a:rPr sz="1400" spc="-5" dirty="0">
                <a:latin typeface="Carlito"/>
                <a:cs typeface="Carlito"/>
              </a:rPr>
              <a:t>per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gallon</a:t>
            </a:r>
            <a:endParaRPr sz="14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latin typeface="Carlito"/>
                <a:cs typeface="Carlito"/>
              </a:rPr>
              <a:t>2100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954518" y="2986277"/>
            <a:ext cx="1775460" cy="887094"/>
          </a:xfrm>
          <a:custGeom>
            <a:avLst/>
            <a:gdLst/>
            <a:ahLst/>
            <a:cxnLst/>
            <a:rect l="l" t="t" r="r" b="b"/>
            <a:pathLst>
              <a:path w="1775459" h="887095">
                <a:moveTo>
                  <a:pt x="1775460" y="0"/>
                </a:moveTo>
                <a:lnTo>
                  <a:pt x="0" y="0"/>
                </a:lnTo>
                <a:lnTo>
                  <a:pt x="0" y="886968"/>
                </a:lnTo>
                <a:lnTo>
                  <a:pt x="1775460" y="886968"/>
                </a:lnTo>
                <a:lnTo>
                  <a:pt x="17754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954518" y="2986277"/>
            <a:ext cx="1775460" cy="887094"/>
          </a:xfrm>
          <a:prstGeom prst="rect">
            <a:avLst/>
          </a:prstGeom>
          <a:ln w="19811">
            <a:solidFill>
              <a:srgbClr val="0C63B3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arlito"/>
                <a:cs typeface="Carlito"/>
              </a:rPr>
              <a:t>Display </a:t>
            </a:r>
            <a:r>
              <a:rPr sz="1400" spc="-10" dirty="0">
                <a:latin typeface="Carlito"/>
                <a:cs typeface="Carlito"/>
              </a:rPr>
              <a:t>gas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needed</a:t>
            </a:r>
            <a:endParaRPr sz="1400">
              <a:latin typeface="Carlito"/>
              <a:cs typeface="Carlito"/>
            </a:endParaRPr>
          </a:p>
          <a:p>
            <a:pPr marL="248285" marR="239395" algn="ctr">
              <a:lnSpc>
                <a:spcPct val="101400"/>
              </a:lnSpc>
              <a:spcBef>
                <a:spcPts val="15"/>
              </a:spcBef>
            </a:pPr>
            <a:r>
              <a:rPr sz="1400" spc="-5" dirty="0">
                <a:latin typeface="Carlito"/>
                <a:cs typeface="Carlito"/>
              </a:rPr>
              <a:t>Display</a:t>
            </a:r>
            <a:r>
              <a:rPr sz="1400" spc="-10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estimated  Cost</a:t>
            </a:r>
            <a:endParaRPr sz="14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latin typeface="Carlito"/>
                <a:cs typeface="Carlito"/>
              </a:rPr>
              <a:t>3000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5671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PRE-PROGRAMMING</a:t>
            </a:r>
            <a:r>
              <a:rPr sz="3600" spc="-25" dirty="0"/>
              <a:t> </a:t>
            </a:r>
            <a:r>
              <a:rPr sz="3600" dirty="0"/>
              <a:t>PHASE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4663" y="1814013"/>
            <a:ext cx="7861934" cy="1799589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0E6EC5"/>
                </a:solidFill>
                <a:latin typeface="Arial"/>
                <a:cs typeface="Arial"/>
              </a:rPr>
              <a:t>	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Developing the Input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Process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Output (IPO)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Chart</a:t>
            </a:r>
            <a:endParaRPr sz="1800">
              <a:latin typeface="Trebuchet MS"/>
              <a:cs typeface="Trebuchet MS"/>
            </a:endParaRPr>
          </a:p>
          <a:p>
            <a:pPr marL="756285" indent="-287020">
              <a:lnSpc>
                <a:spcPct val="100000"/>
              </a:lnSpc>
              <a:spcBef>
                <a:spcPts val="1005"/>
              </a:spcBef>
              <a:buClr>
                <a:srgbClr val="0E6EC5"/>
              </a:buClr>
              <a:buSzPct val="78125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Extends and organizes the information in the </a:t>
            </a:r>
            <a:r>
              <a:rPr sz="1600" spc="-15" dirty="0">
                <a:solidFill>
                  <a:srgbClr val="404040"/>
                </a:solidFill>
                <a:latin typeface="Trebuchet MS"/>
                <a:cs typeface="Trebuchet MS"/>
              </a:rPr>
              <a:t>Problem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Analysis</a:t>
            </a:r>
            <a:r>
              <a:rPr sz="1600" spc="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Chart.</a:t>
            </a:r>
            <a:endParaRPr sz="1600">
              <a:latin typeface="Trebuchet MS"/>
              <a:cs typeface="Trebuchet MS"/>
            </a:endParaRPr>
          </a:p>
          <a:p>
            <a:pPr marL="756285" marR="5080" indent="-287020">
              <a:lnSpc>
                <a:spcPct val="100000"/>
              </a:lnSpc>
              <a:spcBef>
                <a:spcPts val="1000"/>
              </a:spcBef>
              <a:buClr>
                <a:srgbClr val="0E6EC5"/>
              </a:buClr>
              <a:buSzPct val="78125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It shows in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more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detail what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data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items are input, what are the processing or 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modules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on that data, and what will be the result or</a:t>
            </a:r>
            <a:r>
              <a:rPr sz="1600" spc="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output.</a:t>
            </a:r>
            <a:endParaRPr sz="1600">
              <a:latin typeface="Trebuchet MS"/>
              <a:cs typeface="Trebuchet MS"/>
            </a:endParaRPr>
          </a:p>
          <a:p>
            <a:pPr marL="756285" indent="-287020">
              <a:lnSpc>
                <a:spcPct val="100000"/>
              </a:lnSpc>
              <a:spcBef>
                <a:spcPts val="994"/>
              </a:spcBef>
              <a:buClr>
                <a:srgbClr val="0E6EC5"/>
              </a:buClr>
              <a:buSzPct val="78125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It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combines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information from </a:t>
            </a:r>
            <a:r>
              <a:rPr sz="1600" spc="-70" dirty="0">
                <a:solidFill>
                  <a:srgbClr val="404040"/>
                </a:solidFill>
                <a:latin typeface="Trebuchet MS"/>
                <a:cs typeface="Trebuchet MS"/>
              </a:rPr>
              <a:t>PAC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HIPO</a:t>
            </a:r>
            <a:r>
              <a:rPr sz="1600" spc="2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Chart.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599059"/>
            <a:ext cx="5671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PRE-PROGRAMMING</a:t>
            </a:r>
            <a:r>
              <a:rPr sz="3600" spc="-20" dirty="0"/>
              <a:t> </a:t>
            </a:r>
            <a:r>
              <a:rPr sz="3600" dirty="0"/>
              <a:t>PHASE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65758" y="2000059"/>
          <a:ext cx="8806178" cy="312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4740"/>
                <a:gridCol w="3669029"/>
                <a:gridCol w="1386205"/>
                <a:gridCol w="1386204"/>
              </a:tblGrid>
              <a:tr h="533400">
                <a:tc>
                  <a:txBody>
                    <a:bodyPr/>
                    <a:lstStyle/>
                    <a:p>
                      <a:pPr marL="7683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Input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98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spc="-5" dirty="0">
                          <a:latin typeface="Verdana"/>
                          <a:cs typeface="Verdana"/>
                        </a:rPr>
                        <a:t>Processing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spc="-5" dirty="0">
                          <a:latin typeface="Verdana"/>
                          <a:cs typeface="Verdana"/>
                        </a:rPr>
                        <a:t>Module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21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spc="-5" dirty="0">
                          <a:latin typeface="Verdana"/>
                          <a:cs typeface="Verdana"/>
                        </a:rPr>
                        <a:t>Outp</a:t>
                      </a:r>
                      <a:r>
                        <a:rPr sz="2400" spc="5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2400" dirty="0">
                          <a:latin typeface="Verdana"/>
                          <a:cs typeface="Verdana"/>
                        </a:rPr>
                        <a:t>t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90800">
                <a:tc>
                  <a:txBody>
                    <a:bodyPr/>
                    <a:lstStyle/>
                    <a:p>
                      <a:pPr marL="91440" marR="1536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-Hours </a:t>
                      </a:r>
                      <a:r>
                        <a:rPr sz="2000" spc="-25" dirty="0">
                          <a:latin typeface="Verdana"/>
                          <a:cs typeface="Verdana"/>
                        </a:rPr>
                        <a:t>Worked</a:t>
                      </a:r>
                      <a:r>
                        <a:rPr sz="2000" spc="-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-  </a:t>
                      </a:r>
                      <a:r>
                        <a:rPr sz="2000" spc="-20" dirty="0">
                          <a:latin typeface="Verdana"/>
                          <a:cs typeface="Verdana"/>
                        </a:rPr>
                        <a:t>Pay</a:t>
                      </a:r>
                      <a:r>
                        <a:rPr sz="20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10" dirty="0">
                          <a:latin typeface="Verdana"/>
                          <a:cs typeface="Verdana"/>
                        </a:rPr>
                        <a:t>Rate</a:t>
                      </a:r>
                      <a:endParaRPr sz="2000">
                        <a:latin typeface="Verdana"/>
                        <a:cs typeface="Verdan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-Deduction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-Enter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Hourly</a:t>
                      </a:r>
                      <a:r>
                        <a:rPr sz="20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25" dirty="0">
                          <a:latin typeface="Verdana"/>
                          <a:cs typeface="Verdana"/>
                        </a:rPr>
                        <a:t>Worked</a:t>
                      </a:r>
                      <a:endParaRPr sz="2000">
                        <a:latin typeface="Verdana"/>
                        <a:cs typeface="Verdan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-Enter </a:t>
                      </a:r>
                      <a:r>
                        <a:rPr sz="2000" spc="-20" dirty="0">
                          <a:latin typeface="Verdana"/>
                          <a:cs typeface="Verdana"/>
                        </a:rPr>
                        <a:t>Pay</a:t>
                      </a:r>
                      <a:r>
                        <a:rPr sz="20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10" dirty="0">
                          <a:latin typeface="Verdana"/>
                          <a:cs typeface="Verdana"/>
                        </a:rPr>
                        <a:t>Rate</a:t>
                      </a:r>
                      <a:endParaRPr sz="2000">
                        <a:latin typeface="Verdana"/>
                        <a:cs typeface="Verdan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-Calculate Gross</a:t>
                      </a:r>
                      <a:r>
                        <a:rPr sz="20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20" dirty="0">
                          <a:latin typeface="Verdana"/>
                          <a:cs typeface="Verdana"/>
                        </a:rPr>
                        <a:t>Pay</a:t>
                      </a:r>
                      <a:endParaRPr sz="2000">
                        <a:latin typeface="Verdana"/>
                        <a:cs typeface="Verdan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-Enter</a:t>
                      </a:r>
                      <a:r>
                        <a:rPr sz="20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Deductions</a:t>
                      </a:r>
                      <a:endParaRPr sz="2000">
                        <a:latin typeface="Verdana"/>
                        <a:cs typeface="Verdan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-Calculate Net</a:t>
                      </a:r>
                      <a:r>
                        <a:rPr sz="20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20" dirty="0">
                          <a:latin typeface="Verdana"/>
                          <a:cs typeface="Verdana"/>
                        </a:rPr>
                        <a:t>Pay</a:t>
                      </a:r>
                      <a:endParaRPr sz="2000">
                        <a:latin typeface="Verdana"/>
                        <a:cs typeface="Verdan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-Print</a:t>
                      </a:r>
                      <a:r>
                        <a:rPr sz="20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Cheque</a:t>
                      </a:r>
                      <a:endParaRPr sz="2000">
                        <a:latin typeface="Verdana"/>
                        <a:cs typeface="Verdan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-End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1100</a:t>
                      </a:r>
                      <a:endParaRPr sz="2000">
                        <a:latin typeface="Verdana"/>
                        <a:cs typeface="Verdan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1200</a:t>
                      </a:r>
                      <a:endParaRPr sz="2000">
                        <a:latin typeface="Verdana"/>
                        <a:cs typeface="Verdan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1000</a:t>
                      </a:r>
                      <a:endParaRPr sz="2000">
                        <a:latin typeface="Verdana"/>
                        <a:cs typeface="Verdan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2100</a:t>
                      </a:r>
                      <a:endParaRPr sz="2000">
                        <a:latin typeface="Verdana"/>
                        <a:cs typeface="Verdan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2000</a:t>
                      </a:r>
                      <a:endParaRPr sz="2000">
                        <a:latin typeface="Verdana"/>
                        <a:cs typeface="Verdan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3000</a:t>
                      </a:r>
                      <a:endParaRPr sz="2000">
                        <a:latin typeface="Verdana"/>
                        <a:cs typeface="Verdan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0000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70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-Net</a:t>
                      </a:r>
                      <a:r>
                        <a:rPr sz="2000" spc="-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10" dirty="0">
                          <a:latin typeface="Verdana"/>
                          <a:cs typeface="Verdana"/>
                        </a:rPr>
                        <a:t>pay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94259"/>
            <a:ext cx="2079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25" dirty="0">
                <a:latin typeface="Trebuchet MS"/>
                <a:cs typeface="Trebuchet MS"/>
              </a:rPr>
              <a:t>Problem</a:t>
            </a:r>
            <a:r>
              <a:rPr sz="3600" b="0" spc="-90" dirty="0">
                <a:latin typeface="Trebuchet MS"/>
                <a:cs typeface="Trebuchet MS"/>
              </a:rPr>
              <a:t> </a:t>
            </a:r>
            <a:r>
              <a:rPr sz="3600" b="0" dirty="0">
                <a:latin typeface="Trebuchet MS"/>
                <a:cs typeface="Trebuchet MS"/>
              </a:rPr>
              <a:t>2</a:t>
            </a:r>
            <a:endParaRPr sz="3600">
              <a:latin typeface="Trebuchet MS"/>
              <a:cs typeface="Trebuchet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44663" y="2887916"/>
          <a:ext cx="8229600" cy="2109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3733800"/>
                <a:gridCol w="1219200"/>
                <a:gridCol w="2057400"/>
              </a:tblGrid>
              <a:tr h="457200">
                <a:tc>
                  <a:txBody>
                    <a:bodyPr/>
                    <a:lstStyle/>
                    <a:p>
                      <a:pPr marL="32639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Input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5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Processing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Module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Output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5265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radius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5745" indent="-154940">
                        <a:lnSpc>
                          <a:spcPct val="100000"/>
                        </a:lnSpc>
                        <a:spcBef>
                          <a:spcPts val="310"/>
                        </a:spcBef>
                        <a:buChar char="-"/>
                        <a:tabLst>
                          <a:tab pos="246379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Enter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radius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245745" indent="-154940">
                        <a:lnSpc>
                          <a:spcPct val="100000"/>
                        </a:lnSpc>
                        <a:spcBef>
                          <a:spcPts val="480"/>
                        </a:spcBef>
                        <a:buChar char="-"/>
                        <a:tabLst>
                          <a:tab pos="246379" algn="l"/>
                        </a:tabLst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area = 3.14 x radius x</a:t>
                      </a:r>
                      <a:r>
                        <a:rPr sz="20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radius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-Display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area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-end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1000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2000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3000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11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- Area of a</a:t>
                      </a:r>
                      <a:r>
                        <a:rPr sz="2000" spc="-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circle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185468" y="1317719"/>
            <a:ext cx="6238240" cy="82804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Write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Input 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Process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Output (IPO) to find an area of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circle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where area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= pi *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radius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*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radius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2079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25" dirty="0">
                <a:latin typeface="Trebuchet MS"/>
                <a:cs typeface="Trebuchet MS"/>
              </a:rPr>
              <a:t>Problem</a:t>
            </a:r>
            <a:r>
              <a:rPr sz="3600" b="0" spc="-90" dirty="0">
                <a:latin typeface="Trebuchet MS"/>
                <a:cs typeface="Trebuchet MS"/>
              </a:rPr>
              <a:t> </a:t>
            </a:r>
            <a:r>
              <a:rPr sz="3600" b="0" dirty="0">
                <a:latin typeface="Trebuchet MS"/>
                <a:cs typeface="Trebuchet MS"/>
              </a:rPr>
              <a:t>3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2075" y="1790446"/>
            <a:ext cx="874331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Write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 Input 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Process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Output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(IPO) that asks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user to enter the distance of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trip in  miles, the miles per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gallon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estimate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user’s 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car,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 the average cost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gallon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gas. Calculate and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display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number of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gallons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 gas needed and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the 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estimated cost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trip.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171778" y="1413573"/>
          <a:ext cx="8229600" cy="44504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/>
                <a:gridCol w="3124200"/>
                <a:gridCol w="1295400"/>
                <a:gridCol w="1752600"/>
              </a:tblGrid>
              <a:tr h="76174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Input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02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Processing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Module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Output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88105">
                <a:tc>
                  <a:txBody>
                    <a:bodyPr/>
                    <a:lstStyle/>
                    <a:p>
                      <a:pPr marL="91440" marR="547370">
                        <a:lnSpc>
                          <a:spcPct val="100000"/>
                        </a:lnSpc>
                        <a:spcBef>
                          <a:spcPts val="305"/>
                        </a:spcBef>
                        <a:buChar char="-"/>
                        <a:tabLst>
                          <a:tab pos="245745" algn="l"/>
                        </a:tabLst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Distance</a:t>
                      </a:r>
                      <a:r>
                        <a:rPr sz="20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in  miles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245110" indent="-154305">
                        <a:lnSpc>
                          <a:spcPct val="100000"/>
                        </a:lnSpc>
                        <a:spcBef>
                          <a:spcPts val="480"/>
                        </a:spcBef>
                        <a:buChar char="-"/>
                        <a:tabLst>
                          <a:tab pos="245745" algn="l"/>
                        </a:tabLst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Miles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per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gallon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1440" marR="365125">
                        <a:lnSpc>
                          <a:spcPct val="100000"/>
                        </a:lnSpc>
                        <a:spcBef>
                          <a:spcPts val="480"/>
                        </a:spcBef>
                        <a:buChar char="-"/>
                        <a:tabLst>
                          <a:tab pos="245745" algn="l"/>
                        </a:tabLst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Cost gas</a:t>
                      </a:r>
                      <a:r>
                        <a:rPr sz="20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per  gallon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5745" indent="-154940">
                        <a:lnSpc>
                          <a:spcPct val="100000"/>
                        </a:lnSpc>
                        <a:spcBef>
                          <a:spcPts val="305"/>
                        </a:spcBef>
                        <a:buChar char="-"/>
                        <a:tabLst>
                          <a:tab pos="246379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Enter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distance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245745" indent="-154940">
                        <a:lnSpc>
                          <a:spcPct val="100000"/>
                        </a:lnSpc>
                        <a:spcBef>
                          <a:spcPts val="480"/>
                        </a:spcBef>
                        <a:buChar char="-"/>
                        <a:tabLst>
                          <a:tab pos="246379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Enter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miles per</a:t>
                      </a:r>
                      <a:r>
                        <a:rPr sz="20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gallon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1440" marR="781050">
                        <a:lnSpc>
                          <a:spcPct val="100000"/>
                        </a:lnSpc>
                        <a:spcBef>
                          <a:spcPts val="484"/>
                        </a:spcBef>
                        <a:buChar char="-"/>
                        <a:tabLst>
                          <a:tab pos="246379" algn="l"/>
                        </a:tabLst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Calculate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total</a:t>
                      </a:r>
                      <a:r>
                        <a:rPr sz="20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gas  needed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1440" marR="813435">
                        <a:lnSpc>
                          <a:spcPct val="100000"/>
                        </a:lnSpc>
                        <a:spcBef>
                          <a:spcPts val="480"/>
                        </a:spcBef>
                        <a:buChar char="-"/>
                        <a:tabLst>
                          <a:tab pos="246379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Enter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cost gas</a:t>
                      </a:r>
                      <a:r>
                        <a:rPr sz="20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per  gallon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245745" indent="-154940">
                        <a:lnSpc>
                          <a:spcPct val="100000"/>
                        </a:lnSpc>
                        <a:spcBef>
                          <a:spcPts val="480"/>
                        </a:spcBef>
                        <a:buChar char="-"/>
                        <a:tabLst>
                          <a:tab pos="246379" algn="l"/>
                        </a:tabLst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Calculate estimated</a:t>
                      </a:r>
                      <a:r>
                        <a:rPr sz="20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cost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1440" marR="512445">
                        <a:lnSpc>
                          <a:spcPct val="100000"/>
                        </a:lnSpc>
                        <a:spcBef>
                          <a:spcPts val="484"/>
                        </a:spcBef>
                        <a:buChar char="-"/>
                        <a:tabLst>
                          <a:tab pos="246379" algn="l"/>
                        </a:tabLst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Display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total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gas</a:t>
                      </a:r>
                      <a:r>
                        <a:rPr sz="20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and  estimated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cost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245745" indent="-154940">
                        <a:lnSpc>
                          <a:spcPct val="100000"/>
                        </a:lnSpc>
                        <a:spcBef>
                          <a:spcPts val="480"/>
                        </a:spcBef>
                        <a:buChar char="-"/>
                        <a:tabLst>
                          <a:tab pos="246379" algn="l"/>
                        </a:tabLst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End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35" dirty="0">
                          <a:latin typeface="Arial"/>
                          <a:cs typeface="Arial"/>
                        </a:rPr>
                        <a:t>1100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1200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1000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2100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2000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3000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5518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40" dirty="0">
                          <a:latin typeface="Arial"/>
                          <a:cs typeface="Arial"/>
                        </a:rPr>
                        <a:t>-Total</a:t>
                      </a:r>
                      <a:r>
                        <a:rPr sz="20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gas  needed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Estimated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cost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0533" y="1366920"/>
            <a:ext cx="8272145" cy="2287905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5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0E6EC5"/>
                </a:solidFill>
                <a:latin typeface="Arial"/>
                <a:cs typeface="Arial"/>
              </a:rPr>
              <a:t>	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Drawing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b="1" spc="-15" dirty="0">
                <a:solidFill>
                  <a:srgbClr val="404040"/>
                </a:solidFill>
                <a:latin typeface="Trebuchet MS"/>
                <a:cs typeface="Trebuchet MS"/>
              </a:rPr>
              <a:t>Program</a:t>
            </a:r>
            <a:r>
              <a:rPr sz="1800" b="1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Flowcharts</a:t>
            </a:r>
            <a:endParaRPr sz="1800">
              <a:latin typeface="Trebuchet MS"/>
              <a:cs typeface="Trebuchet MS"/>
            </a:endParaRPr>
          </a:p>
          <a:p>
            <a:pPr marL="756285" marR="509270" indent="-287020">
              <a:lnSpc>
                <a:spcPct val="100000"/>
              </a:lnSpc>
              <a:spcBef>
                <a:spcPts val="1005"/>
              </a:spcBef>
              <a:buClr>
                <a:srgbClr val="0E6EC5"/>
              </a:buClr>
              <a:buSzPct val="78125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Flowchart is the graphic representations of the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individual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steps or actions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to  implement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 particular</a:t>
            </a:r>
            <a:r>
              <a:rPr sz="16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module.</a:t>
            </a:r>
            <a:endParaRPr sz="1600">
              <a:latin typeface="Trebuchet MS"/>
              <a:cs typeface="Trebuchet MS"/>
            </a:endParaRPr>
          </a:p>
          <a:p>
            <a:pPr marL="756285" marR="5080" indent="-287020">
              <a:lnSpc>
                <a:spcPct val="100000"/>
              </a:lnSpc>
              <a:spcBef>
                <a:spcPts val="994"/>
              </a:spcBef>
              <a:buClr>
                <a:srgbClr val="0E6EC5"/>
              </a:buClr>
              <a:buSzPct val="78125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flowchart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can be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likened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to the blueprint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building. An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architect draws a  blueprint before beginning construction on a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building,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so the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programmer draws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  flowchart before writing a</a:t>
            </a:r>
            <a:r>
              <a:rPr sz="16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program.</a:t>
            </a:r>
            <a:endParaRPr sz="1600">
              <a:latin typeface="Trebuchet MS"/>
              <a:cs typeface="Trebuchet MS"/>
            </a:endParaRPr>
          </a:p>
          <a:p>
            <a:pPr marL="756285" indent="-287020">
              <a:lnSpc>
                <a:spcPct val="100000"/>
              </a:lnSpc>
              <a:spcBef>
                <a:spcPts val="1000"/>
              </a:spcBef>
              <a:buClr>
                <a:srgbClr val="0E6EC5"/>
              </a:buClr>
              <a:buSzPct val="78125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Flowchart is independent of any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programming</a:t>
            </a:r>
            <a:r>
              <a:rPr sz="1600" spc="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language.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5671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PRE-PROGRAMMING</a:t>
            </a:r>
            <a:r>
              <a:rPr sz="3600" spc="-25" dirty="0"/>
              <a:t> </a:t>
            </a:r>
            <a:r>
              <a:rPr sz="3600" dirty="0"/>
              <a:t>PHASE</a:t>
            </a:r>
            <a:endParaRPr sz="3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5671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PRE-PROGRAMMING</a:t>
            </a:r>
            <a:r>
              <a:rPr sz="3600" spc="-25" dirty="0"/>
              <a:t> </a:t>
            </a:r>
            <a:r>
              <a:rPr sz="3600" dirty="0"/>
              <a:t>PHASE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96746" y="1627149"/>
            <a:ext cx="8218805" cy="237045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05"/>
              </a:spcBef>
              <a:buClr>
                <a:srgbClr val="0E6EC5"/>
              </a:buClr>
              <a:buSzPct val="78125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Flowchart is the logical design of a</a:t>
            </a:r>
            <a:r>
              <a:rPr sz="1600" spc="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program.</a:t>
            </a:r>
            <a:endParaRPr sz="16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1010"/>
              </a:spcBef>
              <a:buClr>
                <a:srgbClr val="0E6EC5"/>
              </a:buClr>
              <a:buSzPct val="78125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It is the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basis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from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which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 actual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program code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600" spc="1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developed.</a:t>
            </a:r>
            <a:endParaRPr sz="16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1000"/>
              </a:spcBef>
              <a:buClr>
                <a:srgbClr val="0E6EC5"/>
              </a:buClr>
              <a:buSzPct val="78125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Flowchart serves as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documentation for computer</a:t>
            </a:r>
            <a:r>
              <a:rPr sz="1600" spc="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program.</a:t>
            </a:r>
            <a:endParaRPr sz="1600">
              <a:latin typeface="Trebuchet MS"/>
              <a:cs typeface="Trebuchet MS"/>
            </a:endParaRPr>
          </a:p>
          <a:p>
            <a:pPr marL="278765" marR="5080" indent="-266700">
              <a:lnSpc>
                <a:spcPct val="100000"/>
              </a:lnSpc>
              <a:spcBef>
                <a:spcPts val="994"/>
              </a:spcBef>
              <a:buClr>
                <a:srgbClr val="0E6EC5"/>
              </a:buClr>
              <a:buSzPct val="78125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 flowchart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must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be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drawn according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to definite rules and utilizes standard symbols 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adopted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Trebuchet MS"/>
                <a:cs typeface="Trebuchet MS"/>
              </a:rPr>
              <a:t>internationally.</a:t>
            </a:r>
            <a:endParaRPr sz="16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1005"/>
              </a:spcBef>
              <a:buClr>
                <a:srgbClr val="0E6EC5"/>
              </a:buClr>
              <a:buSzPct val="78125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 International Organization for Standardization (IOS) was the symbols shown</a:t>
            </a:r>
            <a:r>
              <a:rPr sz="1600" spc="2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below</a:t>
            </a:r>
            <a:endParaRPr sz="1600">
              <a:latin typeface="Trebuchet MS"/>
              <a:cs typeface="Trebuchet MS"/>
            </a:endParaRPr>
          </a:p>
          <a:p>
            <a:pPr marL="278765">
              <a:lnSpc>
                <a:spcPct val="100000"/>
              </a:lnSpc>
              <a:spcBef>
                <a:spcPts val="5"/>
              </a:spcBef>
            </a:pPr>
            <a:r>
              <a:rPr sz="1600" spc="-50" dirty="0">
                <a:solidFill>
                  <a:srgbClr val="404040"/>
                </a:solidFill>
                <a:latin typeface="Trebuchet MS"/>
                <a:cs typeface="Trebuchet MS"/>
              </a:rPr>
              <a:t>(You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can draw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 symbols using ready-made flowcharting</a:t>
            </a:r>
            <a:r>
              <a:rPr sz="1600" spc="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template):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7585709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What </a:t>
            </a:r>
            <a:r>
              <a:rPr sz="4000" spc="-5" dirty="0"/>
              <a:t>Problem Can Be </a:t>
            </a:r>
            <a:r>
              <a:rPr sz="4000" spc="-10" dirty="0"/>
              <a:t>Solved By  </a:t>
            </a:r>
            <a:r>
              <a:rPr sz="4000" spc="-5" dirty="0"/>
              <a:t>Computer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56310" y="2188209"/>
            <a:ext cx="7974965" cy="3202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0E6EC5"/>
              </a:buClr>
              <a:buSzPct val="8055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When the solution can be produced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by a set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step-by-step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procedures or 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actions.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0E6EC5"/>
              </a:buClr>
              <a:buSzPct val="8055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This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step-by-step action is called an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algorithm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0E6EC5"/>
              </a:buClr>
              <a:buSzPct val="8055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algorithm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will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process some inputs and produced</a:t>
            </a:r>
            <a:r>
              <a:rPr sz="18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output.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0E6EC5"/>
              </a:buClr>
              <a:buSzPct val="8055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Solving problem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by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computer undergo two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phases:</a:t>
            </a:r>
            <a:endParaRPr sz="18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1005"/>
              </a:spcBef>
              <a:buClr>
                <a:srgbClr val="0E6EC5"/>
              </a:buClr>
              <a:buSzPct val="78125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20" dirty="0">
                <a:solidFill>
                  <a:srgbClr val="404040"/>
                </a:solidFill>
                <a:latin typeface="Trebuchet MS"/>
                <a:cs typeface="Trebuchet MS"/>
              </a:rPr>
              <a:t>Phase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1:</a:t>
            </a:r>
            <a:endParaRPr sz="1600">
              <a:latin typeface="Trebuchet MS"/>
              <a:cs typeface="Trebuchet MS"/>
            </a:endParaRPr>
          </a:p>
          <a:p>
            <a:pPr marL="1122045" lvl="1" indent="-287655">
              <a:lnSpc>
                <a:spcPct val="100000"/>
              </a:lnSpc>
              <a:spcBef>
                <a:spcPts val="1005"/>
              </a:spcBef>
              <a:buClr>
                <a:srgbClr val="0E6EC5"/>
              </a:buClr>
              <a:buSzPct val="78571"/>
              <a:buFont typeface="Wingdings"/>
              <a:buChar char=""/>
              <a:tabLst>
                <a:tab pos="1122045" algn="l"/>
                <a:tab pos="1122680" algn="l"/>
              </a:tabLst>
            </a:pP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Organizing the problem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or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pre-programming</a:t>
            </a:r>
            <a:r>
              <a:rPr sz="1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phase.</a:t>
            </a:r>
            <a:endParaRPr sz="14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990"/>
              </a:spcBef>
              <a:buClr>
                <a:srgbClr val="0E6EC5"/>
              </a:buClr>
              <a:buSzPct val="78125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20" dirty="0">
                <a:solidFill>
                  <a:srgbClr val="404040"/>
                </a:solidFill>
                <a:latin typeface="Trebuchet MS"/>
                <a:cs typeface="Trebuchet MS"/>
              </a:rPr>
              <a:t>Phase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2:</a:t>
            </a:r>
            <a:endParaRPr sz="1600">
              <a:latin typeface="Trebuchet MS"/>
              <a:cs typeface="Trebuchet MS"/>
            </a:endParaRPr>
          </a:p>
          <a:p>
            <a:pPr marL="1122045" lvl="1" indent="-287655">
              <a:lnSpc>
                <a:spcPct val="100000"/>
              </a:lnSpc>
              <a:spcBef>
                <a:spcPts val="1015"/>
              </a:spcBef>
              <a:buClr>
                <a:srgbClr val="0E6EC5"/>
              </a:buClr>
              <a:buSzPct val="78571"/>
              <a:buFont typeface="Wingdings"/>
              <a:buChar char=""/>
              <a:tabLst>
                <a:tab pos="1122045" algn="l"/>
                <a:tab pos="1122680" algn="l"/>
              </a:tabLst>
            </a:pP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Programming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phase.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94259"/>
            <a:ext cx="5671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PRE-PROGRAMMING</a:t>
            </a:r>
            <a:r>
              <a:rPr sz="3600" spc="-20" dirty="0"/>
              <a:t> </a:t>
            </a:r>
            <a:r>
              <a:rPr sz="3600" dirty="0"/>
              <a:t>PHASE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68183" y="1619186"/>
          <a:ext cx="7645400" cy="3744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7770"/>
                <a:gridCol w="5167630"/>
              </a:tblGrid>
              <a:tr h="570229">
                <a:tc>
                  <a:txBody>
                    <a:bodyPr/>
                    <a:lstStyle/>
                    <a:p>
                      <a:pPr marL="66802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spc="-10" dirty="0">
                          <a:latin typeface="Verdana"/>
                          <a:cs typeface="Verdana"/>
                        </a:rPr>
                        <a:t>Symbol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Function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586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  <a:tabLst>
                          <a:tab pos="861060" algn="l"/>
                          <a:tab pos="1347470" algn="l"/>
                          <a:tab pos="2441575" algn="l"/>
                          <a:tab pos="2785110" algn="l"/>
                          <a:tab pos="3411220" algn="l"/>
                          <a:tab pos="3996690" algn="l"/>
                          <a:tab pos="4356100" algn="l"/>
                        </a:tabLst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Show	the	direction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of	data	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flow	or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logical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solution.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57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81915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Indicate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the beginning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ending of a set  of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actions or instructions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(logical flow) of a  module or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program.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586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1140460" algn="l"/>
                          <a:tab pos="1438910" algn="l"/>
                          <a:tab pos="2556510" algn="l"/>
                          <a:tab pos="3249930" algn="l"/>
                          <a:tab pos="3676650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Indicate	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process,	such	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as	calculations,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opening and closing</a:t>
                      </a:r>
                      <a:r>
                        <a:rPr sz="20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files.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636014" y="2462783"/>
            <a:ext cx="772795" cy="114300"/>
          </a:xfrm>
          <a:custGeom>
            <a:avLst/>
            <a:gdLst/>
            <a:ahLst/>
            <a:cxnLst/>
            <a:rect l="l" t="t" r="r" b="b"/>
            <a:pathLst>
              <a:path w="772794" h="114300">
                <a:moveTo>
                  <a:pt x="658368" y="0"/>
                </a:moveTo>
                <a:lnTo>
                  <a:pt x="658368" y="114300"/>
                </a:lnTo>
                <a:lnTo>
                  <a:pt x="734568" y="76200"/>
                </a:lnTo>
                <a:lnTo>
                  <a:pt x="677418" y="76200"/>
                </a:lnTo>
                <a:lnTo>
                  <a:pt x="677418" y="38100"/>
                </a:lnTo>
                <a:lnTo>
                  <a:pt x="734568" y="38100"/>
                </a:lnTo>
                <a:lnTo>
                  <a:pt x="658368" y="0"/>
                </a:lnTo>
                <a:close/>
              </a:path>
              <a:path w="772794" h="114300">
                <a:moveTo>
                  <a:pt x="658368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58368" y="76200"/>
                </a:lnTo>
                <a:lnTo>
                  <a:pt x="658368" y="38100"/>
                </a:lnTo>
                <a:close/>
              </a:path>
              <a:path w="772794" h="114300">
                <a:moveTo>
                  <a:pt x="734568" y="38100"/>
                </a:moveTo>
                <a:lnTo>
                  <a:pt x="677418" y="38100"/>
                </a:lnTo>
                <a:lnTo>
                  <a:pt x="677418" y="76200"/>
                </a:lnTo>
                <a:lnTo>
                  <a:pt x="734568" y="76200"/>
                </a:lnTo>
                <a:lnTo>
                  <a:pt x="772668" y="57150"/>
                </a:lnTo>
                <a:lnTo>
                  <a:pt x="734568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45079" y="2286761"/>
            <a:ext cx="114300" cy="852169"/>
          </a:xfrm>
          <a:custGeom>
            <a:avLst/>
            <a:gdLst/>
            <a:ahLst/>
            <a:cxnLst/>
            <a:rect l="l" t="t" r="r" b="b"/>
            <a:pathLst>
              <a:path w="114300" h="852169">
                <a:moveTo>
                  <a:pt x="76200" y="95250"/>
                </a:moveTo>
                <a:lnTo>
                  <a:pt x="38100" y="95250"/>
                </a:lnTo>
                <a:lnTo>
                  <a:pt x="38100" y="851915"/>
                </a:lnTo>
                <a:lnTo>
                  <a:pt x="76200" y="851915"/>
                </a:lnTo>
                <a:lnTo>
                  <a:pt x="76200" y="95250"/>
                </a:lnTo>
                <a:close/>
              </a:path>
              <a:path w="114300" h="852169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852169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01796" y="2291333"/>
            <a:ext cx="114300" cy="850900"/>
          </a:xfrm>
          <a:custGeom>
            <a:avLst/>
            <a:gdLst/>
            <a:ahLst/>
            <a:cxnLst/>
            <a:rect l="l" t="t" r="r" b="b"/>
            <a:pathLst>
              <a:path w="114300" h="850900">
                <a:moveTo>
                  <a:pt x="38100" y="736091"/>
                </a:moveTo>
                <a:lnTo>
                  <a:pt x="0" y="736091"/>
                </a:lnTo>
                <a:lnTo>
                  <a:pt x="57150" y="850391"/>
                </a:lnTo>
                <a:lnTo>
                  <a:pt x="104775" y="755141"/>
                </a:lnTo>
                <a:lnTo>
                  <a:pt x="38100" y="755141"/>
                </a:lnTo>
                <a:lnTo>
                  <a:pt x="38100" y="736091"/>
                </a:lnTo>
                <a:close/>
              </a:path>
              <a:path w="114300" h="850900">
                <a:moveTo>
                  <a:pt x="76200" y="0"/>
                </a:moveTo>
                <a:lnTo>
                  <a:pt x="38100" y="0"/>
                </a:lnTo>
                <a:lnTo>
                  <a:pt x="38100" y="755141"/>
                </a:lnTo>
                <a:lnTo>
                  <a:pt x="76200" y="755141"/>
                </a:lnTo>
                <a:lnTo>
                  <a:pt x="76200" y="0"/>
                </a:lnTo>
                <a:close/>
              </a:path>
              <a:path w="114300" h="850900">
                <a:moveTo>
                  <a:pt x="114300" y="736091"/>
                </a:moveTo>
                <a:lnTo>
                  <a:pt x="76200" y="736091"/>
                </a:lnTo>
                <a:lnTo>
                  <a:pt x="76200" y="755141"/>
                </a:lnTo>
                <a:lnTo>
                  <a:pt x="104775" y="755141"/>
                </a:lnTo>
                <a:lnTo>
                  <a:pt x="114300" y="7360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95777" y="2462783"/>
            <a:ext cx="772795" cy="114300"/>
          </a:xfrm>
          <a:custGeom>
            <a:avLst/>
            <a:gdLst/>
            <a:ahLst/>
            <a:cxnLst/>
            <a:rect l="l" t="t" r="r" b="b"/>
            <a:pathLst>
              <a:path w="772795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772795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772795" h="114300">
                <a:moveTo>
                  <a:pt x="772668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772668" y="76200"/>
                </a:lnTo>
                <a:lnTo>
                  <a:pt x="772668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12214" y="3505961"/>
            <a:ext cx="2123440" cy="713740"/>
          </a:xfrm>
          <a:custGeom>
            <a:avLst/>
            <a:gdLst/>
            <a:ahLst/>
            <a:cxnLst/>
            <a:rect l="l" t="t" r="r" b="b"/>
            <a:pathLst>
              <a:path w="2123440" h="713739">
                <a:moveTo>
                  <a:pt x="0" y="356615"/>
                </a:moveTo>
                <a:lnTo>
                  <a:pt x="8938" y="310121"/>
                </a:lnTo>
                <a:lnTo>
                  <a:pt x="35006" y="265435"/>
                </a:lnTo>
                <a:lnTo>
                  <a:pt x="77085" y="222935"/>
                </a:lnTo>
                <a:lnTo>
                  <a:pt x="134056" y="182995"/>
                </a:lnTo>
                <a:lnTo>
                  <a:pt x="167777" y="164103"/>
                </a:lnTo>
                <a:lnTo>
                  <a:pt x="204801" y="145993"/>
                </a:lnTo>
                <a:lnTo>
                  <a:pt x="244988" y="128710"/>
                </a:lnTo>
                <a:lnTo>
                  <a:pt x="288200" y="112302"/>
                </a:lnTo>
                <a:lnTo>
                  <a:pt x="334295" y="96816"/>
                </a:lnTo>
                <a:lnTo>
                  <a:pt x="383134" y="82300"/>
                </a:lnTo>
                <a:lnTo>
                  <a:pt x="434577" y="68799"/>
                </a:lnTo>
                <a:lnTo>
                  <a:pt x="488485" y="56361"/>
                </a:lnTo>
                <a:lnTo>
                  <a:pt x="544717" y="45033"/>
                </a:lnTo>
                <a:lnTo>
                  <a:pt x="603133" y="34862"/>
                </a:lnTo>
                <a:lnTo>
                  <a:pt x="663594" y="25894"/>
                </a:lnTo>
                <a:lnTo>
                  <a:pt x="725960" y="18178"/>
                </a:lnTo>
                <a:lnTo>
                  <a:pt x="790091" y="11759"/>
                </a:lnTo>
                <a:lnTo>
                  <a:pt x="855846" y="6685"/>
                </a:lnTo>
                <a:lnTo>
                  <a:pt x="923087" y="3002"/>
                </a:lnTo>
                <a:lnTo>
                  <a:pt x="991674" y="758"/>
                </a:lnTo>
                <a:lnTo>
                  <a:pt x="1061466" y="0"/>
                </a:lnTo>
                <a:lnTo>
                  <a:pt x="1131257" y="758"/>
                </a:lnTo>
                <a:lnTo>
                  <a:pt x="1199844" y="3002"/>
                </a:lnTo>
                <a:lnTo>
                  <a:pt x="1267085" y="6685"/>
                </a:lnTo>
                <a:lnTo>
                  <a:pt x="1332840" y="11759"/>
                </a:lnTo>
                <a:lnTo>
                  <a:pt x="1396971" y="18178"/>
                </a:lnTo>
                <a:lnTo>
                  <a:pt x="1459337" y="25894"/>
                </a:lnTo>
                <a:lnTo>
                  <a:pt x="1519798" y="34862"/>
                </a:lnTo>
                <a:lnTo>
                  <a:pt x="1578214" y="45033"/>
                </a:lnTo>
                <a:lnTo>
                  <a:pt x="1634446" y="56361"/>
                </a:lnTo>
                <a:lnTo>
                  <a:pt x="1688354" y="68799"/>
                </a:lnTo>
                <a:lnTo>
                  <a:pt x="1739797" y="82300"/>
                </a:lnTo>
                <a:lnTo>
                  <a:pt x="1788636" y="96816"/>
                </a:lnTo>
                <a:lnTo>
                  <a:pt x="1834731" y="112302"/>
                </a:lnTo>
                <a:lnTo>
                  <a:pt x="1877943" y="128710"/>
                </a:lnTo>
                <a:lnTo>
                  <a:pt x="1918130" y="145993"/>
                </a:lnTo>
                <a:lnTo>
                  <a:pt x="1955154" y="164103"/>
                </a:lnTo>
                <a:lnTo>
                  <a:pt x="1988875" y="182995"/>
                </a:lnTo>
                <a:lnTo>
                  <a:pt x="2045846" y="222935"/>
                </a:lnTo>
                <a:lnTo>
                  <a:pt x="2087925" y="265435"/>
                </a:lnTo>
                <a:lnTo>
                  <a:pt x="2113993" y="310121"/>
                </a:lnTo>
                <a:lnTo>
                  <a:pt x="2122932" y="356615"/>
                </a:lnTo>
                <a:lnTo>
                  <a:pt x="2120674" y="380066"/>
                </a:lnTo>
                <a:lnTo>
                  <a:pt x="2103031" y="425703"/>
                </a:lnTo>
                <a:lnTo>
                  <a:pt x="2068817" y="469343"/>
                </a:lnTo>
                <a:lnTo>
                  <a:pt x="2019152" y="510610"/>
                </a:lnTo>
                <a:lnTo>
                  <a:pt x="1955154" y="549128"/>
                </a:lnTo>
                <a:lnTo>
                  <a:pt x="1918130" y="567238"/>
                </a:lnTo>
                <a:lnTo>
                  <a:pt x="1877943" y="584521"/>
                </a:lnTo>
                <a:lnTo>
                  <a:pt x="1834731" y="600929"/>
                </a:lnTo>
                <a:lnTo>
                  <a:pt x="1788636" y="616415"/>
                </a:lnTo>
                <a:lnTo>
                  <a:pt x="1739797" y="630931"/>
                </a:lnTo>
                <a:lnTo>
                  <a:pt x="1688354" y="644432"/>
                </a:lnTo>
                <a:lnTo>
                  <a:pt x="1634446" y="656870"/>
                </a:lnTo>
                <a:lnTo>
                  <a:pt x="1578214" y="668198"/>
                </a:lnTo>
                <a:lnTo>
                  <a:pt x="1519798" y="678369"/>
                </a:lnTo>
                <a:lnTo>
                  <a:pt x="1459337" y="687337"/>
                </a:lnTo>
                <a:lnTo>
                  <a:pt x="1396971" y="695053"/>
                </a:lnTo>
                <a:lnTo>
                  <a:pt x="1332840" y="701472"/>
                </a:lnTo>
                <a:lnTo>
                  <a:pt x="1267085" y="706546"/>
                </a:lnTo>
                <a:lnTo>
                  <a:pt x="1199844" y="710229"/>
                </a:lnTo>
                <a:lnTo>
                  <a:pt x="1131257" y="712473"/>
                </a:lnTo>
                <a:lnTo>
                  <a:pt x="1061466" y="713232"/>
                </a:lnTo>
                <a:lnTo>
                  <a:pt x="991674" y="712473"/>
                </a:lnTo>
                <a:lnTo>
                  <a:pt x="923087" y="710229"/>
                </a:lnTo>
                <a:lnTo>
                  <a:pt x="855846" y="706546"/>
                </a:lnTo>
                <a:lnTo>
                  <a:pt x="790091" y="701472"/>
                </a:lnTo>
                <a:lnTo>
                  <a:pt x="725960" y="695053"/>
                </a:lnTo>
                <a:lnTo>
                  <a:pt x="663594" y="687337"/>
                </a:lnTo>
                <a:lnTo>
                  <a:pt x="603133" y="678369"/>
                </a:lnTo>
                <a:lnTo>
                  <a:pt x="544717" y="668198"/>
                </a:lnTo>
                <a:lnTo>
                  <a:pt x="488485" y="656870"/>
                </a:lnTo>
                <a:lnTo>
                  <a:pt x="434577" y="644432"/>
                </a:lnTo>
                <a:lnTo>
                  <a:pt x="383134" y="630931"/>
                </a:lnTo>
                <a:lnTo>
                  <a:pt x="334295" y="616415"/>
                </a:lnTo>
                <a:lnTo>
                  <a:pt x="288200" y="600929"/>
                </a:lnTo>
                <a:lnTo>
                  <a:pt x="244988" y="584521"/>
                </a:lnTo>
                <a:lnTo>
                  <a:pt x="204801" y="567238"/>
                </a:lnTo>
                <a:lnTo>
                  <a:pt x="167777" y="549128"/>
                </a:lnTo>
                <a:lnTo>
                  <a:pt x="134056" y="530236"/>
                </a:lnTo>
                <a:lnTo>
                  <a:pt x="77085" y="490296"/>
                </a:lnTo>
                <a:lnTo>
                  <a:pt x="35006" y="447796"/>
                </a:lnTo>
                <a:lnTo>
                  <a:pt x="8938" y="403110"/>
                </a:lnTo>
                <a:lnTo>
                  <a:pt x="0" y="35661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64614" y="4516373"/>
            <a:ext cx="1839595" cy="711835"/>
          </a:xfrm>
          <a:custGeom>
            <a:avLst/>
            <a:gdLst/>
            <a:ahLst/>
            <a:cxnLst/>
            <a:rect l="l" t="t" r="r" b="b"/>
            <a:pathLst>
              <a:path w="1839595" h="711835">
                <a:moveTo>
                  <a:pt x="0" y="711707"/>
                </a:moveTo>
                <a:lnTo>
                  <a:pt x="1839467" y="711707"/>
                </a:lnTo>
                <a:lnTo>
                  <a:pt x="1839467" y="0"/>
                </a:lnTo>
                <a:lnTo>
                  <a:pt x="0" y="0"/>
                </a:lnTo>
                <a:lnTo>
                  <a:pt x="0" y="71170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94259"/>
            <a:ext cx="5671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PRE-PROGRAMMING</a:t>
            </a:r>
            <a:r>
              <a:rPr sz="3600" spc="-20" dirty="0"/>
              <a:t> </a:t>
            </a:r>
            <a:r>
              <a:rPr sz="3600" dirty="0"/>
              <a:t>PHASE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19009" y="1495996"/>
          <a:ext cx="7869555" cy="44554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0255"/>
                <a:gridCol w="5829300"/>
              </a:tblGrid>
              <a:tr h="8907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3431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Indicate input to the program and output from</a:t>
                      </a:r>
                      <a:r>
                        <a:rPr sz="2000" spc="-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the  program.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907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6527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5" dirty="0">
                          <a:latin typeface="Arial"/>
                          <a:cs typeface="Arial"/>
                        </a:rPr>
                        <a:t>Use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for making decision. Either 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True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2000" spc="-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False  based on certain</a:t>
                      </a:r>
                      <a:r>
                        <a:rPr sz="20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condition.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923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59436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5" dirty="0">
                          <a:latin typeface="Arial"/>
                          <a:cs typeface="Arial"/>
                        </a:rPr>
                        <a:t>Use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for doing a repetition or looping of</a:t>
                      </a:r>
                      <a:r>
                        <a:rPr sz="2000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certain  steps.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907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Connection of flowchart on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same</a:t>
                      </a:r>
                      <a:r>
                        <a:rPr sz="20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page.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908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Connection of flowchart from page to</a:t>
                      </a:r>
                      <a:r>
                        <a:rPr sz="20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page.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210055" y="1677923"/>
            <a:ext cx="1819910" cy="599440"/>
          </a:xfrm>
          <a:custGeom>
            <a:avLst/>
            <a:gdLst/>
            <a:ahLst/>
            <a:cxnLst/>
            <a:rect l="l" t="t" r="r" b="b"/>
            <a:pathLst>
              <a:path w="1819910" h="599439">
                <a:moveTo>
                  <a:pt x="454660" y="0"/>
                </a:moveTo>
                <a:lnTo>
                  <a:pt x="1819910" y="0"/>
                </a:lnTo>
                <a:lnTo>
                  <a:pt x="1363980" y="599313"/>
                </a:lnTo>
                <a:lnTo>
                  <a:pt x="0" y="599313"/>
                </a:lnTo>
                <a:lnTo>
                  <a:pt x="45466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86255" y="2474976"/>
            <a:ext cx="1673860" cy="749300"/>
          </a:xfrm>
          <a:custGeom>
            <a:avLst/>
            <a:gdLst/>
            <a:ahLst/>
            <a:cxnLst/>
            <a:rect l="l" t="t" r="r" b="b"/>
            <a:pathLst>
              <a:path w="1673860" h="749300">
                <a:moveTo>
                  <a:pt x="0" y="373888"/>
                </a:moveTo>
                <a:lnTo>
                  <a:pt x="836421" y="0"/>
                </a:lnTo>
                <a:lnTo>
                  <a:pt x="1673860" y="373888"/>
                </a:lnTo>
                <a:lnTo>
                  <a:pt x="836421" y="748791"/>
                </a:lnTo>
                <a:lnTo>
                  <a:pt x="0" y="373888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86255" y="3430523"/>
            <a:ext cx="1820545" cy="674370"/>
          </a:xfrm>
          <a:custGeom>
            <a:avLst/>
            <a:gdLst/>
            <a:ahLst/>
            <a:cxnLst/>
            <a:rect l="l" t="t" r="r" b="b"/>
            <a:pathLst>
              <a:path w="1820545" h="674370">
                <a:moveTo>
                  <a:pt x="366013" y="0"/>
                </a:moveTo>
                <a:lnTo>
                  <a:pt x="1454150" y="0"/>
                </a:lnTo>
                <a:lnTo>
                  <a:pt x="1820164" y="336295"/>
                </a:lnTo>
                <a:lnTo>
                  <a:pt x="1454150" y="673862"/>
                </a:lnTo>
                <a:lnTo>
                  <a:pt x="366013" y="673862"/>
                </a:lnTo>
                <a:lnTo>
                  <a:pt x="0" y="336295"/>
                </a:lnTo>
                <a:lnTo>
                  <a:pt x="366013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04416" y="4302252"/>
            <a:ext cx="727710" cy="674370"/>
          </a:xfrm>
          <a:custGeom>
            <a:avLst/>
            <a:gdLst/>
            <a:ahLst/>
            <a:cxnLst/>
            <a:rect l="l" t="t" r="r" b="b"/>
            <a:pathLst>
              <a:path w="727710" h="674370">
                <a:moveTo>
                  <a:pt x="363219" y="0"/>
                </a:moveTo>
                <a:lnTo>
                  <a:pt x="413633" y="2981"/>
                </a:lnTo>
                <a:lnTo>
                  <a:pt x="461682" y="11692"/>
                </a:lnTo>
                <a:lnTo>
                  <a:pt x="506982" y="25780"/>
                </a:lnTo>
                <a:lnTo>
                  <a:pt x="549147" y="44896"/>
                </a:lnTo>
                <a:lnTo>
                  <a:pt x="587795" y="68688"/>
                </a:lnTo>
                <a:lnTo>
                  <a:pt x="622538" y="96805"/>
                </a:lnTo>
                <a:lnTo>
                  <a:pt x="652992" y="128896"/>
                </a:lnTo>
                <a:lnTo>
                  <a:pt x="678772" y="164610"/>
                </a:lnTo>
                <a:lnTo>
                  <a:pt x="699494" y="203596"/>
                </a:lnTo>
                <a:lnTo>
                  <a:pt x="714771" y="245503"/>
                </a:lnTo>
                <a:lnTo>
                  <a:pt x="724220" y="289980"/>
                </a:lnTo>
                <a:lnTo>
                  <a:pt x="727456" y="336677"/>
                </a:lnTo>
                <a:lnTo>
                  <a:pt x="724220" y="383390"/>
                </a:lnTo>
                <a:lnTo>
                  <a:pt x="714771" y="427915"/>
                </a:lnTo>
                <a:lnTo>
                  <a:pt x="699494" y="469896"/>
                </a:lnTo>
                <a:lnTo>
                  <a:pt x="678772" y="508973"/>
                </a:lnTo>
                <a:lnTo>
                  <a:pt x="652992" y="544791"/>
                </a:lnTo>
                <a:lnTo>
                  <a:pt x="622538" y="576992"/>
                </a:lnTo>
                <a:lnTo>
                  <a:pt x="587795" y="605219"/>
                </a:lnTo>
                <a:lnTo>
                  <a:pt x="549148" y="629115"/>
                </a:lnTo>
                <a:lnTo>
                  <a:pt x="506982" y="648323"/>
                </a:lnTo>
                <a:lnTo>
                  <a:pt x="461682" y="662484"/>
                </a:lnTo>
                <a:lnTo>
                  <a:pt x="413633" y="671243"/>
                </a:lnTo>
                <a:lnTo>
                  <a:pt x="363219" y="674243"/>
                </a:lnTo>
                <a:lnTo>
                  <a:pt x="312826" y="671243"/>
                </a:lnTo>
                <a:lnTo>
                  <a:pt x="264833" y="662484"/>
                </a:lnTo>
                <a:lnTo>
                  <a:pt x="219616" y="648323"/>
                </a:lnTo>
                <a:lnTo>
                  <a:pt x="177555" y="629115"/>
                </a:lnTo>
                <a:lnTo>
                  <a:pt x="139027" y="605219"/>
                </a:lnTo>
                <a:lnTo>
                  <a:pt x="104409" y="576992"/>
                </a:lnTo>
                <a:lnTo>
                  <a:pt x="74081" y="544791"/>
                </a:lnTo>
                <a:lnTo>
                  <a:pt x="48419" y="508973"/>
                </a:lnTo>
                <a:lnTo>
                  <a:pt x="27803" y="469896"/>
                </a:lnTo>
                <a:lnTo>
                  <a:pt x="12608" y="427915"/>
                </a:lnTo>
                <a:lnTo>
                  <a:pt x="3215" y="383390"/>
                </a:lnTo>
                <a:lnTo>
                  <a:pt x="0" y="336677"/>
                </a:lnTo>
                <a:lnTo>
                  <a:pt x="3215" y="289980"/>
                </a:lnTo>
                <a:lnTo>
                  <a:pt x="12608" y="245503"/>
                </a:lnTo>
                <a:lnTo>
                  <a:pt x="27803" y="203596"/>
                </a:lnTo>
                <a:lnTo>
                  <a:pt x="48419" y="164610"/>
                </a:lnTo>
                <a:lnTo>
                  <a:pt x="74081" y="128896"/>
                </a:lnTo>
                <a:lnTo>
                  <a:pt x="104409" y="96805"/>
                </a:lnTo>
                <a:lnTo>
                  <a:pt x="139027" y="68688"/>
                </a:lnTo>
                <a:lnTo>
                  <a:pt x="177555" y="44896"/>
                </a:lnTo>
                <a:lnTo>
                  <a:pt x="219616" y="25781"/>
                </a:lnTo>
                <a:lnTo>
                  <a:pt x="264833" y="11692"/>
                </a:lnTo>
                <a:lnTo>
                  <a:pt x="312826" y="2981"/>
                </a:lnTo>
                <a:lnTo>
                  <a:pt x="36321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38655" y="5335523"/>
            <a:ext cx="1455420" cy="523875"/>
          </a:xfrm>
          <a:custGeom>
            <a:avLst/>
            <a:gdLst/>
            <a:ahLst/>
            <a:cxnLst/>
            <a:rect l="l" t="t" r="r" b="b"/>
            <a:pathLst>
              <a:path w="1455420" h="523875">
                <a:moveTo>
                  <a:pt x="0" y="0"/>
                </a:moveTo>
                <a:lnTo>
                  <a:pt x="1455293" y="0"/>
                </a:lnTo>
                <a:lnTo>
                  <a:pt x="1161414" y="523290"/>
                </a:lnTo>
                <a:lnTo>
                  <a:pt x="292354" y="523290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5671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PRE-PROGRAMMING</a:t>
            </a:r>
            <a:r>
              <a:rPr sz="3600" spc="-25" dirty="0"/>
              <a:t> </a:t>
            </a:r>
            <a:r>
              <a:rPr sz="3600" dirty="0"/>
              <a:t>PHASE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6310" y="1502687"/>
            <a:ext cx="8277859" cy="321246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  <a:tabLst>
                <a:tab pos="309245" algn="l"/>
              </a:tabLst>
            </a:pPr>
            <a:r>
              <a:rPr sz="1450" spc="235" dirty="0">
                <a:solidFill>
                  <a:srgbClr val="0E6EC5"/>
                </a:solidFill>
                <a:latin typeface="Arial"/>
                <a:cs typeface="Arial"/>
              </a:rPr>
              <a:t>	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Example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2.3 :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Sale</a:t>
            </a:r>
            <a:r>
              <a:rPr sz="1800" b="1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Problem</a:t>
            </a:r>
            <a:endParaRPr sz="1800">
              <a:latin typeface="Trebuchet MS"/>
              <a:cs typeface="Trebuchet MS"/>
            </a:endParaRPr>
          </a:p>
          <a:p>
            <a:pPr marL="279400" marR="5080" indent="-266700">
              <a:lnSpc>
                <a:spcPts val="1540"/>
              </a:lnSpc>
              <a:spcBef>
                <a:spcPts val="990"/>
              </a:spcBef>
              <a:buClr>
                <a:srgbClr val="0E6EC5"/>
              </a:buClr>
              <a:buSzPct val="78125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Draw a flowchart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problem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that to read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two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numbers. The first number represents  the unit price of a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product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and the second number represents the quantity of the 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product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sold. Calculate and print the total</a:t>
            </a:r>
            <a:r>
              <a:rPr sz="1600" spc="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sale.</a:t>
            </a:r>
            <a:endParaRPr sz="16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620"/>
              </a:spcBef>
              <a:buClr>
                <a:srgbClr val="0E6EC5"/>
              </a:buClr>
              <a:buSzPct val="78125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Solution: Stepwise Analysis of the Sale</a:t>
            </a:r>
            <a:r>
              <a:rPr sz="16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Trebuchet MS"/>
                <a:cs typeface="Trebuchet MS"/>
              </a:rPr>
              <a:t>Problem</a:t>
            </a:r>
            <a:endParaRPr sz="1600">
              <a:latin typeface="Trebuchet MS"/>
              <a:cs typeface="Trebuchet MS"/>
            </a:endParaRPr>
          </a:p>
          <a:p>
            <a:pPr marL="1122045" lvl="1" indent="-287655">
              <a:lnSpc>
                <a:spcPct val="100000"/>
              </a:lnSpc>
              <a:spcBef>
                <a:spcPts val="665"/>
              </a:spcBef>
              <a:buClr>
                <a:srgbClr val="0E6EC5"/>
              </a:buClr>
              <a:buSzPct val="78571"/>
              <a:buFont typeface="Wingdings"/>
              <a:buChar char=""/>
              <a:tabLst>
                <a:tab pos="1122045" algn="l"/>
                <a:tab pos="1122680" algn="l"/>
              </a:tabLst>
            </a:pP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Start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processing</a:t>
            </a:r>
            <a:endParaRPr sz="1400">
              <a:latin typeface="Trebuchet MS"/>
              <a:cs typeface="Trebuchet MS"/>
            </a:endParaRPr>
          </a:p>
          <a:p>
            <a:pPr marL="1122045" lvl="1" indent="-287655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78571"/>
              <a:buFont typeface="Wingdings"/>
              <a:buChar char=""/>
              <a:tabLst>
                <a:tab pos="1122045" algn="l"/>
                <a:tab pos="1122680" algn="l"/>
              </a:tabLst>
            </a:pP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Read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the unit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price</a:t>
            </a:r>
            <a:endParaRPr sz="1400">
              <a:latin typeface="Trebuchet MS"/>
              <a:cs typeface="Trebuchet MS"/>
            </a:endParaRPr>
          </a:p>
          <a:p>
            <a:pPr marL="1122045" lvl="1" indent="-287655">
              <a:lnSpc>
                <a:spcPct val="100000"/>
              </a:lnSpc>
              <a:spcBef>
                <a:spcPts val="660"/>
              </a:spcBef>
              <a:buClr>
                <a:srgbClr val="0E6EC5"/>
              </a:buClr>
              <a:buSzPct val="78571"/>
              <a:buFont typeface="Wingdings"/>
              <a:buChar char=""/>
              <a:tabLst>
                <a:tab pos="1122045" algn="l"/>
                <a:tab pos="1122680" algn="l"/>
              </a:tabLst>
            </a:pP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Read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the quantity</a:t>
            </a:r>
            <a:endParaRPr sz="1400">
              <a:latin typeface="Trebuchet MS"/>
              <a:cs typeface="Trebuchet MS"/>
            </a:endParaRPr>
          </a:p>
          <a:p>
            <a:pPr marL="1122045" lvl="1" indent="-287655">
              <a:lnSpc>
                <a:spcPct val="100000"/>
              </a:lnSpc>
              <a:spcBef>
                <a:spcPts val="660"/>
              </a:spcBef>
              <a:buClr>
                <a:srgbClr val="0E6EC5"/>
              </a:buClr>
              <a:buSzPct val="78571"/>
              <a:buFont typeface="Wingdings"/>
              <a:buChar char=""/>
              <a:tabLst>
                <a:tab pos="1122045" algn="l"/>
                <a:tab pos="1122680" algn="l"/>
              </a:tabLst>
            </a:pP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Calculate total</a:t>
            </a:r>
            <a:r>
              <a:rPr sz="14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sale</a:t>
            </a:r>
            <a:endParaRPr sz="1400">
              <a:latin typeface="Trebuchet MS"/>
              <a:cs typeface="Trebuchet MS"/>
            </a:endParaRPr>
          </a:p>
          <a:p>
            <a:pPr marL="1122045" lvl="1" indent="-287655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78571"/>
              <a:buFont typeface="Wingdings"/>
              <a:buChar char=""/>
              <a:tabLst>
                <a:tab pos="1122045" algn="l"/>
                <a:tab pos="1122680" algn="l"/>
              </a:tabLst>
            </a:pP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Print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total sale</a:t>
            </a:r>
            <a:endParaRPr sz="1400">
              <a:latin typeface="Trebuchet MS"/>
              <a:cs typeface="Trebuchet MS"/>
            </a:endParaRPr>
          </a:p>
          <a:p>
            <a:pPr marL="1122045" lvl="1" indent="-287655">
              <a:lnSpc>
                <a:spcPct val="100000"/>
              </a:lnSpc>
              <a:spcBef>
                <a:spcPts val="660"/>
              </a:spcBef>
              <a:buClr>
                <a:srgbClr val="0E6EC5"/>
              </a:buClr>
              <a:buSzPct val="78571"/>
              <a:buFont typeface="Wingdings"/>
              <a:buChar char=""/>
              <a:tabLst>
                <a:tab pos="1122045" algn="l"/>
                <a:tab pos="1122680" algn="l"/>
              </a:tabLst>
            </a:pP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Stop the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processing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5671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PRE-PROGRAMMING</a:t>
            </a:r>
            <a:r>
              <a:rPr sz="3600" spc="-25" dirty="0"/>
              <a:t> </a:t>
            </a:r>
            <a:r>
              <a:rPr sz="3600" dirty="0"/>
              <a:t>PHASE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306067" y="1712976"/>
            <a:ext cx="2593975" cy="715010"/>
          </a:xfrm>
          <a:custGeom>
            <a:avLst/>
            <a:gdLst/>
            <a:ahLst/>
            <a:cxnLst/>
            <a:rect l="l" t="t" r="r" b="b"/>
            <a:pathLst>
              <a:path w="2593975" h="715010">
                <a:moveTo>
                  <a:pt x="0" y="357377"/>
                </a:moveTo>
                <a:lnTo>
                  <a:pt x="7610" y="318440"/>
                </a:lnTo>
                <a:lnTo>
                  <a:pt x="29912" y="280716"/>
                </a:lnTo>
                <a:lnTo>
                  <a:pt x="66117" y="244425"/>
                </a:lnTo>
                <a:lnTo>
                  <a:pt x="115432" y="209783"/>
                </a:lnTo>
                <a:lnTo>
                  <a:pt x="177066" y="177009"/>
                </a:lnTo>
                <a:lnTo>
                  <a:pt x="212255" y="161391"/>
                </a:lnTo>
                <a:lnTo>
                  <a:pt x="250228" y="146322"/>
                </a:lnTo>
                <a:lnTo>
                  <a:pt x="290885" y="131829"/>
                </a:lnTo>
                <a:lnTo>
                  <a:pt x="334128" y="117939"/>
                </a:lnTo>
                <a:lnTo>
                  <a:pt x="379856" y="104679"/>
                </a:lnTo>
                <a:lnTo>
                  <a:pt x="427973" y="92078"/>
                </a:lnTo>
                <a:lnTo>
                  <a:pt x="478378" y="80161"/>
                </a:lnTo>
                <a:lnTo>
                  <a:pt x="530973" y="68957"/>
                </a:lnTo>
                <a:lnTo>
                  <a:pt x="585659" y="58493"/>
                </a:lnTo>
                <a:lnTo>
                  <a:pt x="642337" y="48796"/>
                </a:lnTo>
                <a:lnTo>
                  <a:pt x="700908" y="39892"/>
                </a:lnTo>
                <a:lnTo>
                  <a:pt x="761274" y="31811"/>
                </a:lnTo>
                <a:lnTo>
                  <a:pt x="823335" y="24578"/>
                </a:lnTo>
                <a:lnTo>
                  <a:pt x="886992" y="18220"/>
                </a:lnTo>
                <a:lnTo>
                  <a:pt x="952147" y="12767"/>
                </a:lnTo>
                <a:lnTo>
                  <a:pt x="1018700" y="8243"/>
                </a:lnTo>
                <a:lnTo>
                  <a:pt x="1086554" y="4677"/>
                </a:lnTo>
                <a:lnTo>
                  <a:pt x="1155608" y="2097"/>
                </a:lnTo>
                <a:lnTo>
                  <a:pt x="1225764" y="528"/>
                </a:lnTo>
                <a:lnTo>
                  <a:pt x="1296924" y="0"/>
                </a:lnTo>
                <a:lnTo>
                  <a:pt x="1368083" y="528"/>
                </a:lnTo>
                <a:lnTo>
                  <a:pt x="1438239" y="2097"/>
                </a:lnTo>
                <a:lnTo>
                  <a:pt x="1507293" y="4677"/>
                </a:lnTo>
                <a:lnTo>
                  <a:pt x="1575147" y="8243"/>
                </a:lnTo>
                <a:lnTo>
                  <a:pt x="1641700" y="12767"/>
                </a:lnTo>
                <a:lnTo>
                  <a:pt x="1706855" y="18220"/>
                </a:lnTo>
                <a:lnTo>
                  <a:pt x="1770512" y="24578"/>
                </a:lnTo>
                <a:lnTo>
                  <a:pt x="1832573" y="31811"/>
                </a:lnTo>
                <a:lnTo>
                  <a:pt x="1892939" y="39892"/>
                </a:lnTo>
                <a:lnTo>
                  <a:pt x="1951510" y="48796"/>
                </a:lnTo>
                <a:lnTo>
                  <a:pt x="2008188" y="58493"/>
                </a:lnTo>
                <a:lnTo>
                  <a:pt x="2062874" y="68957"/>
                </a:lnTo>
                <a:lnTo>
                  <a:pt x="2115469" y="80161"/>
                </a:lnTo>
                <a:lnTo>
                  <a:pt x="2165874" y="92078"/>
                </a:lnTo>
                <a:lnTo>
                  <a:pt x="2213991" y="104679"/>
                </a:lnTo>
                <a:lnTo>
                  <a:pt x="2259719" y="117939"/>
                </a:lnTo>
                <a:lnTo>
                  <a:pt x="2302962" y="131829"/>
                </a:lnTo>
                <a:lnTo>
                  <a:pt x="2343619" y="146322"/>
                </a:lnTo>
                <a:lnTo>
                  <a:pt x="2381592" y="161391"/>
                </a:lnTo>
                <a:lnTo>
                  <a:pt x="2416781" y="177009"/>
                </a:lnTo>
                <a:lnTo>
                  <a:pt x="2478415" y="209783"/>
                </a:lnTo>
                <a:lnTo>
                  <a:pt x="2527730" y="244425"/>
                </a:lnTo>
                <a:lnTo>
                  <a:pt x="2563935" y="280716"/>
                </a:lnTo>
                <a:lnTo>
                  <a:pt x="2586237" y="318440"/>
                </a:lnTo>
                <a:lnTo>
                  <a:pt x="2593847" y="357377"/>
                </a:lnTo>
                <a:lnTo>
                  <a:pt x="2591929" y="376984"/>
                </a:lnTo>
                <a:lnTo>
                  <a:pt x="2576873" y="415342"/>
                </a:lnTo>
                <a:lnTo>
                  <a:pt x="2547521" y="452377"/>
                </a:lnTo>
                <a:lnTo>
                  <a:pt x="2504662" y="487871"/>
                </a:lnTo>
                <a:lnTo>
                  <a:pt x="2449089" y="521606"/>
                </a:lnTo>
                <a:lnTo>
                  <a:pt x="2381592" y="553364"/>
                </a:lnTo>
                <a:lnTo>
                  <a:pt x="2343619" y="568433"/>
                </a:lnTo>
                <a:lnTo>
                  <a:pt x="2302962" y="582926"/>
                </a:lnTo>
                <a:lnTo>
                  <a:pt x="2259719" y="596816"/>
                </a:lnTo>
                <a:lnTo>
                  <a:pt x="2213991" y="610076"/>
                </a:lnTo>
                <a:lnTo>
                  <a:pt x="2165874" y="622677"/>
                </a:lnTo>
                <a:lnTo>
                  <a:pt x="2115469" y="634594"/>
                </a:lnTo>
                <a:lnTo>
                  <a:pt x="2062874" y="645798"/>
                </a:lnTo>
                <a:lnTo>
                  <a:pt x="2008188" y="656262"/>
                </a:lnTo>
                <a:lnTo>
                  <a:pt x="1951510" y="665959"/>
                </a:lnTo>
                <a:lnTo>
                  <a:pt x="1892939" y="674863"/>
                </a:lnTo>
                <a:lnTo>
                  <a:pt x="1832573" y="682944"/>
                </a:lnTo>
                <a:lnTo>
                  <a:pt x="1770512" y="690177"/>
                </a:lnTo>
                <a:lnTo>
                  <a:pt x="1706855" y="696535"/>
                </a:lnTo>
                <a:lnTo>
                  <a:pt x="1641700" y="701988"/>
                </a:lnTo>
                <a:lnTo>
                  <a:pt x="1575147" y="706512"/>
                </a:lnTo>
                <a:lnTo>
                  <a:pt x="1507293" y="710078"/>
                </a:lnTo>
                <a:lnTo>
                  <a:pt x="1438239" y="712658"/>
                </a:lnTo>
                <a:lnTo>
                  <a:pt x="1368083" y="714227"/>
                </a:lnTo>
                <a:lnTo>
                  <a:pt x="1296924" y="714756"/>
                </a:lnTo>
                <a:lnTo>
                  <a:pt x="1225764" y="714227"/>
                </a:lnTo>
                <a:lnTo>
                  <a:pt x="1155608" y="712658"/>
                </a:lnTo>
                <a:lnTo>
                  <a:pt x="1086554" y="710078"/>
                </a:lnTo>
                <a:lnTo>
                  <a:pt x="1018700" y="706512"/>
                </a:lnTo>
                <a:lnTo>
                  <a:pt x="952147" y="701988"/>
                </a:lnTo>
                <a:lnTo>
                  <a:pt x="886992" y="696535"/>
                </a:lnTo>
                <a:lnTo>
                  <a:pt x="823335" y="690177"/>
                </a:lnTo>
                <a:lnTo>
                  <a:pt x="761274" y="682944"/>
                </a:lnTo>
                <a:lnTo>
                  <a:pt x="700908" y="674863"/>
                </a:lnTo>
                <a:lnTo>
                  <a:pt x="642337" y="665959"/>
                </a:lnTo>
                <a:lnTo>
                  <a:pt x="585659" y="656262"/>
                </a:lnTo>
                <a:lnTo>
                  <a:pt x="530973" y="645798"/>
                </a:lnTo>
                <a:lnTo>
                  <a:pt x="478378" y="634594"/>
                </a:lnTo>
                <a:lnTo>
                  <a:pt x="427973" y="622677"/>
                </a:lnTo>
                <a:lnTo>
                  <a:pt x="379857" y="610076"/>
                </a:lnTo>
                <a:lnTo>
                  <a:pt x="334128" y="596816"/>
                </a:lnTo>
                <a:lnTo>
                  <a:pt x="290885" y="582926"/>
                </a:lnTo>
                <a:lnTo>
                  <a:pt x="250228" y="568433"/>
                </a:lnTo>
                <a:lnTo>
                  <a:pt x="212255" y="553364"/>
                </a:lnTo>
                <a:lnTo>
                  <a:pt x="177066" y="537746"/>
                </a:lnTo>
                <a:lnTo>
                  <a:pt x="115432" y="504972"/>
                </a:lnTo>
                <a:lnTo>
                  <a:pt x="66117" y="470330"/>
                </a:lnTo>
                <a:lnTo>
                  <a:pt x="29912" y="434039"/>
                </a:lnTo>
                <a:lnTo>
                  <a:pt x="7610" y="396315"/>
                </a:lnTo>
                <a:lnTo>
                  <a:pt x="0" y="35737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85542" y="1844801"/>
            <a:ext cx="83629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S</a:t>
            </a:r>
            <a:r>
              <a:rPr sz="2000" spc="-15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4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20139" y="2945892"/>
            <a:ext cx="2964815" cy="712470"/>
          </a:xfrm>
          <a:custGeom>
            <a:avLst/>
            <a:gdLst/>
            <a:ahLst/>
            <a:cxnLst/>
            <a:rect l="l" t="t" r="r" b="b"/>
            <a:pathLst>
              <a:path w="2964815" h="712470">
                <a:moveTo>
                  <a:pt x="580009" y="0"/>
                </a:moveTo>
                <a:lnTo>
                  <a:pt x="2964688" y="0"/>
                </a:lnTo>
                <a:lnTo>
                  <a:pt x="2383790" y="712216"/>
                </a:lnTo>
                <a:lnTo>
                  <a:pt x="0" y="712216"/>
                </a:lnTo>
                <a:lnTo>
                  <a:pt x="58000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71598" y="2971292"/>
            <a:ext cx="146113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6385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READ  UNIT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PRICE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20139" y="4209288"/>
            <a:ext cx="2964815" cy="713740"/>
          </a:xfrm>
          <a:custGeom>
            <a:avLst/>
            <a:gdLst/>
            <a:ahLst/>
            <a:cxnLst/>
            <a:rect l="l" t="t" r="r" b="b"/>
            <a:pathLst>
              <a:path w="2964815" h="713739">
                <a:moveTo>
                  <a:pt x="580009" y="0"/>
                </a:moveTo>
                <a:lnTo>
                  <a:pt x="2964688" y="0"/>
                </a:lnTo>
                <a:lnTo>
                  <a:pt x="2383790" y="713739"/>
                </a:lnTo>
                <a:lnTo>
                  <a:pt x="0" y="713739"/>
                </a:lnTo>
                <a:lnTo>
                  <a:pt x="58000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46275" y="4235272"/>
            <a:ext cx="1313180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READ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QUANTITY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46732" y="5327903"/>
            <a:ext cx="1111885" cy="894080"/>
          </a:xfrm>
          <a:custGeom>
            <a:avLst/>
            <a:gdLst/>
            <a:ahLst/>
            <a:cxnLst/>
            <a:rect l="l" t="t" r="r" b="b"/>
            <a:pathLst>
              <a:path w="1111885" h="894079">
                <a:moveTo>
                  <a:pt x="555244" y="0"/>
                </a:moveTo>
                <a:lnTo>
                  <a:pt x="609986" y="1985"/>
                </a:lnTo>
                <a:lnTo>
                  <a:pt x="663005" y="7831"/>
                </a:lnTo>
                <a:lnTo>
                  <a:pt x="714093" y="17373"/>
                </a:lnTo>
                <a:lnTo>
                  <a:pt x="763045" y="30444"/>
                </a:lnTo>
                <a:lnTo>
                  <a:pt x="809657" y="46879"/>
                </a:lnTo>
                <a:lnTo>
                  <a:pt x="853721" y="66512"/>
                </a:lnTo>
                <a:lnTo>
                  <a:pt x="895032" y="89179"/>
                </a:lnTo>
                <a:lnTo>
                  <a:pt x="933385" y="114714"/>
                </a:lnTo>
                <a:lnTo>
                  <a:pt x="968574" y="142950"/>
                </a:lnTo>
                <a:lnTo>
                  <a:pt x="1000394" y="173723"/>
                </a:lnTo>
                <a:lnTo>
                  <a:pt x="1028638" y="206867"/>
                </a:lnTo>
                <a:lnTo>
                  <a:pt x="1053101" y="242216"/>
                </a:lnTo>
                <a:lnTo>
                  <a:pt x="1073578" y="279606"/>
                </a:lnTo>
                <a:lnTo>
                  <a:pt x="1089862" y="318869"/>
                </a:lnTo>
                <a:lnTo>
                  <a:pt x="1101748" y="359842"/>
                </a:lnTo>
                <a:lnTo>
                  <a:pt x="1109030" y="402358"/>
                </a:lnTo>
                <a:lnTo>
                  <a:pt x="1111504" y="446252"/>
                </a:lnTo>
                <a:lnTo>
                  <a:pt x="1109030" y="490319"/>
                </a:lnTo>
                <a:lnTo>
                  <a:pt x="1101748" y="532988"/>
                </a:lnTo>
                <a:lnTo>
                  <a:pt x="1089862" y="574095"/>
                </a:lnTo>
                <a:lnTo>
                  <a:pt x="1073578" y="613474"/>
                </a:lnTo>
                <a:lnTo>
                  <a:pt x="1053101" y="650963"/>
                </a:lnTo>
                <a:lnTo>
                  <a:pt x="1028638" y="686397"/>
                </a:lnTo>
                <a:lnTo>
                  <a:pt x="1000394" y="719611"/>
                </a:lnTo>
                <a:lnTo>
                  <a:pt x="968574" y="750441"/>
                </a:lnTo>
                <a:lnTo>
                  <a:pt x="933385" y="778723"/>
                </a:lnTo>
                <a:lnTo>
                  <a:pt x="895032" y="804294"/>
                </a:lnTo>
                <a:lnTo>
                  <a:pt x="853721" y="826987"/>
                </a:lnTo>
                <a:lnTo>
                  <a:pt x="809657" y="846640"/>
                </a:lnTo>
                <a:lnTo>
                  <a:pt x="763045" y="863088"/>
                </a:lnTo>
                <a:lnTo>
                  <a:pt x="714093" y="876167"/>
                </a:lnTo>
                <a:lnTo>
                  <a:pt x="663005" y="885713"/>
                </a:lnTo>
                <a:lnTo>
                  <a:pt x="609986" y="891560"/>
                </a:lnTo>
                <a:lnTo>
                  <a:pt x="555244" y="893546"/>
                </a:lnTo>
                <a:lnTo>
                  <a:pt x="500511" y="891560"/>
                </a:lnTo>
                <a:lnTo>
                  <a:pt x="447521" y="885713"/>
                </a:lnTo>
                <a:lnTo>
                  <a:pt x="396478" y="876167"/>
                </a:lnTo>
                <a:lnTo>
                  <a:pt x="347584" y="863088"/>
                </a:lnTo>
                <a:lnTo>
                  <a:pt x="301042" y="846640"/>
                </a:lnTo>
                <a:lnTo>
                  <a:pt x="257057" y="826987"/>
                </a:lnTo>
                <a:lnTo>
                  <a:pt x="215830" y="804294"/>
                </a:lnTo>
                <a:lnTo>
                  <a:pt x="177565" y="778723"/>
                </a:lnTo>
                <a:lnTo>
                  <a:pt x="142465" y="750441"/>
                </a:lnTo>
                <a:lnTo>
                  <a:pt x="110734" y="719611"/>
                </a:lnTo>
                <a:lnTo>
                  <a:pt x="82575" y="686397"/>
                </a:lnTo>
                <a:lnTo>
                  <a:pt x="58190" y="650963"/>
                </a:lnTo>
                <a:lnTo>
                  <a:pt x="37783" y="613474"/>
                </a:lnTo>
                <a:lnTo>
                  <a:pt x="21558" y="574095"/>
                </a:lnTo>
                <a:lnTo>
                  <a:pt x="9716" y="532988"/>
                </a:lnTo>
                <a:lnTo>
                  <a:pt x="2463" y="490319"/>
                </a:lnTo>
                <a:lnTo>
                  <a:pt x="0" y="446252"/>
                </a:lnTo>
                <a:lnTo>
                  <a:pt x="2463" y="402358"/>
                </a:lnTo>
                <a:lnTo>
                  <a:pt x="9716" y="359842"/>
                </a:lnTo>
                <a:lnTo>
                  <a:pt x="21558" y="318869"/>
                </a:lnTo>
                <a:lnTo>
                  <a:pt x="37783" y="279606"/>
                </a:lnTo>
                <a:lnTo>
                  <a:pt x="58190" y="242216"/>
                </a:lnTo>
                <a:lnTo>
                  <a:pt x="82575" y="206867"/>
                </a:lnTo>
                <a:lnTo>
                  <a:pt x="110734" y="173723"/>
                </a:lnTo>
                <a:lnTo>
                  <a:pt x="142465" y="142950"/>
                </a:lnTo>
                <a:lnTo>
                  <a:pt x="177565" y="114714"/>
                </a:lnTo>
                <a:lnTo>
                  <a:pt x="215830" y="89179"/>
                </a:lnTo>
                <a:lnTo>
                  <a:pt x="257057" y="66512"/>
                </a:lnTo>
                <a:lnTo>
                  <a:pt x="301042" y="46879"/>
                </a:lnTo>
                <a:lnTo>
                  <a:pt x="347584" y="30444"/>
                </a:lnTo>
                <a:lnTo>
                  <a:pt x="396478" y="17373"/>
                </a:lnTo>
                <a:lnTo>
                  <a:pt x="447521" y="7831"/>
                </a:lnTo>
                <a:lnTo>
                  <a:pt x="500511" y="1985"/>
                </a:lnTo>
                <a:lnTo>
                  <a:pt x="55524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06217" y="5486501"/>
            <a:ext cx="1955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64892" y="2328671"/>
            <a:ext cx="76200" cy="3065145"/>
          </a:xfrm>
          <a:custGeom>
            <a:avLst/>
            <a:gdLst/>
            <a:ahLst/>
            <a:cxnLst/>
            <a:rect l="l" t="t" r="r" b="b"/>
            <a:pathLst>
              <a:path w="76200" h="3065145">
                <a:moveTo>
                  <a:pt x="76200" y="2988564"/>
                </a:moveTo>
                <a:lnTo>
                  <a:pt x="44450" y="2988564"/>
                </a:lnTo>
                <a:lnTo>
                  <a:pt x="44450" y="2529840"/>
                </a:lnTo>
                <a:lnTo>
                  <a:pt x="31750" y="2529840"/>
                </a:lnTo>
                <a:lnTo>
                  <a:pt x="31750" y="2988564"/>
                </a:lnTo>
                <a:lnTo>
                  <a:pt x="0" y="2988564"/>
                </a:lnTo>
                <a:lnTo>
                  <a:pt x="38100" y="3064764"/>
                </a:lnTo>
                <a:lnTo>
                  <a:pt x="69850" y="3001264"/>
                </a:lnTo>
                <a:lnTo>
                  <a:pt x="76200" y="2988564"/>
                </a:lnTo>
                <a:close/>
              </a:path>
              <a:path w="76200" h="3065145">
                <a:moveTo>
                  <a:pt x="76200" y="1901952"/>
                </a:moveTo>
                <a:lnTo>
                  <a:pt x="44450" y="1901952"/>
                </a:lnTo>
                <a:lnTo>
                  <a:pt x="44450" y="1264920"/>
                </a:lnTo>
                <a:lnTo>
                  <a:pt x="31750" y="1264920"/>
                </a:lnTo>
                <a:lnTo>
                  <a:pt x="31750" y="1901952"/>
                </a:lnTo>
                <a:lnTo>
                  <a:pt x="0" y="1901952"/>
                </a:lnTo>
                <a:lnTo>
                  <a:pt x="38100" y="1978152"/>
                </a:lnTo>
                <a:lnTo>
                  <a:pt x="69850" y="1914652"/>
                </a:lnTo>
                <a:lnTo>
                  <a:pt x="76200" y="1901952"/>
                </a:lnTo>
                <a:close/>
              </a:path>
              <a:path w="76200" h="3065145">
                <a:moveTo>
                  <a:pt x="76200" y="638556"/>
                </a:moveTo>
                <a:lnTo>
                  <a:pt x="44450" y="638556"/>
                </a:lnTo>
                <a:lnTo>
                  <a:pt x="44450" y="0"/>
                </a:lnTo>
                <a:lnTo>
                  <a:pt x="31750" y="0"/>
                </a:lnTo>
                <a:lnTo>
                  <a:pt x="31750" y="638556"/>
                </a:lnTo>
                <a:lnTo>
                  <a:pt x="0" y="638556"/>
                </a:lnTo>
                <a:lnTo>
                  <a:pt x="38100" y="714756"/>
                </a:lnTo>
                <a:lnTo>
                  <a:pt x="69850" y="651256"/>
                </a:lnTo>
                <a:lnTo>
                  <a:pt x="76200" y="638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64095" y="1712976"/>
            <a:ext cx="1113155" cy="894080"/>
          </a:xfrm>
          <a:custGeom>
            <a:avLst/>
            <a:gdLst/>
            <a:ahLst/>
            <a:cxnLst/>
            <a:rect l="l" t="t" r="r" b="b"/>
            <a:pathLst>
              <a:path w="1113154" h="894080">
                <a:moveTo>
                  <a:pt x="556005" y="0"/>
                </a:moveTo>
                <a:lnTo>
                  <a:pt x="610835" y="1975"/>
                </a:lnTo>
                <a:lnTo>
                  <a:pt x="663935" y="7794"/>
                </a:lnTo>
                <a:lnTo>
                  <a:pt x="715100" y="17295"/>
                </a:lnTo>
                <a:lnTo>
                  <a:pt x="764124" y="30315"/>
                </a:lnTo>
                <a:lnTo>
                  <a:pt x="810801" y="46693"/>
                </a:lnTo>
                <a:lnTo>
                  <a:pt x="854926" y="66268"/>
                </a:lnTo>
                <a:lnTo>
                  <a:pt x="896293" y="88877"/>
                </a:lnTo>
                <a:lnTo>
                  <a:pt x="934696" y="114359"/>
                </a:lnTo>
                <a:lnTo>
                  <a:pt x="969930" y="142552"/>
                </a:lnTo>
                <a:lnTo>
                  <a:pt x="1001789" y="173294"/>
                </a:lnTo>
                <a:lnTo>
                  <a:pt x="1030067" y="206423"/>
                </a:lnTo>
                <a:lnTo>
                  <a:pt x="1054559" y="241779"/>
                </a:lnTo>
                <a:lnTo>
                  <a:pt x="1075059" y="279198"/>
                </a:lnTo>
                <a:lnTo>
                  <a:pt x="1091362" y="318519"/>
                </a:lnTo>
                <a:lnTo>
                  <a:pt x="1103261" y="359580"/>
                </a:lnTo>
                <a:lnTo>
                  <a:pt x="1110552" y="402221"/>
                </a:lnTo>
                <a:lnTo>
                  <a:pt x="1113027" y="446277"/>
                </a:lnTo>
                <a:lnTo>
                  <a:pt x="1110552" y="490186"/>
                </a:lnTo>
                <a:lnTo>
                  <a:pt x="1103261" y="532734"/>
                </a:lnTo>
                <a:lnTo>
                  <a:pt x="1091362" y="573755"/>
                </a:lnTo>
                <a:lnTo>
                  <a:pt x="1075059" y="613080"/>
                </a:lnTo>
                <a:lnTo>
                  <a:pt x="1054559" y="650542"/>
                </a:lnTo>
                <a:lnTo>
                  <a:pt x="1030067" y="685972"/>
                </a:lnTo>
                <a:lnTo>
                  <a:pt x="1001789" y="719202"/>
                </a:lnTo>
                <a:lnTo>
                  <a:pt x="969930" y="750064"/>
                </a:lnTo>
                <a:lnTo>
                  <a:pt x="934696" y="778391"/>
                </a:lnTo>
                <a:lnTo>
                  <a:pt x="896293" y="804015"/>
                </a:lnTo>
                <a:lnTo>
                  <a:pt x="854926" y="826767"/>
                </a:lnTo>
                <a:lnTo>
                  <a:pt x="810801" y="846480"/>
                </a:lnTo>
                <a:lnTo>
                  <a:pt x="764124" y="862985"/>
                </a:lnTo>
                <a:lnTo>
                  <a:pt x="715100" y="876115"/>
                </a:lnTo>
                <a:lnTo>
                  <a:pt x="663935" y="885701"/>
                </a:lnTo>
                <a:lnTo>
                  <a:pt x="610835" y="891576"/>
                </a:lnTo>
                <a:lnTo>
                  <a:pt x="556005" y="893572"/>
                </a:lnTo>
                <a:lnTo>
                  <a:pt x="501206" y="891576"/>
                </a:lnTo>
                <a:lnTo>
                  <a:pt x="448149" y="885701"/>
                </a:lnTo>
                <a:lnTo>
                  <a:pt x="397040" y="876115"/>
                </a:lnTo>
                <a:lnTo>
                  <a:pt x="348082" y="862985"/>
                </a:lnTo>
                <a:lnTo>
                  <a:pt x="301478" y="846480"/>
                </a:lnTo>
                <a:lnTo>
                  <a:pt x="257432" y="826767"/>
                </a:lnTo>
                <a:lnTo>
                  <a:pt x="216148" y="804015"/>
                </a:lnTo>
                <a:lnTo>
                  <a:pt x="177829" y="778391"/>
                </a:lnTo>
                <a:lnTo>
                  <a:pt x="142679" y="750064"/>
                </a:lnTo>
                <a:lnTo>
                  <a:pt x="110901" y="719202"/>
                </a:lnTo>
                <a:lnTo>
                  <a:pt x="82700" y="685972"/>
                </a:lnTo>
                <a:lnTo>
                  <a:pt x="58279" y="650542"/>
                </a:lnTo>
                <a:lnTo>
                  <a:pt x="37842" y="613080"/>
                </a:lnTo>
                <a:lnTo>
                  <a:pt x="21591" y="573755"/>
                </a:lnTo>
                <a:lnTo>
                  <a:pt x="9732" y="532734"/>
                </a:lnTo>
                <a:lnTo>
                  <a:pt x="2466" y="490186"/>
                </a:lnTo>
                <a:lnTo>
                  <a:pt x="0" y="446277"/>
                </a:lnTo>
                <a:lnTo>
                  <a:pt x="2466" y="402221"/>
                </a:lnTo>
                <a:lnTo>
                  <a:pt x="9732" y="359580"/>
                </a:lnTo>
                <a:lnTo>
                  <a:pt x="21591" y="318519"/>
                </a:lnTo>
                <a:lnTo>
                  <a:pt x="37842" y="279198"/>
                </a:lnTo>
                <a:lnTo>
                  <a:pt x="58279" y="241779"/>
                </a:lnTo>
                <a:lnTo>
                  <a:pt x="82700" y="206423"/>
                </a:lnTo>
                <a:lnTo>
                  <a:pt x="110901" y="173294"/>
                </a:lnTo>
                <a:lnTo>
                  <a:pt x="142679" y="142552"/>
                </a:lnTo>
                <a:lnTo>
                  <a:pt x="177829" y="114359"/>
                </a:lnTo>
                <a:lnTo>
                  <a:pt x="216148" y="88877"/>
                </a:lnTo>
                <a:lnTo>
                  <a:pt x="257432" y="66268"/>
                </a:lnTo>
                <a:lnTo>
                  <a:pt x="301478" y="46693"/>
                </a:lnTo>
                <a:lnTo>
                  <a:pt x="348082" y="30315"/>
                </a:lnTo>
                <a:lnTo>
                  <a:pt x="397040" y="17295"/>
                </a:lnTo>
                <a:lnTo>
                  <a:pt x="448149" y="7794"/>
                </a:lnTo>
                <a:lnTo>
                  <a:pt x="501206" y="1975"/>
                </a:lnTo>
                <a:lnTo>
                  <a:pt x="55600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324725" y="1869694"/>
            <a:ext cx="195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934265" y="2941129"/>
            <a:ext cx="3344545" cy="901065"/>
            <a:chOff x="5934265" y="2941129"/>
            <a:chExt cx="3344545" cy="901065"/>
          </a:xfrm>
        </p:grpSpPr>
        <p:sp>
          <p:nvSpPr>
            <p:cNvPr id="15" name="object 15"/>
            <p:cNvSpPr/>
            <p:nvPr/>
          </p:nvSpPr>
          <p:spPr>
            <a:xfrm>
              <a:off x="5939028" y="2945892"/>
              <a:ext cx="3335020" cy="891540"/>
            </a:xfrm>
            <a:custGeom>
              <a:avLst/>
              <a:gdLst/>
              <a:ahLst/>
              <a:cxnLst/>
              <a:rect l="l" t="t" r="r" b="b"/>
              <a:pathLst>
                <a:path w="3335020" h="891539">
                  <a:moveTo>
                    <a:pt x="3334512" y="0"/>
                  </a:moveTo>
                  <a:lnTo>
                    <a:pt x="0" y="0"/>
                  </a:lnTo>
                  <a:lnTo>
                    <a:pt x="0" y="891540"/>
                  </a:lnTo>
                  <a:lnTo>
                    <a:pt x="3334512" y="891540"/>
                  </a:lnTo>
                  <a:lnTo>
                    <a:pt x="33345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39028" y="2945892"/>
              <a:ext cx="3335020" cy="891540"/>
            </a:xfrm>
            <a:custGeom>
              <a:avLst/>
              <a:gdLst/>
              <a:ahLst/>
              <a:cxnLst/>
              <a:rect l="l" t="t" r="r" b="b"/>
              <a:pathLst>
                <a:path w="3335020" h="891539">
                  <a:moveTo>
                    <a:pt x="0" y="891540"/>
                  </a:moveTo>
                  <a:lnTo>
                    <a:pt x="3334512" y="891540"/>
                  </a:lnTo>
                  <a:lnTo>
                    <a:pt x="3334512" y="0"/>
                  </a:lnTo>
                  <a:lnTo>
                    <a:pt x="0" y="0"/>
                  </a:lnTo>
                  <a:lnTo>
                    <a:pt x="0" y="89154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126226" y="2971292"/>
            <a:ext cx="296418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0452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latin typeface="Arial"/>
                <a:cs typeface="Arial"/>
              </a:rPr>
              <a:t>TOTAL </a:t>
            </a:r>
            <a:r>
              <a:rPr sz="2000" dirty="0">
                <a:latin typeface="Arial"/>
                <a:cs typeface="Arial"/>
              </a:rPr>
              <a:t>SALE =  UNITPRICE </a:t>
            </a:r>
            <a:r>
              <a:rPr sz="2000" dirty="0">
                <a:latin typeface="Symbol"/>
                <a:cs typeface="Symbol"/>
              </a:rPr>
              <a:t>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QUANTITY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932741" y="4245673"/>
            <a:ext cx="2974340" cy="721995"/>
            <a:chOff x="5932741" y="4245673"/>
            <a:chExt cx="2974340" cy="721995"/>
          </a:xfrm>
        </p:grpSpPr>
        <p:sp>
          <p:nvSpPr>
            <p:cNvPr id="19" name="object 19"/>
            <p:cNvSpPr/>
            <p:nvPr/>
          </p:nvSpPr>
          <p:spPr>
            <a:xfrm>
              <a:off x="5937503" y="4250435"/>
              <a:ext cx="2964815" cy="712470"/>
            </a:xfrm>
            <a:custGeom>
              <a:avLst/>
              <a:gdLst/>
              <a:ahLst/>
              <a:cxnLst/>
              <a:rect l="l" t="t" r="r" b="b"/>
              <a:pathLst>
                <a:path w="2964815" h="712470">
                  <a:moveTo>
                    <a:pt x="2964688" y="0"/>
                  </a:moveTo>
                  <a:lnTo>
                    <a:pt x="580771" y="0"/>
                  </a:lnTo>
                  <a:lnTo>
                    <a:pt x="0" y="712215"/>
                  </a:lnTo>
                  <a:lnTo>
                    <a:pt x="2383028" y="712215"/>
                  </a:lnTo>
                  <a:lnTo>
                    <a:pt x="2964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937503" y="4250435"/>
              <a:ext cx="2964815" cy="712470"/>
            </a:xfrm>
            <a:custGeom>
              <a:avLst/>
              <a:gdLst/>
              <a:ahLst/>
              <a:cxnLst/>
              <a:rect l="l" t="t" r="r" b="b"/>
              <a:pathLst>
                <a:path w="2964815" h="712470">
                  <a:moveTo>
                    <a:pt x="580771" y="0"/>
                  </a:moveTo>
                  <a:lnTo>
                    <a:pt x="2964688" y="0"/>
                  </a:lnTo>
                  <a:lnTo>
                    <a:pt x="2383028" y="712215"/>
                  </a:lnTo>
                  <a:lnTo>
                    <a:pt x="0" y="712215"/>
                  </a:lnTo>
                  <a:lnTo>
                    <a:pt x="580771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685915" y="4235272"/>
            <a:ext cx="1472565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PRINT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spc="-4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14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AL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ALE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118669" y="5323141"/>
            <a:ext cx="2603500" cy="724535"/>
            <a:chOff x="6118669" y="5323141"/>
            <a:chExt cx="2603500" cy="724535"/>
          </a:xfrm>
        </p:grpSpPr>
        <p:sp>
          <p:nvSpPr>
            <p:cNvPr id="23" name="object 23"/>
            <p:cNvSpPr/>
            <p:nvPr/>
          </p:nvSpPr>
          <p:spPr>
            <a:xfrm>
              <a:off x="6123432" y="5327903"/>
              <a:ext cx="2593975" cy="715010"/>
            </a:xfrm>
            <a:custGeom>
              <a:avLst/>
              <a:gdLst/>
              <a:ahLst/>
              <a:cxnLst/>
              <a:rect l="l" t="t" r="r" b="b"/>
              <a:pathLst>
                <a:path w="2593975" h="715010">
                  <a:moveTo>
                    <a:pt x="1296923" y="0"/>
                  </a:moveTo>
                  <a:lnTo>
                    <a:pt x="1225764" y="528"/>
                  </a:lnTo>
                  <a:lnTo>
                    <a:pt x="1155608" y="2097"/>
                  </a:lnTo>
                  <a:lnTo>
                    <a:pt x="1086554" y="4677"/>
                  </a:lnTo>
                  <a:lnTo>
                    <a:pt x="1018700" y="8243"/>
                  </a:lnTo>
                  <a:lnTo>
                    <a:pt x="952147" y="12767"/>
                  </a:lnTo>
                  <a:lnTo>
                    <a:pt x="886992" y="18220"/>
                  </a:lnTo>
                  <a:lnTo>
                    <a:pt x="823335" y="24578"/>
                  </a:lnTo>
                  <a:lnTo>
                    <a:pt x="761274" y="31811"/>
                  </a:lnTo>
                  <a:lnTo>
                    <a:pt x="700908" y="39892"/>
                  </a:lnTo>
                  <a:lnTo>
                    <a:pt x="642337" y="48796"/>
                  </a:lnTo>
                  <a:lnTo>
                    <a:pt x="585659" y="58493"/>
                  </a:lnTo>
                  <a:lnTo>
                    <a:pt x="530973" y="68957"/>
                  </a:lnTo>
                  <a:lnTo>
                    <a:pt x="478378" y="80161"/>
                  </a:lnTo>
                  <a:lnTo>
                    <a:pt x="427973" y="92078"/>
                  </a:lnTo>
                  <a:lnTo>
                    <a:pt x="379856" y="104679"/>
                  </a:lnTo>
                  <a:lnTo>
                    <a:pt x="334128" y="117939"/>
                  </a:lnTo>
                  <a:lnTo>
                    <a:pt x="290885" y="131829"/>
                  </a:lnTo>
                  <a:lnTo>
                    <a:pt x="250228" y="146322"/>
                  </a:lnTo>
                  <a:lnTo>
                    <a:pt x="212255" y="161391"/>
                  </a:lnTo>
                  <a:lnTo>
                    <a:pt x="177066" y="177009"/>
                  </a:lnTo>
                  <a:lnTo>
                    <a:pt x="115432" y="209783"/>
                  </a:lnTo>
                  <a:lnTo>
                    <a:pt x="66117" y="244425"/>
                  </a:lnTo>
                  <a:lnTo>
                    <a:pt x="29912" y="280716"/>
                  </a:lnTo>
                  <a:lnTo>
                    <a:pt x="7610" y="318440"/>
                  </a:lnTo>
                  <a:lnTo>
                    <a:pt x="0" y="357378"/>
                  </a:lnTo>
                  <a:lnTo>
                    <a:pt x="1918" y="376985"/>
                  </a:lnTo>
                  <a:lnTo>
                    <a:pt x="16974" y="415345"/>
                  </a:lnTo>
                  <a:lnTo>
                    <a:pt x="46326" y="452381"/>
                  </a:lnTo>
                  <a:lnTo>
                    <a:pt x="89185" y="487876"/>
                  </a:lnTo>
                  <a:lnTo>
                    <a:pt x="144758" y="521612"/>
                  </a:lnTo>
                  <a:lnTo>
                    <a:pt x="212255" y="553369"/>
                  </a:lnTo>
                  <a:lnTo>
                    <a:pt x="250228" y="568439"/>
                  </a:lnTo>
                  <a:lnTo>
                    <a:pt x="290885" y="582932"/>
                  </a:lnTo>
                  <a:lnTo>
                    <a:pt x="334128" y="596821"/>
                  </a:lnTo>
                  <a:lnTo>
                    <a:pt x="379856" y="610081"/>
                  </a:lnTo>
                  <a:lnTo>
                    <a:pt x="427973" y="622682"/>
                  </a:lnTo>
                  <a:lnTo>
                    <a:pt x="478378" y="634598"/>
                  </a:lnTo>
                  <a:lnTo>
                    <a:pt x="530973" y="645801"/>
                  </a:lnTo>
                  <a:lnTo>
                    <a:pt x="585659" y="656265"/>
                  </a:lnTo>
                  <a:lnTo>
                    <a:pt x="642337" y="665962"/>
                  </a:lnTo>
                  <a:lnTo>
                    <a:pt x="700908" y="674865"/>
                  </a:lnTo>
                  <a:lnTo>
                    <a:pt x="761274" y="682946"/>
                  </a:lnTo>
                  <a:lnTo>
                    <a:pt x="823335" y="690179"/>
                  </a:lnTo>
                  <a:lnTo>
                    <a:pt x="886992" y="696536"/>
                  </a:lnTo>
                  <a:lnTo>
                    <a:pt x="952147" y="701989"/>
                  </a:lnTo>
                  <a:lnTo>
                    <a:pt x="1018700" y="706512"/>
                  </a:lnTo>
                  <a:lnTo>
                    <a:pt x="1086554" y="710078"/>
                  </a:lnTo>
                  <a:lnTo>
                    <a:pt x="1155608" y="712658"/>
                  </a:lnTo>
                  <a:lnTo>
                    <a:pt x="1225764" y="714227"/>
                  </a:lnTo>
                  <a:lnTo>
                    <a:pt x="1296923" y="714756"/>
                  </a:lnTo>
                  <a:lnTo>
                    <a:pt x="1368083" y="714227"/>
                  </a:lnTo>
                  <a:lnTo>
                    <a:pt x="1438239" y="712658"/>
                  </a:lnTo>
                  <a:lnTo>
                    <a:pt x="1507293" y="710078"/>
                  </a:lnTo>
                  <a:lnTo>
                    <a:pt x="1575147" y="706512"/>
                  </a:lnTo>
                  <a:lnTo>
                    <a:pt x="1641700" y="701989"/>
                  </a:lnTo>
                  <a:lnTo>
                    <a:pt x="1706855" y="696536"/>
                  </a:lnTo>
                  <a:lnTo>
                    <a:pt x="1770512" y="690179"/>
                  </a:lnTo>
                  <a:lnTo>
                    <a:pt x="1832573" y="682946"/>
                  </a:lnTo>
                  <a:lnTo>
                    <a:pt x="1892939" y="674865"/>
                  </a:lnTo>
                  <a:lnTo>
                    <a:pt x="1951510" y="665962"/>
                  </a:lnTo>
                  <a:lnTo>
                    <a:pt x="2008188" y="656265"/>
                  </a:lnTo>
                  <a:lnTo>
                    <a:pt x="2062874" y="645801"/>
                  </a:lnTo>
                  <a:lnTo>
                    <a:pt x="2115469" y="634598"/>
                  </a:lnTo>
                  <a:lnTo>
                    <a:pt x="2165874" y="622682"/>
                  </a:lnTo>
                  <a:lnTo>
                    <a:pt x="2213990" y="610081"/>
                  </a:lnTo>
                  <a:lnTo>
                    <a:pt x="2259719" y="596821"/>
                  </a:lnTo>
                  <a:lnTo>
                    <a:pt x="2302962" y="582932"/>
                  </a:lnTo>
                  <a:lnTo>
                    <a:pt x="2343619" y="568439"/>
                  </a:lnTo>
                  <a:lnTo>
                    <a:pt x="2381592" y="553369"/>
                  </a:lnTo>
                  <a:lnTo>
                    <a:pt x="2416781" y="537751"/>
                  </a:lnTo>
                  <a:lnTo>
                    <a:pt x="2478415" y="504978"/>
                  </a:lnTo>
                  <a:lnTo>
                    <a:pt x="2527730" y="470335"/>
                  </a:lnTo>
                  <a:lnTo>
                    <a:pt x="2563935" y="434042"/>
                  </a:lnTo>
                  <a:lnTo>
                    <a:pt x="2586237" y="396317"/>
                  </a:lnTo>
                  <a:lnTo>
                    <a:pt x="2593847" y="357378"/>
                  </a:lnTo>
                  <a:lnTo>
                    <a:pt x="2591929" y="337771"/>
                  </a:lnTo>
                  <a:lnTo>
                    <a:pt x="2576873" y="299413"/>
                  </a:lnTo>
                  <a:lnTo>
                    <a:pt x="2547521" y="262378"/>
                  </a:lnTo>
                  <a:lnTo>
                    <a:pt x="2504662" y="226884"/>
                  </a:lnTo>
                  <a:lnTo>
                    <a:pt x="2449089" y="193149"/>
                  </a:lnTo>
                  <a:lnTo>
                    <a:pt x="2381592" y="161391"/>
                  </a:lnTo>
                  <a:lnTo>
                    <a:pt x="2343619" y="146322"/>
                  </a:lnTo>
                  <a:lnTo>
                    <a:pt x="2302962" y="131829"/>
                  </a:lnTo>
                  <a:lnTo>
                    <a:pt x="2259719" y="117939"/>
                  </a:lnTo>
                  <a:lnTo>
                    <a:pt x="2213991" y="104679"/>
                  </a:lnTo>
                  <a:lnTo>
                    <a:pt x="2165874" y="92078"/>
                  </a:lnTo>
                  <a:lnTo>
                    <a:pt x="2115469" y="80161"/>
                  </a:lnTo>
                  <a:lnTo>
                    <a:pt x="2062874" y="68957"/>
                  </a:lnTo>
                  <a:lnTo>
                    <a:pt x="2008188" y="58493"/>
                  </a:lnTo>
                  <a:lnTo>
                    <a:pt x="1951510" y="48796"/>
                  </a:lnTo>
                  <a:lnTo>
                    <a:pt x="1892939" y="39892"/>
                  </a:lnTo>
                  <a:lnTo>
                    <a:pt x="1832573" y="31811"/>
                  </a:lnTo>
                  <a:lnTo>
                    <a:pt x="1770512" y="24578"/>
                  </a:lnTo>
                  <a:lnTo>
                    <a:pt x="1706855" y="18220"/>
                  </a:lnTo>
                  <a:lnTo>
                    <a:pt x="1641700" y="12767"/>
                  </a:lnTo>
                  <a:lnTo>
                    <a:pt x="1575147" y="8243"/>
                  </a:lnTo>
                  <a:lnTo>
                    <a:pt x="1507293" y="4677"/>
                  </a:lnTo>
                  <a:lnTo>
                    <a:pt x="1438239" y="2097"/>
                  </a:lnTo>
                  <a:lnTo>
                    <a:pt x="1368083" y="528"/>
                  </a:lnTo>
                  <a:lnTo>
                    <a:pt x="12969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123432" y="5327903"/>
              <a:ext cx="2593975" cy="715010"/>
            </a:xfrm>
            <a:custGeom>
              <a:avLst/>
              <a:gdLst/>
              <a:ahLst/>
              <a:cxnLst/>
              <a:rect l="l" t="t" r="r" b="b"/>
              <a:pathLst>
                <a:path w="2593975" h="715010">
                  <a:moveTo>
                    <a:pt x="0" y="357378"/>
                  </a:moveTo>
                  <a:lnTo>
                    <a:pt x="7610" y="318440"/>
                  </a:lnTo>
                  <a:lnTo>
                    <a:pt x="29912" y="280716"/>
                  </a:lnTo>
                  <a:lnTo>
                    <a:pt x="66117" y="244425"/>
                  </a:lnTo>
                  <a:lnTo>
                    <a:pt x="115432" y="209783"/>
                  </a:lnTo>
                  <a:lnTo>
                    <a:pt x="177066" y="177009"/>
                  </a:lnTo>
                  <a:lnTo>
                    <a:pt x="212255" y="161391"/>
                  </a:lnTo>
                  <a:lnTo>
                    <a:pt x="250228" y="146322"/>
                  </a:lnTo>
                  <a:lnTo>
                    <a:pt x="290885" y="131829"/>
                  </a:lnTo>
                  <a:lnTo>
                    <a:pt x="334128" y="117939"/>
                  </a:lnTo>
                  <a:lnTo>
                    <a:pt x="379856" y="104679"/>
                  </a:lnTo>
                  <a:lnTo>
                    <a:pt x="427973" y="92078"/>
                  </a:lnTo>
                  <a:lnTo>
                    <a:pt x="478378" y="80161"/>
                  </a:lnTo>
                  <a:lnTo>
                    <a:pt x="530973" y="68957"/>
                  </a:lnTo>
                  <a:lnTo>
                    <a:pt x="585659" y="58493"/>
                  </a:lnTo>
                  <a:lnTo>
                    <a:pt x="642337" y="48796"/>
                  </a:lnTo>
                  <a:lnTo>
                    <a:pt x="700908" y="39892"/>
                  </a:lnTo>
                  <a:lnTo>
                    <a:pt x="761274" y="31811"/>
                  </a:lnTo>
                  <a:lnTo>
                    <a:pt x="823335" y="24578"/>
                  </a:lnTo>
                  <a:lnTo>
                    <a:pt x="886992" y="18220"/>
                  </a:lnTo>
                  <a:lnTo>
                    <a:pt x="952147" y="12767"/>
                  </a:lnTo>
                  <a:lnTo>
                    <a:pt x="1018700" y="8243"/>
                  </a:lnTo>
                  <a:lnTo>
                    <a:pt x="1086554" y="4677"/>
                  </a:lnTo>
                  <a:lnTo>
                    <a:pt x="1155608" y="2097"/>
                  </a:lnTo>
                  <a:lnTo>
                    <a:pt x="1225764" y="528"/>
                  </a:lnTo>
                  <a:lnTo>
                    <a:pt x="1296923" y="0"/>
                  </a:lnTo>
                  <a:lnTo>
                    <a:pt x="1368083" y="528"/>
                  </a:lnTo>
                  <a:lnTo>
                    <a:pt x="1438239" y="2097"/>
                  </a:lnTo>
                  <a:lnTo>
                    <a:pt x="1507293" y="4677"/>
                  </a:lnTo>
                  <a:lnTo>
                    <a:pt x="1575147" y="8243"/>
                  </a:lnTo>
                  <a:lnTo>
                    <a:pt x="1641700" y="12767"/>
                  </a:lnTo>
                  <a:lnTo>
                    <a:pt x="1706855" y="18220"/>
                  </a:lnTo>
                  <a:lnTo>
                    <a:pt x="1770512" y="24578"/>
                  </a:lnTo>
                  <a:lnTo>
                    <a:pt x="1832573" y="31811"/>
                  </a:lnTo>
                  <a:lnTo>
                    <a:pt x="1892939" y="39892"/>
                  </a:lnTo>
                  <a:lnTo>
                    <a:pt x="1951510" y="48796"/>
                  </a:lnTo>
                  <a:lnTo>
                    <a:pt x="2008188" y="58493"/>
                  </a:lnTo>
                  <a:lnTo>
                    <a:pt x="2062874" y="68957"/>
                  </a:lnTo>
                  <a:lnTo>
                    <a:pt x="2115469" y="80161"/>
                  </a:lnTo>
                  <a:lnTo>
                    <a:pt x="2165874" y="92078"/>
                  </a:lnTo>
                  <a:lnTo>
                    <a:pt x="2213991" y="104679"/>
                  </a:lnTo>
                  <a:lnTo>
                    <a:pt x="2259719" y="117939"/>
                  </a:lnTo>
                  <a:lnTo>
                    <a:pt x="2302962" y="131829"/>
                  </a:lnTo>
                  <a:lnTo>
                    <a:pt x="2343619" y="146322"/>
                  </a:lnTo>
                  <a:lnTo>
                    <a:pt x="2381592" y="161391"/>
                  </a:lnTo>
                  <a:lnTo>
                    <a:pt x="2416781" y="177009"/>
                  </a:lnTo>
                  <a:lnTo>
                    <a:pt x="2478415" y="209783"/>
                  </a:lnTo>
                  <a:lnTo>
                    <a:pt x="2527730" y="244425"/>
                  </a:lnTo>
                  <a:lnTo>
                    <a:pt x="2563935" y="280716"/>
                  </a:lnTo>
                  <a:lnTo>
                    <a:pt x="2586237" y="318440"/>
                  </a:lnTo>
                  <a:lnTo>
                    <a:pt x="2593847" y="357378"/>
                  </a:lnTo>
                  <a:lnTo>
                    <a:pt x="2591929" y="376985"/>
                  </a:lnTo>
                  <a:lnTo>
                    <a:pt x="2576873" y="415345"/>
                  </a:lnTo>
                  <a:lnTo>
                    <a:pt x="2547521" y="452381"/>
                  </a:lnTo>
                  <a:lnTo>
                    <a:pt x="2504662" y="487876"/>
                  </a:lnTo>
                  <a:lnTo>
                    <a:pt x="2449089" y="521612"/>
                  </a:lnTo>
                  <a:lnTo>
                    <a:pt x="2381592" y="553369"/>
                  </a:lnTo>
                  <a:lnTo>
                    <a:pt x="2343619" y="568439"/>
                  </a:lnTo>
                  <a:lnTo>
                    <a:pt x="2302962" y="582932"/>
                  </a:lnTo>
                  <a:lnTo>
                    <a:pt x="2259719" y="596821"/>
                  </a:lnTo>
                  <a:lnTo>
                    <a:pt x="2213990" y="610081"/>
                  </a:lnTo>
                  <a:lnTo>
                    <a:pt x="2165874" y="622682"/>
                  </a:lnTo>
                  <a:lnTo>
                    <a:pt x="2115469" y="634598"/>
                  </a:lnTo>
                  <a:lnTo>
                    <a:pt x="2062874" y="645801"/>
                  </a:lnTo>
                  <a:lnTo>
                    <a:pt x="2008188" y="656265"/>
                  </a:lnTo>
                  <a:lnTo>
                    <a:pt x="1951510" y="665962"/>
                  </a:lnTo>
                  <a:lnTo>
                    <a:pt x="1892939" y="674865"/>
                  </a:lnTo>
                  <a:lnTo>
                    <a:pt x="1832573" y="682946"/>
                  </a:lnTo>
                  <a:lnTo>
                    <a:pt x="1770512" y="690179"/>
                  </a:lnTo>
                  <a:lnTo>
                    <a:pt x="1706855" y="696536"/>
                  </a:lnTo>
                  <a:lnTo>
                    <a:pt x="1641700" y="701989"/>
                  </a:lnTo>
                  <a:lnTo>
                    <a:pt x="1575147" y="706512"/>
                  </a:lnTo>
                  <a:lnTo>
                    <a:pt x="1507293" y="710078"/>
                  </a:lnTo>
                  <a:lnTo>
                    <a:pt x="1438239" y="712658"/>
                  </a:lnTo>
                  <a:lnTo>
                    <a:pt x="1368083" y="714227"/>
                  </a:lnTo>
                  <a:lnTo>
                    <a:pt x="1296923" y="714756"/>
                  </a:lnTo>
                  <a:lnTo>
                    <a:pt x="1225764" y="714227"/>
                  </a:lnTo>
                  <a:lnTo>
                    <a:pt x="1155608" y="712658"/>
                  </a:lnTo>
                  <a:lnTo>
                    <a:pt x="1086554" y="710078"/>
                  </a:lnTo>
                  <a:lnTo>
                    <a:pt x="1018700" y="706512"/>
                  </a:lnTo>
                  <a:lnTo>
                    <a:pt x="952147" y="701989"/>
                  </a:lnTo>
                  <a:lnTo>
                    <a:pt x="886992" y="696536"/>
                  </a:lnTo>
                  <a:lnTo>
                    <a:pt x="823335" y="690179"/>
                  </a:lnTo>
                  <a:lnTo>
                    <a:pt x="761274" y="682946"/>
                  </a:lnTo>
                  <a:lnTo>
                    <a:pt x="700908" y="674865"/>
                  </a:lnTo>
                  <a:lnTo>
                    <a:pt x="642337" y="665962"/>
                  </a:lnTo>
                  <a:lnTo>
                    <a:pt x="585659" y="656265"/>
                  </a:lnTo>
                  <a:lnTo>
                    <a:pt x="530973" y="645801"/>
                  </a:lnTo>
                  <a:lnTo>
                    <a:pt x="478378" y="634598"/>
                  </a:lnTo>
                  <a:lnTo>
                    <a:pt x="427973" y="622682"/>
                  </a:lnTo>
                  <a:lnTo>
                    <a:pt x="379856" y="610081"/>
                  </a:lnTo>
                  <a:lnTo>
                    <a:pt x="334128" y="596821"/>
                  </a:lnTo>
                  <a:lnTo>
                    <a:pt x="290885" y="582932"/>
                  </a:lnTo>
                  <a:lnTo>
                    <a:pt x="250228" y="568439"/>
                  </a:lnTo>
                  <a:lnTo>
                    <a:pt x="212255" y="553369"/>
                  </a:lnTo>
                  <a:lnTo>
                    <a:pt x="177066" y="537751"/>
                  </a:lnTo>
                  <a:lnTo>
                    <a:pt x="115432" y="504978"/>
                  </a:lnTo>
                  <a:lnTo>
                    <a:pt x="66117" y="470335"/>
                  </a:lnTo>
                  <a:lnTo>
                    <a:pt x="29912" y="434042"/>
                  </a:lnTo>
                  <a:lnTo>
                    <a:pt x="7610" y="396317"/>
                  </a:lnTo>
                  <a:lnTo>
                    <a:pt x="0" y="35737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065009" y="5459984"/>
            <a:ext cx="7137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-4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OP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382256" y="2474975"/>
            <a:ext cx="76200" cy="2918460"/>
          </a:xfrm>
          <a:custGeom>
            <a:avLst/>
            <a:gdLst/>
            <a:ahLst/>
            <a:cxnLst/>
            <a:rect l="l" t="t" r="r" b="b"/>
            <a:pathLst>
              <a:path w="76200" h="2918460">
                <a:moveTo>
                  <a:pt x="76200" y="2842260"/>
                </a:moveTo>
                <a:lnTo>
                  <a:pt x="44450" y="2842260"/>
                </a:lnTo>
                <a:lnTo>
                  <a:pt x="44450" y="2383536"/>
                </a:lnTo>
                <a:lnTo>
                  <a:pt x="31750" y="2383536"/>
                </a:lnTo>
                <a:lnTo>
                  <a:pt x="31750" y="2842260"/>
                </a:lnTo>
                <a:lnTo>
                  <a:pt x="0" y="2842260"/>
                </a:lnTo>
                <a:lnTo>
                  <a:pt x="38100" y="2918460"/>
                </a:lnTo>
                <a:lnTo>
                  <a:pt x="69850" y="2854960"/>
                </a:lnTo>
                <a:lnTo>
                  <a:pt x="76200" y="2842260"/>
                </a:lnTo>
                <a:close/>
              </a:path>
              <a:path w="76200" h="2918460">
                <a:moveTo>
                  <a:pt x="76200" y="1723644"/>
                </a:moveTo>
                <a:lnTo>
                  <a:pt x="44450" y="1723644"/>
                </a:lnTo>
                <a:lnTo>
                  <a:pt x="44450" y="1263396"/>
                </a:lnTo>
                <a:lnTo>
                  <a:pt x="31750" y="1263396"/>
                </a:lnTo>
                <a:lnTo>
                  <a:pt x="31750" y="1723644"/>
                </a:lnTo>
                <a:lnTo>
                  <a:pt x="0" y="1723644"/>
                </a:lnTo>
                <a:lnTo>
                  <a:pt x="38100" y="1799844"/>
                </a:lnTo>
                <a:lnTo>
                  <a:pt x="69850" y="1736344"/>
                </a:lnTo>
                <a:lnTo>
                  <a:pt x="76200" y="1723644"/>
                </a:lnTo>
                <a:close/>
              </a:path>
              <a:path w="76200" h="2918460">
                <a:moveTo>
                  <a:pt x="76200" y="460248"/>
                </a:moveTo>
                <a:lnTo>
                  <a:pt x="44450" y="460248"/>
                </a:lnTo>
                <a:lnTo>
                  <a:pt x="44450" y="0"/>
                </a:lnTo>
                <a:lnTo>
                  <a:pt x="31750" y="0"/>
                </a:lnTo>
                <a:lnTo>
                  <a:pt x="31750" y="460248"/>
                </a:lnTo>
                <a:lnTo>
                  <a:pt x="0" y="460248"/>
                </a:lnTo>
                <a:lnTo>
                  <a:pt x="38100" y="536448"/>
                </a:lnTo>
                <a:lnTo>
                  <a:pt x="69850" y="472948"/>
                </a:lnTo>
                <a:lnTo>
                  <a:pt x="76200" y="460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5671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PRE-PROGRAMMING</a:t>
            </a:r>
            <a:r>
              <a:rPr sz="3600" spc="-25" dirty="0"/>
              <a:t> </a:t>
            </a:r>
            <a:r>
              <a:rPr sz="3600" dirty="0"/>
              <a:t>PHASE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22070" y="1428516"/>
            <a:ext cx="7919720" cy="356997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5"/>
              </a:spcBef>
              <a:tabLst>
                <a:tab pos="309245" algn="l"/>
              </a:tabLst>
            </a:pPr>
            <a:r>
              <a:rPr sz="1450" spc="235" dirty="0">
                <a:solidFill>
                  <a:srgbClr val="0E6EC5"/>
                </a:solidFill>
                <a:latin typeface="Arial"/>
                <a:cs typeface="Arial"/>
              </a:rPr>
              <a:t>	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Finding </a:t>
            </a:r>
            <a:r>
              <a:rPr sz="1800" b="1" spc="-20" dirty="0">
                <a:solidFill>
                  <a:srgbClr val="404040"/>
                </a:solidFill>
                <a:latin typeface="Trebuchet MS"/>
                <a:cs typeface="Trebuchet MS"/>
              </a:rPr>
              <a:t>Average</a:t>
            </a:r>
            <a:r>
              <a:rPr sz="1800" b="1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Problem</a:t>
            </a:r>
            <a:endParaRPr sz="18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1005"/>
              </a:spcBef>
              <a:buClr>
                <a:srgbClr val="0E6EC5"/>
              </a:buClr>
              <a:buSzPct val="78125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25" dirty="0">
                <a:solidFill>
                  <a:srgbClr val="404040"/>
                </a:solidFill>
                <a:latin typeface="Trebuchet MS"/>
                <a:cs typeface="Trebuchet MS"/>
              </a:rPr>
              <a:t>Read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 sequence of </a:t>
            </a:r>
            <a:r>
              <a:rPr sz="1600" spc="-40" dirty="0">
                <a:solidFill>
                  <a:srgbClr val="404040"/>
                </a:solidFill>
                <a:latin typeface="Trebuchet MS"/>
                <a:cs typeface="Trebuchet MS"/>
              </a:rPr>
              <a:t>number,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find the average of the number and print the</a:t>
            </a:r>
            <a:r>
              <a:rPr sz="1600" spc="2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average.</a:t>
            </a:r>
            <a:endParaRPr sz="16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994"/>
              </a:spcBef>
              <a:buClr>
                <a:srgbClr val="0E6EC5"/>
              </a:buClr>
              <a:buSzPct val="78125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Solution: Stepwise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Analysis of </a:t>
            </a:r>
            <a:r>
              <a:rPr sz="1600" spc="-15" dirty="0">
                <a:solidFill>
                  <a:srgbClr val="404040"/>
                </a:solidFill>
                <a:latin typeface="Trebuchet MS"/>
                <a:cs typeface="Trebuchet MS"/>
              </a:rPr>
              <a:t>Average</a:t>
            </a:r>
            <a:r>
              <a:rPr sz="16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Trebuchet MS"/>
                <a:cs typeface="Trebuchet MS"/>
              </a:rPr>
              <a:t>Problem</a:t>
            </a:r>
            <a:endParaRPr sz="1600">
              <a:latin typeface="Trebuchet MS"/>
              <a:cs typeface="Trebuchet MS"/>
            </a:endParaRPr>
          </a:p>
          <a:p>
            <a:pPr marL="1122045" lvl="1" indent="-287655">
              <a:lnSpc>
                <a:spcPct val="100000"/>
              </a:lnSpc>
              <a:spcBef>
                <a:spcPts val="1005"/>
              </a:spcBef>
              <a:buClr>
                <a:srgbClr val="0E6EC5"/>
              </a:buClr>
              <a:buSzPct val="78571"/>
              <a:buFont typeface="Wingdings"/>
              <a:buChar char=""/>
              <a:tabLst>
                <a:tab pos="1122045" algn="l"/>
                <a:tab pos="1122680" algn="l"/>
              </a:tabLst>
            </a:pP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Start the processing</a:t>
            </a:r>
            <a:endParaRPr sz="1400">
              <a:latin typeface="Trebuchet MS"/>
              <a:cs typeface="Trebuchet MS"/>
            </a:endParaRPr>
          </a:p>
          <a:p>
            <a:pPr marL="1122045" lvl="1" indent="-287655">
              <a:lnSpc>
                <a:spcPct val="100000"/>
              </a:lnSpc>
              <a:spcBef>
                <a:spcPts val="1010"/>
              </a:spcBef>
              <a:buClr>
                <a:srgbClr val="0E6EC5"/>
              </a:buClr>
              <a:buSzPct val="78571"/>
              <a:buFont typeface="Wingdings"/>
              <a:buChar char=""/>
              <a:tabLst>
                <a:tab pos="1122045" algn="l"/>
                <a:tab pos="1122680" algn="l"/>
              </a:tabLst>
            </a:pP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Read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number</a:t>
            </a:r>
            <a:endParaRPr sz="1400">
              <a:latin typeface="Trebuchet MS"/>
              <a:cs typeface="Trebuchet MS"/>
            </a:endParaRPr>
          </a:p>
          <a:p>
            <a:pPr marL="1122045" lvl="1" indent="-287655">
              <a:lnSpc>
                <a:spcPct val="100000"/>
              </a:lnSpc>
              <a:spcBef>
                <a:spcPts val="994"/>
              </a:spcBef>
              <a:buClr>
                <a:srgbClr val="0E6EC5"/>
              </a:buClr>
              <a:buSzPct val="78571"/>
              <a:buFont typeface="Wingdings"/>
              <a:buChar char=""/>
              <a:tabLst>
                <a:tab pos="1122045" algn="l"/>
                <a:tab pos="1122680" algn="l"/>
              </a:tabLst>
            </a:pP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Add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4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number</a:t>
            </a:r>
            <a:endParaRPr sz="1400">
              <a:latin typeface="Trebuchet MS"/>
              <a:cs typeface="Trebuchet MS"/>
            </a:endParaRPr>
          </a:p>
          <a:p>
            <a:pPr marL="1122045" lvl="1" indent="-287655">
              <a:lnSpc>
                <a:spcPct val="100000"/>
              </a:lnSpc>
              <a:spcBef>
                <a:spcPts val="1000"/>
              </a:spcBef>
              <a:buClr>
                <a:srgbClr val="0E6EC5"/>
              </a:buClr>
              <a:buSzPct val="78571"/>
              <a:buFont typeface="Wingdings"/>
              <a:buChar char=""/>
              <a:tabLst>
                <a:tab pos="1122045" algn="l"/>
                <a:tab pos="1122680" algn="l"/>
              </a:tabLst>
            </a:pP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Repeat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reading until last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endParaRPr sz="1400">
              <a:latin typeface="Trebuchet MS"/>
              <a:cs typeface="Trebuchet MS"/>
            </a:endParaRPr>
          </a:p>
          <a:p>
            <a:pPr marL="1122045" lvl="1" indent="-287655">
              <a:lnSpc>
                <a:spcPct val="100000"/>
              </a:lnSpc>
              <a:spcBef>
                <a:spcPts val="1005"/>
              </a:spcBef>
              <a:buClr>
                <a:srgbClr val="0E6EC5"/>
              </a:buClr>
              <a:buSzPct val="78571"/>
              <a:buFont typeface="Wingdings"/>
              <a:buChar char=""/>
              <a:tabLst>
                <a:tab pos="1122045" algn="l"/>
                <a:tab pos="1122680" algn="l"/>
              </a:tabLst>
            </a:pP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Calculate the</a:t>
            </a:r>
            <a:r>
              <a:rPr sz="1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average</a:t>
            </a:r>
            <a:endParaRPr sz="1400">
              <a:latin typeface="Trebuchet MS"/>
              <a:cs typeface="Trebuchet MS"/>
            </a:endParaRPr>
          </a:p>
          <a:p>
            <a:pPr marL="1122045" lvl="1" indent="-287655">
              <a:lnSpc>
                <a:spcPct val="100000"/>
              </a:lnSpc>
              <a:spcBef>
                <a:spcPts val="1000"/>
              </a:spcBef>
              <a:buClr>
                <a:srgbClr val="0E6EC5"/>
              </a:buClr>
              <a:buSzPct val="78571"/>
              <a:buFont typeface="Wingdings"/>
              <a:buChar char=""/>
              <a:tabLst>
                <a:tab pos="1122045" algn="l"/>
                <a:tab pos="1122680" algn="l"/>
              </a:tabLst>
            </a:pP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Print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average</a:t>
            </a:r>
            <a:endParaRPr sz="1400">
              <a:latin typeface="Trebuchet MS"/>
              <a:cs typeface="Trebuchet MS"/>
            </a:endParaRPr>
          </a:p>
          <a:p>
            <a:pPr marL="1122045" lvl="1" indent="-287655">
              <a:lnSpc>
                <a:spcPct val="100000"/>
              </a:lnSpc>
              <a:spcBef>
                <a:spcPts val="994"/>
              </a:spcBef>
              <a:buClr>
                <a:srgbClr val="0E6EC5"/>
              </a:buClr>
              <a:buSzPct val="78571"/>
              <a:buFont typeface="Wingdings"/>
              <a:buChar char=""/>
              <a:tabLst>
                <a:tab pos="1122045" algn="l"/>
                <a:tab pos="1122680" algn="l"/>
              </a:tabLst>
            </a:pP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Stop the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processing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5671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PRE-PROGRAMMING</a:t>
            </a:r>
            <a:r>
              <a:rPr sz="3600" spc="-25" dirty="0"/>
              <a:t> </a:t>
            </a:r>
            <a:r>
              <a:rPr sz="3600" dirty="0"/>
              <a:t>PHASE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2630423" y="1373124"/>
            <a:ext cx="2453005" cy="1375410"/>
          </a:xfrm>
          <a:custGeom>
            <a:avLst/>
            <a:gdLst/>
            <a:ahLst/>
            <a:cxnLst/>
            <a:rect l="l" t="t" r="r" b="b"/>
            <a:pathLst>
              <a:path w="2453004" h="1375410">
                <a:moveTo>
                  <a:pt x="152400" y="267462"/>
                </a:moveTo>
                <a:lnTo>
                  <a:pt x="174212" y="213563"/>
                </a:lnTo>
                <a:lnTo>
                  <a:pt x="211659" y="179617"/>
                </a:lnTo>
                <a:lnTo>
                  <a:pt x="265935" y="147632"/>
                </a:lnTo>
                <a:lnTo>
                  <a:pt x="335764" y="117927"/>
                </a:lnTo>
                <a:lnTo>
                  <a:pt x="376110" y="104029"/>
                </a:lnTo>
                <a:lnTo>
                  <a:pt x="419865" y="90821"/>
                </a:lnTo>
                <a:lnTo>
                  <a:pt x="466867" y="78343"/>
                </a:lnTo>
                <a:lnTo>
                  <a:pt x="516958" y="66633"/>
                </a:lnTo>
                <a:lnTo>
                  <a:pt x="569978" y="55733"/>
                </a:lnTo>
                <a:lnTo>
                  <a:pt x="625766" y="45682"/>
                </a:lnTo>
                <a:lnTo>
                  <a:pt x="684163" y="36519"/>
                </a:lnTo>
                <a:lnTo>
                  <a:pt x="745008" y="28285"/>
                </a:lnTo>
                <a:lnTo>
                  <a:pt x="808142" y="21020"/>
                </a:lnTo>
                <a:lnTo>
                  <a:pt x="873405" y="14763"/>
                </a:lnTo>
                <a:lnTo>
                  <a:pt x="940637" y="9554"/>
                </a:lnTo>
                <a:lnTo>
                  <a:pt x="1009679" y="5434"/>
                </a:lnTo>
                <a:lnTo>
                  <a:pt x="1080369" y="2441"/>
                </a:lnTo>
                <a:lnTo>
                  <a:pt x="1152549" y="617"/>
                </a:lnTo>
                <a:lnTo>
                  <a:pt x="1226058" y="0"/>
                </a:lnTo>
                <a:lnTo>
                  <a:pt x="1299566" y="617"/>
                </a:lnTo>
                <a:lnTo>
                  <a:pt x="1371746" y="2441"/>
                </a:lnTo>
                <a:lnTo>
                  <a:pt x="1442436" y="5434"/>
                </a:lnTo>
                <a:lnTo>
                  <a:pt x="1511478" y="9554"/>
                </a:lnTo>
                <a:lnTo>
                  <a:pt x="1578710" y="14763"/>
                </a:lnTo>
                <a:lnTo>
                  <a:pt x="1643973" y="21020"/>
                </a:lnTo>
                <a:lnTo>
                  <a:pt x="1707107" y="28285"/>
                </a:lnTo>
                <a:lnTo>
                  <a:pt x="1767952" y="36519"/>
                </a:lnTo>
                <a:lnTo>
                  <a:pt x="1826349" y="45682"/>
                </a:lnTo>
                <a:lnTo>
                  <a:pt x="1882137" y="55733"/>
                </a:lnTo>
                <a:lnTo>
                  <a:pt x="1935157" y="66633"/>
                </a:lnTo>
                <a:lnTo>
                  <a:pt x="1985248" y="78343"/>
                </a:lnTo>
                <a:lnTo>
                  <a:pt x="2032250" y="90821"/>
                </a:lnTo>
                <a:lnTo>
                  <a:pt x="2076005" y="104029"/>
                </a:lnTo>
                <a:lnTo>
                  <a:pt x="2116351" y="117927"/>
                </a:lnTo>
                <a:lnTo>
                  <a:pt x="2153129" y="132475"/>
                </a:lnTo>
                <a:lnTo>
                  <a:pt x="2215342" y="163359"/>
                </a:lnTo>
                <a:lnTo>
                  <a:pt x="2261363" y="196364"/>
                </a:lnTo>
                <a:lnTo>
                  <a:pt x="2289914" y="231171"/>
                </a:lnTo>
                <a:lnTo>
                  <a:pt x="2299716" y="267462"/>
                </a:lnTo>
                <a:lnTo>
                  <a:pt x="2297239" y="285772"/>
                </a:lnTo>
                <a:lnTo>
                  <a:pt x="2277903" y="321360"/>
                </a:lnTo>
                <a:lnTo>
                  <a:pt x="2240456" y="355306"/>
                </a:lnTo>
                <a:lnTo>
                  <a:pt x="2186180" y="387291"/>
                </a:lnTo>
                <a:lnTo>
                  <a:pt x="2116351" y="416996"/>
                </a:lnTo>
                <a:lnTo>
                  <a:pt x="2076005" y="430894"/>
                </a:lnTo>
                <a:lnTo>
                  <a:pt x="2032250" y="444102"/>
                </a:lnTo>
                <a:lnTo>
                  <a:pt x="1985248" y="456580"/>
                </a:lnTo>
                <a:lnTo>
                  <a:pt x="1935157" y="468290"/>
                </a:lnTo>
                <a:lnTo>
                  <a:pt x="1882137" y="479190"/>
                </a:lnTo>
                <a:lnTo>
                  <a:pt x="1826349" y="489241"/>
                </a:lnTo>
                <a:lnTo>
                  <a:pt x="1767952" y="498404"/>
                </a:lnTo>
                <a:lnTo>
                  <a:pt x="1707107" y="506638"/>
                </a:lnTo>
                <a:lnTo>
                  <a:pt x="1643973" y="513903"/>
                </a:lnTo>
                <a:lnTo>
                  <a:pt x="1578710" y="520160"/>
                </a:lnTo>
                <a:lnTo>
                  <a:pt x="1511478" y="525369"/>
                </a:lnTo>
                <a:lnTo>
                  <a:pt x="1442436" y="529489"/>
                </a:lnTo>
                <a:lnTo>
                  <a:pt x="1371746" y="532482"/>
                </a:lnTo>
                <a:lnTo>
                  <a:pt x="1299566" y="534306"/>
                </a:lnTo>
                <a:lnTo>
                  <a:pt x="1226058" y="534924"/>
                </a:lnTo>
                <a:lnTo>
                  <a:pt x="1152549" y="534306"/>
                </a:lnTo>
                <a:lnTo>
                  <a:pt x="1080369" y="532482"/>
                </a:lnTo>
                <a:lnTo>
                  <a:pt x="1009679" y="529489"/>
                </a:lnTo>
                <a:lnTo>
                  <a:pt x="940637" y="525369"/>
                </a:lnTo>
                <a:lnTo>
                  <a:pt x="873405" y="520160"/>
                </a:lnTo>
                <a:lnTo>
                  <a:pt x="808142" y="513903"/>
                </a:lnTo>
                <a:lnTo>
                  <a:pt x="745008" y="506638"/>
                </a:lnTo>
                <a:lnTo>
                  <a:pt x="684163" y="498404"/>
                </a:lnTo>
                <a:lnTo>
                  <a:pt x="625766" y="489241"/>
                </a:lnTo>
                <a:lnTo>
                  <a:pt x="569978" y="479190"/>
                </a:lnTo>
                <a:lnTo>
                  <a:pt x="516958" y="468290"/>
                </a:lnTo>
                <a:lnTo>
                  <a:pt x="466867" y="456580"/>
                </a:lnTo>
                <a:lnTo>
                  <a:pt x="419865" y="444102"/>
                </a:lnTo>
                <a:lnTo>
                  <a:pt x="376110" y="430894"/>
                </a:lnTo>
                <a:lnTo>
                  <a:pt x="335764" y="416996"/>
                </a:lnTo>
                <a:lnTo>
                  <a:pt x="298986" y="402448"/>
                </a:lnTo>
                <a:lnTo>
                  <a:pt x="236773" y="371564"/>
                </a:lnTo>
                <a:lnTo>
                  <a:pt x="190752" y="338559"/>
                </a:lnTo>
                <a:lnTo>
                  <a:pt x="162201" y="303752"/>
                </a:lnTo>
                <a:lnTo>
                  <a:pt x="152400" y="267462"/>
                </a:lnTo>
                <a:close/>
              </a:path>
              <a:path w="2453004" h="1375410">
                <a:moveTo>
                  <a:pt x="480440" y="839724"/>
                </a:moveTo>
                <a:lnTo>
                  <a:pt x="2452878" y="839724"/>
                </a:lnTo>
                <a:lnTo>
                  <a:pt x="1971675" y="1375283"/>
                </a:lnTo>
                <a:lnTo>
                  <a:pt x="0" y="1375283"/>
                </a:lnTo>
                <a:lnTo>
                  <a:pt x="480440" y="8397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04742" y="1479930"/>
            <a:ext cx="904240" cy="1274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35" dirty="0">
                <a:latin typeface="Arial"/>
                <a:cs typeface="Arial"/>
              </a:rPr>
              <a:t>START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Arial"/>
              <a:cs typeface="Arial"/>
            </a:endParaRPr>
          </a:p>
          <a:p>
            <a:pPr marL="12700" marR="5080" indent="-1270" algn="ctr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READ  NUMBER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76500" y="3136392"/>
            <a:ext cx="2760345" cy="669290"/>
          </a:xfrm>
          <a:custGeom>
            <a:avLst/>
            <a:gdLst/>
            <a:ahLst/>
            <a:cxnLst/>
            <a:rect l="l" t="t" r="r" b="b"/>
            <a:pathLst>
              <a:path w="2760345" h="669289">
                <a:moveTo>
                  <a:pt x="0" y="669036"/>
                </a:moveTo>
                <a:lnTo>
                  <a:pt x="2759964" y="669036"/>
                </a:lnTo>
                <a:lnTo>
                  <a:pt x="2759964" y="0"/>
                </a:lnTo>
                <a:lnTo>
                  <a:pt x="0" y="0"/>
                </a:lnTo>
                <a:lnTo>
                  <a:pt x="0" y="6690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52901" y="3165474"/>
            <a:ext cx="14077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6080" marR="5080" indent="-3733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ACCUMUL</a:t>
            </a:r>
            <a:r>
              <a:rPr sz="1600" spc="-125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TE  </a:t>
            </a:r>
            <a:r>
              <a:rPr sz="1600" spc="-40" dirty="0">
                <a:latin typeface="Arial"/>
                <a:cs typeface="Arial"/>
              </a:rPr>
              <a:t>TOTAL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471737" y="4079557"/>
            <a:ext cx="2769870" cy="2309495"/>
            <a:chOff x="2471737" y="4079557"/>
            <a:chExt cx="2769870" cy="2309495"/>
          </a:xfrm>
        </p:grpSpPr>
        <p:sp>
          <p:nvSpPr>
            <p:cNvPr id="8" name="object 8"/>
            <p:cNvSpPr/>
            <p:nvPr/>
          </p:nvSpPr>
          <p:spPr>
            <a:xfrm>
              <a:off x="2476500" y="4084320"/>
              <a:ext cx="2760345" cy="669290"/>
            </a:xfrm>
            <a:custGeom>
              <a:avLst/>
              <a:gdLst/>
              <a:ahLst/>
              <a:cxnLst/>
              <a:rect l="l" t="t" r="r" b="b"/>
              <a:pathLst>
                <a:path w="2760345" h="669289">
                  <a:moveTo>
                    <a:pt x="0" y="669035"/>
                  </a:moveTo>
                  <a:lnTo>
                    <a:pt x="2759964" y="669035"/>
                  </a:lnTo>
                  <a:lnTo>
                    <a:pt x="2759964" y="0"/>
                  </a:lnTo>
                  <a:lnTo>
                    <a:pt x="0" y="0"/>
                  </a:lnTo>
                  <a:lnTo>
                    <a:pt x="0" y="66903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76500" y="5033772"/>
              <a:ext cx="2454910" cy="1350645"/>
            </a:xfrm>
            <a:custGeom>
              <a:avLst/>
              <a:gdLst/>
              <a:ahLst/>
              <a:cxnLst/>
              <a:rect l="l" t="t" r="r" b="b"/>
              <a:pathLst>
                <a:path w="2454910" h="1350645">
                  <a:moveTo>
                    <a:pt x="480694" y="0"/>
                  </a:moveTo>
                  <a:lnTo>
                    <a:pt x="2454402" y="0"/>
                  </a:lnTo>
                  <a:lnTo>
                    <a:pt x="1972817" y="535558"/>
                  </a:lnTo>
                  <a:lnTo>
                    <a:pt x="0" y="535558"/>
                  </a:lnTo>
                  <a:lnTo>
                    <a:pt x="480694" y="0"/>
                  </a:lnTo>
                </a:path>
                <a:path w="2454910" h="1350645">
                  <a:moveTo>
                    <a:pt x="306324" y="1082039"/>
                  </a:moveTo>
                  <a:lnTo>
                    <a:pt x="328136" y="1027984"/>
                  </a:lnTo>
                  <a:lnTo>
                    <a:pt x="365583" y="993940"/>
                  </a:lnTo>
                  <a:lnTo>
                    <a:pt x="419859" y="961864"/>
                  </a:lnTo>
                  <a:lnTo>
                    <a:pt x="489688" y="932074"/>
                  </a:lnTo>
                  <a:lnTo>
                    <a:pt x="530034" y="918137"/>
                  </a:lnTo>
                  <a:lnTo>
                    <a:pt x="573789" y="904892"/>
                  </a:lnTo>
                  <a:lnTo>
                    <a:pt x="620791" y="892378"/>
                  </a:lnTo>
                  <a:lnTo>
                    <a:pt x="670882" y="880635"/>
                  </a:lnTo>
                  <a:lnTo>
                    <a:pt x="723902" y="869704"/>
                  </a:lnTo>
                  <a:lnTo>
                    <a:pt x="779690" y="859625"/>
                  </a:lnTo>
                  <a:lnTo>
                    <a:pt x="838087" y="850437"/>
                  </a:lnTo>
                  <a:lnTo>
                    <a:pt x="898932" y="842180"/>
                  </a:lnTo>
                  <a:lnTo>
                    <a:pt x="962066" y="834894"/>
                  </a:lnTo>
                  <a:lnTo>
                    <a:pt x="1027329" y="828620"/>
                  </a:lnTo>
                  <a:lnTo>
                    <a:pt x="1094561" y="823397"/>
                  </a:lnTo>
                  <a:lnTo>
                    <a:pt x="1163603" y="819265"/>
                  </a:lnTo>
                  <a:lnTo>
                    <a:pt x="1234293" y="816264"/>
                  </a:lnTo>
                  <a:lnTo>
                    <a:pt x="1306473" y="814434"/>
                  </a:lnTo>
                  <a:lnTo>
                    <a:pt x="1379982" y="813815"/>
                  </a:lnTo>
                  <a:lnTo>
                    <a:pt x="1453490" y="814434"/>
                  </a:lnTo>
                  <a:lnTo>
                    <a:pt x="1525670" y="816264"/>
                  </a:lnTo>
                  <a:lnTo>
                    <a:pt x="1596360" y="819265"/>
                  </a:lnTo>
                  <a:lnTo>
                    <a:pt x="1665402" y="823397"/>
                  </a:lnTo>
                  <a:lnTo>
                    <a:pt x="1732634" y="828620"/>
                  </a:lnTo>
                  <a:lnTo>
                    <a:pt x="1797897" y="834894"/>
                  </a:lnTo>
                  <a:lnTo>
                    <a:pt x="1861031" y="842180"/>
                  </a:lnTo>
                  <a:lnTo>
                    <a:pt x="1921876" y="850437"/>
                  </a:lnTo>
                  <a:lnTo>
                    <a:pt x="1980273" y="859625"/>
                  </a:lnTo>
                  <a:lnTo>
                    <a:pt x="2036061" y="869704"/>
                  </a:lnTo>
                  <a:lnTo>
                    <a:pt x="2089081" y="880635"/>
                  </a:lnTo>
                  <a:lnTo>
                    <a:pt x="2139172" y="892378"/>
                  </a:lnTo>
                  <a:lnTo>
                    <a:pt x="2186174" y="904892"/>
                  </a:lnTo>
                  <a:lnTo>
                    <a:pt x="2229929" y="918137"/>
                  </a:lnTo>
                  <a:lnTo>
                    <a:pt x="2270275" y="932074"/>
                  </a:lnTo>
                  <a:lnTo>
                    <a:pt x="2307053" y="946663"/>
                  </a:lnTo>
                  <a:lnTo>
                    <a:pt x="2369266" y="977636"/>
                  </a:lnTo>
                  <a:lnTo>
                    <a:pt x="2415287" y="1010736"/>
                  </a:lnTo>
                  <a:lnTo>
                    <a:pt x="2443838" y="1045644"/>
                  </a:lnTo>
                  <a:lnTo>
                    <a:pt x="2453640" y="1082039"/>
                  </a:lnTo>
                  <a:lnTo>
                    <a:pt x="2451163" y="1100403"/>
                  </a:lnTo>
                  <a:lnTo>
                    <a:pt x="2431827" y="1136095"/>
                  </a:lnTo>
                  <a:lnTo>
                    <a:pt x="2394380" y="1170139"/>
                  </a:lnTo>
                  <a:lnTo>
                    <a:pt x="2340104" y="1202215"/>
                  </a:lnTo>
                  <a:lnTo>
                    <a:pt x="2270275" y="1232005"/>
                  </a:lnTo>
                  <a:lnTo>
                    <a:pt x="2229929" y="1245942"/>
                  </a:lnTo>
                  <a:lnTo>
                    <a:pt x="2186174" y="1259187"/>
                  </a:lnTo>
                  <a:lnTo>
                    <a:pt x="2139172" y="1271701"/>
                  </a:lnTo>
                  <a:lnTo>
                    <a:pt x="2089081" y="1283444"/>
                  </a:lnTo>
                  <a:lnTo>
                    <a:pt x="2036061" y="1294375"/>
                  </a:lnTo>
                  <a:lnTo>
                    <a:pt x="1980273" y="1304454"/>
                  </a:lnTo>
                  <a:lnTo>
                    <a:pt x="1921876" y="1313642"/>
                  </a:lnTo>
                  <a:lnTo>
                    <a:pt x="1861031" y="1321899"/>
                  </a:lnTo>
                  <a:lnTo>
                    <a:pt x="1797897" y="1329185"/>
                  </a:lnTo>
                  <a:lnTo>
                    <a:pt x="1732634" y="1335459"/>
                  </a:lnTo>
                  <a:lnTo>
                    <a:pt x="1665402" y="1340682"/>
                  </a:lnTo>
                  <a:lnTo>
                    <a:pt x="1596360" y="1344814"/>
                  </a:lnTo>
                  <a:lnTo>
                    <a:pt x="1525670" y="1347815"/>
                  </a:lnTo>
                  <a:lnTo>
                    <a:pt x="1453490" y="1349645"/>
                  </a:lnTo>
                  <a:lnTo>
                    <a:pt x="1379982" y="1350264"/>
                  </a:lnTo>
                  <a:lnTo>
                    <a:pt x="1306473" y="1349645"/>
                  </a:lnTo>
                  <a:lnTo>
                    <a:pt x="1234293" y="1347815"/>
                  </a:lnTo>
                  <a:lnTo>
                    <a:pt x="1163603" y="1344814"/>
                  </a:lnTo>
                  <a:lnTo>
                    <a:pt x="1094561" y="1340682"/>
                  </a:lnTo>
                  <a:lnTo>
                    <a:pt x="1027329" y="1335459"/>
                  </a:lnTo>
                  <a:lnTo>
                    <a:pt x="962066" y="1329185"/>
                  </a:lnTo>
                  <a:lnTo>
                    <a:pt x="898932" y="1321899"/>
                  </a:lnTo>
                  <a:lnTo>
                    <a:pt x="838087" y="1313642"/>
                  </a:lnTo>
                  <a:lnTo>
                    <a:pt x="779690" y="1304454"/>
                  </a:lnTo>
                  <a:lnTo>
                    <a:pt x="723902" y="1294375"/>
                  </a:lnTo>
                  <a:lnTo>
                    <a:pt x="670882" y="1283444"/>
                  </a:lnTo>
                  <a:lnTo>
                    <a:pt x="620791" y="1271701"/>
                  </a:lnTo>
                  <a:lnTo>
                    <a:pt x="573789" y="1259187"/>
                  </a:lnTo>
                  <a:lnTo>
                    <a:pt x="530034" y="1245942"/>
                  </a:lnTo>
                  <a:lnTo>
                    <a:pt x="489688" y="1232005"/>
                  </a:lnTo>
                  <a:lnTo>
                    <a:pt x="452910" y="1217416"/>
                  </a:lnTo>
                  <a:lnTo>
                    <a:pt x="390697" y="1186443"/>
                  </a:lnTo>
                  <a:lnTo>
                    <a:pt x="344676" y="1153343"/>
                  </a:lnTo>
                  <a:lnTo>
                    <a:pt x="316125" y="1118435"/>
                  </a:lnTo>
                  <a:lnTo>
                    <a:pt x="306324" y="108203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07257" y="4114291"/>
            <a:ext cx="1251585" cy="2112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19" marR="5080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CALCUL</a:t>
            </a:r>
            <a:r>
              <a:rPr sz="1600" spc="-12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TE  </a:t>
            </a:r>
            <a:r>
              <a:rPr sz="1600" spc="-20" dirty="0">
                <a:latin typeface="Arial"/>
                <a:cs typeface="Arial"/>
              </a:rPr>
              <a:t>AVERAGE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 marR="250190" algn="ctr">
              <a:lnSpc>
                <a:spcPct val="100000"/>
              </a:lnSpc>
              <a:spcBef>
                <a:spcPts val="1560"/>
              </a:spcBef>
            </a:pPr>
            <a:r>
              <a:rPr sz="1600" spc="-5" dirty="0">
                <a:latin typeface="Arial"/>
                <a:cs typeface="Arial"/>
              </a:rPr>
              <a:t>PRINT</a:t>
            </a:r>
            <a:endParaRPr sz="1600">
              <a:latin typeface="Arial"/>
              <a:cs typeface="Arial"/>
            </a:endParaRPr>
          </a:p>
          <a:p>
            <a:pPr marR="251460" algn="ctr">
              <a:lnSpc>
                <a:spcPct val="100000"/>
              </a:lnSpc>
            </a:pPr>
            <a:r>
              <a:rPr sz="1600" spc="-125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VERAGE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 marL="46990" algn="ctr">
              <a:lnSpc>
                <a:spcPct val="100000"/>
              </a:lnSpc>
              <a:spcBef>
                <a:spcPts val="1135"/>
              </a:spcBef>
            </a:pPr>
            <a:r>
              <a:rPr sz="1600" spc="-15" dirty="0">
                <a:latin typeface="Arial"/>
                <a:cs typeface="Arial"/>
              </a:rPr>
              <a:t>STOP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19144" y="1857755"/>
            <a:ext cx="76200" cy="4040504"/>
          </a:xfrm>
          <a:custGeom>
            <a:avLst/>
            <a:gdLst/>
            <a:ahLst/>
            <a:cxnLst/>
            <a:rect l="l" t="t" r="r" b="b"/>
            <a:pathLst>
              <a:path w="76200" h="4040504">
                <a:moveTo>
                  <a:pt x="76200" y="3963924"/>
                </a:moveTo>
                <a:lnTo>
                  <a:pt x="44450" y="3963924"/>
                </a:lnTo>
                <a:lnTo>
                  <a:pt x="44450" y="3639312"/>
                </a:lnTo>
                <a:lnTo>
                  <a:pt x="31750" y="3639312"/>
                </a:lnTo>
                <a:lnTo>
                  <a:pt x="31750" y="3963924"/>
                </a:lnTo>
                <a:lnTo>
                  <a:pt x="0" y="3963924"/>
                </a:lnTo>
                <a:lnTo>
                  <a:pt x="38100" y="4040124"/>
                </a:lnTo>
                <a:lnTo>
                  <a:pt x="69850" y="3976624"/>
                </a:lnTo>
                <a:lnTo>
                  <a:pt x="76200" y="3963924"/>
                </a:lnTo>
                <a:close/>
              </a:path>
              <a:path w="76200" h="4040504">
                <a:moveTo>
                  <a:pt x="76200" y="3148584"/>
                </a:moveTo>
                <a:lnTo>
                  <a:pt x="44450" y="3148584"/>
                </a:lnTo>
                <a:lnTo>
                  <a:pt x="44450" y="2823972"/>
                </a:lnTo>
                <a:lnTo>
                  <a:pt x="31750" y="2823972"/>
                </a:lnTo>
                <a:lnTo>
                  <a:pt x="31750" y="3148584"/>
                </a:lnTo>
                <a:lnTo>
                  <a:pt x="0" y="3148584"/>
                </a:lnTo>
                <a:lnTo>
                  <a:pt x="38100" y="3224784"/>
                </a:lnTo>
                <a:lnTo>
                  <a:pt x="69850" y="3161284"/>
                </a:lnTo>
                <a:lnTo>
                  <a:pt x="76200" y="3148584"/>
                </a:lnTo>
                <a:close/>
              </a:path>
              <a:path w="76200" h="4040504">
                <a:moveTo>
                  <a:pt x="76200" y="2199132"/>
                </a:moveTo>
                <a:lnTo>
                  <a:pt x="44450" y="2199132"/>
                </a:lnTo>
                <a:lnTo>
                  <a:pt x="44450" y="1874520"/>
                </a:lnTo>
                <a:lnTo>
                  <a:pt x="31750" y="1874520"/>
                </a:lnTo>
                <a:lnTo>
                  <a:pt x="31750" y="2199132"/>
                </a:lnTo>
                <a:lnTo>
                  <a:pt x="0" y="2199132"/>
                </a:lnTo>
                <a:lnTo>
                  <a:pt x="38100" y="2275332"/>
                </a:lnTo>
                <a:lnTo>
                  <a:pt x="69850" y="2211832"/>
                </a:lnTo>
                <a:lnTo>
                  <a:pt x="76200" y="2199132"/>
                </a:lnTo>
                <a:close/>
              </a:path>
              <a:path w="76200" h="4040504">
                <a:moveTo>
                  <a:pt x="76200" y="1275588"/>
                </a:moveTo>
                <a:lnTo>
                  <a:pt x="44450" y="1275588"/>
                </a:lnTo>
                <a:lnTo>
                  <a:pt x="44450" y="815340"/>
                </a:lnTo>
                <a:lnTo>
                  <a:pt x="31750" y="815340"/>
                </a:lnTo>
                <a:lnTo>
                  <a:pt x="31750" y="1275588"/>
                </a:lnTo>
                <a:lnTo>
                  <a:pt x="0" y="1275588"/>
                </a:lnTo>
                <a:lnTo>
                  <a:pt x="38100" y="1351788"/>
                </a:lnTo>
                <a:lnTo>
                  <a:pt x="69850" y="1288288"/>
                </a:lnTo>
                <a:lnTo>
                  <a:pt x="76200" y="1275588"/>
                </a:lnTo>
                <a:close/>
              </a:path>
              <a:path w="76200" h="4040504">
                <a:moveTo>
                  <a:pt x="76200" y="326136"/>
                </a:moveTo>
                <a:lnTo>
                  <a:pt x="44450" y="326136"/>
                </a:lnTo>
                <a:lnTo>
                  <a:pt x="44450" y="0"/>
                </a:lnTo>
                <a:lnTo>
                  <a:pt x="31750" y="0"/>
                </a:lnTo>
                <a:lnTo>
                  <a:pt x="31750" y="326136"/>
                </a:lnTo>
                <a:lnTo>
                  <a:pt x="0" y="326136"/>
                </a:lnTo>
                <a:lnTo>
                  <a:pt x="38100" y="402336"/>
                </a:lnTo>
                <a:lnTo>
                  <a:pt x="69850" y="338836"/>
                </a:lnTo>
                <a:lnTo>
                  <a:pt x="76200" y="3261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91200" y="2209800"/>
            <a:ext cx="761365" cy="2590165"/>
          </a:xfrm>
          <a:custGeom>
            <a:avLst/>
            <a:gdLst/>
            <a:ahLst/>
            <a:cxnLst/>
            <a:rect l="l" t="t" r="r" b="b"/>
            <a:pathLst>
              <a:path w="761365" h="2590165">
                <a:moveTo>
                  <a:pt x="0" y="0"/>
                </a:moveTo>
                <a:lnTo>
                  <a:pt x="56842" y="3126"/>
                </a:lnTo>
                <a:lnTo>
                  <a:pt x="112537" y="12077"/>
                </a:lnTo>
                <a:lnTo>
                  <a:pt x="165946" y="26204"/>
                </a:lnTo>
                <a:lnTo>
                  <a:pt x="215930" y="44862"/>
                </a:lnTo>
                <a:lnTo>
                  <a:pt x="261350" y="67405"/>
                </a:lnTo>
                <a:lnTo>
                  <a:pt x="301066" y="93186"/>
                </a:lnTo>
                <a:lnTo>
                  <a:pt x="333939" y="121560"/>
                </a:lnTo>
                <a:lnTo>
                  <a:pt x="358830" y="151879"/>
                </a:lnTo>
                <a:lnTo>
                  <a:pt x="380111" y="215773"/>
                </a:lnTo>
                <a:lnTo>
                  <a:pt x="380111" y="1078738"/>
                </a:lnTo>
                <a:lnTo>
                  <a:pt x="385625" y="1111011"/>
                </a:lnTo>
                <a:lnTo>
                  <a:pt x="426330" y="1172950"/>
                </a:lnTo>
                <a:lnTo>
                  <a:pt x="459249" y="1201324"/>
                </a:lnTo>
                <a:lnTo>
                  <a:pt x="499030" y="1227105"/>
                </a:lnTo>
                <a:lnTo>
                  <a:pt x="544538" y="1249648"/>
                </a:lnTo>
                <a:lnTo>
                  <a:pt x="594636" y="1268306"/>
                </a:lnTo>
                <a:lnTo>
                  <a:pt x="648188" y="1282433"/>
                </a:lnTo>
                <a:lnTo>
                  <a:pt x="704058" y="1291384"/>
                </a:lnTo>
                <a:lnTo>
                  <a:pt x="761110" y="1294511"/>
                </a:lnTo>
                <a:lnTo>
                  <a:pt x="704058" y="1297637"/>
                </a:lnTo>
                <a:lnTo>
                  <a:pt x="648188" y="1306588"/>
                </a:lnTo>
                <a:lnTo>
                  <a:pt x="594636" y="1320715"/>
                </a:lnTo>
                <a:lnTo>
                  <a:pt x="544538" y="1339373"/>
                </a:lnTo>
                <a:lnTo>
                  <a:pt x="499030" y="1361916"/>
                </a:lnTo>
                <a:lnTo>
                  <a:pt x="459249" y="1387697"/>
                </a:lnTo>
                <a:lnTo>
                  <a:pt x="426330" y="1416071"/>
                </a:lnTo>
                <a:lnTo>
                  <a:pt x="401410" y="1446390"/>
                </a:lnTo>
                <a:lnTo>
                  <a:pt x="380111" y="1510283"/>
                </a:lnTo>
                <a:lnTo>
                  <a:pt x="380111" y="2373249"/>
                </a:lnTo>
                <a:lnTo>
                  <a:pt x="374601" y="2405516"/>
                </a:lnTo>
                <a:lnTo>
                  <a:pt x="333939" y="2467597"/>
                </a:lnTo>
                <a:lnTo>
                  <a:pt x="301066" y="2496093"/>
                </a:lnTo>
                <a:lnTo>
                  <a:pt x="261350" y="2522013"/>
                </a:lnTo>
                <a:lnTo>
                  <a:pt x="215930" y="2544699"/>
                </a:lnTo>
                <a:lnTo>
                  <a:pt x="165946" y="2563490"/>
                </a:lnTo>
                <a:lnTo>
                  <a:pt x="112537" y="2577729"/>
                </a:lnTo>
                <a:lnTo>
                  <a:pt x="56842" y="2586755"/>
                </a:lnTo>
                <a:lnTo>
                  <a:pt x="0" y="2589911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785229" y="3304413"/>
            <a:ext cx="2742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Repetition until end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5671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PRE-PROGRAMMING</a:t>
            </a:r>
            <a:r>
              <a:rPr sz="3600" spc="-25" dirty="0"/>
              <a:t> </a:t>
            </a:r>
            <a:r>
              <a:rPr sz="3600" dirty="0"/>
              <a:t>PHASE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489959" y="1295400"/>
            <a:ext cx="2086610" cy="469900"/>
          </a:xfrm>
          <a:custGeom>
            <a:avLst/>
            <a:gdLst/>
            <a:ahLst/>
            <a:cxnLst/>
            <a:rect l="l" t="t" r="r" b="b"/>
            <a:pathLst>
              <a:path w="2086610" h="469900">
                <a:moveTo>
                  <a:pt x="0" y="234696"/>
                </a:moveTo>
                <a:lnTo>
                  <a:pt x="23046" y="185392"/>
                </a:lnTo>
                <a:lnTo>
                  <a:pt x="62545" y="154449"/>
                </a:lnTo>
                <a:lnTo>
                  <a:pt x="119704" y="125417"/>
                </a:lnTo>
                <a:lnTo>
                  <a:pt x="193110" y="98612"/>
                </a:lnTo>
                <a:lnTo>
                  <a:pt x="235464" y="86144"/>
                </a:lnTo>
                <a:lnTo>
                  <a:pt x="281349" y="74352"/>
                </a:lnTo>
                <a:lnTo>
                  <a:pt x="330590" y="63276"/>
                </a:lnTo>
                <a:lnTo>
                  <a:pt x="383010" y="52955"/>
                </a:lnTo>
                <a:lnTo>
                  <a:pt x="438432" y="43429"/>
                </a:lnTo>
                <a:lnTo>
                  <a:pt x="496679" y="34737"/>
                </a:lnTo>
                <a:lnTo>
                  <a:pt x="557575" y="26919"/>
                </a:lnTo>
                <a:lnTo>
                  <a:pt x="620943" y="20015"/>
                </a:lnTo>
                <a:lnTo>
                  <a:pt x="686607" y="14064"/>
                </a:lnTo>
                <a:lnTo>
                  <a:pt x="754389" y="9107"/>
                </a:lnTo>
                <a:lnTo>
                  <a:pt x="824114" y="5182"/>
                </a:lnTo>
                <a:lnTo>
                  <a:pt x="895605" y="2329"/>
                </a:lnTo>
                <a:lnTo>
                  <a:pt x="968685" y="589"/>
                </a:lnTo>
                <a:lnTo>
                  <a:pt x="1043177" y="0"/>
                </a:lnTo>
                <a:lnTo>
                  <a:pt x="1117670" y="589"/>
                </a:lnTo>
                <a:lnTo>
                  <a:pt x="1190750" y="2329"/>
                </a:lnTo>
                <a:lnTo>
                  <a:pt x="1262241" y="5182"/>
                </a:lnTo>
                <a:lnTo>
                  <a:pt x="1331966" y="9107"/>
                </a:lnTo>
                <a:lnTo>
                  <a:pt x="1399748" y="14064"/>
                </a:lnTo>
                <a:lnTo>
                  <a:pt x="1465412" y="20015"/>
                </a:lnTo>
                <a:lnTo>
                  <a:pt x="1528780" y="26919"/>
                </a:lnTo>
                <a:lnTo>
                  <a:pt x="1589676" y="34737"/>
                </a:lnTo>
                <a:lnTo>
                  <a:pt x="1647923" y="43429"/>
                </a:lnTo>
                <a:lnTo>
                  <a:pt x="1703345" y="52955"/>
                </a:lnTo>
                <a:lnTo>
                  <a:pt x="1755765" y="63276"/>
                </a:lnTo>
                <a:lnTo>
                  <a:pt x="1805006" y="74352"/>
                </a:lnTo>
                <a:lnTo>
                  <a:pt x="1850891" y="86144"/>
                </a:lnTo>
                <a:lnTo>
                  <a:pt x="1893245" y="98612"/>
                </a:lnTo>
                <a:lnTo>
                  <a:pt x="1931891" y="111716"/>
                </a:lnTo>
                <a:lnTo>
                  <a:pt x="1997350" y="139674"/>
                </a:lnTo>
                <a:lnTo>
                  <a:pt x="2045855" y="169702"/>
                </a:lnTo>
                <a:lnTo>
                  <a:pt x="2075995" y="201481"/>
                </a:lnTo>
                <a:lnTo>
                  <a:pt x="2086355" y="234696"/>
                </a:lnTo>
                <a:lnTo>
                  <a:pt x="2083736" y="251462"/>
                </a:lnTo>
                <a:lnTo>
                  <a:pt x="2063309" y="283999"/>
                </a:lnTo>
                <a:lnTo>
                  <a:pt x="2023810" y="314942"/>
                </a:lnTo>
                <a:lnTo>
                  <a:pt x="1966651" y="343974"/>
                </a:lnTo>
                <a:lnTo>
                  <a:pt x="1893245" y="370779"/>
                </a:lnTo>
                <a:lnTo>
                  <a:pt x="1850891" y="383247"/>
                </a:lnTo>
                <a:lnTo>
                  <a:pt x="1805006" y="395039"/>
                </a:lnTo>
                <a:lnTo>
                  <a:pt x="1755765" y="406115"/>
                </a:lnTo>
                <a:lnTo>
                  <a:pt x="1703345" y="416436"/>
                </a:lnTo>
                <a:lnTo>
                  <a:pt x="1647923" y="425962"/>
                </a:lnTo>
                <a:lnTo>
                  <a:pt x="1589676" y="434654"/>
                </a:lnTo>
                <a:lnTo>
                  <a:pt x="1528780" y="442472"/>
                </a:lnTo>
                <a:lnTo>
                  <a:pt x="1465412" y="449376"/>
                </a:lnTo>
                <a:lnTo>
                  <a:pt x="1399748" y="455327"/>
                </a:lnTo>
                <a:lnTo>
                  <a:pt x="1331966" y="460284"/>
                </a:lnTo>
                <a:lnTo>
                  <a:pt x="1262241" y="464209"/>
                </a:lnTo>
                <a:lnTo>
                  <a:pt x="1190750" y="467062"/>
                </a:lnTo>
                <a:lnTo>
                  <a:pt x="1117670" y="468802"/>
                </a:lnTo>
                <a:lnTo>
                  <a:pt x="1043177" y="469391"/>
                </a:lnTo>
                <a:lnTo>
                  <a:pt x="968685" y="468802"/>
                </a:lnTo>
                <a:lnTo>
                  <a:pt x="895605" y="467062"/>
                </a:lnTo>
                <a:lnTo>
                  <a:pt x="824114" y="464209"/>
                </a:lnTo>
                <a:lnTo>
                  <a:pt x="754389" y="460284"/>
                </a:lnTo>
                <a:lnTo>
                  <a:pt x="686607" y="455327"/>
                </a:lnTo>
                <a:lnTo>
                  <a:pt x="620943" y="449376"/>
                </a:lnTo>
                <a:lnTo>
                  <a:pt x="557575" y="442472"/>
                </a:lnTo>
                <a:lnTo>
                  <a:pt x="496679" y="434654"/>
                </a:lnTo>
                <a:lnTo>
                  <a:pt x="438432" y="425962"/>
                </a:lnTo>
                <a:lnTo>
                  <a:pt x="383010" y="416436"/>
                </a:lnTo>
                <a:lnTo>
                  <a:pt x="330590" y="406115"/>
                </a:lnTo>
                <a:lnTo>
                  <a:pt x="281349" y="395039"/>
                </a:lnTo>
                <a:lnTo>
                  <a:pt x="235464" y="383247"/>
                </a:lnTo>
                <a:lnTo>
                  <a:pt x="193110" y="370779"/>
                </a:lnTo>
                <a:lnTo>
                  <a:pt x="154464" y="357675"/>
                </a:lnTo>
                <a:lnTo>
                  <a:pt x="89005" y="329717"/>
                </a:lnTo>
                <a:lnTo>
                  <a:pt x="40500" y="299689"/>
                </a:lnTo>
                <a:lnTo>
                  <a:pt x="10360" y="267910"/>
                </a:lnTo>
                <a:lnTo>
                  <a:pt x="0" y="23469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56075" y="1392123"/>
            <a:ext cx="7556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</a:t>
            </a:r>
            <a:r>
              <a:rPr sz="1800" spc="-12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4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91255" y="3064764"/>
            <a:ext cx="2385695" cy="470534"/>
          </a:xfrm>
          <a:custGeom>
            <a:avLst/>
            <a:gdLst/>
            <a:ahLst/>
            <a:cxnLst/>
            <a:rect l="l" t="t" r="r" b="b"/>
            <a:pathLst>
              <a:path w="2385695" h="470535">
                <a:moveTo>
                  <a:pt x="467232" y="0"/>
                </a:moveTo>
                <a:lnTo>
                  <a:pt x="2385695" y="0"/>
                </a:lnTo>
                <a:lnTo>
                  <a:pt x="1918461" y="470281"/>
                </a:lnTo>
                <a:lnTo>
                  <a:pt x="0" y="470281"/>
                </a:lnTo>
                <a:lnTo>
                  <a:pt x="46723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62858" y="3075813"/>
            <a:ext cx="1715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READ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NUMBER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91255" y="2125979"/>
            <a:ext cx="2684145" cy="5867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latin typeface="Arial"/>
                <a:cs typeface="Arial"/>
              </a:rPr>
              <a:t>COUNTER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2145"/>
              </a:lnSpc>
            </a:pPr>
            <a:r>
              <a:rPr sz="1800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4200" y="3886200"/>
            <a:ext cx="2971800" cy="5867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354965" marR="340360" indent="-3175">
              <a:lnSpc>
                <a:spcPct val="100000"/>
              </a:lnSpc>
              <a:spcBef>
                <a:spcPts val="320"/>
              </a:spcBef>
            </a:pPr>
            <a:r>
              <a:rPr sz="1400" spc="-30" dirty="0">
                <a:latin typeface="Arial"/>
                <a:cs typeface="Arial"/>
              </a:rPr>
              <a:t>TOTAL </a:t>
            </a:r>
            <a:r>
              <a:rPr sz="1400" dirty="0">
                <a:latin typeface="Arial"/>
                <a:cs typeface="Arial"/>
              </a:rPr>
              <a:t>= </a:t>
            </a:r>
            <a:r>
              <a:rPr sz="1400" spc="-30" dirty="0">
                <a:latin typeface="Arial"/>
                <a:cs typeface="Arial"/>
              </a:rPr>
              <a:t>TOTAL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NUMBER  COUNTER = COUNTER +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94276" y="1766316"/>
            <a:ext cx="76200" cy="353695"/>
          </a:xfrm>
          <a:custGeom>
            <a:avLst/>
            <a:gdLst/>
            <a:ahLst/>
            <a:cxnLst/>
            <a:rect l="l" t="t" r="r" b="b"/>
            <a:pathLst>
              <a:path w="76200" h="353694">
                <a:moveTo>
                  <a:pt x="31750" y="277368"/>
                </a:moveTo>
                <a:lnTo>
                  <a:pt x="0" y="277368"/>
                </a:lnTo>
                <a:lnTo>
                  <a:pt x="38100" y="353568"/>
                </a:lnTo>
                <a:lnTo>
                  <a:pt x="69850" y="290068"/>
                </a:lnTo>
                <a:lnTo>
                  <a:pt x="31750" y="290068"/>
                </a:lnTo>
                <a:lnTo>
                  <a:pt x="31750" y="277368"/>
                </a:lnTo>
                <a:close/>
              </a:path>
              <a:path w="76200" h="353694">
                <a:moveTo>
                  <a:pt x="44450" y="0"/>
                </a:moveTo>
                <a:lnTo>
                  <a:pt x="31750" y="0"/>
                </a:lnTo>
                <a:lnTo>
                  <a:pt x="31750" y="290068"/>
                </a:lnTo>
                <a:lnTo>
                  <a:pt x="44450" y="290068"/>
                </a:lnTo>
                <a:lnTo>
                  <a:pt x="44450" y="0"/>
                </a:lnTo>
                <a:close/>
              </a:path>
              <a:path w="76200" h="353694">
                <a:moveTo>
                  <a:pt x="76200" y="277368"/>
                </a:moveTo>
                <a:lnTo>
                  <a:pt x="44450" y="277368"/>
                </a:lnTo>
                <a:lnTo>
                  <a:pt x="44450" y="290068"/>
                </a:lnTo>
                <a:lnTo>
                  <a:pt x="69850" y="290068"/>
                </a:lnTo>
                <a:lnTo>
                  <a:pt x="76200" y="2773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2738627" y="2712720"/>
            <a:ext cx="3141980" cy="3997325"/>
            <a:chOff x="2738627" y="2712720"/>
            <a:chExt cx="3141980" cy="3997325"/>
          </a:xfrm>
        </p:grpSpPr>
        <p:sp>
          <p:nvSpPr>
            <p:cNvPr id="11" name="object 11"/>
            <p:cNvSpPr/>
            <p:nvPr/>
          </p:nvSpPr>
          <p:spPr>
            <a:xfrm>
              <a:off x="4494276" y="2712719"/>
              <a:ext cx="76200" cy="1173480"/>
            </a:xfrm>
            <a:custGeom>
              <a:avLst/>
              <a:gdLst/>
              <a:ahLst/>
              <a:cxnLst/>
              <a:rect l="l" t="t" r="r" b="b"/>
              <a:pathLst>
                <a:path w="76200" h="1173479">
                  <a:moveTo>
                    <a:pt x="76200" y="1097280"/>
                  </a:moveTo>
                  <a:lnTo>
                    <a:pt x="44450" y="1097280"/>
                  </a:lnTo>
                  <a:lnTo>
                    <a:pt x="44450" y="822960"/>
                  </a:lnTo>
                  <a:lnTo>
                    <a:pt x="31750" y="822960"/>
                  </a:lnTo>
                  <a:lnTo>
                    <a:pt x="31750" y="1097280"/>
                  </a:lnTo>
                  <a:lnTo>
                    <a:pt x="0" y="1097280"/>
                  </a:lnTo>
                  <a:lnTo>
                    <a:pt x="38100" y="1173480"/>
                  </a:lnTo>
                  <a:lnTo>
                    <a:pt x="69850" y="1109980"/>
                  </a:lnTo>
                  <a:lnTo>
                    <a:pt x="76200" y="1097280"/>
                  </a:lnTo>
                  <a:close/>
                </a:path>
                <a:path w="76200" h="1173479">
                  <a:moveTo>
                    <a:pt x="76200" y="275844"/>
                  </a:moveTo>
                  <a:lnTo>
                    <a:pt x="44450" y="275844"/>
                  </a:lnTo>
                  <a:lnTo>
                    <a:pt x="44450" y="0"/>
                  </a:lnTo>
                  <a:lnTo>
                    <a:pt x="31750" y="0"/>
                  </a:lnTo>
                  <a:lnTo>
                    <a:pt x="31750" y="275844"/>
                  </a:lnTo>
                  <a:lnTo>
                    <a:pt x="0" y="275844"/>
                  </a:lnTo>
                  <a:lnTo>
                    <a:pt x="38100" y="352044"/>
                  </a:lnTo>
                  <a:lnTo>
                    <a:pt x="69850" y="288544"/>
                  </a:lnTo>
                  <a:lnTo>
                    <a:pt x="76200" y="2758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43199" y="2790444"/>
              <a:ext cx="1789430" cy="76200"/>
            </a:xfrm>
            <a:custGeom>
              <a:avLst/>
              <a:gdLst/>
              <a:ahLst/>
              <a:cxnLst/>
              <a:rect l="l" t="t" r="r" b="b"/>
              <a:pathLst>
                <a:path w="1789429" h="76200">
                  <a:moveTo>
                    <a:pt x="1712976" y="0"/>
                  </a:moveTo>
                  <a:lnTo>
                    <a:pt x="1712976" y="76200"/>
                  </a:lnTo>
                  <a:lnTo>
                    <a:pt x="1776476" y="44450"/>
                  </a:lnTo>
                  <a:lnTo>
                    <a:pt x="1725676" y="44450"/>
                  </a:lnTo>
                  <a:lnTo>
                    <a:pt x="1725676" y="31750"/>
                  </a:lnTo>
                  <a:lnTo>
                    <a:pt x="1776476" y="31750"/>
                  </a:lnTo>
                  <a:lnTo>
                    <a:pt x="1712976" y="0"/>
                  </a:lnTo>
                  <a:close/>
                </a:path>
                <a:path w="1789429" h="76200">
                  <a:moveTo>
                    <a:pt x="1712976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712976" y="44450"/>
                  </a:lnTo>
                  <a:lnTo>
                    <a:pt x="1712976" y="31750"/>
                  </a:lnTo>
                  <a:close/>
                </a:path>
                <a:path w="1789429" h="76200">
                  <a:moveTo>
                    <a:pt x="1776476" y="31750"/>
                  </a:moveTo>
                  <a:lnTo>
                    <a:pt x="1725676" y="31750"/>
                  </a:lnTo>
                  <a:lnTo>
                    <a:pt x="1725676" y="44450"/>
                  </a:lnTo>
                  <a:lnTo>
                    <a:pt x="1776476" y="44450"/>
                  </a:lnTo>
                  <a:lnTo>
                    <a:pt x="1789176" y="38100"/>
                  </a:lnTo>
                  <a:lnTo>
                    <a:pt x="1776476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43199" y="2828544"/>
              <a:ext cx="0" cy="2467610"/>
            </a:xfrm>
            <a:custGeom>
              <a:avLst/>
              <a:gdLst/>
              <a:ahLst/>
              <a:cxnLst/>
              <a:rect l="l" t="t" r="r" b="b"/>
              <a:pathLst>
                <a:path h="2467610">
                  <a:moveTo>
                    <a:pt x="0" y="0"/>
                  </a:moveTo>
                  <a:lnTo>
                    <a:pt x="0" y="246735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94276" y="4472939"/>
              <a:ext cx="76200" cy="1645920"/>
            </a:xfrm>
            <a:custGeom>
              <a:avLst/>
              <a:gdLst/>
              <a:ahLst/>
              <a:cxnLst/>
              <a:rect l="l" t="t" r="r" b="b"/>
              <a:pathLst>
                <a:path w="76200" h="1645920">
                  <a:moveTo>
                    <a:pt x="76200" y="1569720"/>
                  </a:moveTo>
                  <a:lnTo>
                    <a:pt x="44450" y="1569720"/>
                  </a:lnTo>
                  <a:lnTo>
                    <a:pt x="44450" y="1292352"/>
                  </a:lnTo>
                  <a:lnTo>
                    <a:pt x="31750" y="1292352"/>
                  </a:lnTo>
                  <a:lnTo>
                    <a:pt x="31750" y="1569720"/>
                  </a:lnTo>
                  <a:lnTo>
                    <a:pt x="0" y="1569720"/>
                  </a:lnTo>
                  <a:lnTo>
                    <a:pt x="38100" y="1645920"/>
                  </a:lnTo>
                  <a:lnTo>
                    <a:pt x="69850" y="1582420"/>
                  </a:lnTo>
                  <a:lnTo>
                    <a:pt x="76200" y="1569720"/>
                  </a:lnTo>
                  <a:close/>
                </a:path>
                <a:path w="76200" h="1645920">
                  <a:moveTo>
                    <a:pt x="76200" y="277368"/>
                  </a:moveTo>
                  <a:lnTo>
                    <a:pt x="44450" y="277368"/>
                  </a:lnTo>
                  <a:lnTo>
                    <a:pt x="44450" y="0"/>
                  </a:lnTo>
                  <a:lnTo>
                    <a:pt x="31750" y="0"/>
                  </a:lnTo>
                  <a:lnTo>
                    <a:pt x="31750" y="277368"/>
                  </a:lnTo>
                  <a:lnTo>
                    <a:pt x="0" y="277368"/>
                  </a:lnTo>
                  <a:lnTo>
                    <a:pt x="38100" y="353568"/>
                  </a:lnTo>
                  <a:lnTo>
                    <a:pt x="69850" y="290068"/>
                  </a:lnTo>
                  <a:lnTo>
                    <a:pt x="76200" y="2773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43199" y="4826508"/>
              <a:ext cx="3132455" cy="1878964"/>
            </a:xfrm>
            <a:custGeom>
              <a:avLst/>
              <a:gdLst/>
              <a:ahLst/>
              <a:cxnLst/>
              <a:rect l="l" t="t" r="r" b="b"/>
              <a:pathLst>
                <a:path w="3132454" h="1878965">
                  <a:moveTo>
                    <a:pt x="448056" y="468376"/>
                  </a:moveTo>
                  <a:lnTo>
                    <a:pt x="1789429" y="0"/>
                  </a:lnTo>
                  <a:lnTo>
                    <a:pt x="3132454" y="468376"/>
                  </a:lnTo>
                  <a:lnTo>
                    <a:pt x="1789429" y="938136"/>
                  </a:lnTo>
                  <a:lnTo>
                    <a:pt x="448056" y="468376"/>
                  </a:lnTo>
                </a:path>
                <a:path w="3132454" h="1878965">
                  <a:moveTo>
                    <a:pt x="448056" y="469392"/>
                  </a:moveTo>
                  <a:lnTo>
                    <a:pt x="0" y="469392"/>
                  </a:lnTo>
                </a:path>
                <a:path w="3132454" h="1878965">
                  <a:moveTo>
                    <a:pt x="1788667" y="1292352"/>
                  </a:moveTo>
                  <a:lnTo>
                    <a:pt x="1846252" y="1294566"/>
                  </a:lnTo>
                  <a:lnTo>
                    <a:pt x="1901352" y="1301048"/>
                  </a:lnTo>
                  <a:lnTo>
                    <a:pt x="1953599" y="1311559"/>
                  </a:lnTo>
                  <a:lnTo>
                    <a:pt x="2002623" y="1325858"/>
                  </a:lnTo>
                  <a:lnTo>
                    <a:pt x="2048055" y="1343704"/>
                  </a:lnTo>
                  <a:lnTo>
                    <a:pt x="2089526" y="1364859"/>
                  </a:lnTo>
                  <a:lnTo>
                    <a:pt x="2126665" y="1389081"/>
                  </a:lnTo>
                  <a:lnTo>
                    <a:pt x="2159104" y="1416131"/>
                  </a:lnTo>
                  <a:lnTo>
                    <a:pt x="2186474" y="1445769"/>
                  </a:lnTo>
                  <a:lnTo>
                    <a:pt x="2208404" y="1477754"/>
                  </a:lnTo>
                  <a:lnTo>
                    <a:pt x="2234470" y="1547805"/>
                  </a:lnTo>
                  <a:lnTo>
                    <a:pt x="2237866" y="1585391"/>
                  </a:lnTo>
                  <a:lnTo>
                    <a:pt x="2234470" y="1622853"/>
                  </a:lnTo>
                  <a:lnTo>
                    <a:pt x="2208404" y="1692771"/>
                  </a:lnTo>
                  <a:lnTo>
                    <a:pt x="2186474" y="1724736"/>
                  </a:lnTo>
                  <a:lnTo>
                    <a:pt x="2159104" y="1754378"/>
                  </a:lnTo>
                  <a:lnTo>
                    <a:pt x="2126665" y="1781452"/>
                  </a:lnTo>
                  <a:lnTo>
                    <a:pt x="2089526" y="1805712"/>
                  </a:lnTo>
                  <a:lnTo>
                    <a:pt x="2048055" y="1826913"/>
                  </a:lnTo>
                  <a:lnTo>
                    <a:pt x="2002623" y="1844810"/>
                  </a:lnTo>
                  <a:lnTo>
                    <a:pt x="1953599" y="1859157"/>
                  </a:lnTo>
                  <a:lnTo>
                    <a:pt x="1901352" y="1869708"/>
                  </a:lnTo>
                  <a:lnTo>
                    <a:pt x="1846252" y="1876219"/>
                  </a:lnTo>
                  <a:lnTo>
                    <a:pt x="1788667" y="1878444"/>
                  </a:lnTo>
                  <a:lnTo>
                    <a:pt x="1731261" y="1876219"/>
                  </a:lnTo>
                  <a:lnTo>
                    <a:pt x="1676340" y="1869708"/>
                  </a:lnTo>
                  <a:lnTo>
                    <a:pt x="1624271" y="1859157"/>
                  </a:lnTo>
                  <a:lnTo>
                    <a:pt x="1575421" y="1844810"/>
                  </a:lnTo>
                  <a:lnTo>
                    <a:pt x="1530157" y="1826913"/>
                  </a:lnTo>
                  <a:lnTo>
                    <a:pt x="1488846" y="1805712"/>
                  </a:lnTo>
                  <a:lnTo>
                    <a:pt x="1451853" y="1781452"/>
                  </a:lnTo>
                  <a:lnTo>
                    <a:pt x="1419545" y="1754378"/>
                  </a:lnTo>
                  <a:lnTo>
                    <a:pt x="1392289" y="1724736"/>
                  </a:lnTo>
                  <a:lnTo>
                    <a:pt x="1370453" y="1692771"/>
                  </a:lnTo>
                  <a:lnTo>
                    <a:pt x="1344501" y="1622853"/>
                  </a:lnTo>
                  <a:lnTo>
                    <a:pt x="1341120" y="1585391"/>
                  </a:lnTo>
                  <a:lnTo>
                    <a:pt x="1344501" y="1547805"/>
                  </a:lnTo>
                  <a:lnTo>
                    <a:pt x="1370453" y="1477754"/>
                  </a:lnTo>
                  <a:lnTo>
                    <a:pt x="1392289" y="1445769"/>
                  </a:lnTo>
                  <a:lnTo>
                    <a:pt x="1419545" y="1416131"/>
                  </a:lnTo>
                  <a:lnTo>
                    <a:pt x="1451853" y="1389081"/>
                  </a:lnTo>
                  <a:lnTo>
                    <a:pt x="1488846" y="1364859"/>
                  </a:lnTo>
                  <a:lnTo>
                    <a:pt x="1530157" y="1343704"/>
                  </a:lnTo>
                  <a:lnTo>
                    <a:pt x="1575421" y="1325858"/>
                  </a:lnTo>
                  <a:lnTo>
                    <a:pt x="1624271" y="1311559"/>
                  </a:lnTo>
                  <a:lnTo>
                    <a:pt x="1676340" y="1301048"/>
                  </a:lnTo>
                  <a:lnTo>
                    <a:pt x="1731261" y="1294566"/>
                  </a:lnTo>
                  <a:lnTo>
                    <a:pt x="1788667" y="129235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088384" y="5088458"/>
            <a:ext cx="889635" cy="1444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END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65" dirty="0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964423" y="1891283"/>
            <a:ext cx="895350" cy="586105"/>
          </a:xfrm>
          <a:custGeom>
            <a:avLst/>
            <a:gdLst/>
            <a:ahLst/>
            <a:cxnLst/>
            <a:rect l="l" t="t" r="r" b="b"/>
            <a:pathLst>
              <a:path w="895350" h="586105">
                <a:moveTo>
                  <a:pt x="447167" y="0"/>
                </a:moveTo>
                <a:lnTo>
                  <a:pt x="504557" y="2205"/>
                </a:lnTo>
                <a:lnTo>
                  <a:pt x="559485" y="8665"/>
                </a:lnTo>
                <a:lnTo>
                  <a:pt x="611580" y="19142"/>
                </a:lnTo>
                <a:lnTo>
                  <a:pt x="660471" y="33399"/>
                </a:lnTo>
                <a:lnTo>
                  <a:pt x="705789" y="51200"/>
                </a:lnTo>
                <a:lnTo>
                  <a:pt x="747162" y="72307"/>
                </a:lnTo>
                <a:lnTo>
                  <a:pt x="784221" y="96483"/>
                </a:lnTo>
                <a:lnTo>
                  <a:pt x="816595" y="123492"/>
                </a:lnTo>
                <a:lnTo>
                  <a:pt x="843913" y="153096"/>
                </a:lnTo>
                <a:lnTo>
                  <a:pt x="865805" y="185060"/>
                </a:lnTo>
                <a:lnTo>
                  <a:pt x="891830" y="255116"/>
                </a:lnTo>
                <a:lnTo>
                  <a:pt x="895223" y="292735"/>
                </a:lnTo>
                <a:lnTo>
                  <a:pt x="891830" y="330239"/>
                </a:lnTo>
                <a:lnTo>
                  <a:pt x="865805" y="400235"/>
                </a:lnTo>
                <a:lnTo>
                  <a:pt x="843913" y="432235"/>
                </a:lnTo>
                <a:lnTo>
                  <a:pt x="816595" y="461909"/>
                </a:lnTo>
                <a:lnTo>
                  <a:pt x="784221" y="489012"/>
                </a:lnTo>
                <a:lnTo>
                  <a:pt x="747162" y="513298"/>
                </a:lnTo>
                <a:lnTo>
                  <a:pt x="705789" y="534521"/>
                </a:lnTo>
                <a:lnTo>
                  <a:pt x="660471" y="552436"/>
                </a:lnTo>
                <a:lnTo>
                  <a:pt x="611580" y="566798"/>
                </a:lnTo>
                <a:lnTo>
                  <a:pt x="559485" y="577360"/>
                </a:lnTo>
                <a:lnTo>
                  <a:pt x="504557" y="583877"/>
                </a:lnTo>
                <a:lnTo>
                  <a:pt x="447167" y="586104"/>
                </a:lnTo>
                <a:lnTo>
                  <a:pt x="389816" y="583877"/>
                </a:lnTo>
                <a:lnTo>
                  <a:pt x="334947" y="577360"/>
                </a:lnTo>
                <a:lnTo>
                  <a:pt x="282926" y="566798"/>
                </a:lnTo>
                <a:lnTo>
                  <a:pt x="234119" y="552436"/>
                </a:lnTo>
                <a:lnTo>
                  <a:pt x="188893" y="534521"/>
                </a:lnTo>
                <a:lnTo>
                  <a:pt x="147615" y="513298"/>
                </a:lnTo>
                <a:lnTo>
                  <a:pt x="110651" y="489012"/>
                </a:lnTo>
                <a:lnTo>
                  <a:pt x="78369" y="461909"/>
                </a:lnTo>
                <a:lnTo>
                  <a:pt x="51133" y="432235"/>
                </a:lnTo>
                <a:lnTo>
                  <a:pt x="29312" y="400235"/>
                </a:lnTo>
                <a:lnTo>
                  <a:pt x="3379" y="330239"/>
                </a:lnTo>
                <a:lnTo>
                  <a:pt x="0" y="292735"/>
                </a:lnTo>
                <a:lnTo>
                  <a:pt x="3379" y="255116"/>
                </a:lnTo>
                <a:lnTo>
                  <a:pt x="29312" y="185060"/>
                </a:lnTo>
                <a:lnTo>
                  <a:pt x="51133" y="153096"/>
                </a:lnTo>
                <a:lnTo>
                  <a:pt x="78369" y="123492"/>
                </a:lnTo>
                <a:lnTo>
                  <a:pt x="110651" y="96483"/>
                </a:lnTo>
                <a:lnTo>
                  <a:pt x="147615" y="72307"/>
                </a:lnTo>
                <a:lnTo>
                  <a:pt x="188893" y="51200"/>
                </a:lnTo>
                <a:lnTo>
                  <a:pt x="234119" y="33399"/>
                </a:lnTo>
                <a:lnTo>
                  <a:pt x="282926" y="19142"/>
                </a:lnTo>
                <a:lnTo>
                  <a:pt x="334947" y="8665"/>
                </a:lnTo>
                <a:lnTo>
                  <a:pt x="389816" y="2205"/>
                </a:lnTo>
                <a:lnTo>
                  <a:pt x="447167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325104" y="2003805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065073" y="2753677"/>
            <a:ext cx="3150870" cy="715645"/>
            <a:chOff x="7065073" y="2753677"/>
            <a:chExt cx="3150870" cy="715645"/>
          </a:xfrm>
        </p:grpSpPr>
        <p:sp>
          <p:nvSpPr>
            <p:cNvPr id="20" name="object 20"/>
            <p:cNvSpPr/>
            <p:nvPr/>
          </p:nvSpPr>
          <p:spPr>
            <a:xfrm>
              <a:off x="7069835" y="2758439"/>
              <a:ext cx="3141345" cy="706120"/>
            </a:xfrm>
            <a:custGeom>
              <a:avLst/>
              <a:gdLst/>
              <a:ahLst/>
              <a:cxnLst/>
              <a:rect l="l" t="t" r="r" b="b"/>
              <a:pathLst>
                <a:path w="3141345" h="706120">
                  <a:moveTo>
                    <a:pt x="3140964" y="0"/>
                  </a:moveTo>
                  <a:lnTo>
                    <a:pt x="0" y="0"/>
                  </a:lnTo>
                  <a:lnTo>
                    <a:pt x="0" y="705612"/>
                  </a:lnTo>
                  <a:lnTo>
                    <a:pt x="3140964" y="705612"/>
                  </a:lnTo>
                  <a:lnTo>
                    <a:pt x="31409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69835" y="2758439"/>
              <a:ext cx="3141345" cy="706120"/>
            </a:xfrm>
            <a:custGeom>
              <a:avLst/>
              <a:gdLst/>
              <a:ahLst/>
              <a:cxnLst/>
              <a:rect l="l" t="t" r="r" b="b"/>
              <a:pathLst>
                <a:path w="3141345" h="706120">
                  <a:moveTo>
                    <a:pt x="0" y="705612"/>
                  </a:moveTo>
                  <a:lnTo>
                    <a:pt x="3140964" y="705612"/>
                  </a:lnTo>
                  <a:lnTo>
                    <a:pt x="3140964" y="0"/>
                  </a:lnTo>
                  <a:lnTo>
                    <a:pt x="0" y="0"/>
                  </a:lnTo>
                  <a:lnTo>
                    <a:pt x="0" y="70561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563357" y="2786888"/>
            <a:ext cx="2449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AVERAGE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470" dirty="0">
                <a:latin typeface="Arial"/>
                <a:cs typeface="Arial"/>
              </a:rPr>
              <a:t> </a:t>
            </a:r>
            <a:r>
              <a:rPr sz="1800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TOTAL</a:t>
            </a:r>
            <a:endParaRPr sz="1800">
              <a:latin typeface="Arial"/>
              <a:cs typeface="Arial"/>
            </a:endParaRPr>
          </a:p>
          <a:p>
            <a:pPr marL="130492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COUNTER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065073" y="3683317"/>
            <a:ext cx="2540000" cy="478790"/>
            <a:chOff x="7065073" y="3683317"/>
            <a:chExt cx="2540000" cy="478790"/>
          </a:xfrm>
        </p:grpSpPr>
        <p:sp>
          <p:nvSpPr>
            <p:cNvPr id="24" name="object 24"/>
            <p:cNvSpPr/>
            <p:nvPr/>
          </p:nvSpPr>
          <p:spPr>
            <a:xfrm>
              <a:off x="7069835" y="3688079"/>
              <a:ext cx="2530475" cy="469265"/>
            </a:xfrm>
            <a:custGeom>
              <a:avLst/>
              <a:gdLst/>
              <a:ahLst/>
              <a:cxnLst/>
              <a:rect l="l" t="t" r="r" b="b"/>
              <a:pathLst>
                <a:path w="2530475" h="469264">
                  <a:moveTo>
                    <a:pt x="2530475" y="0"/>
                  </a:moveTo>
                  <a:lnTo>
                    <a:pt x="495427" y="0"/>
                  </a:lnTo>
                  <a:lnTo>
                    <a:pt x="0" y="468757"/>
                  </a:lnTo>
                  <a:lnTo>
                    <a:pt x="2034159" y="468757"/>
                  </a:lnTo>
                  <a:lnTo>
                    <a:pt x="25304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069835" y="3688079"/>
              <a:ext cx="2530475" cy="469265"/>
            </a:xfrm>
            <a:custGeom>
              <a:avLst/>
              <a:gdLst/>
              <a:ahLst/>
              <a:cxnLst/>
              <a:rect l="l" t="t" r="r" b="b"/>
              <a:pathLst>
                <a:path w="2530475" h="469264">
                  <a:moveTo>
                    <a:pt x="495427" y="0"/>
                  </a:moveTo>
                  <a:lnTo>
                    <a:pt x="2530475" y="0"/>
                  </a:lnTo>
                  <a:lnTo>
                    <a:pt x="2034159" y="468757"/>
                  </a:lnTo>
                  <a:lnTo>
                    <a:pt x="0" y="468757"/>
                  </a:lnTo>
                  <a:lnTo>
                    <a:pt x="495427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560944" y="3717163"/>
            <a:ext cx="16421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PRINT</a:t>
            </a:r>
            <a:r>
              <a:rPr sz="1600" spc="-17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AVERAGE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362253" y="4515421"/>
            <a:ext cx="2097405" cy="479425"/>
            <a:chOff x="7362253" y="4515421"/>
            <a:chExt cx="2097405" cy="479425"/>
          </a:xfrm>
        </p:grpSpPr>
        <p:sp>
          <p:nvSpPr>
            <p:cNvPr id="28" name="object 28"/>
            <p:cNvSpPr/>
            <p:nvPr/>
          </p:nvSpPr>
          <p:spPr>
            <a:xfrm>
              <a:off x="7367016" y="4520184"/>
              <a:ext cx="2087880" cy="469900"/>
            </a:xfrm>
            <a:custGeom>
              <a:avLst/>
              <a:gdLst/>
              <a:ahLst/>
              <a:cxnLst/>
              <a:rect l="l" t="t" r="r" b="b"/>
              <a:pathLst>
                <a:path w="2087879" h="469900">
                  <a:moveTo>
                    <a:pt x="1043939" y="0"/>
                  </a:moveTo>
                  <a:lnTo>
                    <a:pt x="969382" y="589"/>
                  </a:lnTo>
                  <a:lnTo>
                    <a:pt x="896240" y="2329"/>
                  </a:lnTo>
                  <a:lnTo>
                    <a:pt x="824691" y="5182"/>
                  </a:lnTo>
                  <a:lnTo>
                    <a:pt x="754909" y="9107"/>
                  </a:lnTo>
                  <a:lnTo>
                    <a:pt x="687073" y="14064"/>
                  </a:lnTo>
                  <a:lnTo>
                    <a:pt x="621359" y="20015"/>
                  </a:lnTo>
                  <a:lnTo>
                    <a:pt x="557944" y="26919"/>
                  </a:lnTo>
                  <a:lnTo>
                    <a:pt x="497003" y="34737"/>
                  </a:lnTo>
                  <a:lnTo>
                    <a:pt x="438714" y="43429"/>
                  </a:lnTo>
                  <a:lnTo>
                    <a:pt x="383253" y="52955"/>
                  </a:lnTo>
                  <a:lnTo>
                    <a:pt x="330798" y="63276"/>
                  </a:lnTo>
                  <a:lnTo>
                    <a:pt x="281524" y="74352"/>
                  </a:lnTo>
                  <a:lnTo>
                    <a:pt x="235608" y="86144"/>
                  </a:lnTo>
                  <a:lnTo>
                    <a:pt x="193226" y="98612"/>
                  </a:lnTo>
                  <a:lnTo>
                    <a:pt x="154556" y="111716"/>
                  </a:lnTo>
                  <a:lnTo>
                    <a:pt x="89057" y="139674"/>
                  </a:lnTo>
                  <a:lnTo>
                    <a:pt x="40523" y="169702"/>
                  </a:lnTo>
                  <a:lnTo>
                    <a:pt x="10366" y="201481"/>
                  </a:lnTo>
                  <a:lnTo>
                    <a:pt x="0" y="234696"/>
                  </a:lnTo>
                  <a:lnTo>
                    <a:pt x="2620" y="251462"/>
                  </a:lnTo>
                  <a:lnTo>
                    <a:pt x="23059" y="283999"/>
                  </a:lnTo>
                  <a:lnTo>
                    <a:pt x="62581" y="314942"/>
                  </a:lnTo>
                  <a:lnTo>
                    <a:pt x="119774" y="343974"/>
                  </a:lnTo>
                  <a:lnTo>
                    <a:pt x="193226" y="370779"/>
                  </a:lnTo>
                  <a:lnTo>
                    <a:pt x="235608" y="383247"/>
                  </a:lnTo>
                  <a:lnTo>
                    <a:pt x="281524" y="395039"/>
                  </a:lnTo>
                  <a:lnTo>
                    <a:pt x="330798" y="406115"/>
                  </a:lnTo>
                  <a:lnTo>
                    <a:pt x="383253" y="416436"/>
                  </a:lnTo>
                  <a:lnTo>
                    <a:pt x="438714" y="425962"/>
                  </a:lnTo>
                  <a:lnTo>
                    <a:pt x="497003" y="434654"/>
                  </a:lnTo>
                  <a:lnTo>
                    <a:pt x="557944" y="442472"/>
                  </a:lnTo>
                  <a:lnTo>
                    <a:pt x="621359" y="449376"/>
                  </a:lnTo>
                  <a:lnTo>
                    <a:pt x="687073" y="455327"/>
                  </a:lnTo>
                  <a:lnTo>
                    <a:pt x="754909" y="460284"/>
                  </a:lnTo>
                  <a:lnTo>
                    <a:pt x="824691" y="464209"/>
                  </a:lnTo>
                  <a:lnTo>
                    <a:pt x="896240" y="467062"/>
                  </a:lnTo>
                  <a:lnTo>
                    <a:pt x="969382" y="468802"/>
                  </a:lnTo>
                  <a:lnTo>
                    <a:pt x="1043939" y="469392"/>
                  </a:lnTo>
                  <a:lnTo>
                    <a:pt x="1118497" y="468802"/>
                  </a:lnTo>
                  <a:lnTo>
                    <a:pt x="1191639" y="467062"/>
                  </a:lnTo>
                  <a:lnTo>
                    <a:pt x="1263188" y="464209"/>
                  </a:lnTo>
                  <a:lnTo>
                    <a:pt x="1332970" y="460284"/>
                  </a:lnTo>
                  <a:lnTo>
                    <a:pt x="1400806" y="455327"/>
                  </a:lnTo>
                  <a:lnTo>
                    <a:pt x="1466520" y="449376"/>
                  </a:lnTo>
                  <a:lnTo>
                    <a:pt x="1529935" y="442472"/>
                  </a:lnTo>
                  <a:lnTo>
                    <a:pt x="1590876" y="434654"/>
                  </a:lnTo>
                  <a:lnTo>
                    <a:pt x="1649165" y="425962"/>
                  </a:lnTo>
                  <a:lnTo>
                    <a:pt x="1704626" y="416436"/>
                  </a:lnTo>
                  <a:lnTo>
                    <a:pt x="1757081" y="406115"/>
                  </a:lnTo>
                  <a:lnTo>
                    <a:pt x="1806355" y="395039"/>
                  </a:lnTo>
                  <a:lnTo>
                    <a:pt x="1852271" y="383247"/>
                  </a:lnTo>
                  <a:lnTo>
                    <a:pt x="1894653" y="370779"/>
                  </a:lnTo>
                  <a:lnTo>
                    <a:pt x="1933323" y="357675"/>
                  </a:lnTo>
                  <a:lnTo>
                    <a:pt x="1998822" y="329717"/>
                  </a:lnTo>
                  <a:lnTo>
                    <a:pt x="2047356" y="299689"/>
                  </a:lnTo>
                  <a:lnTo>
                    <a:pt x="2077513" y="267910"/>
                  </a:lnTo>
                  <a:lnTo>
                    <a:pt x="2087879" y="234696"/>
                  </a:lnTo>
                  <a:lnTo>
                    <a:pt x="2085259" y="217929"/>
                  </a:lnTo>
                  <a:lnTo>
                    <a:pt x="2064820" y="185392"/>
                  </a:lnTo>
                  <a:lnTo>
                    <a:pt x="2025298" y="154449"/>
                  </a:lnTo>
                  <a:lnTo>
                    <a:pt x="1968105" y="125417"/>
                  </a:lnTo>
                  <a:lnTo>
                    <a:pt x="1894653" y="98612"/>
                  </a:lnTo>
                  <a:lnTo>
                    <a:pt x="1852271" y="86144"/>
                  </a:lnTo>
                  <a:lnTo>
                    <a:pt x="1806355" y="74352"/>
                  </a:lnTo>
                  <a:lnTo>
                    <a:pt x="1757081" y="63276"/>
                  </a:lnTo>
                  <a:lnTo>
                    <a:pt x="1704626" y="52955"/>
                  </a:lnTo>
                  <a:lnTo>
                    <a:pt x="1649165" y="43429"/>
                  </a:lnTo>
                  <a:lnTo>
                    <a:pt x="1590876" y="34737"/>
                  </a:lnTo>
                  <a:lnTo>
                    <a:pt x="1529935" y="26919"/>
                  </a:lnTo>
                  <a:lnTo>
                    <a:pt x="1466520" y="20015"/>
                  </a:lnTo>
                  <a:lnTo>
                    <a:pt x="1400806" y="14064"/>
                  </a:lnTo>
                  <a:lnTo>
                    <a:pt x="1332970" y="9107"/>
                  </a:lnTo>
                  <a:lnTo>
                    <a:pt x="1263188" y="5182"/>
                  </a:lnTo>
                  <a:lnTo>
                    <a:pt x="1191639" y="2329"/>
                  </a:lnTo>
                  <a:lnTo>
                    <a:pt x="1118497" y="589"/>
                  </a:lnTo>
                  <a:lnTo>
                    <a:pt x="10439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67016" y="4520184"/>
              <a:ext cx="2087880" cy="469900"/>
            </a:xfrm>
            <a:custGeom>
              <a:avLst/>
              <a:gdLst/>
              <a:ahLst/>
              <a:cxnLst/>
              <a:rect l="l" t="t" r="r" b="b"/>
              <a:pathLst>
                <a:path w="2087879" h="469900">
                  <a:moveTo>
                    <a:pt x="0" y="234696"/>
                  </a:moveTo>
                  <a:lnTo>
                    <a:pt x="23059" y="185392"/>
                  </a:lnTo>
                  <a:lnTo>
                    <a:pt x="62581" y="154449"/>
                  </a:lnTo>
                  <a:lnTo>
                    <a:pt x="119774" y="125417"/>
                  </a:lnTo>
                  <a:lnTo>
                    <a:pt x="193226" y="98612"/>
                  </a:lnTo>
                  <a:lnTo>
                    <a:pt x="235608" y="86144"/>
                  </a:lnTo>
                  <a:lnTo>
                    <a:pt x="281524" y="74352"/>
                  </a:lnTo>
                  <a:lnTo>
                    <a:pt x="330798" y="63276"/>
                  </a:lnTo>
                  <a:lnTo>
                    <a:pt x="383253" y="52955"/>
                  </a:lnTo>
                  <a:lnTo>
                    <a:pt x="438714" y="43429"/>
                  </a:lnTo>
                  <a:lnTo>
                    <a:pt x="497003" y="34737"/>
                  </a:lnTo>
                  <a:lnTo>
                    <a:pt x="557944" y="26919"/>
                  </a:lnTo>
                  <a:lnTo>
                    <a:pt x="621359" y="20015"/>
                  </a:lnTo>
                  <a:lnTo>
                    <a:pt x="687073" y="14064"/>
                  </a:lnTo>
                  <a:lnTo>
                    <a:pt x="754909" y="9107"/>
                  </a:lnTo>
                  <a:lnTo>
                    <a:pt x="824691" y="5182"/>
                  </a:lnTo>
                  <a:lnTo>
                    <a:pt x="896240" y="2329"/>
                  </a:lnTo>
                  <a:lnTo>
                    <a:pt x="969382" y="589"/>
                  </a:lnTo>
                  <a:lnTo>
                    <a:pt x="1043939" y="0"/>
                  </a:lnTo>
                  <a:lnTo>
                    <a:pt x="1118497" y="589"/>
                  </a:lnTo>
                  <a:lnTo>
                    <a:pt x="1191639" y="2329"/>
                  </a:lnTo>
                  <a:lnTo>
                    <a:pt x="1263188" y="5182"/>
                  </a:lnTo>
                  <a:lnTo>
                    <a:pt x="1332970" y="9107"/>
                  </a:lnTo>
                  <a:lnTo>
                    <a:pt x="1400806" y="14064"/>
                  </a:lnTo>
                  <a:lnTo>
                    <a:pt x="1466520" y="20015"/>
                  </a:lnTo>
                  <a:lnTo>
                    <a:pt x="1529935" y="26919"/>
                  </a:lnTo>
                  <a:lnTo>
                    <a:pt x="1590876" y="34737"/>
                  </a:lnTo>
                  <a:lnTo>
                    <a:pt x="1649165" y="43429"/>
                  </a:lnTo>
                  <a:lnTo>
                    <a:pt x="1704626" y="52955"/>
                  </a:lnTo>
                  <a:lnTo>
                    <a:pt x="1757081" y="63276"/>
                  </a:lnTo>
                  <a:lnTo>
                    <a:pt x="1806355" y="74352"/>
                  </a:lnTo>
                  <a:lnTo>
                    <a:pt x="1852271" y="86144"/>
                  </a:lnTo>
                  <a:lnTo>
                    <a:pt x="1894653" y="98612"/>
                  </a:lnTo>
                  <a:lnTo>
                    <a:pt x="1933323" y="111716"/>
                  </a:lnTo>
                  <a:lnTo>
                    <a:pt x="1998822" y="139674"/>
                  </a:lnTo>
                  <a:lnTo>
                    <a:pt x="2047356" y="169702"/>
                  </a:lnTo>
                  <a:lnTo>
                    <a:pt x="2077513" y="201481"/>
                  </a:lnTo>
                  <a:lnTo>
                    <a:pt x="2087879" y="234696"/>
                  </a:lnTo>
                  <a:lnTo>
                    <a:pt x="2085259" y="251462"/>
                  </a:lnTo>
                  <a:lnTo>
                    <a:pt x="2064820" y="283999"/>
                  </a:lnTo>
                  <a:lnTo>
                    <a:pt x="2025298" y="314942"/>
                  </a:lnTo>
                  <a:lnTo>
                    <a:pt x="1968105" y="343974"/>
                  </a:lnTo>
                  <a:lnTo>
                    <a:pt x="1894653" y="370779"/>
                  </a:lnTo>
                  <a:lnTo>
                    <a:pt x="1852271" y="383247"/>
                  </a:lnTo>
                  <a:lnTo>
                    <a:pt x="1806355" y="395039"/>
                  </a:lnTo>
                  <a:lnTo>
                    <a:pt x="1757081" y="406115"/>
                  </a:lnTo>
                  <a:lnTo>
                    <a:pt x="1704626" y="416436"/>
                  </a:lnTo>
                  <a:lnTo>
                    <a:pt x="1649165" y="425962"/>
                  </a:lnTo>
                  <a:lnTo>
                    <a:pt x="1590876" y="434654"/>
                  </a:lnTo>
                  <a:lnTo>
                    <a:pt x="1529935" y="442472"/>
                  </a:lnTo>
                  <a:lnTo>
                    <a:pt x="1466520" y="449376"/>
                  </a:lnTo>
                  <a:lnTo>
                    <a:pt x="1400806" y="455327"/>
                  </a:lnTo>
                  <a:lnTo>
                    <a:pt x="1332970" y="460284"/>
                  </a:lnTo>
                  <a:lnTo>
                    <a:pt x="1263188" y="464209"/>
                  </a:lnTo>
                  <a:lnTo>
                    <a:pt x="1191639" y="467062"/>
                  </a:lnTo>
                  <a:lnTo>
                    <a:pt x="1118497" y="468802"/>
                  </a:lnTo>
                  <a:lnTo>
                    <a:pt x="1043939" y="469392"/>
                  </a:lnTo>
                  <a:lnTo>
                    <a:pt x="969382" y="468802"/>
                  </a:lnTo>
                  <a:lnTo>
                    <a:pt x="896240" y="467062"/>
                  </a:lnTo>
                  <a:lnTo>
                    <a:pt x="824691" y="464209"/>
                  </a:lnTo>
                  <a:lnTo>
                    <a:pt x="754909" y="460284"/>
                  </a:lnTo>
                  <a:lnTo>
                    <a:pt x="687073" y="455327"/>
                  </a:lnTo>
                  <a:lnTo>
                    <a:pt x="621359" y="449376"/>
                  </a:lnTo>
                  <a:lnTo>
                    <a:pt x="557944" y="442472"/>
                  </a:lnTo>
                  <a:lnTo>
                    <a:pt x="497003" y="434654"/>
                  </a:lnTo>
                  <a:lnTo>
                    <a:pt x="438714" y="425962"/>
                  </a:lnTo>
                  <a:lnTo>
                    <a:pt x="383253" y="416436"/>
                  </a:lnTo>
                  <a:lnTo>
                    <a:pt x="330798" y="406115"/>
                  </a:lnTo>
                  <a:lnTo>
                    <a:pt x="281524" y="395039"/>
                  </a:lnTo>
                  <a:lnTo>
                    <a:pt x="235608" y="383247"/>
                  </a:lnTo>
                  <a:lnTo>
                    <a:pt x="193226" y="370779"/>
                  </a:lnTo>
                  <a:lnTo>
                    <a:pt x="154556" y="357675"/>
                  </a:lnTo>
                  <a:lnTo>
                    <a:pt x="89057" y="329717"/>
                  </a:lnTo>
                  <a:lnTo>
                    <a:pt x="40523" y="299689"/>
                  </a:lnTo>
                  <a:lnTo>
                    <a:pt x="10366" y="267910"/>
                  </a:lnTo>
                  <a:lnTo>
                    <a:pt x="0" y="23469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8088630" y="4617466"/>
            <a:ext cx="646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</a:t>
            </a:r>
            <a:r>
              <a:rPr sz="1800" spc="-2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OP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374380" y="2478023"/>
            <a:ext cx="76200" cy="2085339"/>
          </a:xfrm>
          <a:custGeom>
            <a:avLst/>
            <a:gdLst/>
            <a:ahLst/>
            <a:cxnLst/>
            <a:rect l="l" t="t" r="r" b="b"/>
            <a:pathLst>
              <a:path w="76200" h="2085339">
                <a:moveTo>
                  <a:pt x="76200" y="2008632"/>
                </a:moveTo>
                <a:lnTo>
                  <a:pt x="44450" y="2008632"/>
                </a:lnTo>
                <a:lnTo>
                  <a:pt x="44450" y="1613916"/>
                </a:lnTo>
                <a:lnTo>
                  <a:pt x="31750" y="1613916"/>
                </a:lnTo>
                <a:lnTo>
                  <a:pt x="31750" y="2008632"/>
                </a:lnTo>
                <a:lnTo>
                  <a:pt x="0" y="2008632"/>
                </a:lnTo>
                <a:lnTo>
                  <a:pt x="38100" y="2084832"/>
                </a:lnTo>
                <a:lnTo>
                  <a:pt x="69850" y="2021332"/>
                </a:lnTo>
                <a:lnTo>
                  <a:pt x="76200" y="2008632"/>
                </a:lnTo>
                <a:close/>
              </a:path>
              <a:path w="76200" h="2085339">
                <a:moveTo>
                  <a:pt x="76200" y="1176528"/>
                </a:moveTo>
                <a:lnTo>
                  <a:pt x="44450" y="1176528"/>
                </a:lnTo>
                <a:lnTo>
                  <a:pt x="44450" y="900684"/>
                </a:lnTo>
                <a:lnTo>
                  <a:pt x="31750" y="900684"/>
                </a:lnTo>
                <a:lnTo>
                  <a:pt x="31750" y="1176528"/>
                </a:lnTo>
                <a:lnTo>
                  <a:pt x="0" y="1176528"/>
                </a:lnTo>
                <a:lnTo>
                  <a:pt x="38100" y="1252728"/>
                </a:lnTo>
                <a:lnTo>
                  <a:pt x="69850" y="1189228"/>
                </a:lnTo>
                <a:lnTo>
                  <a:pt x="76200" y="1176528"/>
                </a:lnTo>
                <a:close/>
              </a:path>
              <a:path w="76200" h="2085339">
                <a:moveTo>
                  <a:pt x="76200" y="199644"/>
                </a:moveTo>
                <a:lnTo>
                  <a:pt x="44450" y="199644"/>
                </a:lnTo>
                <a:lnTo>
                  <a:pt x="44450" y="0"/>
                </a:lnTo>
                <a:lnTo>
                  <a:pt x="31750" y="0"/>
                </a:lnTo>
                <a:lnTo>
                  <a:pt x="31750" y="199644"/>
                </a:lnTo>
                <a:lnTo>
                  <a:pt x="0" y="199644"/>
                </a:lnTo>
                <a:lnTo>
                  <a:pt x="38100" y="275844"/>
                </a:lnTo>
                <a:lnTo>
                  <a:pt x="69850" y="212344"/>
                </a:lnTo>
                <a:lnTo>
                  <a:pt x="76200" y="1996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5671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PRE-PROGRAMMING</a:t>
            </a:r>
            <a:r>
              <a:rPr sz="3600" spc="-25" dirty="0"/>
              <a:t> </a:t>
            </a:r>
            <a:r>
              <a:rPr sz="3600" dirty="0"/>
              <a:t>PHASE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6310" y="1752676"/>
            <a:ext cx="8536940" cy="941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45" dirty="0">
                <a:solidFill>
                  <a:srgbClr val="0D0D0D"/>
                </a:solidFill>
                <a:latin typeface="Trebuchet MS"/>
                <a:cs typeface="Trebuchet MS"/>
              </a:rPr>
              <a:t>TASK: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20" dirty="0">
                <a:solidFill>
                  <a:srgbClr val="0D0D0D"/>
                </a:solidFill>
                <a:latin typeface="Trebuchet MS"/>
                <a:cs typeface="Trebuchet MS"/>
              </a:rPr>
              <a:t>Draw </a:t>
            </a:r>
            <a:r>
              <a:rPr sz="2000" b="1" dirty="0">
                <a:solidFill>
                  <a:srgbClr val="0D0D0D"/>
                </a:solidFill>
                <a:latin typeface="Trebuchet MS"/>
                <a:cs typeface="Trebuchet MS"/>
              </a:rPr>
              <a:t>a flow chart </a:t>
            </a:r>
            <a:r>
              <a:rPr sz="2000" b="1" spc="-5" dirty="0">
                <a:solidFill>
                  <a:srgbClr val="0D0D0D"/>
                </a:solidFill>
                <a:latin typeface="Trebuchet MS"/>
                <a:cs typeface="Trebuchet MS"/>
              </a:rPr>
              <a:t>to print the </a:t>
            </a:r>
            <a:r>
              <a:rPr sz="2000" b="1" dirty="0">
                <a:solidFill>
                  <a:srgbClr val="0D0D0D"/>
                </a:solidFill>
                <a:latin typeface="Trebuchet MS"/>
                <a:cs typeface="Trebuchet MS"/>
              </a:rPr>
              <a:t>sum of all even numbers between 1 </a:t>
            </a:r>
            <a:r>
              <a:rPr sz="2000" b="1" spc="-5" dirty="0">
                <a:solidFill>
                  <a:srgbClr val="0D0D0D"/>
                </a:solidFill>
                <a:latin typeface="Trebuchet MS"/>
                <a:cs typeface="Trebuchet MS"/>
              </a:rPr>
              <a:t>to</a:t>
            </a:r>
            <a:r>
              <a:rPr sz="2000" b="1" spc="-17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0D0D0D"/>
                </a:solidFill>
                <a:latin typeface="Trebuchet MS"/>
                <a:cs typeface="Trebuchet MS"/>
              </a:rPr>
              <a:t>n.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5671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PRE-PROGRAMMING</a:t>
            </a:r>
            <a:r>
              <a:rPr sz="3600" spc="-25" dirty="0"/>
              <a:t> </a:t>
            </a:r>
            <a:r>
              <a:rPr sz="3600" dirty="0"/>
              <a:t>PHASE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040688" y="1471012"/>
            <a:ext cx="8292465" cy="217297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0"/>
              </a:spcBef>
              <a:tabLst>
                <a:tab pos="309245" algn="l"/>
              </a:tabLst>
            </a:pPr>
            <a:r>
              <a:rPr sz="1450" spc="235" dirty="0">
                <a:solidFill>
                  <a:srgbClr val="0E6EC5"/>
                </a:solidFill>
                <a:latin typeface="Arial"/>
                <a:cs typeface="Arial"/>
              </a:rPr>
              <a:t>	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Writing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the Algorithm</a:t>
            </a:r>
            <a:r>
              <a:rPr sz="1800" b="1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(Pseudocode)</a:t>
            </a:r>
            <a:endParaRPr sz="18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1005"/>
              </a:spcBef>
              <a:buClr>
                <a:srgbClr val="0E6EC5"/>
              </a:buClr>
              <a:buSzPct val="78125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Pseudocode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means an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imitation computer</a:t>
            </a:r>
            <a:r>
              <a:rPr sz="1600" spc="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code.</a:t>
            </a:r>
            <a:endParaRPr sz="1600">
              <a:latin typeface="Trebuchet MS"/>
              <a:cs typeface="Trebuchet MS"/>
            </a:endParaRPr>
          </a:p>
          <a:p>
            <a:pPr marL="278765" marR="5080" indent="-266700">
              <a:lnSpc>
                <a:spcPct val="100000"/>
              </a:lnSpc>
              <a:spcBef>
                <a:spcPts val="994"/>
              </a:spcBef>
              <a:buClr>
                <a:srgbClr val="0E6EC5"/>
              </a:buClr>
              <a:buSzPct val="78125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It is used in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place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of symbols or a flowchart to describe the logic of a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program.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Thus,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it 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is a set of instructions (descriptive form) to describe the logic of a</a:t>
            </a:r>
            <a:r>
              <a:rPr sz="1600" spc="2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program.</a:t>
            </a:r>
            <a:endParaRPr sz="16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1000"/>
              </a:spcBef>
              <a:buClr>
                <a:srgbClr val="0E6EC5"/>
              </a:buClr>
              <a:buSzPct val="78125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Pseudocode is close to the actual programming</a:t>
            </a:r>
            <a:r>
              <a:rPr sz="1600" spc="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language.</a:t>
            </a:r>
            <a:endParaRPr sz="16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1010"/>
              </a:spcBef>
              <a:buClr>
                <a:srgbClr val="0E6EC5"/>
              </a:buClr>
              <a:buSzPct val="78125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Using the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Pseudocode,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programmer can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start to write the actual</a:t>
            </a:r>
            <a:r>
              <a:rPr sz="1600" spc="1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code.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2161" y="583133"/>
            <a:ext cx="8369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spc="-10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2000" b="0" spc="-150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2000" b="0" spc="-1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2000" b="0" spc="-35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2000" b="0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09609" y="1510093"/>
            <a:ext cx="3583304" cy="3930015"/>
            <a:chOff x="2209609" y="1510093"/>
            <a:chExt cx="3583304" cy="3930015"/>
          </a:xfrm>
        </p:grpSpPr>
        <p:sp>
          <p:nvSpPr>
            <p:cNvPr id="4" name="object 4"/>
            <p:cNvSpPr/>
            <p:nvPr/>
          </p:nvSpPr>
          <p:spPr>
            <a:xfrm>
              <a:off x="2423160" y="1514855"/>
              <a:ext cx="3154045" cy="1727835"/>
            </a:xfrm>
            <a:custGeom>
              <a:avLst/>
              <a:gdLst/>
              <a:ahLst/>
              <a:cxnLst/>
              <a:rect l="l" t="t" r="r" b="b"/>
              <a:pathLst>
                <a:path w="3154045" h="1727835">
                  <a:moveTo>
                    <a:pt x="617346" y="0"/>
                  </a:moveTo>
                  <a:lnTo>
                    <a:pt x="3153537" y="0"/>
                  </a:lnTo>
                  <a:lnTo>
                    <a:pt x="2535174" y="683387"/>
                  </a:lnTo>
                  <a:lnTo>
                    <a:pt x="0" y="683387"/>
                  </a:lnTo>
                  <a:lnTo>
                    <a:pt x="617346" y="0"/>
                  </a:lnTo>
                </a:path>
                <a:path w="3154045" h="1727835">
                  <a:moveTo>
                    <a:pt x="617346" y="1040892"/>
                  </a:moveTo>
                  <a:lnTo>
                    <a:pt x="3153537" y="1040892"/>
                  </a:lnTo>
                  <a:lnTo>
                    <a:pt x="2535174" y="1727327"/>
                  </a:lnTo>
                  <a:lnTo>
                    <a:pt x="0" y="1727327"/>
                  </a:lnTo>
                  <a:lnTo>
                    <a:pt x="617346" y="104089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10562" y="3583685"/>
              <a:ext cx="3581400" cy="883919"/>
            </a:xfrm>
            <a:custGeom>
              <a:avLst/>
              <a:gdLst/>
              <a:ahLst/>
              <a:cxnLst/>
              <a:rect l="l" t="t" r="r" b="b"/>
              <a:pathLst>
                <a:path w="3581400" h="883920">
                  <a:moveTo>
                    <a:pt x="0" y="883919"/>
                  </a:moveTo>
                  <a:lnTo>
                    <a:pt x="3581400" y="883919"/>
                  </a:lnTo>
                  <a:lnTo>
                    <a:pt x="3581400" y="0"/>
                  </a:lnTo>
                  <a:lnTo>
                    <a:pt x="0" y="0"/>
                  </a:lnTo>
                  <a:lnTo>
                    <a:pt x="0" y="8839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3160" y="4751832"/>
              <a:ext cx="3154045" cy="683895"/>
            </a:xfrm>
            <a:custGeom>
              <a:avLst/>
              <a:gdLst/>
              <a:ahLst/>
              <a:cxnLst/>
              <a:rect l="l" t="t" r="r" b="b"/>
              <a:pathLst>
                <a:path w="3154045" h="683895">
                  <a:moveTo>
                    <a:pt x="617346" y="0"/>
                  </a:moveTo>
                  <a:lnTo>
                    <a:pt x="3153537" y="0"/>
                  </a:lnTo>
                  <a:lnTo>
                    <a:pt x="2535174" y="683387"/>
                  </a:lnTo>
                  <a:lnTo>
                    <a:pt x="0" y="683387"/>
                  </a:lnTo>
                  <a:lnTo>
                    <a:pt x="617346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24632" y="1540509"/>
            <a:ext cx="1951989" cy="4711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READ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PRICE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READ</a:t>
            </a:r>
            <a:endParaRPr sz="20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QUANTITY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SALE </a:t>
            </a:r>
            <a:r>
              <a:rPr sz="2000" dirty="0">
                <a:latin typeface="Arial"/>
                <a:cs typeface="Arial"/>
              </a:rPr>
              <a:t>= PRICE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Symbol"/>
                <a:cs typeface="Symbol"/>
              </a:rPr>
              <a:t></a:t>
            </a:r>
            <a:endParaRPr sz="2000">
              <a:latin typeface="Symbol"/>
              <a:cs typeface="Symbol"/>
            </a:endParaRPr>
          </a:p>
          <a:p>
            <a:pPr marL="1905" algn="ctr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QUANTITY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810"/>
              </a:spcBef>
            </a:pPr>
            <a:r>
              <a:rPr sz="2000" dirty="0">
                <a:latin typeface="Arial"/>
                <a:cs typeface="Arial"/>
              </a:rPr>
              <a:t>PRINT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SALE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  <a:spcBef>
                <a:spcPts val="1660"/>
              </a:spcBef>
            </a:pPr>
            <a:r>
              <a:rPr sz="2000" spc="-10" dirty="0">
                <a:latin typeface="Arial"/>
                <a:cs typeface="Arial"/>
              </a:rPr>
              <a:t>STOP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62400" y="1048511"/>
            <a:ext cx="76200" cy="4805680"/>
          </a:xfrm>
          <a:custGeom>
            <a:avLst/>
            <a:gdLst/>
            <a:ahLst/>
            <a:cxnLst/>
            <a:rect l="l" t="t" r="r" b="b"/>
            <a:pathLst>
              <a:path w="76200" h="4805680">
                <a:moveTo>
                  <a:pt x="76200" y="4728972"/>
                </a:moveTo>
                <a:lnTo>
                  <a:pt x="44450" y="4728972"/>
                </a:lnTo>
                <a:lnTo>
                  <a:pt x="44450" y="4293108"/>
                </a:lnTo>
                <a:lnTo>
                  <a:pt x="31750" y="4293108"/>
                </a:lnTo>
                <a:lnTo>
                  <a:pt x="31750" y="4728972"/>
                </a:lnTo>
                <a:lnTo>
                  <a:pt x="0" y="4728972"/>
                </a:lnTo>
                <a:lnTo>
                  <a:pt x="38100" y="4805172"/>
                </a:lnTo>
                <a:lnTo>
                  <a:pt x="69850" y="4741672"/>
                </a:lnTo>
                <a:lnTo>
                  <a:pt x="76200" y="4728972"/>
                </a:lnTo>
                <a:close/>
              </a:path>
              <a:path w="76200" h="4805680">
                <a:moveTo>
                  <a:pt x="76200" y="3688080"/>
                </a:moveTo>
                <a:lnTo>
                  <a:pt x="44450" y="3688080"/>
                </a:lnTo>
                <a:lnTo>
                  <a:pt x="44450" y="3080004"/>
                </a:lnTo>
                <a:lnTo>
                  <a:pt x="31750" y="3080004"/>
                </a:lnTo>
                <a:lnTo>
                  <a:pt x="31750" y="3688080"/>
                </a:lnTo>
                <a:lnTo>
                  <a:pt x="0" y="3688080"/>
                </a:lnTo>
                <a:lnTo>
                  <a:pt x="38100" y="3764280"/>
                </a:lnTo>
                <a:lnTo>
                  <a:pt x="69850" y="3700780"/>
                </a:lnTo>
                <a:lnTo>
                  <a:pt x="76200" y="3688080"/>
                </a:lnTo>
                <a:close/>
              </a:path>
              <a:path w="76200" h="4805680">
                <a:moveTo>
                  <a:pt x="76200" y="2535936"/>
                </a:moveTo>
                <a:lnTo>
                  <a:pt x="44450" y="2535936"/>
                </a:lnTo>
                <a:lnTo>
                  <a:pt x="44450" y="2098548"/>
                </a:lnTo>
                <a:lnTo>
                  <a:pt x="31750" y="2098548"/>
                </a:lnTo>
                <a:lnTo>
                  <a:pt x="31750" y="2535936"/>
                </a:lnTo>
                <a:lnTo>
                  <a:pt x="0" y="2535936"/>
                </a:lnTo>
                <a:lnTo>
                  <a:pt x="38100" y="2612136"/>
                </a:lnTo>
                <a:lnTo>
                  <a:pt x="69850" y="2548636"/>
                </a:lnTo>
                <a:lnTo>
                  <a:pt x="76200" y="2535936"/>
                </a:lnTo>
                <a:close/>
              </a:path>
              <a:path w="76200" h="4805680">
                <a:moveTo>
                  <a:pt x="76200" y="1495044"/>
                </a:moveTo>
                <a:lnTo>
                  <a:pt x="44450" y="1495044"/>
                </a:lnTo>
                <a:lnTo>
                  <a:pt x="44450" y="1057656"/>
                </a:lnTo>
                <a:lnTo>
                  <a:pt x="31750" y="1057656"/>
                </a:lnTo>
                <a:lnTo>
                  <a:pt x="31750" y="1495044"/>
                </a:lnTo>
                <a:lnTo>
                  <a:pt x="0" y="1495044"/>
                </a:lnTo>
                <a:lnTo>
                  <a:pt x="38100" y="1571244"/>
                </a:lnTo>
                <a:lnTo>
                  <a:pt x="69850" y="1507744"/>
                </a:lnTo>
                <a:lnTo>
                  <a:pt x="76200" y="1495044"/>
                </a:lnTo>
                <a:close/>
              </a:path>
              <a:path w="76200" h="4805680">
                <a:moveTo>
                  <a:pt x="76200" y="437388"/>
                </a:moveTo>
                <a:lnTo>
                  <a:pt x="44450" y="437388"/>
                </a:lnTo>
                <a:lnTo>
                  <a:pt x="44450" y="0"/>
                </a:lnTo>
                <a:lnTo>
                  <a:pt x="31750" y="0"/>
                </a:lnTo>
                <a:lnTo>
                  <a:pt x="31750" y="437388"/>
                </a:lnTo>
                <a:lnTo>
                  <a:pt x="0" y="437388"/>
                </a:lnTo>
                <a:lnTo>
                  <a:pt x="38100" y="513588"/>
                </a:lnTo>
                <a:lnTo>
                  <a:pt x="69850" y="450088"/>
                </a:lnTo>
                <a:lnTo>
                  <a:pt x="76200" y="437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29400" y="1752600"/>
            <a:ext cx="3733800" cy="20243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latin typeface="Arial"/>
                <a:cs typeface="Arial"/>
              </a:rPr>
              <a:t>Algorithm: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i="1" spc="-5" dirty="0">
                <a:latin typeface="Arial"/>
                <a:cs typeface="Arial"/>
              </a:rPr>
              <a:t>Start</a:t>
            </a:r>
            <a:endParaRPr sz="1800">
              <a:latin typeface="Arial"/>
              <a:cs typeface="Arial"/>
            </a:endParaRPr>
          </a:p>
          <a:p>
            <a:pPr marL="549275" marR="924560">
              <a:lnSpc>
                <a:spcPct val="100000"/>
              </a:lnSpc>
            </a:pPr>
            <a:r>
              <a:rPr sz="1800" i="1" spc="-10" dirty="0">
                <a:latin typeface="Arial"/>
                <a:cs typeface="Arial"/>
              </a:rPr>
              <a:t>Read </a:t>
            </a:r>
            <a:r>
              <a:rPr sz="1800" i="1" spc="-5" dirty="0">
                <a:latin typeface="Arial"/>
                <a:cs typeface="Arial"/>
              </a:rPr>
              <a:t>price, quantity  Sale </a:t>
            </a:r>
            <a:r>
              <a:rPr sz="1800" i="1" dirty="0">
                <a:latin typeface="Arial"/>
                <a:cs typeface="Arial"/>
              </a:rPr>
              <a:t>= </a:t>
            </a:r>
            <a:r>
              <a:rPr sz="1800" i="1" spc="-5" dirty="0">
                <a:latin typeface="Arial"/>
                <a:cs typeface="Arial"/>
              </a:rPr>
              <a:t>price </a:t>
            </a:r>
            <a:r>
              <a:rPr sz="1800" i="1" dirty="0">
                <a:latin typeface="Arial"/>
                <a:cs typeface="Arial"/>
              </a:rPr>
              <a:t>x</a:t>
            </a:r>
            <a:r>
              <a:rPr sz="1800" i="1" spc="-5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quantity  Print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Sale</a:t>
            </a:r>
            <a:endParaRPr sz="18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800" i="1" spc="-5" dirty="0">
                <a:latin typeface="Arial"/>
                <a:cs typeface="Arial"/>
              </a:rPr>
              <a:t>End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5671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PRE-PROGRAMMING</a:t>
            </a:r>
            <a:r>
              <a:rPr sz="3600" spc="-25" dirty="0"/>
              <a:t> </a:t>
            </a:r>
            <a:r>
              <a:rPr sz="3600" dirty="0"/>
              <a:t>PHASE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6310" y="2075963"/>
            <a:ext cx="7877809" cy="287464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0E6EC5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This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phase requires five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steps: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90"/>
              </a:spcBef>
            </a:pPr>
            <a:r>
              <a:rPr sz="1600" spc="270" dirty="0">
                <a:solidFill>
                  <a:srgbClr val="0E6EC5"/>
                </a:solidFill>
                <a:latin typeface="Arial"/>
                <a:cs typeface="Arial"/>
              </a:rPr>
              <a:t>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Analyzing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problem.</a:t>
            </a:r>
            <a:endParaRPr sz="20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1600" spc="270" dirty="0">
                <a:solidFill>
                  <a:srgbClr val="0E6EC5"/>
                </a:solidFill>
                <a:latin typeface="Arial"/>
                <a:cs typeface="Arial"/>
              </a:rPr>
              <a:t>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Developing the Hierarchy Input 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Process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Output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(HIPO) chart</a:t>
            </a:r>
            <a:r>
              <a:rPr sz="2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35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endParaRPr sz="2000">
              <a:latin typeface="Trebuchet MS"/>
              <a:cs typeface="Trebuchet MS"/>
            </a:endParaRPr>
          </a:p>
          <a:p>
            <a:pPr marL="756285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Interactivity Chart</a:t>
            </a:r>
            <a:r>
              <a:rPr sz="20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(IC).</a:t>
            </a:r>
            <a:endParaRPr sz="20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1600" spc="270" dirty="0">
                <a:solidFill>
                  <a:srgbClr val="0E6EC5"/>
                </a:solidFill>
                <a:latin typeface="Arial"/>
                <a:cs typeface="Arial"/>
              </a:rPr>
              <a:t>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Developing the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Input-Process-Output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(IPO)</a:t>
            </a:r>
            <a:r>
              <a:rPr sz="20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Chart.</a:t>
            </a:r>
            <a:endParaRPr sz="20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</a:pPr>
            <a:r>
              <a:rPr sz="1600" spc="270" dirty="0">
                <a:solidFill>
                  <a:srgbClr val="0E6EC5"/>
                </a:solidFill>
                <a:latin typeface="Arial"/>
                <a:cs typeface="Arial"/>
              </a:rPr>
              <a:t>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Drawing the 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Program</a:t>
            </a:r>
            <a:r>
              <a:rPr sz="20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flowcharts.</a:t>
            </a:r>
            <a:endParaRPr sz="20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1600" spc="270" dirty="0">
                <a:solidFill>
                  <a:srgbClr val="0E6EC5"/>
                </a:solidFill>
                <a:latin typeface="Arial"/>
                <a:cs typeface="Arial"/>
              </a:rPr>
              <a:t> 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Writing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0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algorithms.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81031" y="909827"/>
            <a:ext cx="292100" cy="180975"/>
            <a:chOff x="9781031" y="909827"/>
            <a:chExt cx="292100" cy="180975"/>
          </a:xfrm>
        </p:grpSpPr>
        <p:sp>
          <p:nvSpPr>
            <p:cNvPr id="3" name="object 3"/>
            <p:cNvSpPr/>
            <p:nvPr/>
          </p:nvSpPr>
          <p:spPr>
            <a:xfrm>
              <a:off x="9791699" y="920470"/>
              <a:ext cx="281177" cy="1699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785603" y="914399"/>
              <a:ext cx="271145" cy="160020"/>
            </a:xfrm>
            <a:custGeom>
              <a:avLst/>
              <a:gdLst/>
              <a:ahLst/>
              <a:cxnLst/>
              <a:rect l="l" t="t" r="r" b="b"/>
              <a:pathLst>
                <a:path w="271145" h="160019">
                  <a:moveTo>
                    <a:pt x="164338" y="0"/>
                  </a:moveTo>
                  <a:lnTo>
                    <a:pt x="0" y="0"/>
                  </a:lnTo>
                  <a:lnTo>
                    <a:pt x="0" y="159638"/>
                  </a:lnTo>
                  <a:lnTo>
                    <a:pt x="98678" y="159638"/>
                  </a:lnTo>
                  <a:lnTo>
                    <a:pt x="98678" y="100584"/>
                  </a:lnTo>
                  <a:lnTo>
                    <a:pt x="153162" y="100584"/>
                  </a:lnTo>
                  <a:lnTo>
                    <a:pt x="204470" y="97027"/>
                  </a:lnTo>
                  <a:lnTo>
                    <a:pt x="241807" y="86613"/>
                  </a:lnTo>
                  <a:lnTo>
                    <a:pt x="264649" y="68072"/>
                  </a:lnTo>
                  <a:lnTo>
                    <a:pt x="98678" y="68072"/>
                  </a:lnTo>
                  <a:lnTo>
                    <a:pt x="98678" y="32258"/>
                  </a:lnTo>
                  <a:lnTo>
                    <a:pt x="265949" y="32258"/>
                  </a:lnTo>
                  <a:lnTo>
                    <a:pt x="264032" y="28321"/>
                  </a:lnTo>
                  <a:lnTo>
                    <a:pt x="229235" y="7112"/>
                  </a:lnTo>
                  <a:lnTo>
                    <a:pt x="188722" y="762"/>
                  </a:lnTo>
                  <a:lnTo>
                    <a:pt x="164338" y="0"/>
                  </a:lnTo>
                  <a:close/>
                </a:path>
                <a:path w="271145" h="160019">
                  <a:moveTo>
                    <a:pt x="265949" y="32258"/>
                  </a:moveTo>
                  <a:lnTo>
                    <a:pt x="127000" y="32258"/>
                  </a:lnTo>
                  <a:lnTo>
                    <a:pt x="139573" y="32638"/>
                  </a:lnTo>
                  <a:lnTo>
                    <a:pt x="150368" y="33654"/>
                  </a:lnTo>
                  <a:lnTo>
                    <a:pt x="174751" y="50419"/>
                  </a:lnTo>
                  <a:lnTo>
                    <a:pt x="173990" y="53721"/>
                  </a:lnTo>
                  <a:lnTo>
                    <a:pt x="136398" y="67690"/>
                  </a:lnTo>
                  <a:lnTo>
                    <a:pt x="123063" y="68072"/>
                  </a:lnTo>
                  <a:lnTo>
                    <a:pt x="264649" y="68072"/>
                  </a:lnTo>
                  <a:lnTo>
                    <a:pt x="268731" y="60198"/>
                  </a:lnTo>
                  <a:lnTo>
                    <a:pt x="270891" y="49022"/>
                  </a:lnTo>
                  <a:lnTo>
                    <a:pt x="268731" y="37973"/>
                  </a:lnTo>
                  <a:lnTo>
                    <a:pt x="265949" y="32258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785603" y="914399"/>
              <a:ext cx="271145" cy="160020"/>
            </a:xfrm>
            <a:custGeom>
              <a:avLst/>
              <a:gdLst/>
              <a:ahLst/>
              <a:cxnLst/>
              <a:rect l="l" t="t" r="r" b="b"/>
              <a:pathLst>
                <a:path w="271145" h="160019">
                  <a:moveTo>
                    <a:pt x="98678" y="68072"/>
                  </a:moveTo>
                  <a:lnTo>
                    <a:pt x="123063" y="68072"/>
                  </a:lnTo>
                  <a:lnTo>
                    <a:pt x="136398" y="67690"/>
                  </a:lnTo>
                  <a:lnTo>
                    <a:pt x="173990" y="53721"/>
                  </a:lnTo>
                  <a:lnTo>
                    <a:pt x="174751" y="50419"/>
                  </a:lnTo>
                  <a:lnTo>
                    <a:pt x="173990" y="46862"/>
                  </a:lnTo>
                  <a:lnTo>
                    <a:pt x="127000" y="32258"/>
                  </a:lnTo>
                  <a:lnTo>
                    <a:pt x="98678" y="32258"/>
                  </a:lnTo>
                  <a:lnTo>
                    <a:pt x="98678" y="68072"/>
                  </a:lnTo>
                  <a:close/>
                </a:path>
                <a:path w="271145" h="160019">
                  <a:moveTo>
                    <a:pt x="0" y="0"/>
                  </a:moveTo>
                  <a:lnTo>
                    <a:pt x="164338" y="0"/>
                  </a:lnTo>
                  <a:lnTo>
                    <a:pt x="188722" y="762"/>
                  </a:lnTo>
                  <a:lnTo>
                    <a:pt x="229235" y="7112"/>
                  </a:lnTo>
                  <a:lnTo>
                    <a:pt x="264032" y="28321"/>
                  </a:lnTo>
                  <a:lnTo>
                    <a:pt x="270891" y="49022"/>
                  </a:lnTo>
                  <a:lnTo>
                    <a:pt x="268731" y="60198"/>
                  </a:lnTo>
                  <a:lnTo>
                    <a:pt x="225044" y="92710"/>
                  </a:lnTo>
                  <a:lnTo>
                    <a:pt x="180086" y="99567"/>
                  </a:lnTo>
                  <a:lnTo>
                    <a:pt x="153162" y="100584"/>
                  </a:lnTo>
                  <a:lnTo>
                    <a:pt x="98678" y="100584"/>
                  </a:lnTo>
                  <a:lnTo>
                    <a:pt x="98678" y="159638"/>
                  </a:lnTo>
                  <a:lnTo>
                    <a:pt x="0" y="15963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9762743" y="1283208"/>
            <a:ext cx="287655" cy="142875"/>
            <a:chOff x="9762743" y="1283208"/>
            <a:chExt cx="287655" cy="142875"/>
          </a:xfrm>
        </p:grpSpPr>
        <p:sp>
          <p:nvSpPr>
            <p:cNvPr id="7" name="object 7"/>
            <p:cNvSpPr/>
            <p:nvPr/>
          </p:nvSpPr>
          <p:spPr>
            <a:xfrm>
              <a:off x="9773411" y="1293901"/>
              <a:ext cx="276605" cy="131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767415" y="1287780"/>
              <a:ext cx="266700" cy="121920"/>
            </a:xfrm>
            <a:custGeom>
              <a:avLst/>
              <a:gdLst/>
              <a:ahLst/>
              <a:cxnLst/>
              <a:rect l="l" t="t" r="r" b="b"/>
              <a:pathLst>
                <a:path w="266700" h="121919">
                  <a:moveTo>
                    <a:pt x="249339" y="26670"/>
                  </a:moveTo>
                  <a:lnTo>
                    <a:pt x="145442" y="26670"/>
                  </a:lnTo>
                  <a:lnTo>
                    <a:pt x="151919" y="26924"/>
                  </a:lnTo>
                  <a:lnTo>
                    <a:pt x="157380" y="28067"/>
                  </a:lnTo>
                  <a:lnTo>
                    <a:pt x="168429" y="41402"/>
                  </a:lnTo>
                  <a:lnTo>
                    <a:pt x="159793" y="42799"/>
                  </a:lnTo>
                  <a:lnTo>
                    <a:pt x="151919" y="43815"/>
                  </a:lnTo>
                  <a:lnTo>
                    <a:pt x="144426" y="45339"/>
                  </a:lnTo>
                  <a:lnTo>
                    <a:pt x="137187" y="46736"/>
                  </a:lnTo>
                  <a:lnTo>
                    <a:pt x="127154" y="47498"/>
                  </a:lnTo>
                  <a:lnTo>
                    <a:pt x="113438" y="49275"/>
                  </a:lnTo>
                  <a:lnTo>
                    <a:pt x="95150" y="51435"/>
                  </a:lnTo>
                  <a:lnTo>
                    <a:pt x="72544" y="53594"/>
                  </a:lnTo>
                  <a:lnTo>
                    <a:pt x="53113" y="55753"/>
                  </a:lnTo>
                  <a:lnTo>
                    <a:pt x="15013" y="66548"/>
                  </a:lnTo>
                  <a:lnTo>
                    <a:pt x="0" y="88773"/>
                  </a:lnTo>
                  <a:lnTo>
                    <a:pt x="916" y="94615"/>
                  </a:lnTo>
                  <a:lnTo>
                    <a:pt x="32920" y="115824"/>
                  </a:lnTo>
                  <a:lnTo>
                    <a:pt x="83974" y="121539"/>
                  </a:lnTo>
                  <a:lnTo>
                    <a:pt x="99087" y="120904"/>
                  </a:lnTo>
                  <a:lnTo>
                    <a:pt x="138584" y="116840"/>
                  </a:lnTo>
                  <a:lnTo>
                    <a:pt x="173509" y="105029"/>
                  </a:lnTo>
                  <a:lnTo>
                    <a:pt x="256482" y="105029"/>
                  </a:lnTo>
                  <a:lnTo>
                    <a:pt x="255043" y="101473"/>
                  </a:lnTo>
                  <a:lnTo>
                    <a:pt x="255043" y="97155"/>
                  </a:lnTo>
                  <a:lnTo>
                    <a:pt x="117375" y="97155"/>
                  </a:lnTo>
                  <a:lnTo>
                    <a:pt x="110644" y="96774"/>
                  </a:lnTo>
                  <a:lnTo>
                    <a:pt x="105183" y="95631"/>
                  </a:lnTo>
                  <a:lnTo>
                    <a:pt x="99849" y="94615"/>
                  </a:lnTo>
                  <a:lnTo>
                    <a:pt x="96166" y="93091"/>
                  </a:lnTo>
                  <a:lnTo>
                    <a:pt x="92991" y="91694"/>
                  </a:lnTo>
                  <a:lnTo>
                    <a:pt x="88673" y="87375"/>
                  </a:lnTo>
                  <a:lnTo>
                    <a:pt x="88673" y="82296"/>
                  </a:lnTo>
                  <a:lnTo>
                    <a:pt x="130329" y="69469"/>
                  </a:lnTo>
                  <a:lnTo>
                    <a:pt x="158777" y="65150"/>
                  </a:lnTo>
                  <a:lnTo>
                    <a:pt x="168429" y="64008"/>
                  </a:lnTo>
                  <a:lnTo>
                    <a:pt x="255043" y="64008"/>
                  </a:lnTo>
                  <a:lnTo>
                    <a:pt x="255043" y="42799"/>
                  </a:lnTo>
                  <a:lnTo>
                    <a:pt x="253646" y="34162"/>
                  </a:lnTo>
                  <a:lnTo>
                    <a:pt x="251487" y="29845"/>
                  </a:lnTo>
                  <a:lnTo>
                    <a:pt x="249339" y="26670"/>
                  </a:lnTo>
                  <a:close/>
                </a:path>
                <a:path w="266700" h="121919">
                  <a:moveTo>
                    <a:pt x="256482" y="105029"/>
                  </a:moveTo>
                  <a:lnTo>
                    <a:pt x="173509" y="105029"/>
                  </a:lnTo>
                  <a:lnTo>
                    <a:pt x="173509" y="106807"/>
                  </a:lnTo>
                  <a:lnTo>
                    <a:pt x="174525" y="108966"/>
                  </a:lnTo>
                  <a:lnTo>
                    <a:pt x="175287" y="110109"/>
                  </a:lnTo>
                  <a:lnTo>
                    <a:pt x="176430" y="111887"/>
                  </a:lnTo>
                  <a:lnTo>
                    <a:pt x="176684" y="113284"/>
                  </a:lnTo>
                  <a:lnTo>
                    <a:pt x="178208" y="114681"/>
                  </a:lnTo>
                  <a:lnTo>
                    <a:pt x="180748" y="116840"/>
                  </a:lnTo>
                  <a:lnTo>
                    <a:pt x="182907" y="118745"/>
                  </a:lnTo>
                  <a:lnTo>
                    <a:pt x="266219" y="118745"/>
                  </a:lnTo>
                  <a:lnTo>
                    <a:pt x="262663" y="115443"/>
                  </a:lnTo>
                  <a:lnTo>
                    <a:pt x="260123" y="112268"/>
                  </a:lnTo>
                  <a:lnTo>
                    <a:pt x="258345" y="109347"/>
                  </a:lnTo>
                  <a:lnTo>
                    <a:pt x="257202" y="106807"/>
                  </a:lnTo>
                  <a:lnTo>
                    <a:pt x="256482" y="105029"/>
                  </a:lnTo>
                  <a:close/>
                </a:path>
                <a:path w="266700" h="121919">
                  <a:moveTo>
                    <a:pt x="255043" y="64008"/>
                  </a:moveTo>
                  <a:lnTo>
                    <a:pt x="168429" y="64008"/>
                  </a:lnTo>
                  <a:lnTo>
                    <a:pt x="168367" y="71247"/>
                  </a:lnTo>
                  <a:lnTo>
                    <a:pt x="167794" y="74803"/>
                  </a:lnTo>
                  <a:lnTo>
                    <a:pt x="138330" y="94234"/>
                  </a:lnTo>
                  <a:lnTo>
                    <a:pt x="131472" y="95631"/>
                  </a:lnTo>
                  <a:lnTo>
                    <a:pt x="124614" y="96774"/>
                  </a:lnTo>
                  <a:lnTo>
                    <a:pt x="117375" y="97155"/>
                  </a:lnTo>
                  <a:lnTo>
                    <a:pt x="255043" y="97155"/>
                  </a:lnTo>
                  <a:lnTo>
                    <a:pt x="255043" y="64008"/>
                  </a:lnTo>
                  <a:close/>
                </a:path>
                <a:path w="266700" h="121919">
                  <a:moveTo>
                    <a:pt x="145442" y="0"/>
                  </a:moveTo>
                  <a:lnTo>
                    <a:pt x="113819" y="0"/>
                  </a:lnTo>
                  <a:lnTo>
                    <a:pt x="90832" y="762"/>
                  </a:lnTo>
                  <a:lnTo>
                    <a:pt x="80037" y="1778"/>
                  </a:lnTo>
                  <a:lnTo>
                    <a:pt x="70004" y="2540"/>
                  </a:lnTo>
                  <a:lnTo>
                    <a:pt x="30761" y="12192"/>
                  </a:lnTo>
                  <a:lnTo>
                    <a:pt x="6758" y="35560"/>
                  </a:lnTo>
                  <a:lnTo>
                    <a:pt x="91213" y="39878"/>
                  </a:lnTo>
                  <a:lnTo>
                    <a:pt x="94134" y="36322"/>
                  </a:lnTo>
                  <a:lnTo>
                    <a:pt x="96928" y="33782"/>
                  </a:lnTo>
                  <a:lnTo>
                    <a:pt x="127154" y="26670"/>
                  </a:lnTo>
                  <a:lnTo>
                    <a:pt x="249339" y="26670"/>
                  </a:lnTo>
                  <a:lnTo>
                    <a:pt x="248566" y="25527"/>
                  </a:lnTo>
                  <a:lnTo>
                    <a:pt x="212371" y="5715"/>
                  </a:lnTo>
                  <a:lnTo>
                    <a:pt x="161952" y="381"/>
                  </a:lnTo>
                  <a:lnTo>
                    <a:pt x="145442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767315" y="1287780"/>
              <a:ext cx="266700" cy="121920"/>
            </a:xfrm>
            <a:custGeom>
              <a:avLst/>
              <a:gdLst/>
              <a:ahLst/>
              <a:cxnLst/>
              <a:rect l="l" t="t" r="r" b="b"/>
              <a:pathLst>
                <a:path w="266700" h="121919">
                  <a:moveTo>
                    <a:pt x="168528" y="64008"/>
                  </a:moveTo>
                  <a:lnTo>
                    <a:pt x="158876" y="65150"/>
                  </a:lnTo>
                  <a:lnTo>
                    <a:pt x="149478" y="66548"/>
                  </a:lnTo>
                  <a:lnTo>
                    <a:pt x="140207" y="67945"/>
                  </a:lnTo>
                  <a:lnTo>
                    <a:pt x="130428" y="69469"/>
                  </a:lnTo>
                  <a:lnTo>
                    <a:pt x="117855" y="71247"/>
                  </a:lnTo>
                  <a:lnTo>
                    <a:pt x="88773" y="82296"/>
                  </a:lnTo>
                  <a:lnTo>
                    <a:pt x="88773" y="84836"/>
                  </a:lnTo>
                  <a:lnTo>
                    <a:pt x="88773" y="87375"/>
                  </a:lnTo>
                  <a:lnTo>
                    <a:pt x="105282" y="95631"/>
                  </a:lnTo>
                  <a:lnTo>
                    <a:pt x="110743" y="96774"/>
                  </a:lnTo>
                  <a:lnTo>
                    <a:pt x="117475" y="97155"/>
                  </a:lnTo>
                  <a:lnTo>
                    <a:pt x="124713" y="96774"/>
                  </a:lnTo>
                  <a:lnTo>
                    <a:pt x="131572" y="95631"/>
                  </a:lnTo>
                  <a:lnTo>
                    <a:pt x="138429" y="94234"/>
                  </a:lnTo>
                  <a:lnTo>
                    <a:pt x="145541" y="93091"/>
                  </a:lnTo>
                  <a:lnTo>
                    <a:pt x="168528" y="70866"/>
                  </a:lnTo>
                  <a:lnTo>
                    <a:pt x="168528" y="64008"/>
                  </a:lnTo>
                  <a:close/>
                </a:path>
                <a:path w="266700" h="121919">
                  <a:moveTo>
                    <a:pt x="91312" y="39878"/>
                  </a:moveTo>
                  <a:lnTo>
                    <a:pt x="6857" y="35560"/>
                  </a:lnTo>
                  <a:lnTo>
                    <a:pt x="9398" y="30607"/>
                  </a:lnTo>
                  <a:lnTo>
                    <a:pt x="12573" y="25527"/>
                  </a:lnTo>
                  <a:lnTo>
                    <a:pt x="47116" y="6858"/>
                  </a:lnTo>
                  <a:lnTo>
                    <a:pt x="80136" y="1778"/>
                  </a:lnTo>
                  <a:lnTo>
                    <a:pt x="90931" y="762"/>
                  </a:lnTo>
                  <a:lnTo>
                    <a:pt x="102488" y="381"/>
                  </a:lnTo>
                  <a:lnTo>
                    <a:pt x="113918" y="0"/>
                  </a:lnTo>
                  <a:lnTo>
                    <a:pt x="126110" y="0"/>
                  </a:lnTo>
                  <a:lnTo>
                    <a:pt x="145541" y="0"/>
                  </a:lnTo>
                  <a:lnTo>
                    <a:pt x="162051" y="381"/>
                  </a:lnTo>
                  <a:lnTo>
                    <a:pt x="202056" y="3175"/>
                  </a:lnTo>
                  <a:lnTo>
                    <a:pt x="240410" y="17272"/>
                  </a:lnTo>
                  <a:lnTo>
                    <a:pt x="255142" y="42799"/>
                  </a:lnTo>
                  <a:lnTo>
                    <a:pt x="255142" y="94234"/>
                  </a:lnTo>
                  <a:lnTo>
                    <a:pt x="255142" y="97790"/>
                  </a:lnTo>
                  <a:lnTo>
                    <a:pt x="255142" y="101473"/>
                  </a:lnTo>
                  <a:lnTo>
                    <a:pt x="256285" y="104267"/>
                  </a:lnTo>
                  <a:lnTo>
                    <a:pt x="257301" y="106807"/>
                  </a:lnTo>
                  <a:lnTo>
                    <a:pt x="258444" y="109347"/>
                  </a:lnTo>
                  <a:lnTo>
                    <a:pt x="260223" y="112268"/>
                  </a:lnTo>
                  <a:lnTo>
                    <a:pt x="262762" y="115443"/>
                  </a:lnTo>
                  <a:lnTo>
                    <a:pt x="266318" y="118745"/>
                  </a:lnTo>
                  <a:lnTo>
                    <a:pt x="183006" y="118745"/>
                  </a:lnTo>
                  <a:lnTo>
                    <a:pt x="180848" y="116840"/>
                  </a:lnTo>
                  <a:lnTo>
                    <a:pt x="178307" y="114681"/>
                  </a:lnTo>
                  <a:lnTo>
                    <a:pt x="176783" y="113284"/>
                  </a:lnTo>
                  <a:lnTo>
                    <a:pt x="176529" y="111887"/>
                  </a:lnTo>
                  <a:lnTo>
                    <a:pt x="175386" y="110109"/>
                  </a:lnTo>
                  <a:lnTo>
                    <a:pt x="174625" y="108966"/>
                  </a:lnTo>
                  <a:lnTo>
                    <a:pt x="173608" y="106807"/>
                  </a:lnTo>
                  <a:lnTo>
                    <a:pt x="173608" y="105029"/>
                  </a:lnTo>
                  <a:lnTo>
                    <a:pt x="164210" y="108585"/>
                  </a:lnTo>
                  <a:lnTo>
                    <a:pt x="155575" y="111887"/>
                  </a:lnTo>
                  <a:lnTo>
                    <a:pt x="147065" y="114427"/>
                  </a:lnTo>
                  <a:lnTo>
                    <a:pt x="99186" y="120904"/>
                  </a:lnTo>
                  <a:lnTo>
                    <a:pt x="84074" y="121539"/>
                  </a:lnTo>
                  <a:lnTo>
                    <a:pt x="64388" y="120904"/>
                  </a:lnTo>
                  <a:lnTo>
                    <a:pt x="21589" y="111506"/>
                  </a:lnTo>
                  <a:lnTo>
                    <a:pt x="0" y="88137"/>
                  </a:lnTo>
                  <a:lnTo>
                    <a:pt x="761" y="81661"/>
                  </a:lnTo>
                  <a:lnTo>
                    <a:pt x="37337" y="58674"/>
                  </a:lnTo>
                  <a:lnTo>
                    <a:pt x="95250" y="51435"/>
                  </a:lnTo>
                  <a:lnTo>
                    <a:pt x="113537" y="49275"/>
                  </a:lnTo>
                  <a:lnTo>
                    <a:pt x="127253" y="47498"/>
                  </a:lnTo>
                  <a:lnTo>
                    <a:pt x="137286" y="46736"/>
                  </a:lnTo>
                  <a:lnTo>
                    <a:pt x="144525" y="45339"/>
                  </a:lnTo>
                  <a:lnTo>
                    <a:pt x="152018" y="43815"/>
                  </a:lnTo>
                  <a:lnTo>
                    <a:pt x="159892" y="42799"/>
                  </a:lnTo>
                  <a:lnTo>
                    <a:pt x="168528" y="41402"/>
                  </a:lnTo>
                  <a:lnTo>
                    <a:pt x="145541" y="26670"/>
                  </a:lnTo>
                  <a:lnTo>
                    <a:pt x="137667" y="26670"/>
                  </a:lnTo>
                  <a:lnTo>
                    <a:pt x="127253" y="26670"/>
                  </a:lnTo>
                  <a:lnTo>
                    <a:pt x="94233" y="36322"/>
                  </a:lnTo>
                  <a:lnTo>
                    <a:pt x="91312" y="39878"/>
                  </a:lnTo>
                  <a:close/>
                </a:path>
              </a:pathLst>
            </a:custGeom>
            <a:ln w="914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9749028" y="1616963"/>
            <a:ext cx="293370" cy="184150"/>
            <a:chOff x="9749028" y="1616963"/>
            <a:chExt cx="293370" cy="184150"/>
          </a:xfrm>
        </p:grpSpPr>
        <p:sp>
          <p:nvSpPr>
            <p:cNvPr id="11" name="object 11"/>
            <p:cNvSpPr/>
            <p:nvPr/>
          </p:nvSpPr>
          <p:spPr>
            <a:xfrm>
              <a:off x="9761220" y="1627657"/>
              <a:ext cx="281177" cy="1729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753600" y="1621535"/>
              <a:ext cx="272415" cy="163195"/>
            </a:xfrm>
            <a:custGeom>
              <a:avLst/>
              <a:gdLst/>
              <a:ahLst/>
              <a:cxnLst/>
              <a:rect l="l" t="t" r="r" b="b"/>
              <a:pathLst>
                <a:path w="272415" h="163194">
                  <a:moveTo>
                    <a:pt x="272415" y="0"/>
                  </a:moveTo>
                  <a:lnTo>
                    <a:pt x="184911" y="0"/>
                  </a:lnTo>
                  <a:lnTo>
                    <a:pt x="141097" y="77215"/>
                  </a:lnTo>
                  <a:lnTo>
                    <a:pt x="93345" y="0"/>
                  </a:lnTo>
                  <a:lnTo>
                    <a:pt x="0" y="0"/>
                  </a:lnTo>
                  <a:lnTo>
                    <a:pt x="97281" y="115442"/>
                  </a:lnTo>
                  <a:lnTo>
                    <a:pt x="93345" y="119379"/>
                  </a:lnTo>
                  <a:lnTo>
                    <a:pt x="54864" y="131952"/>
                  </a:lnTo>
                  <a:lnTo>
                    <a:pt x="32639" y="131190"/>
                  </a:lnTo>
                  <a:lnTo>
                    <a:pt x="12573" y="128777"/>
                  </a:lnTo>
                  <a:lnTo>
                    <a:pt x="19430" y="160147"/>
                  </a:lnTo>
                  <a:lnTo>
                    <a:pt x="38100" y="160527"/>
                  </a:lnTo>
                  <a:lnTo>
                    <a:pt x="78994" y="162687"/>
                  </a:lnTo>
                  <a:lnTo>
                    <a:pt x="119506" y="159892"/>
                  </a:lnTo>
                  <a:lnTo>
                    <a:pt x="156464" y="147319"/>
                  </a:lnTo>
                  <a:lnTo>
                    <a:pt x="180594" y="123316"/>
                  </a:lnTo>
                  <a:lnTo>
                    <a:pt x="272415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753600" y="1621535"/>
              <a:ext cx="272415" cy="163195"/>
            </a:xfrm>
            <a:custGeom>
              <a:avLst/>
              <a:gdLst/>
              <a:ahLst/>
              <a:cxnLst/>
              <a:rect l="l" t="t" r="r" b="b"/>
              <a:pathLst>
                <a:path w="272415" h="163194">
                  <a:moveTo>
                    <a:pt x="0" y="0"/>
                  </a:moveTo>
                  <a:lnTo>
                    <a:pt x="93345" y="0"/>
                  </a:lnTo>
                  <a:lnTo>
                    <a:pt x="141097" y="77215"/>
                  </a:lnTo>
                  <a:lnTo>
                    <a:pt x="184911" y="0"/>
                  </a:lnTo>
                  <a:lnTo>
                    <a:pt x="272415" y="0"/>
                  </a:lnTo>
                  <a:lnTo>
                    <a:pt x="180594" y="123316"/>
                  </a:lnTo>
                  <a:lnTo>
                    <a:pt x="148971" y="152400"/>
                  </a:lnTo>
                  <a:lnTo>
                    <a:pt x="100202" y="161289"/>
                  </a:lnTo>
                  <a:lnTo>
                    <a:pt x="78994" y="162687"/>
                  </a:lnTo>
                  <a:lnTo>
                    <a:pt x="67436" y="162051"/>
                  </a:lnTo>
                  <a:lnTo>
                    <a:pt x="53848" y="161289"/>
                  </a:lnTo>
                  <a:lnTo>
                    <a:pt x="38100" y="160527"/>
                  </a:lnTo>
                  <a:lnTo>
                    <a:pt x="19430" y="160147"/>
                  </a:lnTo>
                  <a:lnTo>
                    <a:pt x="12573" y="128777"/>
                  </a:lnTo>
                  <a:lnTo>
                    <a:pt x="21844" y="129793"/>
                  </a:lnTo>
                  <a:lnTo>
                    <a:pt x="32639" y="131190"/>
                  </a:lnTo>
                  <a:lnTo>
                    <a:pt x="43815" y="131572"/>
                  </a:lnTo>
                  <a:lnTo>
                    <a:pt x="54864" y="131952"/>
                  </a:lnTo>
                  <a:lnTo>
                    <a:pt x="62483" y="131572"/>
                  </a:lnTo>
                  <a:lnTo>
                    <a:pt x="69215" y="130937"/>
                  </a:lnTo>
                  <a:lnTo>
                    <a:pt x="97281" y="115442"/>
                  </a:lnTo>
                  <a:lnTo>
                    <a:pt x="0" y="0"/>
                  </a:lnTo>
                </a:path>
              </a:pathLst>
            </a:custGeom>
            <a:ln w="914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9776459" y="1944623"/>
            <a:ext cx="203835" cy="139700"/>
            <a:chOff x="9776459" y="1944623"/>
            <a:chExt cx="203835" cy="139700"/>
          </a:xfrm>
        </p:grpSpPr>
        <p:sp>
          <p:nvSpPr>
            <p:cNvPr id="15" name="object 15"/>
            <p:cNvSpPr/>
            <p:nvPr/>
          </p:nvSpPr>
          <p:spPr>
            <a:xfrm>
              <a:off x="9787127" y="1955266"/>
              <a:ext cx="192798" cy="1288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776459" y="1944623"/>
              <a:ext cx="191643" cy="12763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9762743" y="2276855"/>
            <a:ext cx="287655" cy="142875"/>
            <a:chOff x="9762743" y="2276855"/>
            <a:chExt cx="287655" cy="142875"/>
          </a:xfrm>
        </p:grpSpPr>
        <p:sp>
          <p:nvSpPr>
            <p:cNvPr id="18" name="object 18"/>
            <p:cNvSpPr/>
            <p:nvPr/>
          </p:nvSpPr>
          <p:spPr>
            <a:xfrm>
              <a:off x="9773411" y="2287549"/>
              <a:ext cx="276605" cy="1318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767315" y="2281427"/>
              <a:ext cx="266700" cy="121920"/>
            </a:xfrm>
            <a:custGeom>
              <a:avLst/>
              <a:gdLst/>
              <a:ahLst/>
              <a:cxnLst/>
              <a:rect l="l" t="t" r="r" b="b"/>
              <a:pathLst>
                <a:path w="266700" h="121919">
                  <a:moveTo>
                    <a:pt x="132206" y="0"/>
                  </a:moveTo>
                  <a:lnTo>
                    <a:pt x="77469" y="4318"/>
                  </a:lnTo>
                  <a:lnTo>
                    <a:pt x="36067" y="17272"/>
                  </a:lnTo>
                  <a:lnTo>
                    <a:pt x="2158" y="48513"/>
                  </a:lnTo>
                  <a:lnTo>
                    <a:pt x="0" y="61087"/>
                  </a:lnTo>
                  <a:lnTo>
                    <a:pt x="2539" y="74802"/>
                  </a:lnTo>
                  <a:lnTo>
                    <a:pt x="42163" y="107187"/>
                  </a:lnTo>
                  <a:lnTo>
                    <a:pt x="81787" y="117983"/>
                  </a:lnTo>
                  <a:lnTo>
                    <a:pt x="132968" y="121538"/>
                  </a:lnTo>
                  <a:lnTo>
                    <a:pt x="162559" y="120142"/>
                  </a:lnTo>
                  <a:lnTo>
                    <a:pt x="211581" y="111887"/>
                  </a:lnTo>
                  <a:lnTo>
                    <a:pt x="246506" y="94996"/>
                  </a:lnTo>
                  <a:lnTo>
                    <a:pt x="250558" y="91312"/>
                  </a:lnTo>
                  <a:lnTo>
                    <a:pt x="133350" y="91312"/>
                  </a:lnTo>
                  <a:lnTo>
                    <a:pt x="123951" y="90932"/>
                  </a:lnTo>
                  <a:lnTo>
                    <a:pt x="89788" y="68325"/>
                  </a:lnTo>
                  <a:lnTo>
                    <a:pt x="89026" y="61087"/>
                  </a:lnTo>
                  <a:lnTo>
                    <a:pt x="89788" y="53975"/>
                  </a:lnTo>
                  <a:lnTo>
                    <a:pt x="124713" y="31242"/>
                  </a:lnTo>
                  <a:lnTo>
                    <a:pt x="134111" y="30987"/>
                  </a:lnTo>
                  <a:lnTo>
                    <a:pt x="252162" y="30987"/>
                  </a:lnTo>
                  <a:lnTo>
                    <a:pt x="250062" y="28829"/>
                  </a:lnTo>
                  <a:lnTo>
                    <a:pt x="237870" y="20193"/>
                  </a:lnTo>
                  <a:lnTo>
                    <a:pt x="218058" y="11175"/>
                  </a:lnTo>
                  <a:lnTo>
                    <a:pt x="193928" y="5080"/>
                  </a:lnTo>
                  <a:lnTo>
                    <a:pt x="165100" y="1016"/>
                  </a:lnTo>
                  <a:lnTo>
                    <a:pt x="132206" y="0"/>
                  </a:lnTo>
                  <a:close/>
                </a:path>
                <a:path w="266700" h="121919">
                  <a:moveTo>
                    <a:pt x="252162" y="30987"/>
                  </a:moveTo>
                  <a:lnTo>
                    <a:pt x="134111" y="30987"/>
                  </a:lnTo>
                  <a:lnTo>
                    <a:pt x="142366" y="31242"/>
                  </a:lnTo>
                  <a:lnTo>
                    <a:pt x="150622" y="32385"/>
                  </a:lnTo>
                  <a:lnTo>
                    <a:pt x="177291" y="60833"/>
                  </a:lnTo>
                  <a:lnTo>
                    <a:pt x="176275" y="68325"/>
                  </a:lnTo>
                  <a:lnTo>
                    <a:pt x="142366" y="90932"/>
                  </a:lnTo>
                  <a:lnTo>
                    <a:pt x="133350" y="91312"/>
                  </a:lnTo>
                  <a:lnTo>
                    <a:pt x="250558" y="91312"/>
                  </a:lnTo>
                  <a:lnTo>
                    <a:pt x="257682" y="84836"/>
                  </a:lnTo>
                  <a:lnTo>
                    <a:pt x="263778" y="73406"/>
                  </a:lnTo>
                  <a:lnTo>
                    <a:pt x="266318" y="60833"/>
                  </a:lnTo>
                  <a:lnTo>
                    <a:pt x="264540" y="48513"/>
                  </a:lnTo>
                  <a:lnTo>
                    <a:pt x="259079" y="38100"/>
                  </a:lnTo>
                  <a:lnTo>
                    <a:pt x="252162" y="30987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851770" y="2307843"/>
              <a:ext cx="97408" cy="6946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767315" y="2281427"/>
              <a:ext cx="266700" cy="121920"/>
            </a:xfrm>
            <a:custGeom>
              <a:avLst/>
              <a:gdLst/>
              <a:ahLst/>
              <a:cxnLst/>
              <a:rect l="l" t="t" r="r" b="b"/>
              <a:pathLst>
                <a:path w="266700" h="121919">
                  <a:moveTo>
                    <a:pt x="0" y="61087"/>
                  </a:moveTo>
                  <a:lnTo>
                    <a:pt x="19811" y="26288"/>
                  </a:lnTo>
                  <a:lnTo>
                    <a:pt x="54736" y="9651"/>
                  </a:lnTo>
                  <a:lnTo>
                    <a:pt x="103377" y="1016"/>
                  </a:lnTo>
                  <a:lnTo>
                    <a:pt x="132206" y="0"/>
                  </a:lnTo>
                  <a:lnTo>
                    <a:pt x="165100" y="1016"/>
                  </a:lnTo>
                  <a:lnTo>
                    <a:pt x="218058" y="11175"/>
                  </a:lnTo>
                  <a:lnTo>
                    <a:pt x="259079" y="38100"/>
                  </a:lnTo>
                  <a:lnTo>
                    <a:pt x="266318" y="60833"/>
                  </a:lnTo>
                  <a:lnTo>
                    <a:pt x="263778" y="73406"/>
                  </a:lnTo>
                  <a:lnTo>
                    <a:pt x="231012" y="104267"/>
                  </a:lnTo>
                  <a:lnTo>
                    <a:pt x="188467" y="117221"/>
                  </a:lnTo>
                  <a:lnTo>
                    <a:pt x="132968" y="121538"/>
                  </a:lnTo>
                  <a:lnTo>
                    <a:pt x="105917" y="120523"/>
                  </a:lnTo>
                  <a:lnTo>
                    <a:pt x="60578" y="113664"/>
                  </a:lnTo>
                  <a:lnTo>
                    <a:pt x="23749" y="97789"/>
                  </a:lnTo>
                  <a:lnTo>
                    <a:pt x="0" y="61087"/>
                  </a:lnTo>
                  <a:close/>
                </a:path>
              </a:pathLst>
            </a:custGeom>
            <a:ln w="914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9777983" y="2564892"/>
            <a:ext cx="109220" cy="184150"/>
            <a:chOff x="9777983" y="2564892"/>
            <a:chExt cx="109220" cy="184150"/>
          </a:xfrm>
        </p:grpSpPr>
        <p:sp>
          <p:nvSpPr>
            <p:cNvPr id="23" name="object 23"/>
            <p:cNvSpPr/>
            <p:nvPr/>
          </p:nvSpPr>
          <p:spPr>
            <a:xfrm>
              <a:off x="9788651" y="2575585"/>
              <a:ext cx="98298" cy="17294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82555" y="2569464"/>
              <a:ext cx="88265" cy="163195"/>
            </a:xfrm>
            <a:custGeom>
              <a:avLst/>
              <a:gdLst/>
              <a:ahLst/>
              <a:cxnLst/>
              <a:rect l="l" t="t" r="r" b="b"/>
              <a:pathLst>
                <a:path w="88265" h="163194">
                  <a:moveTo>
                    <a:pt x="88011" y="0"/>
                  </a:moveTo>
                  <a:lnTo>
                    <a:pt x="0" y="0"/>
                  </a:lnTo>
                  <a:lnTo>
                    <a:pt x="0" y="162687"/>
                  </a:lnTo>
                  <a:lnTo>
                    <a:pt x="88011" y="162687"/>
                  </a:lnTo>
                  <a:lnTo>
                    <a:pt x="88011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82555" y="2569464"/>
              <a:ext cx="88265" cy="163195"/>
            </a:xfrm>
            <a:custGeom>
              <a:avLst/>
              <a:gdLst/>
              <a:ahLst/>
              <a:cxnLst/>
              <a:rect l="l" t="t" r="r" b="b"/>
              <a:pathLst>
                <a:path w="88265" h="163194">
                  <a:moveTo>
                    <a:pt x="0" y="0"/>
                  </a:moveTo>
                  <a:lnTo>
                    <a:pt x="88011" y="0"/>
                  </a:lnTo>
                  <a:lnTo>
                    <a:pt x="88011" y="162687"/>
                  </a:lnTo>
                  <a:lnTo>
                    <a:pt x="0" y="162687"/>
                  </a:lnTo>
                  <a:lnTo>
                    <a:pt x="0" y="0"/>
                  </a:lnTo>
                </a:path>
              </a:pathLst>
            </a:custGeom>
            <a:ln w="914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9777983" y="2897123"/>
            <a:ext cx="109220" cy="182245"/>
            <a:chOff x="9777983" y="2897123"/>
            <a:chExt cx="109220" cy="182245"/>
          </a:xfrm>
        </p:grpSpPr>
        <p:sp>
          <p:nvSpPr>
            <p:cNvPr id="27" name="object 27"/>
            <p:cNvSpPr/>
            <p:nvPr/>
          </p:nvSpPr>
          <p:spPr>
            <a:xfrm>
              <a:off x="9788651" y="2907791"/>
              <a:ext cx="98298" cy="17145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782555" y="2901695"/>
              <a:ext cx="88265" cy="161290"/>
            </a:xfrm>
            <a:custGeom>
              <a:avLst/>
              <a:gdLst/>
              <a:ahLst/>
              <a:cxnLst/>
              <a:rect l="l" t="t" r="r" b="b"/>
              <a:pathLst>
                <a:path w="88265" h="161289">
                  <a:moveTo>
                    <a:pt x="88011" y="0"/>
                  </a:moveTo>
                  <a:lnTo>
                    <a:pt x="0" y="0"/>
                  </a:lnTo>
                  <a:lnTo>
                    <a:pt x="0" y="161162"/>
                  </a:lnTo>
                  <a:lnTo>
                    <a:pt x="88011" y="161162"/>
                  </a:lnTo>
                  <a:lnTo>
                    <a:pt x="88011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782555" y="2901695"/>
              <a:ext cx="88265" cy="161290"/>
            </a:xfrm>
            <a:custGeom>
              <a:avLst/>
              <a:gdLst/>
              <a:ahLst/>
              <a:cxnLst/>
              <a:rect l="l" t="t" r="r" b="b"/>
              <a:pathLst>
                <a:path w="88265" h="161289">
                  <a:moveTo>
                    <a:pt x="0" y="0"/>
                  </a:moveTo>
                  <a:lnTo>
                    <a:pt x="88011" y="0"/>
                  </a:lnTo>
                  <a:lnTo>
                    <a:pt x="88011" y="161162"/>
                  </a:lnTo>
                  <a:lnTo>
                    <a:pt x="0" y="161162"/>
                  </a:lnTo>
                  <a:lnTo>
                    <a:pt x="0" y="0"/>
                  </a:lnTo>
                </a:path>
              </a:pathLst>
            </a:custGeom>
            <a:ln w="914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9762743" y="3558540"/>
            <a:ext cx="311785" cy="186690"/>
            <a:chOff x="9762743" y="3558540"/>
            <a:chExt cx="311785" cy="186690"/>
          </a:xfrm>
        </p:grpSpPr>
        <p:sp>
          <p:nvSpPr>
            <p:cNvPr id="31" name="object 31"/>
            <p:cNvSpPr/>
            <p:nvPr/>
          </p:nvSpPr>
          <p:spPr>
            <a:xfrm>
              <a:off x="9773411" y="3569208"/>
              <a:ext cx="300977" cy="17602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767315" y="3563112"/>
              <a:ext cx="290830" cy="165735"/>
            </a:xfrm>
            <a:custGeom>
              <a:avLst/>
              <a:gdLst/>
              <a:ahLst/>
              <a:cxnLst/>
              <a:rect l="l" t="t" r="r" b="b"/>
              <a:pathLst>
                <a:path w="290829" h="165735">
                  <a:moveTo>
                    <a:pt x="148462" y="0"/>
                  </a:moveTo>
                  <a:lnTo>
                    <a:pt x="103377" y="1397"/>
                  </a:lnTo>
                  <a:lnTo>
                    <a:pt x="56260" y="9651"/>
                  </a:lnTo>
                  <a:lnTo>
                    <a:pt x="20192" y="29083"/>
                  </a:lnTo>
                  <a:lnTo>
                    <a:pt x="11937" y="47117"/>
                  </a:lnTo>
                  <a:lnTo>
                    <a:pt x="14097" y="55752"/>
                  </a:lnTo>
                  <a:lnTo>
                    <a:pt x="56260" y="83438"/>
                  </a:lnTo>
                  <a:lnTo>
                    <a:pt x="102361" y="93471"/>
                  </a:lnTo>
                  <a:lnTo>
                    <a:pt x="151002" y="99568"/>
                  </a:lnTo>
                  <a:lnTo>
                    <a:pt x="165353" y="101726"/>
                  </a:lnTo>
                  <a:lnTo>
                    <a:pt x="194944" y="117982"/>
                  </a:lnTo>
                  <a:lnTo>
                    <a:pt x="193801" y="120776"/>
                  </a:lnTo>
                  <a:lnTo>
                    <a:pt x="150622" y="134493"/>
                  </a:lnTo>
                  <a:lnTo>
                    <a:pt x="136905" y="133350"/>
                  </a:lnTo>
                  <a:lnTo>
                    <a:pt x="98678" y="117220"/>
                  </a:lnTo>
                  <a:lnTo>
                    <a:pt x="93979" y="106806"/>
                  </a:lnTo>
                  <a:lnTo>
                    <a:pt x="0" y="109981"/>
                  </a:lnTo>
                  <a:lnTo>
                    <a:pt x="36067" y="149987"/>
                  </a:lnTo>
                  <a:lnTo>
                    <a:pt x="79628" y="161417"/>
                  </a:lnTo>
                  <a:lnTo>
                    <a:pt x="148843" y="165735"/>
                  </a:lnTo>
                  <a:lnTo>
                    <a:pt x="171068" y="165100"/>
                  </a:lnTo>
                  <a:lnTo>
                    <a:pt x="209295" y="161417"/>
                  </a:lnTo>
                  <a:lnTo>
                    <a:pt x="252856" y="150621"/>
                  </a:lnTo>
                  <a:lnTo>
                    <a:pt x="286384" y="125475"/>
                  </a:lnTo>
                  <a:lnTo>
                    <a:pt x="290702" y="110743"/>
                  </a:lnTo>
                  <a:lnTo>
                    <a:pt x="289686" y="104267"/>
                  </a:lnTo>
                  <a:lnTo>
                    <a:pt x="261238" y="77343"/>
                  </a:lnTo>
                  <a:lnTo>
                    <a:pt x="220472" y="65786"/>
                  </a:lnTo>
                  <a:lnTo>
                    <a:pt x="173989" y="58546"/>
                  </a:lnTo>
                  <a:lnTo>
                    <a:pt x="131825" y="53975"/>
                  </a:lnTo>
                  <a:lnTo>
                    <a:pt x="122427" y="52450"/>
                  </a:lnTo>
                  <a:lnTo>
                    <a:pt x="110616" y="49275"/>
                  </a:lnTo>
                  <a:lnTo>
                    <a:pt x="107695" y="47879"/>
                  </a:lnTo>
                  <a:lnTo>
                    <a:pt x="104775" y="45974"/>
                  </a:lnTo>
                  <a:lnTo>
                    <a:pt x="103377" y="44195"/>
                  </a:lnTo>
                  <a:lnTo>
                    <a:pt x="103377" y="42417"/>
                  </a:lnTo>
                  <a:lnTo>
                    <a:pt x="130048" y="30225"/>
                  </a:lnTo>
                  <a:lnTo>
                    <a:pt x="148462" y="30225"/>
                  </a:lnTo>
                  <a:lnTo>
                    <a:pt x="184150" y="45719"/>
                  </a:lnTo>
                  <a:lnTo>
                    <a:pt x="186562" y="50673"/>
                  </a:lnTo>
                  <a:lnTo>
                    <a:pt x="280669" y="48132"/>
                  </a:lnTo>
                  <a:lnTo>
                    <a:pt x="255777" y="18034"/>
                  </a:lnTo>
                  <a:lnTo>
                    <a:pt x="202056" y="2539"/>
                  </a:lnTo>
                  <a:lnTo>
                    <a:pt x="176910" y="762"/>
                  </a:lnTo>
                  <a:lnTo>
                    <a:pt x="148462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767315" y="3563112"/>
              <a:ext cx="290830" cy="165735"/>
            </a:xfrm>
            <a:custGeom>
              <a:avLst/>
              <a:gdLst/>
              <a:ahLst/>
              <a:cxnLst/>
              <a:rect l="l" t="t" r="r" b="b"/>
              <a:pathLst>
                <a:path w="290829" h="165735">
                  <a:moveTo>
                    <a:pt x="0" y="109981"/>
                  </a:moveTo>
                  <a:lnTo>
                    <a:pt x="93979" y="106806"/>
                  </a:lnTo>
                  <a:lnTo>
                    <a:pt x="95884" y="112140"/>
                  </a:lnTo>
                  <a:lnTo>
                    <a:pt x="98678" y="117220"/>
                  </a:lnTo>
                  <a:lnTo>
                    <a:pt x="136905" y="133350"/>
                  </a:lnTo>
                  <a:lnTo>
                    <a:pt x="150622" y="134493"/>
                  </a:lnTo>
                  <a:lnTo>
                    <a:pt x="159892" y="133731"/>
                  </a:lnTo>
                  <a:lnTo>
                    <a:pt x="168909" y="133095"/>
                  </a:lnTo>
                  <a:lnTo>
                    <a:pt x="194944" y="117982"/>
                  </a:lnTo>
                  <a:lnTo>
                    <a:pt x="193801" y="114681"/>
                  </a:lnTo>
                  <a:lnTo>
                    <a:pt x="151002" y="99568"/>
                  </a:lnTo>
                  <a:lnTo>
                    <a:pt x="132968" y="97789"/>
                  </a:lnTo>
                  <a:lnTo>
                    <a:pt x="102361" y="93471"/>
                  </a:lnTo>
                  <a:lnTo>
                    <a:pt x="56260" y="83438"/>
                  </a:lnTo>
                  <a:lnTo>
                    <a:pt x="19050" y="64007"/>
                  </a:lnTo>
                  <a:lnTo>
                    <a:pt x="11937" y="47117"/>
                  </a:lnTo>
                  <a:lnTo>
                    <a:pt x="12953" y="40639"/>
                  </a:lnTo>
                  <a:lnTo>
                    <a:pt x="43941" y="13715"/>
                  </a:lnTo>
                  <a:lnTo>
                    <a:pt x="84962" y="3555"/>
                  </a:lnTo>
                  <a:lnTo>
                    <a:pt x="124586" y="380"/>
                  </a:lnTo>
                  <a:lnTo>
                    <a:pt x="148462" y="0"/>
                  </a:lnTo>
                  <a:lnTo>
                    <a:pt x="176910" y="762"/>
                  </a:lnTo>
                  <a:lnTo>
                    <a:pt x="223392" y="6476"/>
                  </a:lnTo>
                  <a:lnTo>
                    <a:pt x="266953" y="26288"/>
                  </a:lnTo>
                  <a:lnTo>
                    <a:pt x="280669" y="48132"/>
                  </a:lnTo>
                  <a:lnTo>
                    <a:pt x="186562" y="50673"/>
                  </a:lnTo>
                  <a:lnTo>
                    <a:pt x="184150" y="45719"/>
                  </a:lnTo>
                  <a:lnTo>
                    <a:pt x="180848" y="41021"/>
                  </a:lnTo>
                  <a:lnTo>
                    <a:pt x="148462" y="30225"/>
                  </a:lnTo>
                  <a:lnTo>
                    <a:pt x="138302" y="30225"/>
                  </a:lnTo>
                  <a:lnTo>
                    <a:pt x="130048" y="30225"/>
                  </a:lnTo>
                  <a:lnTo>
                    <a:pt x="103377" y="42417"/>
                  </a:lnTo>
                  <a:lnTo>
                    <a:pt x="103377" y="44195"/>
                  </a:lnTo>
                  <a:lnTo>
                    <a:pt x="144144" y="55371"/>
                  </a:lnTo>
                  <a:lnTo>
                    <a:pt x="173989" y="58546"/>
                  </a:lnTo>
                  <a:lnTo>
                    <a:pt x="199516" y="62230"/>
                  </a:lnTo>
                  <a:lnTo>
                    <a:pt x="237362" y="69342"/>
                  </a:lnTo>
                  <a:lnTo>
                    <a:pt x="278129" y="86994"/>
                  </a:lnTo>
                  <a:lnTo>
                    <a:pt x="290702" y="110743"/>
                  </a:lnTo>
                  <a:lnTo>
                    <a:pt x="289305" y="118618"/>
                  </a:lnTo>
                  <a:lnTo>
                    <a:pt x="252856" y="150621"/>
                  </a:lnTo>
                  <a:lnTo>
                    <a:pt x="209295" y="161417"/>
                  </a:lnTo>
                  <a:lnTo>
                    <a:pt x="171068" y="165100"/>
                  </a:lnTo>
                  <a:lnTo>
                    <a:pt x="148843" y="165735"/>
                  </a:lnTo>
                  <a:lnTo>
                    <a:pt x="110616" y="164337"/>
                  </a:lnTo>
                  <a:lnTo>
                    <a:pt x="54355" y="156718"/>
                  </a:lnTo>
                  <a:lnTo>
                    <a:pt x="10413" y="131952"/>
                  </a:lnTo>
                  <a:lnTo>
                    <a:pt x="3555" y="121538"/>
                  </a:lnTo>
                  <a:lnTo>
                    <a:pt x="0" y="109981"/>
                  </a:lnTo>
                </a:path>
              </a:pathLst>
            </a:custGeom>
            <a:ln w="9143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9749028" y="3934967"/>
            <a:ext cx="293370" cy="185420"/>
            <a:chOff x="9749028" y="3934967"/>
            <a:chExt cx="293370" cy="185420"/>
          </a:xfrm>
        </p:grpSpPr>
        <p:sp>
          <p:nvSpPr>
            <p:cNvPr id="35" name="object 35"/>
            <p:cNvSpPr/>
            <p:nvPr/>
          </p:nvSpPr>
          <p:spPr>
            <a:xfrm>
              <a:off x="9761220" y="3945610"/>
              <a:ext cx="281177" cy="17452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753600" y="3939539"/>
              <a:ext cx="272415" cy="164465"/>
            </a:xfrm>
            <a:custGeom>
              <a:avLst/>
              <a:gdLst/>
              <a:ahLst/>
              <a:cxnLst/>
              <a:rect l="l" t="t" r="r" b="b"/>
              <a:pathLst>
                <a:path w="272415" h="164464">
                  <a:moveTo>
                    <a:pt x="272415" y="0"/>
                  </a:moveTo>
                  <a:lnTo>
                    <a:pt x="184911" y="0"/>
                  </a:lnTo>
                  <a:lnTo>
                    <a:pt x="141097" y="77724"/>
                  </a:lnTo>
                  <a:lnTo>
                    <a:pt x="93345" y="0"/>
                  </a:lnTo>
                  <a:lnTo>
                    <a:pt x="0" y="0"/>
                  </a:lnTo>
                  <a:lnTo>
                    <a:pt x="97281" y="116840"/>
                  </a:lnTo>
                  <a:lnTo>
                    <a:pt x="93345" y="120777"/>
                  </a:lnTo>
                  <a:lnTo>
                    <a:pt x="89026" y="124460"/>
                  </a:lnTo>
                  <a:lnTo>
                    <a:pt x="80772" y="129921"/>
                  </a:lnTo>
                  <a:lnTo>
                    <a:pt x="69215" y="132080"/>
                  </a:lnTo>
                  <a:lnTo>
                    <a:pt x="54864" y="133477"/>
                  </a:lnTo>
                  <a:lnTo>
                    <a:pt x="43815" y="132715"/>
                  </a:lnTo>
                  <a:lnTo>
                    <a:pt x="32639" y="132334"/>
                  </a:lnTo>
                  <a:lnTo>
                    <a:pt x="21844" y="130937"/>
                  </a:lnTo>
                  <a:lnTo>
                    <a:pt x="12573" y="130175"/>
                  </a:lnTo>
                  <a:lnTo>
                    <a:pt x="19430" y="161671"/>
                  </a:lnTo>
                  <a:lnTo>
                    <a:pt x="78994" y="164211"/>
                  </a:lnTo>
                  <a:lnTo>
                    <a:pt x="100202" y="163195"/>
                  </a:lnTo>
                  <a:lnTo>
                    <a:pt x="148971" y="153797"/>
                  </a:lnTo>
                  <a:lnTo>
                    <a:pt x="180594" y="124841"/>
                  </a:lnTo>
                  <a:lnTo>
                    <a:pt x="272415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753600" y="3939539"/>
              <a:ext cx="272415" cy="164465"/>
            </a:xfrm>
            <a:custGeom>
              <a:avLst/>
              <a:gdLst/>
              <a:ahLst/>
              <a:cxnLst/>
              <a:rect l="l" t="t" r="r" b="b"/>
              <a:pathLst>
                <a:path w="272415" h="164464">
                  <a:moveTo>
                    <a:pt x="0" y="0"/>
                  </a:moveTo>
                  <a:lnTo>
                    <a:pt x="93345" y="0"/>
                  </a:lnTo>
                  <a:lnTo>
                    <a:pt x="141097" y="77724"/>
                  </a:lnTo>
                  <a:lnTo>
                    <a:pt x="184911" y="0"/>
                  </a:lnTo>
                  <a:lnTo>
                    <a:pt x="272415" y="0"/>
                  </a:lnTo>
                  <a:lnTo>
                    <a:pt x="180594" y="124841"/>
                  </a:lnTo>
                  <a:lnTo>
                    <a:pt x="148971" y="153797"/>
                  </a:lnTo>
                  <a:lnTo>
                    <a:pt x="100202" y="163195"/>
                  </a:lnTo>
                  <a:lnTo>
                    <a:pt x="78994" y="164211"/>
                  </a:lnTo>
                  <a:lnTo>
                    <a:pt x="67436" y="163830"/>
                  </a:lnTo>
                  <a:lnTo>
                    <a:pt x="53848" y="163195"/>
                  </a:lnTo>
                  <a:lnTo>
                    <a:pt x="38100" y="162433"/>
                  </a:lnTo>
                  <a:lnTo>
                    <a:pt x="19430" y="161671"/>
                  </a:lnTo>
                  <a:lnTo>
                    <a:pt x="12573" y="130175"/>
                  </a:lnTo>
                  <a:lnTo>
                    <a:pt x="21844" y="130937"/>
                  </a:lnTo>
                  <a:lnTo>
                    <a:pt x="32639" y="132334"/>
                  </a:lnTo>
                  <a:lnTo>
                    <a:pt x="43815" y="132715"/>
                  </a:lnTo>
                  <a:lnTo>
                    <a:pt x="54864" y="133477"/>
                  </a:lnTo>
                  <a:lnTo>
                    <a:pt x="62483" y="132715"/>
                  </a:lnTo>
                  <a:lnTo>
                    <a:pt x="69215" y="132080"/>
                  </a:lnTo>
                  <a:lnTo>
                    <a:pt x="75056" y="130937"/>
                  </a:lnTo>
                  <a:lnTo>
                    <a:pt x="80772" y="129921"/>
                  </a:lnTo>
                  <a:lnTo>
                    <a:pt x="85090" y="127000"/>
                  </a:lnTo>
                  <a:lnTo>
                    <a:pt x="89026" y="124460"/>
                  </a:lnTo>
                  <a:lnTo>
                    <a:pt x="93345" y="120777"/>
                  </a:lnTo>
                  <a:lnTo>
                    <a:pt x="97281" y="116840"/>
                  </a:lnTo>
                  <a:lnTo>
                    <a:pt x="0" y="0"/>
                  </a:lnTo>
                </a:path>
              </a:pathLst>
            </a:custGeom>
            <a:ln w="914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9758171" y="4264152"/>
            <a:ext cx="267970" cy="142875"/>
            <a:chOff x="9758171" y="4264152"/>
            <a:chExt cx="267970" cy="142875"/>
          </a:xfrm>
        </p:grpSpPr>
        <p:sp>
          <p:nvSpPr>
            <p:cNvPr id="39" name="object 39"/>
            <p:cNvSpPr/>
            <p:nvPr/>
          </p:nvSpPr>
          <p:spPr>
            <a:xfrm>
              <a:off x="9770363" y="4274845"/>
              <a:ext cx="255257" cy="1318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762743" y="4268724"/>
              <a:ext cx="246506" cy="12153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762743" y="4268724"/>
              <a:ext cx="247015" cy="121920"/>
            </a:xfrm>
            <a:custGeom>
              <a:avLst/>
              <a:gdLst/>
              <a:ahLst/>
              <a:cxnLst/>
              <a:rect l="l" t="t" r="r" b="b"/>
              <a:pathLst>
                <a:path w="247015" h="121920">
                  <a:moveTo>
                    <a:pt x="0" y="86868"/>
                  </a:moveTo>
                  <a:lnTo>
                    <a:pt x="87883" y="82550"/>
                  </a:lnTo>
                  <a:lnTo>
                    <a:pt x="90424" y="85851"/>
                  </a:lnTo>
                  <a:lnTo>
                    <a:pt x="94487" y="89153"/>
                  </a:lnTo>
                  <a:lnTo>
                    <a:pt x="129794" y="97408"/>
                  </a:lnTo>
                  <a:lnTo>
                    <a:pt x="138049" y="97027"/>
                  </a:lnTo>
                  <a:lnTo>
                    <a:pt x="145669" y="96265"/>
                  </a:lnTo>
                  <a:lnTo>
                    <a:pt x="152146" y="95250"/>
                  </a:lnTo>
                  <a:lnTo>
                    <a:pt x="157099" y="93725"/>
                  </a:lnTo>
                  <a:lnTo>
                    <a:pt x="160400" y="91948"/>
                  </a:lnTo>
                  <a:lnTo>
                    <a:pt x="163322" y="90550"/>
                  </a:lnTo>
                  <a:lnTo>
                    <a:pt x="164719" y="88392"/>
                  </a:lnTo>
                  <a:lnTo>
                    <a:pt x="165100" y="86613"/>
                  </a:lnTo>
                  <a:lnTo>
                    <a:pt x="163956" y="84074"/>
                  </a:lnTo>
                  <a:lnTo>
                    <a:pt x="117094" y="74294"/>
                  </a:lnTo>
                  <a:lnTo>
                    <a:pt x="95503" y="72136"/>
                  </a:lnTo>
                  <a:lnTo>
                    <a:pt x="52577" y="66675"/>
                  </a:lnTo>
                  <a:lnTo>
                    <a:pt x="16890" y="50545"/>
                  </a:lnTo>
                  <a:lnTo>
                    <a:pt x="9778" y="36449"/>
                  </a:lnTo>
                  <a:lnTo>
                    <a:pt x="10032" y="30606"/>
                  </a:lnTo>
                  <a:lnTo>
                    <a:pt x="48259" y="6095"/>
                  </a:lnTo>
                  <a:lnTo>
                    <a:pt x="60198" y="3937"/>
                  </a:lnTo>
                  <a:lnTo>
                    <a:pt x="72135" y="1777"/>
                  </a:lnTo>
                  <a:lnTo>
                    <a:pt x="87249" y="381"/>
                  </a:lnTo>
                  <a:lnTo>
                    <a:pt x="103124" y="0"/>
                  </a:lnTo>
                  <a:lnTo>
                    <a:pt x="122554" y="0"/>
                  </a:lnTo>
                  <a:lnTo>
                    <a:pt x="141224" y="0"/>
                  </a:lnTo>
                  <a:lnTo>
                    <a:pt x="158241" y="381"/>
                  </a:lnTo>
                  <a:lnTo>
                    <a:pt x="171957" y="1396"/>
                  </a:lnTo>
                  <a:lnTo>
                    <a:pt x="183514" y="3301"/>
                  </a:lnTo>
                  <a:lnTo>
                    <a:pt x="192404" y="4318"/>
                  </a:lnTo>
                  <a:lnTo>
                    <a:pt x="228473" y="20574"/>
                  </a:lnTo>
                  <a:lnTo>
                    <a:pt x="238632" y="30987"/>
                  </a:lnTo>
                  <a:lnTo>
                    <a:pt x="153924" y="35306"/>
                  </a:lnTo>
                  <a:lnTo>
                    <a:pt x="152146" y="32765"/>
                  </a:lnTo>
                  <a:lnTo>
                    <a:pt x="149225" y="29971"/>
                  </a:lnTo>
                  <a:lnTo>
                    <a:pt x="146684" y="28448"/>
                  </a:lnTo>
                  <a:lnTo>
                    <a:pt x="143509" y="27050"/>
                  </a:lnTo>
                  <a:lnTo>
                    <a:pt x="137667" y="25273"/>
                  </a:lnTo>
                  <a:lnTo>
                    <a:pt x="131572" y="24511"/>
                  </a:lnTo>
                  <a:lnTo>
                    <a:pt x="125095" y="23494"/>
                  </a:lnTo>
                  <a:lnTo>
                    <a:pt x="118236" y="23494"/>
                  </a:lnTo>
                  <a:lnTo>
                    <a:pt x="110616" y="23494"/>
                  </a:lnTo>
                  <a:lnTo>
                    <a:pt x="104901" y="24130"/>
                  </a:lnTo>
                  <a:lnTo>
                    <a:pt x="100202" y="24892"/>
                  </a:lnTo>
                  <a:lnTo>
                    <a:pt x="96265" y="25907"/>
                  </a:lnTo>
                  <a:lnTo>
                    <a:pt x="93345" y="27431"/>
                  </a:lnTo>
                  <a:lnTo>
                    <a:pt x="91185" y="29209"/>
                  </a:lnTo>
                  <a:lnTo>
                    <a:pt x="89407" y="30606"/>
                  </a:lnTo>
                  <a:lnTo>
                    <a:pt x="89407" y="32765"/>
                  </a:lnTo>
                  <a:lnTo>
                    <a:pt x="89407" y="34670"/>
                  </a:lnTo>
                  <a:lnTo>
                    <a:pt x="91185" y="36830"/>
                  </a:lnTo>
                  <a:lnTo>
                    <a:pt x="93725" y="37845"/>
                  </a:lnTo>
                  <a:lnTo>
                    <a:pt x="98044" y="39369"/>
                  </a:lnTo>
                  <a:lnTo>
                    <a:pt x="103124" y="40005"/>
                  </a:lnTo>
                  <a:lnTo>
                    <a:pt x="111759" y="41148"/>
                  </a:lnTo>
                  <a:lnTo>
                    <a:pt x="122554" y="41782"/>
                  </a:lnTo>
                  <a:lnTo>
                    <a:pt x="135889" y="43306"/>
                  </a:lnTo>
                  <a:lnTo>
                    <a:pt x="156845" y="44703"/>
                  </a:lnTo>
                  <a:lnTo>
                    <a:pt x="174751" y="45846"/>
                  </a:lnTo>
                  <a:lnTo>
                    <a:pt x="189229" y="48006"/>
                  </a:lnTo>
                  <a:lnTo>
                    <a:pt x="201802" y="49783"/>
                  </a:lnTo>
                  <a:lnTo>
                    <a:pt x="211962" y="52705"/>
                  </a:lnTo>
                  <a:lnTo>
                    <a:pt x="221360" y="55244"/>
                  </a:lnTo>
                  <a:lnTo>
                    <a:pt x="228473" y="58800"/>
                  </a:lnTo>
                  <a:lnTo>
                    <a:pt x="246506" y="81533"/>
                  </a:lnTo>
                  <a:lnTo>
                    <a:pt x="245490" y="86232"/>
                  </a:lnTo>
                  <a:lnTo>
                    <a:pt x="208660" y="112521"/>
                  </a:lnTo>
                  <a:lnTo>
                    <a:pt x="165100" y="120142"/>
                  </a:lnTo>
                  <a:lnTo>
                    <a:pt x="125095" y="121538"/>
                  </a:lnTo>
                  <a:lnTo>
                    <a:pt x="95503" y="120776"/>
                  </a:lnTo>
                  <a:lnTo>
                    <a:pt x="49783" y="116458"/>
                  </a:lnTo>
                  <a:lnTo>
                    <a:pt x="11937" y="101345"/>
                  </a:lnTo>
                  <a:lnTo>
                    <a:pt x="4699" y="94487"/>
                  </a:lnTo>
                  <a:lnTo>
                    <a:pt x="0" y="86868"/>
                  </a:lnTo>
                </a:path>
              </a:pathLst>
            </a:custGeom>
            <a:ln w="914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9759695" y="4555235"/>
            <a:ext cx="196215" cy="184150"/>
            <a:chOff x="9759695" y="4555235"/>
            <a:chExt cx="196215" cy="184150"/>
          </a:xfrm>
        </p:grpSpPr>
        <p:sp>
          <p:nvSpPr>
            <p:cNvPr id="43" name="object 43"/>
            <p:cNvSpPr/>
            <p:nvPr/>
          </p:nvSpPr>
          <p:spPr>
            <a:xfrm>
              <a:off x="9770363" y="4565929"/>
              <a:ext cx="185166" cy="17294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759695" y="4555235"/>
              <a:ext cx="184023" cy="17183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9762743" y="4925567"/>
            <a:ext cx="288925" cy="144145"/>
            <a:chOff x="9762743" y="4925567"/>
            <a:chExt cx="288925" cy="144145"/>
          </a:xfrm>
        </p:grpSpPr>
        <p:sp>
          <p:nvSpPr>
            <p:cNvPr id="46" name="object 46"/>
            <p:cNvSpPr/>
            <p:nvPr/>
          </p:nvSpPr>
          <p:spPr>
            <a:xfrm>
              <a:off x="9773411" y="4936210"/>
              <a:ext cx="278117" cy="13337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767315" y="4930139"/>
              <a:ext cx="267970" cy="123189"/>
            </a:xfrm>
            <a:custGeom>
              <a:avLst/>
              <a:gdLst/>
              <a:ahLst/>
              <a:cxnLst/>
              <a:rect l="l" t="t" r="r" b="b"/>
              <a:pathLst>
                <a:path w="267970" h="123189">
                  <a:moveTo>
                    <a:pt x="130301" y="0"/>
                  </a:moveTo>
                  <a:lnTo>
                    <a:pt x="75818" y="4064"/>
                  </a:lnTo>
                  <a:lnTo>
                    <a:pt x="34798" y="17145"/>
                  </a:lnTo>
                  <a:lnTo>
                    <a:pt x="2158" y="48006"/>
                  </a:lnTo>
                  <a:lnTo>
                    <a:pt x="0" y="61595"/>
                  </a:lnTo>
                  <a:lnTo>
                    <a:pt x="1015" y="70993"/>
                  </a:lnTo>
                  <a:lnTo>
                    <a:pt x="26161" y="101981"/>
                  </a:lnTo>
                  <a:lnTo>
                    <a:pt x="75056" y="119126"/>
                  </a:lnTo>
                  <a:lnTo>
                    <a:pt x="133603" y="123062"/>
                  </a:lnTo>
                  <a:lnTo>
                    <a:pt x="158368" y="122301"/>
                  </a:lnTo>
                  <a:lnTo>
                    <a:pt x="198881" y="118364"/>
                  </a:lnTo>
                  <a:lnTo>
                    <a:pt x="240918" y="104902"/>
                  </a:lnTo>
                  <a:lnTo>
                    <a:pt x="253798" y="96520"/>
                  </a:lnTo>
                  <a:lnTo>
                    <a:pt x="135000" y="96520"/>
                  </a:lnTo>
                  <a:lnTo>
                    <a:pt x="124967" y="96139"/>
                  </a:lnTo>
                  <a:lnTo>
                    <a:pt x="91185" y="77597"/>
                  </a:lnTo>
                  <a:lnTo>
                    <a:pt x="89788" y="72517"/>
                  </a:lnTo>
                  <a:lnTo>
                    <a:pt x="267842" y="72517"/>
                  </a:lnTo>
                  <a:lnTo>
                    <a:pt x="267842" y="67691"/>
                  </a:lnTo>
                  <a:lnTo>
                    <a:pt x="266445" y="56134"/>
                  </a:lnTo>
                  <a:lnTo>
                    <a:pt x="265057" y="50927"/>
                  </a:lnTo>
                  <a:lnTo>
                    <a:pt x="89788" y="50927"/>
                  </a:lnTo>
                  <a:lnTo>
                    <a:pt x="90804" y="45847"/>
                  </a:lnTo>
                  <a:lnTo>
                    <a:pt x="134238" y="26543"/>
                  </a:lnTo>
                  <a:lnTo>
                    <a:pt x="248964" y="26543"/>
                  </a:lnTo>
                  <a:lnTo>
                    <a:pt x="244475" y="22606"/>
                  </a:lnTo>
                  <a:lnTo>
                    <a:pt x="209295" y="7620"/>
                  </a:lnTo>
                  <a:lnTo>
                    <a:pt x="153669" y="381"/>
                  </a:lnTo>
                  <a:lnTo>
                    <a:pt x="130301" y="0"/>
                  </a:lnTo>
                  <a:close/>
                </a:path>
                <a:path w="267970" h="123189">
                  <a:moveTo>
                    <a:pt x="175640" y="85598"/>
                  </a:moveTo>
                  <a:lnTo>
                    <a:pt x="141477" y="96520"/>
                  </a:lnTo>
                  <a:lnTo>
                    <a:pt x="253798" y="96520"/>
                  </a:lnTo>
                  <a:lnTo>
                    <a:pt x="262889" y="89535"/>
                  </a:lnTo>
                  <a:lnTo>
                    <a:pt x="175640" y="85598"/>
                  </a:lnTo>
                  <a:close/>
                </a:path>
                <a:path w="267970" h="123189">
                  <a:moveTo>
                    <a:pt x="248964" y="26543"/>
                  </a:moveTo>
                  <a:lnTo>
                    <a:pt x="134238" y="26543"/>
                  </a:lnTo>
                  <a:lnTo>
                    <a:pt x="142493" y="26924"/>
                  </a:lnTo>
                  <a:lnTo>
                    <a:pt x="150113" y="28067"/>
                  </a:lnTo>
                  <a:lnTo>
                    <a:pt x="177800" y="50927"/>
                  </a:lnTo>
                  <a:lnTo>
                    <a:pt x="265057" y="50927"/>
                  </a:lnTo>
                  <a:lnTo>
                    <a:pt x="263905" y="46609"/>
                  </a:lnTo>
                  <a:lnTo>
                    <a:pt x="259206" y="37465"/>
                  </a:lnTo>
                  <a:lnTo>
                    <a:pt x="252729" y="29845"/>
                  </a:lnTo>
                  <a:lnTo>
                    <a:pt x="248964" y="26543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767315" y="4930139"/>
              <a:ext cx="267970" cy="123189"/>
            </a:xfrm>
            <a:custGeom>
              <a:avLst/>
              <a:gdLst/>
              <a:ahLst/>
              <a:cxnLst/>
              <a:rect l="l" t="t" r="r" b="b"/>
              <a:pathLst>
                <a:path w="267970" h="123189">
                  <a:moveTo>
                    <a:pt x="177800" y="50927"/>
                  </a:moveTo>
                  <a:lnTo>
                    <a:pt x="142493" y="26924"/>
                  </a:lnTo>
                  <a:lnTo>
                    <a:pt x="134238" y="26543"/>
                  </a:lnTo>
                  <a:lnTo>
                    <a:pt x="123570" y="26924"/>
                  </a:lnTo>
                  <a:lnTo>
                    <a:pt x="89788" y="50927"/>
                  </a:lnTo>
                  <a:lnTo>
                    <a:pt x="177800" y="50927"/>
                  </a:lnTo>
                  <a:close/>
                </a:path>
                <a:path w="267970" h="123189">
                  <a:moveTo>
                    <a:pt x="267842" y="72517"/>
                  </a:moveTo>
                  <a:lnTo>
                    <a:pt x="89788" y="72517"/>
                  </a:lnTo>
                  <a:lnTo>
                    <a:pt x="91185" y="77597"/>
                  </a:lnTo>
                  <a:lnTo>
                    <a:pt x="124967" y="96139"/>
                  </a:lnTo>
                  <a:lnTo>
                    <a:pt x="135000" y="96520"/>
                  </a:lnTo>
                  <a:lnTo>
                    <a:pt x="141477" y="96520"/>
                  </a:lnTo>
                  <a:lnTo>
                    <a:pt x="175640" y="85598"/>
                  </a:lnTo>
                  <a:lnTo>
                    <a:pt x="262889" y="89535"/>
                  </a:lnTo>
                  <a:lnTo>
                    <a:pt x="228345" y="110743"/>
                  </a:lnTo>
                  <a:lnTo>
                    <a:pt x="179577" y="120904"/>
                  </a:lnTo>
                  <a:lnTo>
                    <a:pt x="133603" y="123062"/>
                  </a:lnTo>
                  <a:lnTo>
                    <a:pt x="111632" y="122301"/>
                  </a:lnTo>
                  <a:lnTo>
                    <a:pt x="61086" y="116586"/>
                  </a:lnTo>
                  <a:lnTo>
                    <a:pt x="17652" y="95377"/>
                  </a:lnTo>
                  <a:lnTo>
                    <a:pt x="0" y="61595"/>
                  </a:lnTo>
                  <a:lnTo>
                    <a:pt x="2158" y="48006"/>
                  </a:lnTo>
                  <a:lnTo>
                    <a:pt x="34798" y="17145"/>
                  </a:lnTo>
                  <a:lnTo>
                    <a:pt x="75818" y="4064"/>
                  </a:lnTo>
                  <a:lnTo>
                    <a:pt x="130301" y="0"/>
                  </a:lnTo>
                  <a:lnTo>
                    <a:pt x="153669" y="381"/>
                  </a:lnTo>
                  <a:lnTo>
                    <a:pt x="193166" y="4064"/>
                  </a:lnTo>
                  <a:lnTo>
                    <a:pt x="234060" y="17145"/>
                  </a:lnTo>
                  <a:lnTo>
                    <a:pt x="263905" y="46609"/>
                  </a:lnTo>
                  <a:lnTo>
                    <a:pt x="267842" y="67691"/>
                  </a:lnTo>
                  <a:lnTo>
                    <a:pt x="267842" y="72517"/>
                  </a:lnTo>
                  <a:close/>
                </a:path>
              </a:pathLst>
            </a:custGeom>
            <a:ln w="914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9774935" y="5257800"/>
            <a:ext cx="414020" cy="139700"/>
            <a:chOff x="9774935" y="5257800"/>
            <a:chExt cx="414020" cy="139700"/>
          </a:xfrm>
        </p:grpSpPr>
        <p:sp>
          <p:nvSpPr>
            <p:cNvPr id="50" name="object 50"/>
            <p:cNvSpPr/>
            <p:nvPr/>
          </p:nvSpPr>
          <p:spPr>
            <a:xfrm>
              <a:off x="9785603" y="5268442"/>
              <a:ext cx="403110" cy="12880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779507" y="5262372"/>
              <a:ext cx="393065" cy="118745"/>
            </a:xfrm>
            <a:custGeom>
              <a:avLst/>
              <a:gdLst/>
              <a:ahLst/>
              <a:cxnLst/>
              <a:rect l="l" t="t" r="r" b="b"/>
              <a:pathLst>
                <a:path w="393065" h="118745">
                  <a:moveTo>
                    <a:pt x="313690" y="0"/>
                  </a:moveTo>
                  <a:lnTo>
                    <a:pt x="301117" y="0"/>
                  </a:lnTo>
                  <a:lnTo>
                    <a:pt x="289941" y="761"/>
                  </a:lnTo>
                  <a:lnTo>
                    <a:pt x="243586" y="13969"/>
                  </a:lnTo>
                  <a:lnTo>
                    <a:pt x="233807" y="19430"/>
                  </a:lnTo>
                  <a:lnTo>
                    <a:pt x="228092" y="14350"/>
                  </a:lnTo>
                  <a:lnTo>
                    <a:pt x="188087" y="761"/>
                  </a:lnTo>
                  <a:lnTo>
                    <a:pt x="175895" y="0"/>
                  </a:lnTo>
                  <a:lnTo>
                    <a:pt x="150368" y="0"/>
                  </a:lnTo>
                  <a:lnTo>
                    <a:pt x="109727" y="6476"/>
                  </a:lnTo>
                  <a:lnTo>
                    <a:pt x="83058" y="19430"/>
                  </a:lnTo>
                  <a:lnTo>
                    <a:pt x="83058" y="2539"/>
                  </a:lnTo>
                  <a:lnTo>
                    <a:pt x="0" y="2539"/>
                  </a:lnTo>
                  <a:lnTo>
                    <a:pt x="0" y="118490"/>
                  </a:lnTo>
                  <a:lnTo>
                    <a:pt x="89535" y="118490"/>
                  </a:lnTo>
                  <a:lnTo>
                    <a:pt x="89535" y="59308"/>
                  </a:lnTo>
                  <a:lnTo>
                    <a:pt x="89916" y="52831"/>
                  </a:lnTo>
                  <a:lnTo>
                    <a:pt x="128397" y="34162"/>
                  </a:lnTo>
                  <a:lnTo>
                    <a:pt x="136651" y="35559"/>
                  </a:lnTo>
                  <a:lnTo>
                    <a:pt x="143510" y="38099"/>
                  </a:lnTo>
                  <a:lnTo>
                    <a:pt x="148590" y="42036"/>
                  </a:lnTo>
                  <a:lnTo>
                    <a:pt x="150368" y="44195"/>
                  </a:lnTo>
                  <a:lnTo>
                    <a:pt x="151765" y="48132"/>
                  </a:lnTo>
                  <a:lnTo>
                    <a:pt x="151765" y="50672"/>
                  </a:lnTo>
                  <a:lnTo>
                    <a:pt x="152146" y="54609"/>
                  </a:lnTo>
                  <a:lnTo>
                    <a:pt x="152146" y="118490"/>
                  </a:lnTo>
                  <a:lnTo>
                    <a:pt x="241046" y="118490"/>
                  </a:lnTo>
                  <a:lnTo>
                    <a:pt x="241046" y="58546"/>
                  </a:lnTo>
                  <a:lnTo>
                    <a:pt x="241681" y="52450"/>
                  </a:lnTo>
                  <a:lnTo>
                    <a:pt x="275971" y="34162"/>
                  </a:lnTo>
                  <a:lnTo>
                    <a:pt x="282448" y="34416"/>
                  </a:lnTo>
                  <a:lnTo>
                    <a:pt x="304038" y="52069"/>
                  </a:lnTo>
                  <a:lnTo>
                    <a:pt x="304038" y="118490"/>
                  </a:lnTo>
                  <a:lnTo>
                    <a:pt x="392811" y="118490"/>
                  </a:lnTo>
                  <a:lnTo>
                    <a:pt x="392811" y="45592"/>
                  </a:lnTo>
                  <a:lnTo>
                    <a:pt x="391414" y="34162"/>
                  </a:lnTo>
                  <a:lnTo>
                    <a:pt x="360045" y="5714"/>
                  </a:lnTo>
                  <a:lnTo>
                    <a:pt x="330962" y="380"/>
                  </a:lnTo>
                  <a:lnTo>
                    <a:pt x="313690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779507" y="5262372"/>
              <a:ext cx="393065" cy="118745"/>
            </a:xfrm>
            <a:custGeom>
              <a:avLst/>
              <a:gdLst/>
              <a:ahLst/>
              <a:cxnLst/>
              <a:rect l="l" t="t" r="r" b="b"/>
              <a:pathLst>
                <a:path w="393065" h="118745">
                  <a:moveTo>
                    <a:pt x="0" y="2539"/>
                  </a:moveTo>
                  <a:lnTo>
                    <a:pt x="83058" y="2539"/>
                  </a:lnTo>
                  <a:lnTo>
                    <a:pt x="83058" y="19430"/>
                  </a:lnTo>
                  <a:lnTo>
                    <a:pt x="92075" y="14350"/>
                  </a:lnTo>
                  <a:lnTo>
                    <a:pt x="129159" y="2158"/>
                  </a:lnTo>
                  <a:lnTo>
                    <a:pt x="150368" y="0"/>
                  </a:lnTo>
                  <a:lnTo>
                    <a:pt x="163322" y="0"/>
                  </a:lnTo>
                  <a:lnTo>
                    <a:pt x="175895" y="0"/>
                  </a:lnTo>
                  <a:lnTo>
                    <a:pt x="214757" y="7238"/>
                  </a:lnTo>
                  <a:lnTo>
                    <a:pt x="233807" y="19430"/>
                  </a:lnTo>
                  <a:lnTo>
                    <a:pt x="243586" y="13969"/>
                  </a:lnTo>
                  <a:lnTo>
                    <a:pt x="280289" y="1777"/>
                  </a:lnTo>
                  <a:lnTo>
                    <a:pt x="301117" y="0"/>
                  </a:lnTo>
                  <a:lnTo>
                    <a:pt x="313690" y="0"/>
                  </a:lnTo>
                  <a:lnTo>
                    <a:pt x="360045" y="5714"/>
                  </a:lnTo>
                  <a:lnTo>
                    <a:pt x="391414" y="34162"/>
                  </a:lnTo>
                  <a:lnTo>
                    <a:pt x="392811" y="45592"/>
                  </a:lnTo>
                  <a:lnTo>
                    <a:pt x="392811" y="118490"/>
                  </a:lnTo>
                  <a:lnTo>
                    <a:pt x="304038" y="118490"/>
                  </a:lnTo>
                  <a:lnTo>
                    <a:pt x="304038" y="52069"/>
                  </a:lnTo>
                  <a:lnTo>
                    <a:pt x="303657" y="48132"/>
                  </a:lnTo>
                  <a:lnTo>
                    <a:pt x="275971" y="34162"/>
                  </a:lnTo>
                  <a:lnTo>
                    <a:pt x="268350" y="34416"/>
                  </a:lnTo>
                  <a:lnTo>
                    <a:pt x="241046" y="58546"/>
                  </a:lnTo>
                  <a:lnTo>
                    <a:pt x="241046" y="118490"/>
                  </a:lnTo>
                  <a:lnTo>
                    <a:pt x="152146" y="118490"/>
                  </a:lnTo>
                  <a:lnTo>
                    <a:pt x="152146" y="54609"/>
                  </a:lnTo>
                  <a:lnTo>
                    <a:pt x="151765" y="50672"/>
                  </a:lnTo>
                  <a:lnTo>
                    <a:pt x="151765" y="48132"/>
                  </a:lnTo>
                  <a:lnTo>
                    <a:pt x="128397" y="34162"/>
                  </a:lnTo>
                  <a:lnTo>
                    <a:pt x="124078" y="34162"/>
                  </a:lnTo>
                  <a:lnTo>
                    <a:pt x="89916" y="52831"/>
                  </a:lnTo>
                  <a:lnTo>
                    <a:pt x="89535" y="59308"/>
                  </a:lnTo>
                  <a:lnTo>
                    <a:pt x="89535" y="118490"/>
                  </a:lnTo>
                  <a:lnTo>
                    <a:pt x="0" y="118490"/>
                  </a:lnTo>
                  <a:lnTo>
                    <a:pt x="0" y="2539"/>
                  </a:lnTo>
                </a:path>
              </a:pathLst>
            </a:custGeom>
            <a:ln w="914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/>
          <p:nvPr/>
        </p:nvSpPr>
        <p:spPr>
          <a:xfrm>
            <a:off x="1828800" y="228600"/>
            <a:ext cx="7696200" cy="60198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4040504" y="6206439"/>
            <a:ext cx="43599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Example: Flowchart </a:t>
            </a:r>
            <a:r>
              <a:rPr sz="2400" dirty="0">
                <a:latin typeface="Tahoma"/>
                <a:cs typeface="Tahoma"/>
              </a:rPr>
              <a:t>&amp;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Algorithm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3655" y="325958"/>
            <a:ext cx="69373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solidFill>
                  <a:srgbClr val="000000"/>
                </a:solidFill>
                <a:latin typeface="Trebuchet MS"/>
                <a:cs typeface="Trebuchet MS"/>
              </a:rPr>
              <a:t>Order of </a:t>
            </a:r>
            <a:r>
              <a:rPr sz="2400" b="0" spc="-5" dirty="0">
                <a:solidFill>
                  <a:srgbClr val="000000"/>
                </a:solidFill>
                <a:latin typeface="Trebuchet MS"/>
                <a:cs typeface="Trebuchet MS"/>
              </a:rPr>
              <a:t>Execution </a:t>
            </a:r>
            <a:r>
              <a:rPr sz="2400" b="0" dirty="0">
                <a:solidFill>
                  <a:srgbClr val="000000"/>
                </a:solidFill>
                <a:latin typeface="Trebuchet MS"/>
                <a:cs typeface="Trebuchet MS"/>
              </a:rPr>
              <a:t>of </a:t>
            </a:r>
            <a:r>
              <a:rPr sz="2400" b="0" spc="-5" dirty="0">
                <a:solidFill>
                  <a:srgbClr val="000000"/>
                </a:solidFill>
                <a:latin typeface="Trebuchet MS"/>
                <a:cs typeface="Trebuchet MS"/>
              </a:rPr>
              <a:t>Instructions </a:t>
            </a:r>
            <a:r>
              <a:rPr sz="2400" b="0" dirty="0">
                <a:solidFill>
                  <a:srgbClr val="000000"/>
                </a:solidFill>
                <a:latin typeface="Trebuchet MS"/>
                <a:cs typeface="Trebuchet MS"/>
              </a:rPr>
              <a:t>: </a:t>
            </a:r>
            <a:r>
              <a:rPr sz="2400" b="0" spc="-20" dirty="0">
                <a:solidFill>
                  <a:srgbClr val="000000"/>
                </a:solidFill>
                <a:latin typeface="Trebuchet MS"/>
                <a:cs typeface="Trebuchet MS"/>
              </a:rPr>
              <a:t>Payroll</a:t>
            </a:r>
            <a:r>
              <a:rPr sz="2400" b="0" dirty="0">
                <a:solidFill>
                  <a:srgbClr val="000000"/>
                </a:solidFill>
                <a:latin typeface="Trebuchet MS"/>
                <a:cs typeface="Trebuchet MS"/>
              </a:rPr>
              <a:t> System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41348" y="914400"/>
            <a:ext cx="7540752" cy="4998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532" y="285953"/>
            <a:ext cx="44996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Trebuchet MS"/>
                <a:cs typeface="Trebuchet MS"/>
              </a:rPr>
              <a:t>Structuring a</a:t>
            </a:r>
            <a:r>
              <a:rPr sz="3600" b="0" spc="-100" dirty="0">
                <a:latin typeface="Trebuchet MS"/>
                <a:cs typeface="Trebuchet MS"/>
              </a:rPr>
              <a:t> </a:t>
            </a:r>
            <a:r>
              <a:rPr sz="3600" b="0" spc="-25" dirty="0">
                <a:latin typeface="Trebuchet MS"/>
                <a:cs typeface="Trebuchet MS"/>
              </a:rPr>
              <a:t>Program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9858" y="952982"/>
            <a:ext cx="6261735" cy="11690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621665" algn="l"/>
              </a:tabLst>
            </a:pPr>
            <a:r>
              <a:rPr sz="1600" spc="270" dirty="0">
                <a:solidFill>
                  <a:srgbClr val="0E6EC5"/>
                </a:solidFill>
                <a:latin typeface="Arial"/>
                <a:cs typeface="Arial"/>
              </a:rPr>
              <a:t>	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Develop efficient computer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solution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2000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problems:</a:t>
            </a:r>
            <a:endParaRPr sz="2000">
              <a:latin typeface="Trebuchet MS"/>
              <a:cs typeface="Trebuchet MS"/>
            </a:endParaRPr>
          </a:p>
          <a:p>
            <a:pPr marL="1002665" indent="-534035">
              <a:lnSpc>
                <a:spcPct val="100000"/>
              </a:lnSpc>
              <a:spcBef>
                <a:spcPts val="600"/>
              </a:spcBef>
              <a:buClr>
                <a:srgbClr val="0E6EC5"/>
              </a:buClr>
              <a:buSzPct val="80000"/>
              <a:buAutoNum type="arabicPeriod"/>
              <a:tabLst>
                <a:tab pos="1002665" algn="l"/>
                <a:tab pos="1003300" algn="l"/>
              </a:tabLst>
            </a:pP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Use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Modules</a:t>
            </a:r>
            <a:endParaRPr sz="2000">
              <a:latin typeface="Trebuchet MS"/>
              <a:cs typeface="Trebuchet MS"/>
            </a:endParaRPr>
          </a:p>
          <a:p>
            <a:pPr marL="1002665" indent="-534035">
              <a:lnSpc>
                <a:spcPct val="100000"/>
              </a:lnSpc>
              <a:spcBef>
                <a:spcPts val="600"/>
              </a:spcBef>
              <a:buClr>
                <a:srgbClr val="0E6EC5"/>
              </a:buClr>
              <a:buSzPct val="80000"/>
              <a:buAutoNum type="arabicPeriod"/>
              <a:tabLst>
                <a:tab pos="1002665" algn="l"/>
                <a:tab pos="1003300" algn="l"/>
              </a:tabLst>
            </a:pP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Use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four logic</a:t>
            </a:r>
            <a:r>
              <a:rPr sz="20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structures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4232" y="2255901"/>
            <a:ext cx="13462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0E6EC5"/>
                </a:solidFill>
                <a:latin typeface="Trebuchet MS"/>
                <a:cs typeface="Trebuchet MS"/>
              </a:rPr>
              <a:t>a.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21432" y="2225421"/>
            <a:ext cx="4142740" cy="519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Sequential</a:t>
            </a:r>
            <a:r>
              <a:rPr sz="12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structure</a:t>
            </a:r>
            <a:endParaRPr sz="1200">
              <a:latin typeface="Trebuchet MS"/>
              <a:cs typeface="Trebuchet MS"/>
            </a:endParaRPr>
          </a:p>
          <a:p>
            <a:pPr marL="393700" indent="-381000">
              <a:lnSpc>
                <a:spcPct val="100000"/>
              </a:lnSpc>
              <a:spcBef>
                <a:spcPts val="1005"/>
              </a:spcBef>
              <a:buClr>
                <a:srgbClr val="0E6EC5"/>
              </a:buClr>
              <a:buSzPct val="79166"/>
              <a:buChar char="•"/>
              <a:tabLst>
                <a:tab pos="393065" algn="l"/>
                <a:tab pos="393700" algn="l"/>
              </a:tabLst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Executes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instructions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one after another in a</a:t>
            </a:r>
            <a:r>
              <a:rPr sz="1200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sequence.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4232" y="2876550"/>
            <a:ext cx="13970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5" dirty="0">
                <a:solidFill>
                  <a:srgbClr val="0E6EC5"/>
                </a:solidFill>
                <a:latin typeface="Trebuchet MS"/>
                <a:cs typeface="Trebuchet MS"/>
              </a:rPr>
              <a:t>b.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21432" y="2846070"/>
            <a:ext cx="4565650" cy="518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Decision</a:t>
            </a:r>
            <a:r>
              <a:rPr sz="12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structure</a:t>
            </a:r>
            <a:endParaRPr sz="1200">
              <a:latin typeface="Trebuchet MS"/>
              <a:cs typeface="Trebuchet MS"/>
            </a:endParaRPr>
          </a:p>
          <a:p>
            <a:pPr marL="393700" indent="-381000">
              <a:lnSpc>
                <a:spcPct val="100000"/>
              </a:lnSpc>
              <a:spcBef>
                <a:spcPts val="994"/>
              </a:spcBef>
              <a:buClr>
                <a:srgbClr val="0E6EC5"/>
              </a:buClr>
              <a:buSzPct val="79166"/>
              <a:buChar char="•"/>
              <a:tabLst>
                <a:tab pos="393065" algn="l"/>
                <a:tab pos="393700" algn="l"/>
              </a:tabLst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Branches to execute one of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two possible sets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2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instructions.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4232" y="3496817"/>
            <a:ext cx="13208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dirty="0">
                <a:solidFill>
                  <a:srgbClr val="0E6EC5"/>
                </a:solidFill>
                <a:latin typeface="Trebuchet MS"/>
                <a:cs typeface="Trebuchet MS"/>
              </a:rPr>
              <a:t>c.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21432" y="3466338"/>
            <a:ext cx="3114040" cy="518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Loop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structure</a:t>
            </a:r>
            <a:endParaRPr sz="1200">
              <a:latin typeface="Trebuchet MS"/>
              <a:cs typeface="Trebuchet MS"/>
            </a:endParaRPr>
          </a:p>
          <a:p>
            <a:pPr marL="393700" indent="-381000">
              <a:lnSpc>
                <a:spcPct val="100000"/>
              </a:lnSpc>
              <a:spcBef>
                <a:spcPts val="994"/>
              </a:spcBef>
              <a:buClr>
                <a:srgbClr val="0E6EC5"/>
              </a:buClr>
              <a:buSzPct val="79166"/>
              <a:buChar char="•"/>
              <a:tabLst>
                <a:tab pos="393065" algn="l"/>
                <a:tab pos="393700" algn="l"/>
              </a:tabLst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Executes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set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instruction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many</a:t>
            </a:r>
            <a:r>
              <a:rPr sz="12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times.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4232" y="4115815"/>
            <a:ext cx="13970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5" dirty="0">
                <a:solidFill>
                  <a:srgbClr val="0E6EC5"/>
                </a:solidFill>
                <a:latin typeface="Trebuchet MS"/>
                <a:cs typeface="Trebuchet MS"/>
              </a:rPr>
              <a:t>d.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07033" y="4085335"/>
            <a:ext cx="7673975" cy="188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Case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structure</a:t>
            </a:r>
            <a:endParaRPr sz="1200">
              <a:latin typeface="Trebuchet MS"/>
              <a:cs typeface="Trebuchet MS"/>
            </a:endParaRPr>
          </a:p>
          <a:p>
            <a:pPr marL="1308100" indent="-381635">
              <a:lnSpc>
                <a:spcPct val="100000"/>
              </a:lnSpc>
              <a:spcBef>
                <a:spcPts val="1005"/>
              </a:spcBef>
              <a:buClr>
                <a:srgbClr val="0E6EC5"/>
              </a:buClr>
              <a:buSzPct val="79166"/>
              <a:buChar char="•"/>
              <a:tabLst>
                <a:tab pos="1307465" algn="l"/>
                <a:tab pos="1308100" algn="l"/>
              </a:tabLst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Executes one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set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instructions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out of several</a:t>
            </a:r>
            <a:r>
              <a:rPr sz="1200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sets.</a:t>
            </a:r>
            <a:endParaRPr sz="1200">
              <a:latin typeface="Trebuchet MS"/>
              <a:cs typeface="Trebuchet MS"/>
            </a:endParaRPr>
          </a:p>
          <a:p>
            <a:pPr marL="546100" indent="-533400">
              <a:lnSpc>
                <a:spcPct val="100000"/>
              </a:lnSpc>
              <a:spcBef>
                <a:spcPts val="570"/>
              </a:spcBef>
              <a:buClr>
                <a:srgbClr val="0E6EC5"/>
              </a:buClr>
              <a:buSzPct val="80000"/>
              <a:buAutoNum type="arabicPeriod" startAt="3"/>
              <a:tabLst>
                <a:tab pos="545465" algn="l"/>
                <a:tab pos="546100" algn="l"/>
              </a:tabLst>
            </a:pP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Eliminate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rewriting of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identical process by using</a:t>
            </a:r>
            <a:r>
              <a:rPr sz="2000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modules.</a:t>
            </a:r>
            <a:endParaRPr sz="2000">
              <a:latin typeface="Trebuchet MS"/>
              <a:cs typeface="Trebuchet MS"/>
            </a:endParaRPr>
          </a:p>
          <a:p>
            <a:pPr marL="545465" marR="5080" indent="-533400">
              <a:lnSpc>
                <a:spcPct val="100000"/>
              </a:lnSpc>
              <a:spcBef>
                <a:spcPts val="600"/>
              </a:spcBef>
              <a:buClr>
                <a:srgbClr val="0E6EC5"/>
              </a:buClr>
              <a:buSzPct val="80000"/>
              <a:buAutoNum type="arabicPeriod" startAt="3"/>
              <a:tabLst>
                <a:tab pos="545465" algn="l"/>
                <a:tab pos="546100" algn="l"/>
              </a:tabLst>
            </a:pP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Use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techniques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improve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readability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including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four logic  structure,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proper naming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variables, internal documentation  and proper</a:t>
            </a:r>
            <a:r>
              <a:rPr sz="20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indentation.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7465" y="446659"/>
            <a:ext cx="5982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Trebuchet MS"/>
                <a:cs typeface="Trebuchet MS"/>
              </a:rPr>
              <a:t>a. </a:t>
            </a:r>
            <a:r>
              <a:rPr sz="3600" b="0" dirty="0">
                <a:latin typeface="Trebuchet MS"/>
                <a:cs typeface="Trebuchet MS"/>
              </a:rPr>
              <a:t>Sequential </a:t>
            </a:r>
            <a:r>
              <a:rPr sz="3600" b="0" spc="-5" dirty="0">
                <a:latin typeface="Trebuchet MS"/>
                <a:cs typeface="Trebuchet MS"/>
              </a:rPr>
              <a:t>Logic</a:t>
            </a:r>
            <a:r>
              <a:rPr sz="3600" b="0" spc="-65" dirty="0">
                <a:latin typeface="Trebuchet MS"/>
                <a:cs typeface="Trebuchet MS"/>
              </a:rPr>
              <a:t> </a:t>
            </a:r>
            <a:r>
              <a:rPr sz="3600" b="0" spc="-5" dirty="0">
                <a:latin typeface="Trebuchet MS"/>
                <a:cs typeface="Trebuchet MS"/>
              </a:rPr>
              <a:t>Structure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89504" y="1458467"/>
            <a:ext cx="3945636" cy="4515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206" y="579577"/>
            <a:ext cx="56419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imes New Roman"/>
                <a:cs typeface="Times New Roman"/>
              </a:rPr>
              <a:t>b. </a:t>
            </a:r>
            <a:r>
              <a:rPr sz="4000" b="0" dirty="0">
                <a:latin typeface="Times New Roman"/>
                <a:cs typeface="Times New Roman"/>
              </a:rPr>
              <a:t>Decision </a:t>
            </a:r>
            <a:r>
              <a:rPr sz="4000" b="0" spc="-5" dirty="0">
                <a:latin typeface="Times New Roman"/>
                <a:cs typeface="Times New Roman"/>
              </a:rPr>
              <a:t>Logic</a:t>
            </a:r>
            <a:r>
              <a:rPr sz="4000" b="0" spc="-65" dirty="0">
                <a:latin typeface="Times New Roman"/>
                <a:cs typeface="Times New Roman"/>
              </a:rPr>
              <a:t> </a:t>
            </a:r>
            <a:r>
              <a:rPr sz="4000" b="0" dirty="0">
                <a:latin typeface="Times New Roman"/>
                <a:cs typeface="Times New Roman"/>
              </a:rPr>
              <a:t>Structure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2020" y="1366925"/>
            <a:ext cx="7562215" cy="381127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5"/>
              </a:spcBef>
              <a:buClr>
                <a:srgbClr val="0E6EC5"/>
              </a:buClr>
              <a:buSzPct val="8055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Implements using the IF/THEN/ELSE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instruction.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0E6EC5"/>
              </a:buClr>
              <a:buSzPct val="8055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Tells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computer that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IF 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condition is true, THEN execute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set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instructions, or ELSE execute another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instructions</a:t>
            </a:r>
            <a:endParaRPr sz="18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Clr>
                <a:srgbClr val="0E6EC5"/>
              </a:buClr>
              <a:buSzPct val="8055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ELSE part is optional, as there is not always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set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 instructions if the  conditions are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false.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E6EC5"/>
              </a:buClr>
              <a:buFont typeface="Wingdings"/>
              <a:buChar char=""/>
            </a:pPr>
            <a:endParaRPr sz="285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Clr>
                <a:srgbClr val="0E6EC5"/>
              </a:buClr>
              <a:buSzPct val="8055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Algorithm: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</a:pP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IF &lt;condition(s)&gt;</a:t>
            </a:r>
            <a:r>
              <a:rPr sz="16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THEN</a:t>
            </a:r>
            <a:endParaRPr sz="1600">
              <a:latin typeface="Trebuchet MS"/>
              <a:cs typeface="Trebuchet MS"/>
            </a:endParaRPr>
          </a:p>
          <a:p>
            <a:pPr marL="923925">
              <a:lnSpc>
                <a:spcPct val="100000"/>
              </a:lnSpc>
              <a:spcBef>
                <a:spcPts val="994"/>
              </a:spcBef>
            </a:pP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&lt;TRUE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instruction(s)&gt;</a:t>
            </a:r>
            <a:endParaRPr sz="16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</a:pP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ELSE</a:t>
            </a:r>
            <a:endParaRPr sz="1600">
              <a:latin typeface="Trebuchet MS"/>
              <a:cs typeface="Trebuchet MS"/>
            </a:endParaRPr>
          </a:p>
          <a:p>
            <a:pPr marL="923925">
              <a:lnSpc>
                <a:spcPct val="100000"/>
              </a:lnSpc>
              <a:spcBef>
                <a:spcPts val="1005"/>
              </a:spcBef>
            </a:pPr>
            <a:r>
              <a:rPr sz="1600" spc="-35" dirty="0">
                <a:solidFill>
                  <a:srgbClr val="404040"/>
                </a:solidFill>
                <a:latin typeface="Trebuchet MS"/>
                <a:cs typeface="Trebuchet MS"/>
              </a:rPr>
              <a:t>&lt;FALSE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instruction(s)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664" y="745947"/>
            <a:ext cx="4979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Trebuchet MS"/>
                <a:cs typeface="Trebuchet MS"/>
              </a:rPr>
              <a:t>Decision Logic</a:t>
            </a:r>
            <a:r>
              <a:rPr sz="3600" b="0" spc="-30" dirty="0">
                <a:latin typeface="Trebuchet MS"/>
                <a:cs typeface="Trebuchet MS"/>
              </a:rPr>
              <a:t> </a:t>
            </a:r>
            <a:r>
              <a:rPr sz="3600" b="0" dirty="0">
                <a:latin typeface="Trebuchet MS"/>
                <a:cs typeface="Trebuchet MS"/>
              </a:rPr>
              <a:t>Structure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96211" y="1930907"/>
            <a:ext cx="6789419" cy="3534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0183" y="755141"/>
            <a:ext cx="73983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Trebuchet MS"/>
                <a:cs typeface="Trebuchet MS"/>
              </a:rPr>
              <a:t>Examples of </a:t>
            </a:r>
            <a:r>
              <a:rPr sz="3600" b="0" spc="-5" dirty="0">
                <a:latin typeface="Trebuchet MS"/>
                <a:cs typeface="Trebuchet MS"/>
              </a:rPr>
              <a:t>conditional</a:t>
            </a:r>
            <a:r>
              <a:rPr sz="3600" b="0" spc="-100" dirty="0">
                <a:latin typeface="Trebuchet MS"/>
                <a:cs typeface="Trebuchet MS"/>
              </a:rPr>
              <a:t> </a:t>
            </a:r>
            <a:r>
              <a:rPr sz="3600" b="0" spc="-5" dirty="0">
                <a:latin typeface="Trebuchet MS"/>
                <a:cs typeface="Trebuchet MS"/>
              </a:rPr>
              <a:t>expressions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9341" y="1628978"/>
            <a:ext cx="7616190" cy="1376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E6EC5"/>
              </a:buClr>
              <a:buSzPct val="8055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&lt;</a:t>
            </a:r>
            <a:r>
              <a:rPr sz="1800" spc="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18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(A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18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800" spc="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same</a:t>
            </a:r>
            <a:r>
              <a:rPr sz="1800" spc="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8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type</a:t>
            </a:r>
            <a:r>
              <a:rPr sz="1800" spc="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–</a:t>
            </a:r>
            <a:r>
              <a:rPr sz="18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either</a:t>
            </a:r>
            <a:r>
              <a:rPr sz="18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numeric,</a:t>
            </a:r>
            <a:r>
              <a:rPr sz="1800" spc="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character,</a:t>
            </a:r>
            <a:r>
              <a:rPr sz="18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string)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0E6EC5"/>
              </a:buClr>
              <a:buSzPct val="8055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X + 5 &gt;= Z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(X and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Z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are numeric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data)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0E6EC5"/>
              </a:buClr>
              <a:buSzPct val="8055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 &lt; 5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or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 &gt; 10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(E and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are numeric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data)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1759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Trebuchet MS"/>
                <a:cs typeface="Trebuchet MS"/>
              </a:rPr>
              <a:t>Example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9723" y="1528064"/>
            <a:ext cx="7901305" cy="1189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Assume your are calculating pay at an hourly rate, and overtime pay(over</a:t>
            </a:r>
            <a:r>
              <a:rPr sz="18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40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hours)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1.5 times the hourly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rate.</a:t>
            </a:r>
            <a:endParaRPr sz="1800">
              <a:latin typeface="Trebuchet MS"/>
              <a:cs typeface="Trebuchet MS"/>
            </a:endParaRPr>
          </a:p>
          <a:p>
            <a:pPr marL="756285" marR="108585" indent="-287020">
              <a:lnSpc>
                <a:spcPct val="100000"/>
              </a:lnSpc>
              <a:spcBef>
                <a:spcPts val="1005"/>
              </a:spcBef>
              <a:tabLst>
                <a:tab pos="756285" algn="l"/>
              </a:tabLst>
            </a:pPr>
            <a:r>
              <a:rPr sz="1250" spc="254" dirty="0">
                <a:solidFill>
                  <a:srgbClr val="0E6EC5"/>
                </a:solidFill>
                <a:latin typeface="Arial"/>
                <a:cs typeface="Arial"/>
              </a:rPr>
              <a:t>	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IF the hours are greater than 40, THEN the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pay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is calculated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overtime, or  ELSE the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pay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is calculated in the usual</a:t>
            </a:r>
            <a:r>
              <a:rPr sz="1600" spc="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404040"/>
                </a:solidFill>
                <a:latin typeface="Trebuchet MS"/>
                <a:cs typeface="Trebuchet MS"/>
              </a:rPr>
              <a:t>way.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3717" y="440182"/>
            <a:ext cx="56457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Trebuchet MS"/>
                <a:cs typeface="Trebuchet MS"/>
              </a:rPr>
              <a:t>Example </a:t>
            </a:r>
            <a:r>
              <a:rPr sz="3600" b="0" spc="-5" dirty="0">
                <a:latin typeface="Trebuchet MS"/>
                <a:cs typeface="Trebuchet MS"/>
              </a:rPr>
              <a:t>Decision</a:t>
            </a:r>
            <a:r>
              <a:rPr sz="3600" b="0" spc="-65" dirty="0">
                <a:latin typeface="Trebuchet MS"/>
                <a:cs typeface="Trebuchet MS"/>
              </a:rPr>
              <a:t> </a:t>
            </a:r>
            <a:r>
              <a:rPr sz="3600" b="0" spc="-5" dirty="0">
                <a:latin typeface="Trebuchet MS"/>
                <a:cs typeface="Trebuchet MS"/>
              </a:rPr>
              <a:t>Structure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76755" y="1176527"/>
            <a:ext cx="7275576" cy="4806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76841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Trebuchet MS"/>
                <a:cs typeface="Trebuchet MS"/>
              </a:rPr>
              <a:t>NESTED </a:t>
            </a:r>
            <a:r>
              <a:rPr sz="3600" b="0" spc="-10" dirty="0">
                <a:latin typeface="Trebuchet MS"/>
                <a:cs typeface="Trebuchet MS"/>
              </a:rPr>
              <a:t>IF/THEN/ELSE</a:t>
            </a:r>
            <a:r>
              <a:rPr sz="3600" b="0" spc="-15" dirty="0">
                <a:latin typeface="Trebuchet MS"/>
                <a:cs typeface="Trebuchet MS"/>
              </a:rPr>
              <a:t> </a:t>
            </a:r>
            <a:r>
              <a:rPr sz="3600" b="0" spc="-5" dirty="0">
                <a:latin typeface="Trebuchet MS"/>
                <a:cs typeface="Trebuchet MS"/>
              </a:rPr>
              <a:t>INSTRUCTIONS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2913" y="1536410"/>
            <a:ext cx="7512684" cy="110172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90"/>
              </a:spcBef>
              <a:buClr>
                <a:srgbClr val="0E6EC5"/>
              </a:buClr>
              <a:buSzPct val="80555"/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Multiple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decisions.</a:t>
            </a:r>
            <a:endParaRPr sz="18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994"/>
              </a:spcBef>
              <a:buClr>
                <a:srgbClr val="0E6EC5"/>
              </a:buClr>
              <a:buSzPct val="80555"/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Instructions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are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sets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instruction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 which each level of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decision</a:t>
            </a:r>
            <a:r>
              <a:rPr sz="18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embedded in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level before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it.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5671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PRE-PROGRAMMING</a:t>
            </a:r>
            <a:r>
              <a:rPr sz="3600" spc="-25" dirty="0"/>
              <a:t> </a:t>
            </a:r>
            <a:r>
              <a:rPr sz="3600" dirty="0"/>
              <a:t>PHASE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6310" y="2061717"/>
            <a:ext cx="7851775" cy="326136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0E6EC5"/>
                </a:solidFill>
                <a:latin typeface="Arial"/>
                <a:cs typeface="Arial"/>
              </a:rPr>
              <a:t>	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Analyzing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b="1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Problem</a:t>
            </a:r>
            <a:endParaRPr sz="1800">
              <a:latin typeface="Trebuchet MS"/>
              <a:cs typeface="Trebuchet MS"/>
            </a:endParaRPr>
          </a:p>
          <a:p>
            <a:pPr marL="756285" marR="5080" indent="-287020">
              <a:lnSpc>
                <a:spcPct val="100000"/>
              </a:lnSpc>
              <a:spcBef>
                <a:spcPts val="994"/>
              </a:spcBef>
              <a:buClr>
                <a:srgbClr val="0E6EC5"/>
              </a:buClr>
              <a:buSzPct val="80555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Understand and analyze the problem to determine whether it can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be 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solved by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computer.</a:t>
            </a:r>
            <a:endParaRPr sz="1800">
              <a:latin typeface="Trebuchet MS"/>
              <a:cs typeface="Trebuchet MS"/>
            </a:endParaRPr>
          </a:p>
          <a:p>
            <a:pPr marL="756285" indent="-287020">
              <a:lnSpc>
                <a:spcPct val="100000"/>
              </a:lnSpc>
              <a:spcBef>
                <a:spcPts val="994"/>
              </a:spcBef>
              <a:buClr>
                <a:srgbClr val="0E6EC5"/>
              </a:buClr>
              <a:buSzPct val="80555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Analyze the requirements of the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problem.</a:t>
            </a:r>
            <a:endParaRPr sz="1800">
              <a:latin typeface="Trebuchet MS"/>
              <a:cs typeface="Trebuchet MS"/>
            </a:endParaRPr>
          </a:p>
          <a:p>
            <a:pPr marL="756285" indent="-287020">
              <a:lnSpc>
                <a:spcPct val="100000"/>
              </a:lnSpc>
              <a:spcBef>
                <a:spcPts val="1015"/>
              </a:spcBef>
              <a:buClr>
                <a:srgbClr val="0E6EC5"/>
              </a:buClr>
              <a:buSzPct val="80555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Identify the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following:</a:t>
            </a:r>
            <a:endParaRPr sz="1800">
              <a:latin typeface="Trebuchet MS"/>
              <a:cs typeface="Trebuchet MS"/>
            </a:endParaRPr>
          </a:p>
          <a:p>
            <a:pPr marL="1155065" lvl="1" indent="-229235">
              <a:lnSpc>
                <a:spcPct val="100000"/>
              </a:lnSpc>
              <a:spcBef>
                <a:spcPts val="1000"/>
              </a:spcBef>
              <a:buClr>
                <a:srgbClr val="0E6EC5"/>
              </a:buClr>
              <a:buSzPct val="78125"/>
              <a:buFont typeface="Wingdings"/>
              <a:buChar char=""/>
              <a:tabLst>
                <a:tab pos="1155065" algn="l"/>
                <a:tab pos="1155700" algn="l"/>
              </a:tabLst>
            </a:pP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requirement.</a:t>
            </a:r>
            <a:endParaRPr sz="1600">
              <a:latin typeface="Trebuchet MS"/>
              <a:cs typeface="Trebuchet MS"/>
            </a:endParaRPr>
          </a:p>
          <a:p>
            <a:pPr marL="1155065" lvl="1" indent="-229235">
              <a:lnSpc>
                <a:spcPct val="100000"/>
              </a:lnSpc>
              <a:spcBef>
                <a:spcPts val="1000"/>
              </a:spcBef>
              <a:buClr>
                <a:srgbClr val="0E6EC5"/>
              </a:buClr>
              <a:buSzPct val="78125"/>
              <a:buFont typeface="Wingdings"/>
              <a:buChar char=""/>
              <a:tabLst>
                <a:tab pos="1155065" algn="l"/>
                <a:tab pos="1155700" algn="l"/>
              </a:tabLst>
            </a:pP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Processing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requirement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or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procedures that will be needed to solve</a:t>
            </a:r>
            <a:r>
              <a:rPr sz="1600" spc="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endParaRPr sz="1600">
              <a:latin typeface="Trebuchet MS"/>
              <a:cs typeface="Trebuchet MS"/>
            </a:endParaRPr>
          </a:p>
          <a:p>
            <a:pPr marL="1155065">
              <a:lnSpc>
                <a:spcPct val="100000"/>
              </a:lnSpc>
            </a:pP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problem.</a:t>
            </a:r>
            <a:endParaRPr sz="1600">
              <a:latin typeface="Trebuchet MS"/>
              <a:cs typeface="Trebuchet MS"/>
            </a:endParaRPr>
          </a:p>
          <a:p>
            <a:pPr marL="1155065" lvl="1" indent="-229235">
              <a:lnSpc>
                <a:spcPct val="100000"/>
              </a:lnSpc>
              <a:spcBef>
                <a:spcPts val="994"/>
              </a:spcBef>
              <a:buClr>
                <a:srgbClr val="0E6EC5"/>
              </a:buClr>
              <a:buSzPct val="78125"/>
              <a:buFont typeface="Wingdings"/>
              <a:buChar char=""/>
              <a:tabLst>
                <a:tab pos="1155065" algn="l"/>
                <a:tab pos="1155700" algn="l"/>
              </a:tabLst>
            </a:pP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output.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269" y="540765"/>
            <a:ext cx="76841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Trebuchet MS"/>
                <a:cs typeface="Trebuchet MS"/>
              </a:rPr>
              <a:t>NESTED </a:t>
            </a:r>
            <a:r>
              <a:rPr sz="3600" b="0" spc="-10" dirty="0">
                <a:latin typeface="Trebuchet MS"/>
                <a:cs typeface="Trebuchet MS"/>
              </a:rPr>
              <a:t>IF/THEN/ELSE</a:t>
            </a:r>
            <a:r>
              <a:rPr sz="3600" b="0" spc="-15" dirty="0">
                <a:latin typeface="Trebuchet MS"/>
                <a:cs typeface="Trebuchet MS"/>
              </a:rPr>
              <a:t> </a:t>
            </a:r>
            <a:r>
              <a:rPr sz="3600" b="0" spc="-5" dirty="0">
                <a:latin typeface="Trebuchet MS"/>
                <a:cs typeface="Trebuchet MS"/>
              </a:rPr>
              <a:t>INSTRUCTIONS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78636" y="1423416"/>
            <a:ext cx="7110983" cy="4370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800" y="670636"/>
            <a:ext cx="49288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4530" algn="l"/>
              </a:tabLst>
            </a:pPr>
            <a:r>
              <a:rPr sz="3600" b="0" spc="-5" dirty="0">
                <a:latin typeface="Trebuchet MS"/>
                <a:cs typeface="Trebuchet MS"/>
              </a:rPr>
              <a:t>c.	Loop Logic</a:t>
            </a:r>
            <a:r>
              <a:rPr sz="3600" b="0" spc="-70" dirty="0">
                <a:latin typeface="Trebuchet MS"/>
                <a:cs typeface="Trebuchet MS"/>
              </a:rPr>
              <a:t> </a:t>
            </a:r>
            <a:r>
              <a:rPr sz="3600" b="0" dirty="0">
                <a:latin typeface="Trebuchet MS"/>
                <a:cs typeface="Trebuchet MS"/>
              </a:rPr>
              <a:t>Structure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9191" y="1395475"/>
            <a:ext cx="8077834" cy="224599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0E6EC5"/>
              </a:buClr>
              <a:buSzPct val="8055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Repeat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structure</a:t>
            </a:r>
            <a:endParaRPr sz="18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buClr>
                <a:srgbClr val="0E6EC5"/>
              </a:buClr>
              <a:buSzPct val="8055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114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solve the problem that doing the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same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task over and over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different  sets of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0E6EC5"/>
              </a:buClr>
              <a:buSzPct val="8055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Types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loop:</a:t>
            </a:r>
            <a:endParaRPr sz="1800">
              <a:latin typeface="Trebuchet MS"/>
              <a:cs typeface="Trebuchet MS"/>
            </a:endParaRPr>
          </a:p>
          <a:p>
            <a:pPr marL="756285" lvl="1" indent="-287020">
              <a:lnSpc>
                <a:spcPct val="100000"/>
              </a:lnSpc>
              <a:spcBef>
                <a:spcPts val="1010"/>
              </a:spcBef>
              <a:buClr>
                <a:srgbClr val="0E6EC5"/>
              </a:buClr>
              <a:buSzPct val="78125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WHILE</a:t>
            </a:r>
            <a:r>
              <a:rPr sz="16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loop</a:t>
            </a:r>
            <a:endParaRPr sz="1600">
              <a:latin typeface="Trebuchet MS"/>
              <a:cs typeface="Trebuchet MS"/>
            </a:endParaRPr>
          </a:p>
          <a:p>
            <a:pPr marL="756285" lvl="1" indent="-287020">
              <a:lnSpc>
                <a:spcPct val="100000"/>
              </a:lnSpc>
              <a:spcBef>
                <a:spcPts val="1005"/>
              </a:spcBef>
              <a:buClr>
                <a:srgbClr val="0E6EC5"/>
              </a:buClr>
              <a:buSzPct val="78125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Do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WHILE</a:t>
            </a:r>
            <a:r>
              <a:rPr sz="16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loop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4870" y="514553"/>
            <a:ext cx="42570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Trebuchet MS"/>
                <a:cs typeface="Trebuchet MS"/>
              </a:rPr>
              <a:t>Loop Logic</a:t>
            </a:r>
            <a:r>
              <a:rPr sz="3600" b="0" spc="-70" dirty="0">
                <a:latin typeface="Trebuchet MS"/>
                <a:cs typeface="Trebuchet MS"/>
              </a:rPr>
              <a:t> </a:t>
            </a:r>
            <a:r>
              <a:rPr sz="3600" b="0" dirty="0">
                <a:latin typeface="Trebuchet MS"/>
                <a:cs typeface="Trebuchet MS"/>
              </a:rPr>
              <a:t>Structure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69335" y="1472183"/>
            <a:ext cx="3869436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2334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Trebuchet MS"/>
                <a:cs typeface="Trebuchet MS"/>
              </a:rPr>
              <a:t>WHILE</a:t>
            </a:r>
            <a:r>
              <a:rPr sz="3600" b="0" spc="-105" dirty="0">
                <a:latin typeface="Trebuchet MS"/>
                <a:cs typeface="Trebuchet MS"/>
              </a:rPr>
              <a:t> </a:t>
            </a:r>
            <a:r>
              <a:rPr sz="3600" b="0" dirty="0">
                <a:latin typeface="Trebuchet MS"/>
                <a:cs typeface="Trebuchet MS"/>
              </a:rPr>
              <a:t>loop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2038" y="1299936"/>
            <a:ext cx="4578350" cy="352107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0"/>
              </a:spcBef>
              <a:buClr>
                <a:srgbClr val="0E6EC5"/>
              </a:buClr>
              <a:buSzPct val="8055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Do the loop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body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if the condition is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true.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0E6EC5"/>
              </a:buClr>
              <a:buSzPct val="8055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Example: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Get the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sum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1,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2,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3,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…,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100.</a:t>
            </a:r>
            <a:endParaRPr sz="18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1010"/>
              </a:spcBef>
              <a:buClr>
                <a:srgbClr val="0E6EC5"/>
              </a:buClr>
              <a:buSzPct val="78125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Algorithm:</a:t>
            </a:r>
            <a:endParaRPr sz="1600">
              <a:latin typeface="Trebuchet MS"/>
              <a:cs typeface="Trebuchet MS"/>
            </a:endParaRPr>
          </a:p>
          <a:p>
            <a:pPr marL="1122045" lvl="1" indent="-287020">
              <a:lnSpc>
                <a:spcPct val="100000"/>
              </a:lnSpc>
              <a:spcBef>
                <a:spcPts val="1000"/>
              </a:spcBef>
              <a:buClr>
                <a:srgbClr val="0E6EC5"/>
              </a:buClr>
              <a:buSzPct val="78571"/>
              <a:buFont typeface="Wingdings"/>
              <a:buChar char=""/>
              <a:tabLst>
                <a:tab pos="1122045" algn="l"/>
                <a:tab pos="1122680" algn="l"/>
              </a:tabLst>
            </a:pP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Set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the number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14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  <a:p>
            <a:pPr marL="1122045" lvl="1" indent="-287020">
              <a:lnSpc>
                <a:spcPct val="100000"/>
              </a:lnSpc>
              <a:spcBef>
                <a:spcPts val="1010"/>
              </a:spcBef>
              <a:buClr>
                <a:srgbClr val="0E6EC5"/>
              </a:buClr>
              <a:buSzPct val="78571"/>
              <a:buFont typeface="Wingdings"/>
              <a:buChar char=""/>
              <a:tabLst>
                <a:tab pos="1122045" algn="l"/>
                <a:tab pos="1122680" algn="l"/>
              </a:tabLst>
            </a:pP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Set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the total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  <a:p>
            <a:pPr marL="1122045" lvl="1" indent="-287020">
              <a:lnSpc>
                <a:spcPct val="100000"/>
              </a:lnSpc>
              <a:spcBef>
                <a:spcPts val="1000"/>
              </a:spcBef>
              <a:buClr>
                <a:srgbClr val="0E6EC5"/>
              </a:buClr>
              <a:buSzPct val="78571"/>
              <a:buFont typeface="Wingdings"/>
              <a:buChar char=""/>
              <a:tabLst>
                <a:tab pos="1122045" algn="l"/>
                <a:tab pos="1122680" algn="l"/>
              </a:tabLst>
            </a:pP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While (number &lt;=</a:t>
            </a:r>
            <a:r>
              <a:rPr sz="14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100)</a:t>
            </a:r>
            <a:endParaRPr sz="1400">
              <a:latin typeface="Trebuchet MS"/>
              <a:cs typeface="Trebuchet MS"/>
            </a:endParaRPr>
          </a:p>
          <a:p>
            <a:pPr marL="1282065" lvl="2" indent="-172720">
              <a:lnSpc>
                <a:spcPct val="100000"/>
              </a:lnSpc>
              <a:spcBef>
                <a:spcPts val="1005"/>
              </a:spcBef>
              <a:buClr>
                <a:srgbClr val="0E6EC5"/>
              </a:buClr>
              <a:buSzPct val="79166"/>
              <a:buFont typeface="Wingdings"/>
              <a:buChar char=""/>
              <a:tabLst>
                <a:tab pos="1282700" algn="l"/>
              </a:tabLst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total = total +</a:t>
            </a:r>
            <a:r>
              <a:rPr sz="12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number</a:t>
            </a:r>
            <a:endParaRPr sz="1200">
              <a:latin typeface="Trebuchet MS"/>
              <a:cs typeface="Trebuchet MS"/>
            </a:endParaRPr>
          </a:p>
          <a:p>
            <a:pPr marL="1282065" lvl="2" indent="-172720">
              <a:lnSpc>
                <a:spcPct val="100000"/>
              </a:lnSpc>
              <a:spcBef>
                <a:spcPts val="994"/>
              </a:spcBef>
              <a:buClr>
                <a:srgbClr val="0E6EC5"/>
              </a:buClr>
              <a:buSzPct val="79166"/>
              <a:buFont typeface="Wingdings"/>
              <a:buChar char=""/>
              <a:tabLst>
                <a:tab pos="1282700" algn="l"/>
              </a:tabLst>
            </a:pP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number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=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number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+</a:t>
            </a:r>
            <a:r>
              <a:rPr sz="12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1</a:t>
            </a:r>
            <a:endParaRPr sz="1200">
              <a:latin typeface="Trebuchet MS"/>
              <a:cs typeface="Trebuchet MS"/>
            </a:endParaRPr>
          </a:p>
          <a:p>
            <a:pPr marL="1122045" lvl="1" indent="-287020">
              <a:lnSpc>
                <a:spcPct val="100000"/>
              </a:lnSpc>
              <a:spcBef>
                <a:spcPts val="1000"/>
              </a:spcBef>
              <a:buClr>
                <a:srgbClr val="0E6EC5"/>
              </a:buClr>
              <a:buSzPct val="78571"/>
              <a:buFont typeface="Wingdings"/>
              <a:buChar char=""/>
              <a:tabLst>
                <a:tab pos="1122045" algn="l"/>
                <a:tab pos="1122680" algn="l"/>
              </a:tabLst>
            </a:pP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End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While</a:t>
            </a:r>
            <a:endParaRPr sz="1400">
              <a:latin typeface="Trebuchet MS"/>
              <a:cs typeface="Trebuchet MS"/>
            </a:endParaRPr>
          </a:p>
          <a:p>
            <a:pPr marL="1122045" lvl="1" indent="-287020">
              <a:lnSpc>
                <a:spcPct val="100000"/>
              </a:lnSpc>
              <a:spcBef>
                <a:spcPts val="994"/>
              </a:spcBef>
              <a:buClr>
                <a:srgbClr val="0E6EC5"/>
              </a:buClr>
              <a:buSzPct val="78571"/>
              <a:buFont typeface="Wingdings"/>
              <a:buChar char=""/>
              <a:tabLst>
                <a:tab pos="1122045" algn="l"/>
                <a:tab pos="1122680" algn="l"/>
              </a:tabLst>
            </a:pP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Display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total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8670" y="438353"/>
            <a:ext cx="23329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Trebuchet MS"/>
                <a:cs typeface="Trebuchet MS"/>
              </a:rPr>
              <a:t>WHILE</a:t>
            </a:r>
            <a:r>
              <a:rPr sz="3600" b="0" spc="-100" dirty="0">
                <a:latin typeface="Trebuchet MS"/>
                <a:cs typeface="Trebuchet MS"/>
              </a:rPr>
              <a:t> </a:t>
            </a:r>
            <a:r>
              <a:rPr sz="3600" b="0" spc="-5" dirty="0">
                <a:latin typeface="Trebuchet MS"/>
                <a:cs typeface="Trebuchet MS"/>
              </a:rPr>
              <a:t>loop</a:t>
            </a:r>
            <a:endParaRPr sz="36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687889" y="1584769"/>
            <a:ext cx="1174115" cy="375285"/>
            <a:chOff x="3687889" y="1584769"/>
            <a:chExt cx="1174115" cy="375285"/>
          </a:xfrm>
        </p:grpSpPr>
        <p:sp>
          <p:nvSpPr>
            <p:cNvPr id="4" name="object 4"/>
            <p:cNvSpPr/>
            <p:nvPr/>
          </p:nvSpPr>
          <p:spPr>
            <a:xfrm>
              <a:off x="3692652" y="1589532"/>
              <a:ext cx="1164590" cy="365760"/>
            </a:xfrm>
            <a:custGeom>
              <a:avLst/>
              <a:gdLst/>
              <a:ahLst/>
              <a:cxnLst/>
              <a:rect l="l" t="t" r="r" b="b"/>
              <a:pathLst>
                <a:path w="1164589" h="365760">
                  <a:moveTo>
                    <a:pt x="977011" y="0"/>
                  </a:moveTo>
                  <a:lnTo>
                    <a:pt x="187325" y="0"/>
                  </a:lnTo>
                  <a:lnTo>
                    <a:pt x="137509" y="6535"/>
                  </a:lnTo>
                  <a:lnTo>
                    <a:pt x="92757" y="24976"/>
                  </a:lnTo>
                  <a:lnTo>
                    <a:pt x="54848" y="53578"/>
                  </a:lnTo>
                  <a:lnTo>
                    <a:pt x="25564" y="90593"/>
                  </a:lnTo>
                  <a:lnTo>
                    <a:pt x="6688" y="134276"/>
                  </a:lnTo>
                  <a:lnTo>
                    <a:pt x="0" y="182879"/>
                  </a:lnTo>
                  <a:lnTo>
                    <a:pt x="6688" y="231483"/>
                  </a:lnTo>
                  <a:lnTo>
                    <a:pt x="25564" y="275166"/>
                  </a:lnTo>
                  <a:lnTo>
                    <a:pt x="54848" y="312181"/>
                  </a:lnTo>
                  <a:lnTo>
                    <a:pt x="92757" y="340783"/>
                  </a:lnTo>
                  <a:lnTo>
                    <a:pt x="137509" y="359224"/>
                  </a:lnTo>
                  <a:lnTo>
                    <a:pt x="187325" y="365759"/>
                  </a:lnTo>
                  <a:lnTo>
                    <a:pt x="977011" y="365759"/>
                  </a:lnTo>
                  <a:lnTo>
                    <a:pt x="1026826" y="359224"/>
                  </a:lnTo>
                  <a:lnTo>
                    <a:pt x="1071578" y="340783"/>
                  </a:lnTo>
                  <a:lnTo>
                    <a:pt x="1109487" y="312181"/>
                  </a:lnTo>
                  <a:lnTo>
                    <a:pt x="1138771" y="275166"/>
                  </a:lnTo>
                  <a:lnTo>
                    <a:pt x="1157647" y="231483"/>
                  </a:lnTo>
                  <a:lnTo>
                    <a:pt x="1164336" y="182879"/>
                  </a:lnTo>
                  <a:lnTo>
                    <a:pt x="1157647" y="134276"/>
                  </a:lnTo>
                  <a:lnTo>
                    <a:pt x="1138771" y="90593"/>
                  </a:lnTo>
                  <a:lnTo>
                    <a:pt x="1109487" y="53578"/>
                  </a:lnTo>
                  <a:lnTo>
                    <a:pt x="1071578" y="24976"/>
                  </a:lnTo>
                  <a:lnTo>
                    <a:pt x="1026826" y="6535"/>
                  </a:lnTo>
                  <a:lnTo>
                    <a:pt x="977011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92652" y="1589532"/>
              <a:ext cx="1164590" cy="365760"/>
            </a:xfrm>
            <a:custGeom>
              <a:avLst/>
              <a:gdLst/>
              <a:ahLst/>
              <a:cxnLst/>
              <a:rect l="l" t="t" r="r" b="b"/>
              <a:pathLst>
                <a:path w="1164589" h="365760">
                  <a:moveTo>
                    <a:pt x="187325" y="0"/>
                  </a:moveTo>
                  <a:lnTo>
                    <a:pt x="977011" y="0"/>
                  </a:lnTo>
                  <a:lnTo>
                    <a:pt x="1026826" y="6535"/>
                  </a:lnTo>
                  <a:lnTo>
                    <a:pt x="1071578" y="24976"/>
                  </a:lnTo>
                  <a:lnTo>
                    <a:pt x="1109487" y="53578"/>
                  </a:lnTo>
                  <a:lnTo>
                    <a:pt x="1138771" y="90593"/>
                  </a:lnTo>
                  <a:lnTo>
                    <a:pt x="1157647" y="134276"/>
                  </a:lnTo>
                  <a:lnTo>
                    <a:pt x="1164336" y="182879"/>
                  </a:lnTo>
                  <a:lnTo>
                    <a:pt x="1157647" y="231483"/>
                  </a:lnTo>
                  <a:lnTo>
                    <a:pt x="1138771" y="275166"/>
                  </a:lnTo>
                  <a:lnTo>
                    <a:pt x="1109487" y="312181"/>
                  </a:lnTo>
                  <a:lnTo>
                    <a:pt x="1071578" y="340783"/>
                  </a:lnTo>
                  <a:lnTo>
                    <a:pt x="1026826" y="359224"/>
                  </a:lnTo>
                  <a:lnTo>
                    <a:pt x="977011" y="365759"/>
                  </a:lnTo>
                  <a:lnTo>
                    <a:pt x="187325" y="365759"/>
                  </a:lnTo>
                  <a:lnTo>
                    <a:pt x="137509" y="359224"/>
                  </a:lnTo>
                  <a:lnTo>
                    <a:pt x="92757" y="340783"/>
                  </a:lnTo>
                  <a:lnTo>
                    <a:pt x="54848" y="312181"/>
                  </a:lnTo>
                  <a:lnTo>
                    <a:pt x="25564" y="275166"/>
                  </a:lnTo>
                  <a:lnTo>
                    <a:pt x="6688" y="231483"/>
                  </a:lnTo>
                  <a:lnTo>
                    <a:pt x="0" y="182879"/>
                  </a:lnTo>
                  <a:lnTo>
                    <a:pt x="6688" y="134276"/>
                  </a:lnTo>
                  <a:lnTo>
                    <a:pt x="25564" y="90593"/>
                  </a:lnTo>
                  <a:lnTo>
                    <a:pt x="54848" y="53578"/>
                  </a:lnTo>
                  <a:lnTo>
                    <a:pt x="92757" y="24976"/>
                  </a:lnTo>
                  <a:lnTo>
                    <a:pt x="137509" y="6535"/>
                  </a:lnTo>
                  <a:lnTo>
                    <a:pt x="187325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093590" y="1647570"/>
            <a:ext cx="3632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Start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4155" y="2199132"/>
            <a:ext cx="1534795" cy="365760"/>
          </a:xfrm>
          <a:prstGeom prst="rect">
            <a:avLst/>
          </a:prstGeom>
          <a:solidFill>
            <a:srgbClr val="00B8FF"/>
          </a:solidFill>
          <a:ln w="9144">
            <a:solidFill>
              <a:srgbClr val="000000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56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Set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number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4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370897" y="3354133"/>
            <a:ext cx="1807845" cy="741045"/>
            <a:chOff x="3370897" y="3354133"/>
            <a:chExt cx="1807845" cy="741045"/>
          </a:xfrm>
        </p:grpSpPr>
        <p:sp>
          <p:nvSpPr>
            <p:cNvPr id="9" name="object 9"/>
            <p:cNvSpPr/>
            <p:nvPr/>
          </p:nvSpPr>
          <p:spPr>
            <a:xfrm>
              <a:off x="3375659" y="3358896"/>
              <a:ext cx="1798320" cy="731520"/>
            </a:xfrm>
            <a:custGeom>
              <a:avLst/>
              <a:gdLst/>
              <a:ahLst/>
              <a:cxnLst/>
              <a:rect l="l" t="t" r="r" b="b"/>
              <a:pathLst>
                <a:path w="1798320" h="731520">
                  <a:moveTo>
                    <a:pt x="899160" y="0"/>
                  </a:moveTo>
                  <a:lnTo>
                    <a:pt x="0" y="365759"/>
                  </a:lnTo>
                  <a:lnTo>
                    <a:pt x="899160" y="731519"/>
                  </a:lnTo>
                  <a:lnTo>
                    <a:pt x="1798319" y="365759"/>
                  </a:lnTo>
                  <a:lnTo>
                    <a:pt x="899160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75659" y="3358896"/>
              <a:ext cx="1798320" cy="731520"/>
            </a:xfrm>
            <a:custGeom>
              <a:avLst/>
              <a:gdLst/>
              <a:ahLst/>
              <a:cxnLst/>
              <a:rect l="l" t="t" r="r" b="b"/>
              <a:pathLst>
                <a:path w="1798320" h="731520">
                  <a:moveTo>
                    <a:pt x="0" y="365759"/>
                  </a:moveTo>
                  <a:lnTo>
                    <a:pt x="899160" y="0"/>
                  </a:lnTo>
                  <a:lnTo>
                    <a:pt x="1798319" y="365759"/>
                  </a:lnTo>
                  <a:lnTo>
                    <a:pt x="899160" y="731519"/>
                  </a:lnTo>
                  <a:lnTo>
                    <a:pt x="0" y="36575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534155" y="2747772"/>
            <a:ext cx="1534795" cy="367665"/>
          </a:xfrm>
          <a:prstGeom prst="rect">
            <a:avLst/>
          </a:prstGeom>
          <a:solidFill>
            <a:srgbClr val="00B8FF"/>
          </a:solidFill>
          <a:ln w="9144">
            <a:solidFill>
              <a:srgbClr val="000000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334010">
              <a:lnSpc>
                <a:spcPct val="100000"/>
              </a:lnSpc>
              <a:spcBef>
                <a:spcPts val="56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Set total =</a:t>
            </a:r>
            <a:r>
              <a:rPr sz="14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34155" y="4456176"/>
            <a:ext cx="1640205" cy="609600"/>
          </a:xfrm>
          <a:prstGeom prst="rect">
            <a:avLst/>
          </a:prstGeom>
          <a:solidFill>
            <a:srgbClr val="00B8FF"/>
          </a:solidFill>
          <a:ln w="9144">
            <a:solidFill>
              <a:srgbClr val="000000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295910" marR="288925" indent="271145">
              <a:lnSpc>
                <a:spcPct val="100000"/>
              </a:lnSpc>
              <a:spcBef>
                <a:spcPts val="68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total =  total +</a:t>
            </a:r>
            <a:r>
              <a:rPr sz="14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number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80815" y="5309615"/>
            <a:ext cx="1693545" cy="611505"/>
          </a:xfrm>
          <a:prstGeom prst="rect">
            <a:avLst/>
          </a:prstGeom>
          <a:solidFill>
            <a:srgbClr val="00B8FF"/>
          </a:solidFill>
          <a:ln w="9144">
            <a:solidFill>
              <a:srgbClr val="000000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marL="436245" marR="426720" indent="44450">
              <a:lnSpc>
                <a:spcPct val="100000"/>
              </a:lnSpc>
              <a:spcBef>
                <a:spcPts val="690"/>
              </a:spcBef>
            </a:pP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number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=  number +</a:t>
            </a:r>
            <a:r>
              <a:rPr sz="14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539549" y="4268533"/>
            <a:ext cx="1704339" cy="375285"/>
            <a:chOff x="5539549" y="4268533"/>
            <a:chExt cx="1704339" cy="375285"/>
          </a:xfrm>
        </p:grpSpPr>
        <p:sp>
          <p:nvSpPr>
            <p:cNvPr id="15" name="object 15"/>
            <p:cNvSpPr/>
            <p:nvPr/>
          </p:nvSpPr>
          <p:spPr>
            <a:xfrm>
              <a:off x="5544311" y="4273296"/>
              <a:ext cx="1694814" cy="365760"/>
            </a:xfrm>
            <a:custGeom>
              <a:avLst/>
              <a:gdLst/>
              <a:ahLst/>
              <a:cxnLst/>
              <a:rect l="l" t="t" r="r" b="b"/>
              <a:pathLst>
                <a:path w="1694815" h="365760">
                  <a:moveTo>
                    <a:pt x="1694688" y="0"/>
                  </a:moveTo>
                  <a:lnTo>
                    <a:pt x="338963" y="0"/>
                  </a:lnTo>
                  <a:lnTo>
                    <a:pt x="0" y="365759"/>
                  </a:lnTo>
                  <a:lnTo>
                    <a:pt x="1355724" y="365759"/>
                  </a:lnTo>
                  <a:lnTo>
                    <a:pt x="1694688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44311" y="4273296"/>
              <a:ext cx="1694814" cy="365760"/>
            </a:xfrm>
            <a:custGeom>
              <a:avLst/>
              <a:gdLst/>
              <a:ahLst/>
              <a:cxnLst/>
              <a:rect l="l" t="t" r="r" b="b"/>
              <a:pathLst>
                <a:path w="1694815" h="365760">
                  <a:moveTo>
                    <a:pt x="0" y="365759"/>
                  </a:moveTo>
                  <a:lnTo>
                    <a:pt x="338963" y="0"/>
                  </a:lnTo>
                  <a:lnTo>
                    <a:pt x="1694688" y="0"/>
                  </a:lnTo>
                  <a:lnTo>
                    <a:pt x="1355724" y="365759"/>
                  </a:lnTo>
                  <a:lnTo>
                    <a:pt x="0" y="36575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920866" y="4331970"/>
            <a:ext cx="94424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Display</a:t>
            </a:r>
            <a:r>
              <a:rPr sz="14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total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699569" y="5061013"/>
            <a:ext cx="1384300" cy="436245"/>
            <a:chOff x="5699569" y="5061013"/>
            <a:chExt cx="1384300" cy="436245"/>
          </a:xfrm>
        </p:grpSpPr>
        <p:sp>
          <p:nvSpPr>
            <p:cNvPr id="19" name="object 19"/>
            <p:cNvSpPr/>
            <p:nvPr/>
          </p:nvSpPr>
          <p:spPr>
            <a:xfrm>
              <a:off x="5704332" y="5065776"/>
              <a:ext cx="1374775" cy="426720"/>
            </a:xfrm>
            <a:custGeom>
              <a:avLst/>
              <a:gdLst/>
              <a:ahLst/>
              <a:cxnLst/>
              <a:rect l="l" t="t" r="r" b="b"/>
              <a:pathLst>
                <a:path w="1374775" h="426720">
                  <a:moveTo>
                    <a:pt x="1153540" y="0"/>
                  </a:moveTo>
                  <a:lnTo>
                    <a:pt x="221106" y="0"/>
                  </a:lnTo>
                  <a:lnTo>
                    <a:pt x="170430" y="5633"/>
                  </a:lnTo>
                  <a:lnTo>
                    <a:pt x="123899" y="21682"/>
                  </a:lnTo>
                  <a:lnTo>
                    <a:pt x="82843" y="46866"/>
                  </a:lnTo>
                  <a:lnTo>
                    <a:pt x="48595" y="79905"/>
                  </a:lnTo>
                  <a:lnTo>
                    <a:pt x="22485" y="119520"/>
                  </a:lnTo>
                  <a:lnTo>
                    <a:pt x="5843" y="164432"/>
                  </a:lnTo>
                  <a:lnTo>
                    <a:pt x="0" y="213360"/>
                  </a:lnTo>
                  <a:lnTo>
                    <a:pt x="5843" y="262287"/>
                  </a:lnTo>
                  <a:lnTo>
                    <a:pt x="22485" y="307199"/>
                  </a:lnTo>
                  <a:lnTo>
                    <a:pt x="48595" y="346814"/>
                  </a:lnTo>
                  <a:lnTo>
                    <a:pt x="82843" y="379853"/>
                  </a:lnTo>
                  <a:lnTo>
                    <a:pt x="123899" y="405037"/>
                  </a:lnTo>
                  <a:lnTo>
                    <a:pt x="170430" y="421086"/>
                  </a:lnTo>
                  <a:lnTo>
                    <a:pt x="221106" y="426720"/>
                  </a:lnTo>
                  <a:lnTo>
                    <a:pt x="1153540" y="426720"/>
                  </a:lnTo>
                  <a:lnTo>
                    <a:pt x="1204217" y="421086"/>
                  </a:lnTo>
                  <a:lnTo>
                    <a:pt x="1250748" y="405037"/>
                  </a:lnTo>
                  <a:lnTo>
                    <a:pt x="1291804" y="379853"/>
                  </a:lnTo>
                  <a:lnTo>
                    <a:pt x="1326052" y="346814"/>
                  </a:lnTo>
                  <a:lnTo>
                    <a:pt x="1352162" y="307199"/>
                  </a:lnTo>
                  <a:lnTo>
                    <a:pt x="1368804" y="262287"/>
                  </a:lnTo>
                  <a:lnTo>
                    <a:pt x="1374647" y="213360"/>
                  </a:lnTo>
                  <a:lnTo>
                    <a:pt x="1368804" y="164432"/>
                  </a:lnTo>
                  <a:lnTo>
                    <a:pt x="1352162" y="119520"/>
                  </a:lnTo>
                  <a:lnTo>
                    <a:pt x="1326052" y="79905"/>
                  </a:lnTo>
                  <a:lnTo>
                    <a:pt x="1291804" y="46866"/>
                  </a:lnTo>
                  <a:lnTo>
                    <a:pt x="1250748" y="21682"/>
                  </a:lnTo>
                  <a:lnTo>
                    <a:pt x="1204217" y="5633"/>
                  </a:lnTo>
                  <a:lnTo>
                    <a:pt x="1153540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04332" y="5065776"/>
              <a:ext cx="1374775" cy="426720"/>
            </a:xfrm>
            <a:custGeom>
              <a:avLst/>
              <a:gdLst/>
              <a:ahLst/>
              <a:cxnLst/>
              <a:rect l="l" t="t" r="r" b="b"/>
              <a:pathLst>
                <a:path w="1374775" h="426720">
                  <a:moveTo>
                    <a:pt x="221106" y="0"/>
                  </a:moveTo>
                  <a:lnTo>
                    <a:pt x="1153540" y="0"/>
                  </a:lnTo>
                  <a:lnTo>
                    <a:pt x="1204217" y="5633"/>
                  </a:lnTo>
                  <a:lnTo>
                    <a:pt x="1250748" y="21682"/>
                  </a:lnTo>
                  <a:lnTo>
                    <a:pt x="1291804" y="46866"/>
                  </a:lnTo>
                  <a:lnTo>
                    <a:pt x="1326052" y="79905"/>
                  </a:lnTo>
                  <a:lnTo>
                    <a:pt x="1352162" y="119520"/>
                  </a:lnTo>
                  <a:lnTo>
                    <a:pt x="1368804" y="164432"/>
                  </a:lnTo>
                  <a:lnTo>
                    <a:pt x="1374647" y="213360"/>
                  </a:lnTo>
                  <a:lnTo>
                    <a:pt x="1368804" y="262287"/>
                  </a:lnTo>
                  <a:lnTo>
                    <a:pt x="1352162" y="307199"/>
                  </a:lnTo>
                  <a:lnTo>
                    <a:pt x="1326052" y="346814"/>
                  </a:lnTo>
                  <a:lnTo>
                    <a:pt x="1291804" y="379853"/>
                  </a:lnTo>
                  <a:lnTo>
                    <a:pt x="1250748" y="405037"/>
                  </a:lnTo>
                  <a:lnTo>
                    <a:pt x="1204217" y="421086"/>
                  </a:lnTo>
                  <a:lnTo>
                    <a:pt x="1153540" y="426720"/>
                  </a:lnTo>
                  <a:lnTo>
                    <a:pt x="221106" y="426720"/>
                  </a:lnTo>
                  <a:lnTo>
                    <a:pt x="170430" y="421086"/>
                  </a:lnTo>
                  <a:lnTo>
                    <a:pt x="123899" y="405037"/>
                  </a:lnTo>
                  <a:lnTo>
                    <a:pt x="82843" y="379853"/>
                  </a:lnTo>
                  <a:lnTo>
                    <a:pt x="48595" y="346814"/>
                  </a:lnTo>
                  <a:lnTo>
                    <a:pt x="22485" y="307199"/>
                  </a:lnTo>
                  <a:lnTo>
                    <a:pt x="5843" y="262287"/>
                  </a:lnTo>
                  <a:lnTo>
                    <a:pt x="0" y="213360"/>
                  </a:lnTo>
                  <a:lnTo>
                    <a:pt x="5843" y="164432"/>
                  </a:lnTo>
                  <a:lnTo>
                    <a:pt x="22485" y="119520"/>
                  </a:lnTo>
                  <a:lnTo>
                    <a:pt x="48595" y="79905"/>
                  </a:lnTo>
                  <a:lnTo>
                    <a:pt x="82843" y="46866"/>
                  </a:lnTo>
                  <a:lnTo>
                    <a:pt x="123899" y="21682"/>
                  </a:lnTo>
                  <a:lnTo>
                    <a:pt x="170430" y="5633"/>
                  </a:lnTo>
                  <a:lnTo>
                    <a:pt x="221106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214364" y="5155438"/>
            <a:ext cx="3130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nd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236720" y="1955292"/>
            <a:ext cx="76200" cy="243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36720" y="2564892"/>
            <a:ext cx="76200" cy="182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36720" y="5065776"/>
            <a:ext cx="76200" cy="243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2788920" y="3115055"/>
            <a:ext cx="3587750" cy="2565400"/>
            <a:chOff x="2788920" y="3115055"/>
            <a:chExt cx="3587750" cy="2565400"/>
          </a:xfrm>
        </p:grpSpPr>
        <p:sp>
          <p:nvSpPr>
            <p:cNvPr id="26" name="object 26"/>
            <p:cNvSpPr/>
            <p:nvPr/>
          </p:nvSpPr>
          <p:spPr>
            <a:xfrm>
              <a:off x="4236720" y="3115055"/>
              <a:ext cx="76200" cy="2438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236720" y="3724655"/>
              <a:ext cx="2139950" cy="1341120"/>
            </a:xfrm>
            <a:custGeom>
              <a:avLst/>
              <a:gdLst/>
              <a:ahLst/>
              <a:cxnLst/>
              <a:rect l="l" t="t" r="r" b="b"/>
              <a:pathLst>
                <a:path w="2139950" h="1341120">
                  <a:moveTo>
                    <a:pt x="76200" y="655320"/>
                  </a:moveTo>
                  <a:lnTo>
                    <a:pt x="44450" y="655320"/>
                  </a:lnTo>
                  <a:lnTo>
                    <a:pt x="44450" y="365760"/>
                  </a:lnTo>
                  <a:lnTo>
                    <a:pt x="31750" y="365760"/>
                  </a:lnTo>
                  <a:lnTo>
                    <a:pt x="31750" y="655320"/>
                  </a:lnTo>
                  <a:lnTo>
                    <a:pt x="0" y="655320"/>
                  </a:lnTo>
                  <a:lnTo>
                    <a:pt x="38100" y="731520"/>
                  </a:lnTo>
                  <a:lnTo>
                    <a:pt x="69850" y="668020"/>
                  </a:lnTo>
                  <a:lnTo>
                    <a:pt x="76200" y="655320"/>
                  </a:lnTo>
                  <a:close/>
                </a:path>
                <a:path w="2139950" h="1341120">
                  <a:moveTo>
                    <a:pt x="2139696" y="1264920"/>
                  </a:moveTo>
                  <a:lnTo>
                    <a:pt x="2107946" y="1264920"/>
                  </a:lnTo>
                  <a:lnTo>
                    <a:pt x="2107946" y="914400"/>
                  </a:lnTo>
                  <a:lnTo>
                    <a:pt x="2095246" y="914400"/>
                  </a:lnTo>
                  <a:lnTo>
                    <a:pt x="2095246" y="1264920"/>
                  </a:lnTo>
                  <a:lnTo>
                    <a:pt x="2063496" y="1264920"/>
                  </a:lnTo>
                  <a:lnTo>
                    <a:pt x="2101596" y="1341120"/>
                  </a:lnTo>
                  <a:lnTo>
                    <a:pt x="2133346" y="1277620"/>
                  </a:lnTo>
                  <a:lnTo>
                    <a:pt x="2139696" y="1264920"/>
                  </a:lnTo>
                  <a:close/>
                </a:path>
                <a:path w="2139950" h="1341120">
                  <a:moveTo>
                    <a:pt x="2139696" y="472440"/>
                  </a:moveTo>
                  <a:lnTo>
                    <a:pt x="2107946" y="472440"/>
                  </a:lnTo>
                  <a:lnTo>
                    <a:pt x="2107946" y="0"/>
                  </a:lnTo>
                  <a:lnTo>
                    <a:pt x="2095246" y="0"/>
                  </a:lnTo>
                  <a:lnTo>
                    <a:pt x="2095246" y="472440"/>
                  </a:lnTo>
                  <a:lnTo>
                    <a:pt x="2063496" y="472440"/>
                  </a:lnTo>
                  <a:lnTo>
                    <a:pt x="2101596" y="548640"/>
                  </a:lnTo>
                  <a:lnTo>
                    <a:pt x="2133346" y="485140"/>
                  </a:lnTo>
                  <a:lnTo>
                    <a:pt x="2139696" y="4724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173980" y="3724655"/>
              <a:ext cx="1164590" cy="0"/>
            </a:xfrm>
            <a:custGeom>
              <a:avLst/>
              <a:gdLst/>
              <a:ahLst/>
              <a:cxnLst/>
              <a:rect l="l" t="t" r="r" b="b"/>
              <a:pathLst>
                <a:path w="1164589">
                  <a:moveTo>
                    <a:pt x="0" y="0"/>
                  </a:moveTo>
                  <a:lnTo>
                    <a:pt x="1164336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93492" y="3686555"/>
              <a:ext cx="582295" cy="76200"/>
            </a:xfrm>
            <a:custGeom>
              <a:avLst/>
              <a:gdLst/>
              <a:ahLst/>
              <a:cxnLst/>
              <a:rect l="l" t="t" r="r" b="b"/>
              <a:pathLst>
                <a:path w="582295" h="76200">
                  <a:moveTo>
                    <a:pt x="505968" y="0"/>
                  </a:moveTo>
                  <a:lnTo>
                    <a:pt x="505968" y="76200"/>
                  </a:lnTo>
                  <a:lnTo>
                    <a:pt x="569468" y="44450"/>
                  </a:lnTo>
                  <a:lnTo>
                    <a:pt x="518668" y="44450"/>
                  </a:lnTo>
                  <a:lnTo>
                    <a:pt x="518668" y="31750"/>
                  </a:lnTo>
                  <a:lnTo>
                    <a:pt x="569468" y="31750"/>
                  </a:lnTo>
                  <a:lnTo>
                    <a:pt x="505968" y="0"/>
                  </a:lnTo>
                  <a:close/>
                </a:path>
                <a:path w="582295" h="76200">
                  <a:moveTo>
                    <a:pt x="505968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505968" y="44450"/>
                  </a:lnTo>
                  <a:lnTo>
                    <a:pt x="505968" y="31750"/>
                  </a:lnTo>
                  <a:close/>
                </a:path>
                <a:path w="582295" h="76200">
                  <a:moveTo>
                    <a:pt x="569468" y="31750"/>
                  </a:moveTo>
                  <a:lnTo>
                    <a:pt x="518668" y="31750"/>
                  </a:lnTo>
                  <a:lnTo>
                    <a:pt x="518668" y="44450"/>
                  </a:lnTo>
                  <a:lnTo>
                    <a:pt x="569468" y="44450"/>
                  </a:lnTo>
                  <a:lnTo>
                    <a:pt x="582168" y="38100"/>
                  </a:lnTo>
                  <a:lnTo>
                    <a:pt x="569468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793492" y="3724655"/>
              <a:ext cx="687705" cy="1950720"/>
            </a:xfrm>
            <a:custGeom>
              <a:avLst/>
              <a:gdLst/>
              <a:ahLst/>
              <a:cxnLst/>
              <a:rect l="l" t="t" r="r" b="b"/>
              <a:pathLst>
                <a:path w="687704" h="1950720">
                  <a:moveTo>
                    <a:pt x="0" y="0"/>
                  </a:moveTo>
                  <a:lnTo>
                    <a:pt x="0" y="1950720"/>
                  </a:lnTo>
                </a:path>
                <a:path w="687704" h="1950720">
                  <a:moveTo>
                    <a:pt x="0" y="1950720"/>
                  </a:moveTo>
                  <a:lnTo>
                    <a:pt x="687323" y="195072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712590" y="3330131"/>
            <a:ext cx="1878330" cy="50927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325"/>
              </a:spcBef>
            </a:pPr>
            <a:r>
              <a:rPr sz="1400" spc="-10" dirty="0">
                <a:latin typeface="Times New Roman"/>
                <a:cs typeface="Times New Roman"/>
              </a:rPr>
              <a:t>No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number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&lt;=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100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395978" y="4090161"/>
            <a:ext cx="2838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5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es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3158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Trebuchet MS"/>
                <a:cs typeface="Trebuchet MS"/>
              </a:rPr>
              <a:t>DO WHILE</a:t>
            </a:r>
            <a:r>
              <a:rPr sz="3600" b="0" spc="-75" dirty="0">
                <a:latin typeface="Trebuchet MS"/>
                <a:cs typeface="Trebuchet MS"/>
              </a:rPr>
              <a:t> </a:t>
            </a:r>
            <a:r>
              <a:rPr sz="3600" b="0" spc="-5" dirty="0">
                <a:latin typeface="Trebuchet MS"/>
                <a:cs typeface="Trebuchet MS"/>
              </a:rPr>
              <a:t>Loop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6060" y="1555715"/>
            <a:ext cx="7169784" cy="826769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0"/>
              </a:spcBef>
              <a:buClr>
                <a:srgbClr val="0E6EC5"/>
              </a:buClr>
              <a:buSzPct val="8055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body of the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loop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will process first before check the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condition.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0E6EC5"/>
              </a:buClr>
              <a:buSzPct val="8055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Example: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Get the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sum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1, 2, 3,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…100.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9527" y="362153"/>
            <a:ext cx="31591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Trebuchet MS"/>
                <a:cs typeface="Trebuchet MS"/>
              </a:rPr>
              <a:t>DO WHILE</a:t>
            </a:r>
            <a:r>
              <a:rPr sz="3600" b="0" spc="-80" dirty="0">
                <a:latin typeface="Trebuchet MS"/>
                <a:cs typeface="Trebuchet MS"/>
              </a:rPr>
              <a:t> </a:t>
            </a:r>
            <a:r>
              <a:rPr sz="3600" b="0" spc="-5" dirty="0">
                <a:latin typeface="Trebuchet MS"/>
                <a:cs typeface="Trebuchet MS"/>
              </a:rPr>
              <a:t>Loop</a:t>
            </a:r>
            <a:endParaRPr sz="36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460813" y="1325689"/>
            <a:ext cx="1442085" cy="387985"/>
            <a:chOff x="3460813" y="1325689"/>
            <a:chExt cx="1442085" cy="387985"/>
          </a:xfrm>
        </p:grpSpPr>
        <p:sp>
          <p:nvSpPr>
            <p:cNvPr id="4" name="object 4"/>
            <p:cNvSpPr/>
            <p:nvPr/>
          </p:nvSpPr>
          <p:spPr>
            <a:xfrm>
              <a:off x="3465576" y="1330452"/>
              <a:ext cx="1432560" cy="378460"/>
            </a:xfrm>
            <a:custGeom>
              <a:avLst/>
              <a:gdLst/>
              <a:ahLst/>
              <a:cxnLst/>
              <a:rect l="l" t="t" r="r" b="b"/>
              <a:pathLst>
                <a:path w="1432560" h="378460">
                  <a:moveTo>
                    <a:pt x="1202054" y="0"/>
                  </a:moveTo>
                  <a:lnTo>
                    <a:pt x="230504" y="0"/>
                  </a:lnTo>
                  <a:lnTo>
                    <a:pt x="177628" y="4989"/>
                  </a:lnTo>
                  <a:lnTo>
                    <a:pt x="129101" y="19203"/>
                  </a:lnTo>
                  <a:lnTo>
                    <a:pt x="86303" y="41507"/>
                  </a:lnTo>
                  <a:lnTo>
                    <a:pt x="50615" y="70770"/>
                  </a:lnTo>
                  <a:lnTo>
                    <a:pt x="23415" y="105858"/>
                  </a:lnTo>
                  <a:lnTo>
                    <a:pt x="6083" y="145637"/>
                  </a:lnTo>
                  <a:lnTo>
                    <a:pt x="0" y="188975"/>
                  </a:lnTo>
                  <a:lnTo>
                    <a:pt x="6083" y="232314"/>
                  </a:lnTo>
                  <a:lnTo>
                    <a:pt x="23415" y="272093"/>
                  </a:lnTo>
                  <a:lnTo>
                    <a:pt x="50615" y="307181"/>
                  </a:lnTo>
                  <a:lnTo>
                    <a:pt x="86303" y="336444"/>
                  </a:lnTo>
                  <a:lnTo>
                    <a:pt x="129101" y="358748"/>
                  </a:lnTo>
                  <a:lnTo>
                    <a:pt x="177628" y="372962"/>
                  </a:lnTo>
                  <a:lnTo>
                    <a:pt x="230504" y="377951"/>
                  </a:lnTo>
                  <a:lnTo>
                    <a:pt x="1202054" y="377951"/>
                  </a:lnTo>
                  <a:lnTo>
                    <a:pt x="1254931" y="372962"/>
                  </a:lnTo>
                  <a:lnTo>
                    <a:pt x="1303458" y="358748"/>
                  </a:lnTo>
                  <a:lnTo>
                    <a:pt x="1346256" y="336444"/>
                  </a:lnTo>
                  <a:lnTo>
                    <a:pt x="1381944" y="307181"/>
                  </a:lnTo>
                  <a:lnTo>
                    <a:pt x="1409144" y="272093"/>
                  </a:lnTo>
                  <a:lnTo>
                    <a:pt x="1426476" y="232314"/>
                  </a:lnTo>
                  <a:lnTo>
                    <a:pt x="1432560" y="188975"/>
                  </a:lnTo>
                  <a:lnTo>
                    <a:pt x="1426476" y="145637"/>
                  </a:lnTo>
                  <a:lnTo>
                    <a:pt x="1409144" y="105858"/>
                  </a:lnTo>
                  <a:lnTo>
                    <a:pt x="1381944" y="70770"/>
                  </a:lnTo>
                  <a:lnTo>
                    <a:pt x="1346256" y="41507"/>
                  </a:lnTo>
                  <a:lnTo>
                    <a:pt x="1303458" y="19203"/>
                  </a:lnTo>
                  <a:lnTo>
                    <a:pt x="1254931" y="4989"/>
                  </a:lnTo>
                  <a:lnTo>
                    <a:pt x="1202054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65576" y="1330452"/>
              <a:ext cx="1432560" cy="378460"/>
            </a:xfrm>
            <a:custGeom>
              <a:avLst/>
              <a:gdLst/>
              <a:ahLst/>
              <a:cxnLst/>
              <a:rect l="l" t="t" r="r" b="b"/>
              <a:pathLst>
                <a:path w="1432560" h="378460">
                  <a:moveTo>
                    <a:pt x="230504" y="0"/>
                  </a:moveTo>
                  <a:lnTo>
                    <a:pt x="1202054" y="0"/>
                  </a:lnTo>
                  <a:lnTo>
                    <a:pt x="1254931" y="4989"/>
                  </a:lnTo>
                  <a:lnTo>
                    <a:pt x="1303458" y="19203"/>
                  </a:lnTo>
                  <a:lnTo>
                    <a:pt x="1346256" y="41507"/>
                  </a:lnTo>
                  <a:lnTo>
                    <a:pt x="1381944" y="70770"/>
                  </a:lnTo>
                  <a:lnTo>
                    <a:pt x="1409144" y="105858"/>
                  </a:lnTo>
                  <a:lnTo>
                    <a:pt x="1426476" y="145637"/>
                  </a:lnTo>
                  <a:lnTo>
                    <a:pt x="1432560" y="188975"/>
                  </a:lnTo>
                  <a:lnTo>
                    <a:pt x="1426476" y="232314"/>
                  </a:lnTo>
                  <a:lnTo>
                    <a:pt x="1409144" y="272093"/>
                  </a:lnTo>
                  <a:lnTo>
                    <a:pt x="1381944" y="307181"/>
                  </a:lnTo>
                  <a:lnTo>
                    <a:pt x="1346256" y="336444"/>
                  </a:lnTo>
                  <a:lnTo>
                    <a:pt x="1303458" y="358748"/>
                  </a:lnTo>
                  <a:lnTo>
                    <a:pt x="1254931" y="372962"/>
                  </a:lnTo>
                  <a:lnTo>
                    <a:pt x="1202054" y="377951"/>
                  </a:lnTo>
                  <a:lnTo>
                    <a:pt x="230504" y="377951"/>
                  </a:lnTo>
                  <a:lnTo>
                    <a:pt x="177628" y="372962"/>
                  </a:lnTo>
                  <a:lnTo>
                    <a:pt x="129101" y="358748"/>
                  </a:lnTo>
                  <a:lnTo>
                    <a:pt x="86303" y="336444"/>
                  </a:lnTo>
                  <a:lnTo>
                    <a:pt x="50615" y="307181"/>
                  </a:lnTo>
                  <a:lnTo>
                    <a:pt x="23415" y="272093"/>
                  </a:lnTo>
                  <a:lnTo>
                    <a:pt x="6083" y="232314"/>
                  </a:lnTo>
                  <a:lnTo>
                    <a:pt x="0" y="188975"/>
                  </a:lnTo>
                  <a:lnTo>
                    <a:pt x="6083" y="145637"/>
                  </a:lnTo>
                  <a:lnTo>
                    <a:pt x="23415" y="105858"/>
                  </a:lnTo>
                  <a:lnTo>
                    <a:pt x="50615" y="70770"/>
                  </a:lnTo>
                  <a:lnTo>
                    <a:pt x="86303" y="41507"/>
                  </a:lnTo>
                  <a:lnTo>
                    <a:pt x="129101" y="19203"/>
                  </a:lnTo>
                  <a:lnTo>
                    <a:pt x="177628" y="4989"/>
                  </a:lnTo>
                  <a:lnTo>
                    <a:pt x="230504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952113" y="1362583"/>
            <a:ext cx="457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Start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70503" y="1959864"/>
            <a:ext cx="1888489" cy="376555"/>
          </a:xfrm>
          <a:prstGeom prst="rect">
            <a:avLst/>
          </a:prstGeom>
          <a:solidFill>
            <a:srgbClr val="00B8FF"/>
          </a:solidFill>
          <a:ln w="9144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345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Set number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70669" y="5035105"/>
            <a:ext cx="2222500" cy="763905"/>
            <a:chOff x="3070669" y="5035105"/>
            <a:chExt cx="2222500" cy="763905"/>
          </a:xfrm>
        </p:grpSpPr>
        <p:sp>
          <p:nvSpPr>
            <p:cNvPr id="9" name="object 9"/>
            <p:cNvSpPr/>
            <p:nvPr/>
          </p:nvSpPr>
          <p:spPr>
            <a:xfrm>
              <a:off x="3075432" y="5039867"/>
              <a:ext cx="2212975" cy="754380"/>
            </a:xfrm>
            <a:custGeom>
              <a:avLst/>
              <a:gdLst/>
              <a:ahLst/>
              <a:cxnLst/>
              <a:rect l="l" t="t" r="r" b="b"/>
              <a:pathLst>
                <a:path w="2212975" h="754379">
                  <a:moveTo>
                    <a:pt x="1106423" y="0"/>
                  </a:moveTo>
                  <a:lnTo>
                    <a:pt x="0" y="377189"/>
                  </a:lnTo>
                  <a:lnTo>
                    <a:pt x="1106423" y="754379"/>
                  </a:lnTo>
                  <a:lnTo>
                    <a:pt x="2212847" y="377189"/>
                  </a:lnTo>
                  <a:lnTo>
                    <a:pt x="1106423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5432" y="5039867"/>
              <a:ext cx="2212975" cy="754380"/>
            </a:xfrm>
            <a:custGeom>
              <a:avLst/>
              <a:gdLst/>
              <a:ahLst/>
              <a:cxnLst/>
              <a:rect l="l" t="t" r="r" b="b"/>
              <a:pathLst>
                <a:path w="2212975" h="754379">
                  <a:moveTo>
                    <a:pt x="0" y="377189"/>
                  </a:moveTo>
                  <a:lnTo>
                    <a:pt x="1106423" y="0"/>
                  </a:lnTo>
                  <a:lnTo>
                    <a:pt x="2212847" y="377189"/>
                  </a:lnTo>
                  <a:lnTo>
                    <a:pt x="1106423" y="754379"/>
                  </a:lnTo>
                  <a:lnTo>
                    <a:pt x="0" y="37718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463544" y="5260289"/>
            <a:ext cx="14382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number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&lt;=</a:t>
            </a:r>
            <a:r>
              <a:rPr sz="1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100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70503" y="2525267"/>
            <a:ext cx="1888489" cy="378460"/>
          </a:xfrm>
          <a:prstGeom prst="rect">
            <a:avLst/>
          </a:prstGeom>
          <a:solidFill>
            <a:srgbClr val="00B8FF"/>
          </a:solidFill>
          <a:ln w="9144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387350">
              <a:lnSpc>
                <a:spcPct val="100000"/>
              </a:lnSpc>
              <a:spcBef>
                <a:spcPts val="35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Set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total =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04972" y="3154679"/>
            <a:ext cx="2019300" cy="628015"/>
          </a:xfrm>
          <a:prstGeom prst="rect">
            <a:avLst/>
          </a:prstGeom>
          <a:solidFill>
            <a:srgbClr val="00B8FF"/>
          </a:solidFill>
          <a:ln w="9144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335915" marR="328930" indent="348615">
              <a:lnSpc>
                <a:spcPct val="100000"/>
              </a:lnSpc>
              <a:spcBef>
                <a:spcPts val="254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total =  total +</a:t>
            </a:r>
            <a:r>
              <a:rPr sz="18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number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39439" y="4158996"/>
            <a:ext cx="2085339" cy="629920"/>
          </a:xfrm>
          <a:prstGeom prst="rect">
            <a:avLst/>
          </a:prstGeom>
          <a:solidFill>
            <a:srgbClr val="00B8FF"/>
          </a:solidFill>
          <a:ln w="9144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514350" marR="506730" indent="55880">
              <a:lnSpc>
                <a:spcPct val="100000"/>
              </a:lnSpc>
              <a:spcBef>
                <a:spcPts val="265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number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= 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number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1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739193" y="4091749"/>
            <a:ext cx="2092960" cy="387985"/>
            <a:chOff x="5739193" y="4091749"/>
            <a:chExt cx="2092960" cy="387985"/>
          </a:xfrm>
        </p:grpSpPr>
        <p:sp>
          <p:nvSpPr>
            <p:cNvPr id="16" name="object 16"/>
            <p:cNvSpPr/>
            <p:nvPr/>
          </p:nvSpPr>
          <p:spPr>
            <a:xfrm>
              <a:off x="5743955" y="4096511"/>
              <a:ext cx="2083435" cy="378460"/>
            </a:xfrm>
            <a:custGeom>
              <a:avLst/>
              <a:gdLst/>
              <a:ahLst/>
              <a:cxnLst/>
              <a:rect l="l" t="t" r="r" b="b"/>
              <a:pathLst>
                <a:path w="2083434" h="378460">
                  <a:moveTo>
                    <a:pt x="2083308" y="0"/>
                  </a:moveTo>
                  <a:lnTo>
                    <a:pt x="416687" y="0"/>
                  </a:lnTo>
                  <a:lnTo>
                    <a:pt x="0" y="377951"/>
                  </a:lnTo>
                  <a:lnTo>
                    <a:pt x="1666621" y="377951"/>
                  </a:lnTo>
                  <a:lnTo>
                    <a:pt x="2083308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43955" y="4096511"/>
              <a:ext cx="2083435" cy="378460"/>
            </a:xfrm>
            <a:custGeom>
              <a:avLst/>
              <a:gdLst/>
              <a:ahLst/>
              <a:cxnLst/>
              <a:rect l="l" t="t" r="r" b="b"/>
              <a:pathLst>
                <a:path w="2083434" h="378460">
                  <a:moveTo>
                    <a:pt x="0" y="377951"/>
                  </a:moveTo>
                  <a:lnTo>
                    <a:pt x="416687" y="0"/>
                  </a:lnTo>
                  <a:lnTo>
                    <a:pt x="2083308" y="0"/>
                  </a:lnTo>
                  <a:lnTo>
                    <a:pt x="1666621" y="377951"/>
                  </a:lnTo>
                  <a:lnTo>
                    <a:pt x="0" y="37795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186042" y="4128592"/>
            <a:ext cx="12014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Display</a:t>
            </a:r>
            <a:r>
              <a:rPr sz="18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total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934265" y="4908613"/>
            <a:ext cx="1703070" cy="450215"/>
            <a:chOff x="5934265" y="4908613"/>
            <a:chExt cx="1703070" cy="450215"/>
          </a:xfrm>
        </p:grpSpPr>
        <p:sp>
          <p:nvSpPr>
            <p:cNvPr id="20" name="object 20"/>
            <p:cNvSpPr/>
            <p:nvPr/>
          </p:nvSpPr>
          <p:spPr>
            <a:xfrm>
              <a:off x="5939028" y="4913376"/>
              <a:ext cx="1693545" cy="440690"/>
            </a:xfrm>
            <a:custGeom>
              <a:avLst/>
              <a:gdLst/>
              <a:ahLst/>
              <a:cxnLst/>
              <a:rect l="l" t="t" r="r" b="b"/>
              <a:pathLst>
                <a:path w="1693545" h="440689">
                  <a:moveTo>
                    <a:pt x="1420749" y="0"/>
                  </a:moveTo>
                  <a:lnTo>
                    <a:pt x="272414" y="0"/>
                  </a:lnTo>
                  <a:lnTo>
                    <a:pt x="217501" y="4472"/>
                  </a:lnTo>
                  <a:lnTo>
                    <a:pt x="166360" y="17299"/>
                  </a:lnTo>
                  <a:lnTo>
                    <a:pt x="120085" y="37598"/>
                  </a:lnTo>
                  <a:lnTo>
                    <a:pt x="79771" y="64484"/>
                  </a:lnTo>
                  <a:lnTo>
                    <a:pt x="46512" y="97073"/>
                  </a:lnTo>
                  <a:lnTo>
                    <a:pt x="21401" y="134481"/>
                  </a:lnTo>
                  <a:lnTo>
                    <a:pt x="5532" y="175824"/>
                  </a:lnTo>
                  <a:lnTo>
                    <a:pt x="0" y="220218"/>
                  </a:lnTo>
                  <a:lnTo>
                    <a:pt x="5532" y="264611"/>
                  </a:lnTo>
                  <a:lnTo>
                    <a:pt x="21401" y="305954"/>
                  </a:lnTo>
                  <a:lnTo>
                    <a:pt x="46512" y="343362"/>
                  </a:lnTo>
                  <a:lnTo>
                    <a:pt x="79771" y="375951"/>
                  </a:lnTo>
                  <a:lnTo>
                    <a:pt x="120085" y="402837"/>
                  </a:lnTo>
                  <a:lnTo>
                    <a:pt x="166360" y="423136"/>
                  </a:lnTo>
                  <a:lnTo>
                    <a:pt x="217501" y="435963"/>
                  </a:lnTo>
                  <a:lnTo>
                    <a:pt x="272414" y="440436"/>
                  </a:lnTo>
                  <a:lnTo>
                    <a:pt x="1420749" y="440436"/>
                  </a:lnTo>
                  <a:lnTo>
                    <a:pt x="1475662" y="435963"/>
                  </a:lnTo>
                  <a:lnTo>
                    <a:pt x="1526803" y="423136"/>
                  </a:lnTo>
                  <a:lnTo>
                    <a:pt x="1573078" y="402837"/>
                  </a:lnTo>
                  <a:lnTo>
                    <a:pt x="1613392" y="375951"/>
                  </a:lnTo>
                  <a:lnTo>
                    <a:pt x="1646651" y="343362"/>
                  </a:lnTo>
                  <a:lnTo>
                    <a:pt x="1671762" y="305954"/>
                  </a:lnTo>
                  <a:lnTo>
                    <a:pt x="1687631" y="264611"/>
                  </a:lnTo>
                  <a:lnTo>
                    <a:pt x="1693164" y="220218"/>
                  </a:lnTo>
                  <a:lnTo>
                    <a:pt x="1687631" y="175824"/>
                  </a:lnTo>
                  <a:lnTo>
                    <a:pt x="1671762" y="134481"/>
                  </a:lnTo>
                  <a:lnTo>
                    <a:pt x="1646651" y="97073"/>
                  </a:lnTo>
                  <a:lnTo>
                    <a:pt x="1613392" y="64484"/>
                  </a:lnTo>
                  <a:lnTo>
                    <a:pt x="1573078" y="37598"/>
                  </a:lnTo>
                  <a:lnTo>
                    <a:pt x="1526803" y="17299"/>
                  </a:lnTo>
                  <a:lnTo>
                    <a:pt x="1475662" y="4472"/>
                  </a:lnTo>
                  <a:lnTo>
                    <a:pt x="1420749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939028" y="4913376"/>
              <a:ext cx="1693545" cy="440690"/>
            </a:xfrm>
            <a:custGeom>
              <a:avLst/>
              <a:gdLst/>
              <a:ahLst/>
              <a:cxnLst/>
              <a:rect l="l" t="t" r="r" b="b"/>
              <a:pathLst>
                <a:path w="1693545" h="440689">
                  <a:moveTo>
                    <a:pt x="272414" y="0"/>
                  </a:moveTo>
                  <a:lnTo>
                    <a:pt x="1420749" y="0"/>
                  </a:lnTo>
                  <a:lnTo>
                    <a:pt x="1475662" y="4472"/>
                  </a:lnTo>
                  <a:lnTo>
                    <a:pt x="1526803" y="17299"/>
                  </a:lnTo>
                  <a:lnTo>
                    <a:pt x="1573078" y="37598"/>
                  </a:lnTo>
                  <a:lnTo>
                    <a:pt x="1613392" y="64484"/>
                  </a:lnTo>
                  <a:lnTo>
                    <a:pt x="1646651" y="97073"/>
                  </a:lnTo>
                  <a:lnTo>
                    <a:pt x="1671762" y="134481"/>
                  </a:lnTo>
                  <a:lnTo>
                    <a:pt x="1687631" y="175824"/>
                  </a:lnTo>
                  <a:lnTo>
                    <a:pt x="1693164" y="220218"/>
                  </a:lnTo>
                  <a:lnTo>
                    <a:pt x="1687631" y="264611"/>
                  </a:lnTo>
                  <a:lnTo>
                    <a:pt x="1671762" y="305954"/>
                  </a:lnTo>
                  <a:lnTo>
                    <a:pt x="1646651" y="343362"/>
                  </a:lnTo>
                  <a:lnTo>
                    <a:pt x="1613392" y="375951"/>
                  </a:lnTo>
                  <a:lnTo>
                    <a:pt x="1573078" y="402837"/>
                  </a:lnTo>
                  <a:lnTo>
                    <a:pt x="1526803" y="423136"/>
                  </a:lnTo>
                  <a:lnTo>
                    <a:pt x="1475662" y="435963"/>
                  </a:lnTo>
                  <a:lnTo>
                    <a:pt x="1420749" y="440436"/>
                  </a:lnTo>
                  <a:lnTo>
                    <a:pt x="272414" y="440436"/>
                  </a:lnTo>
                  <a:lnTo>
                    <a:pt x="217501" y="435963"/>
                  </a:lnTo>
                  <a:lnTo>
                    <a:pt x="166360" y="423136"/>
                  </a:lnTo>
                  <a:lnTo>
                    <a:pt x="120085" y="402837"/>
                  </a:lnTo>
                  <a:lnTo>
                    <a:pt x="79771" y="375951"/>
                  </a:lnTo>
                  <a:lnTo>
                    <a:pt x="46512" y="343362"/>
                  </a:lnTo>
                  <a:lnTo>
                    <a:pt x="21401" y="305954"/>
                  </a:lnTo>
                  <a:lnTo>
                    <a:pt x="5532" y="264611"/>
                  </a:lnTo>
                  <a:lnTo>
                    <a:pt x="0" y="220218"/>
                  </a:lnTo>
                  <a:lnTo>
                    <a:pt x="5532" y="175824"/>
                  </a:lnTo>
                  <a:lnTo>
                    <a:pt x="21401" y="134481"/>
                  </a:lnTo>
                  <a:lnTo>
                    <a:pt x="46512" y="97073"/>
                  </a:lnTo>
                  <a:lnTo>
                    <a:pt x="79771" y="64484"/>
                  </a:lnTo>
                  <a:lnTo>
                    <a:pt x="120085" y="37598"/>
                  </a:lnTo>
                  <a:lnTo>
                    <a:pt x="166360" y="17299"/>
                  </a:lnTo>
                  <a:lnTo>
                    <a:pt x="217501" y="4472"/>
                  </a:lnTo>
                  <a:lnTo>
                    <a:pt x="272414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561201" y="4977765"/>
            <a:ext cx="394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End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143755" y="1708404"/>
            <a:ext cx="76200" cy="251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43755" y="2336292"/>
            <a:ext cx="76200" cy="188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43755" y="2903220"/>
            <a:ext cx="76200" cy="2514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43755" y="3782567"/>
            <a:ext cx="76200" cy="376555"/>
          </a:xfrm>
          <a:custGeom>
            <a:avLst/>
            <a:gdLst/>
            <a:ahLst/>
            <a:cxnLst/>
            <a:rect l="l" t="t" r="r" b="b"/>
            <a:pathLst>
              <a:path w="76200" h="376554">
                <a:moveTo>
                  <a:pt x="31750" y="300227"/>
                </a:moveTo>
                <a:lnTo>
                  <a:pt x="0" y="300227"/>
                </a:lnTo>
                <a:lnTo>
                  <a:pt x="38100" y="376427"/>
                </a:lnTo>
                <a:lnTo>
                  <a:pt x="69850" y="312927"/>
                </a:lnTo>
                <a:lnTo>
                  <a:pt x="31750" y="312927"/>
                </a:lnTo>
                <a:lnTo>
                  <a:pt x="31750" y="300227"/>
                </a:lnTo>
                <a:close/>
              </a:path>
              <a:path w="76200" h="376554">
                <a:moveTo>
                  <a:pt x="44450" y="0"/>
                </a:moveTo>
                <a:lnTo>
                  <a:pt x="31750" y="0"/>
                </a:lnTo>
                <a:lnTo>
                  <a:pt x="31750" y="312927"/>
                </a:lnTo>
                <a:lnTo>
                  <a:pt x="44450" y="312927"/>
                </a:lnTo>
                <a:lnTo>
                  <a:pt x="44450" y="0"/>
                </a:lnTo>
                <a:close/>
              </a:path>
              <a:path w="76200" h="376554">
                <a:moveTo>
                  <a:pt x="76200" y="300227"/>
                </a:moveTo>
                <a:lnTo>
                  <a:pt x="44450" y="300227"/>
                </a:lnTo>
                <a:lnTo>
                  <a:pt x="44450" y="312927"/>
                </a:lnTo>
                <a:lnTo>
                  <a:pt x="69850" y="312927"/>
                </a:lnTo>
                <a:lnTo>
                  <a:pt x="76200" y="300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2354579" y="3493008"/>
            <a:ext cx="4404360" cy="1927860"/>
            <a:chOff x="2354579" y="3493008"/>
            <a:chExt cx="4404360" cy="1927860"/>
          </a:xfrm>
        </p:grpSpPr>
        <p:sp>
          <p:nvSpPr>
            <p:cNvPr id="28" name="object 28"/>
            <p:cNvSpPr/>
            <p:nvPr/>
          </p:nvSpPr>
          <p:spPr>
            <a:xfrm>
              <a:off x="4143755" y="4788408"/>
              <a:ext cx="76200" cy="251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59151" y="3493008"/>
              <a:ext cx="845819" cy="76200"/>
            </a:xfrm>
            <a:custGeom>
              <a:avLst/>
              <a:gdLst/>
              <a:ahLst/>
              <a:cxnLst/>
              <a:rect l="l" t="t" r="r" b="b"/>
              <a:pathLst>
                <a:path w="845819" h="76200">
                  <a:moveTo>
                    <a:pt x="769620" y="0"/>
                  </a:moveTo>
                  <a:lnTo>
                    <a:pt x="769620" y="76200"/>
                  </a:lnTo>
                  <a:lnTo>
                    <a:pt x="833120" y="44450"/>
                  </a:lnTo>
                  <a:lnTo>
                    <a:pt x="782320" y="44450"/>
                  </a:lnTo>
                  <a:lnTo>
                    <a:pt x="782320" y="31750"/>
                  </a:lnTo>
                  <a:lnTo>
                    <a:pt x="833120" y="31750"/>
                  </a:lnTo>
                  <a:lnTo>
                    <a:pt x="769620" y="0"/>
                  </a:lnTo>
                  <a:close/>
                </a:path>
                <a:path w="845819" h="76200">
                  <a:moveTo>
                    <a:pt x="76962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769620" y="44450"/>
                  </a:lnTo>
                  <a:lnTo>
                    <a:pt x="769620" y="31750"/>
                  </a:lnTo>
                  <a:close/>
                </a:path>
                <a:path w="845819" h="76200">
                  <a:moveTo>
                    <a:pt x="833120" y="31750"/>
                  </a:moveTo>
                  <a:lnTo>
                    <a:pt x="782320" y="31750"/>
                  </a:lnTo>
                  <a:lnTo>
                    <a:pt x="782320" y="44450"/>
                  </a:lnTo>
                  <a:lnTo>
                    <a:pt x="833120" y="44450"/>
                  </a:lnTo>
                  <a:lnTo>
                    <a:pt x="845820" y="38100"/>
                  </a:lnTo>
                  <a:lnTo>
                    <a:pt x="83312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59151" y="3531108"/>
              <a:ext cx="716280" cy="1885314"/>
            </a:xfrm>
            <a:custGeom>
              <a:avLst/>
              <a:gdLst/>
              <a:ahLst/>
              <a:cxnLst/>
              <a:rect l="l" t="t" r="r" b="b"/>
              <a:pathLst>
                <a:path w="716280" h="1885314">
                  <a:moveTo>
                    <a:pt x="0" y="0"/>
                  </a:moveTo>
                  <a:lnTo>
                    <a:pt x="0" y="1885188"/>
                  </a:lnTo>
                </a:path>
                <a:path w="716280" h="1885314">
                  <a:moveTo>
                    <a:pt x="0" y="1885188"/>
                  </a:moveTo>
                  <a:lnTo>
                    <a:pt x="716280" y="188518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682740" y="3531120"/>
              <a:ext cx="76200" cy="1382395"/>
            </a:xfrm>
            <a:custGeom>
              <a:avLst/>
              <a:gdLst/>
              <a:ahLst/>
              <a:cxnLst/>
              <a:rect l="l" t="t" r="r" b="b"/>
              <a:pathLst>
                <a:path w="76200" h="1382395">
                  <a:moveTo>
                    <a:pt x="76200" y="1306055"/>
                  </a:moveTo>
                  <a:lnTo>
                    <a:pt x="44450" y="1306055"/>
                  </a:lnTo>
                  <a:lnTo>
                    <a:pt x="44450" y="943343"/>
                  </a:lnTo>
                  <a:lnTo>
                    <a:pt x="31750" y="943343"/>
                  </a:lnTo>
                  <a:lnTo>
                    <a:pt x="31750" y="1306055"/>
                  </a:lnTo>
                  <a:lnTo>
                    <a:pt x="0" y="1306055"/>
                  </a:lnTo>
                  <a:lnTo>
                    <a:pt x="38100" y="1382255"/>
                  </a:lnTo>
                  <a:lnTo>
                    <a:pt x="69850" y="1318755"/>
                  </a:lnTo>
                  <a:lnTo>
                    <a:pt x="76200" y="1306055"/>
                  </a:lnTo>
                  <a:close/>
                </a:path>
                <a:path w="76200" h="1382395">
                  <a:moveTo>
                    <a:pt x="76200" y="489191"/>
                  </a:moveTo>
                  <a:lnTo>
                    <a:pt x="44450" y="489191"/>
                  </a:lnTo>
                  <a:lnTo>
                    <a:pt x="44450" y="0"/>
                  </a:lnTo>
                  <a:lnTo>
                    <a:pt x="31750" y="0"/>
                  </a:lnTo>
                  <a:lnTo>
                    <a:pt x="31750" y="489191"/>
                  </a:lnTo>
                  <a:lnTo>
                    <a:pt x="0" y="489191"/>
                  </a:lnTo>
                  <a:lnTo>
                    <a:pt x="38100" y="565391"/>
                  </a:lnTo>
                  <a:lnTo>
                    <a:pt x="69850" y="501891"/>
                  </a:lnTo>
                  <a:lnTo>
                    <a:pt x="76200" y="4891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288279" y="3531108"/>
              <a:ext cx="1432560" cy="1885314"/>
            </a:xfrm>
            <a:custGeom>
              <a:avLst/>
              <a:gdLst/>
              <a:ahLst/>
              <a:cxnLst/>
              <a:rect l="l" t="t" r="r" b="b"/>
              <a:pathLst>
                <a:path w="1432559" h="1885314">
                  <a:moveTo>
                    <a:pt x="260604" y="0"/>
                  </a:moveTo>
                  <a:lnTo>
                    <a:pt x="1432560" y="0"/>
                  </a:lnTo>
                </a:path>
                <a:path w="1432559" h="1885314">
                  <a:moveTo>
                    <a:pt x="260604" y="0"/>
                  </a:moveTo>
                  <a:lnTo>
                    <a:pt x="260604" y="1885188"/>
                  </a:lnTo>
                </a:path>
                <a:path w="1432559" h="1885314">
                  <a:moveTo>
                    <a:pt x="0" y="1885188"/>
                  </a:moveTo>
                  <a:lnTo>
                    <a:pt x="260604" y="188518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758688" y="3179775"/>
            <a:ext cx="3041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No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502789" y="5066538"/>
            <a:ext cx="358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90" dirty="0">
                <a:latin typeface="Times New Roman"/>
                <a:cs typeface="Times New Roman"/>
              </a:rPr>
              <a:t>Y</a:t>
            </a:r>
            <a:r>
              <a:rPr sz="1800" spc="-5" dirty="0">
                <a:latin typeface="Times New Roman"/>
                <a:cs typeface="Times New Roman"/>
              </a:rPr>
              <a:t>es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9430" y="541401"/>
            <a:ext cx="5130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Trebuchet MS"/>
                <a:cs typeface="Trebuchet MS"/>
              </a:rPr>
              <a:t>The </a:t>
            </a:r>
            <a:r>
              <a:rPr sz="3600" b="0" spc="-5" dirty="0">
                <a:latin typeface="Trebuchet MS"/>
                <a:cs typeface="Trebuchet MS"/>
              </a:rPr>
              <a:t>Case Logic</a:t>
            </a:r>
            <a:r>
              <a:rPr sz="3600" b="0" spc="-35" dirty="0">
                <a:latin typeface="Trebuchet MS"/>
                <a:cs typeface="Trebuchet MS"/>
              </a:rPr>
              <a:t> </a:t>
            </a:r>
            <a:r>
              <a:rPr sz="3600" b="0" spc="-5" dirty="0">
                <a:latin typeface="Trebuchet MS"/>
                <a:cs typeface="Trebuchet MS"/>
              </a:rPr>
              <a:t>Structure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9430" y="1571625"/>
            <a:ext cx="79171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3695" algn="l"/>
              </a:tabLst>
            </a:pPr>
            <a:r>
              <a:rPr sz="1450" spc="235" dirty="0">
                <a:solidFill>
                  <a:srgbClr val="0E6EC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Made up of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several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or many sets of instructions, only one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which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will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endParaRPr sz="1800">
              <a:latin typeface="Trebuchet MS"/>
              <a:cs typeface="Trebuchet MS"/>
            </a:endParaRPr>
          </a:p>
          <a:p>
            <a:pPr marL="35433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selected by the user and executed by the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computer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86127" y="2383535"/>
            <a:ext cx="6469380" cy="3768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4225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Trebuchet MS"/>
                <a:cs typeface="Trebuchet MS"/>
              </a:rPr>
              <a:t>Case Logic</a:t>
            </a:r>
            <a:r>
              <a:rPr sz="3600" b="0" spc="-55" dirty="0">
                <a:latin typeface="Trebuchet MS"/>
                <a:cs typeface="Trebuchet MS"/>
              </a:rPr>
              <a:t> </a:t>
            </a:r>
            <a:r>
              <a:rPr sz="3600" b="0" spc="-5" dirty="0">
                <a:latin typeface="Trebuchet MS"/>
                <a:cs typeface="Trebuchet MS"/>
              </a:rPr>
              <a:t>Structure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485138"/>
            <a:ext cx="8826500" cy="2473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29539" indent="-342900" algn="just">
              <a:lnSpc>
                <a:spcPct val="100000"/>
              </a:lnSpc>
              <a:spcBef>
                <a:spcPts val="100"/>
              </a:spcBef>
            </a:pPr>
            <a:r>
              <a:rPr sz="1450" spc="235" dirty="0">
                <a:solidFill>
                  <a:srgbClr val="0E6EC5"/>
                </a:solidFill>
                <a:latin typeface="Arial"/>
                <a:cs typeface="Arial"/>
              </a:rPr>
              <a:t>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Example: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company has four different medical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plans. The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programmer has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Trebuchet MS"/>
                <a:cs typeface="Trebuchet MS"/>
              </a:rPr>
              <a:t>given 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each plan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code corresponding to the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beginning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initial of the company: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Plan 1 =  </a:t>
            </a:r>
            <a:r>
              <a:rPr sz="1800" spc="-165" dirty="0">
                <a:solidFill>
                  <a:srgbClr val="404040"/>
                </a:solidFill>
                <a:latin typeface="Trebuchet MS"/>
                <a:cs typeface="Trebuchet MS"/>
              </a:rPr>
              <a:t>F,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Plan 2 = B, Plan 3 =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K,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Plan 4 =</a:t>
            </a:r>
            <a:r>
              <a:rPr sz="1800" spc="-2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E.</a:t>
            </a:r>
            <a:endParaRPr sz="1800">
              <a:latin typeface="Trebuchet MS"/>
              <a:cs typeface="Trebuchet MS"/>
            </a:endParaRPr>
          </a:p>
          <a:p>
            <a:pPr marL="355600" marR="41910">
              <a:lnSpc>
                <a:spcPct val="100000"/>
              </a:lnSpc>
              <a:spcBef>
                <a:spcPts val="994"/>
              </a:spcBef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company pays for all of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Plan 1. The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individual has to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pay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for part of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the 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others.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payroll deduction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Plan 2 =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4.65, for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Plan 3 =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7.85, and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Plan 4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5.50. Any other codes are considered in</a:t>
            </a:r>
            <a:r>
              <a:rPr sz="18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error.</a:t>
            </a:r>
            <a:endParaRPr sz="1800">
              <a:latin typeface="Trebuchet MS"/>
              <a:cs typeface="Trebuchet MS"/>
            </a:endParaRPr>
          </a:p>
          <a:p>
            <a:pPr marL="355600" marR="5080" indent="-1905">
              <a:lnSpc>
                <a:spcPct val="100000"/>
              </a:lnSpc>
              <a:spcBef>
                <a:spcPts val="1000"/>
              </a:spcBef>
            </a:pP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Write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algorithm and draw the flowchart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module to determine the payroll  deduction.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1389" y="507618"/>
            <a:ext cx="73780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rebuchet MS"/>
                <a:cs typeface="Trebuchet MS"/>
              </a:rPr>
              <a:t>Example of </a:t>
            </a:r>
            <a:r>
              <a:rPr sz="4000" b="0" spc="-10" dirty="0">
                <a:latin typeface="Trebuchet MS"/>
                <a:cs typeface="Trebuchet MS"/>
              </a:rPr>
              <a:t>Case Logic</a:t>
            </a:r>
            <a:r>
              <a:rPr sz="4000" b="0" dirty="0">
                <a:latin typeface="Trebuchet MS"/>
                <a:cs typeface="Trebuchet MS"/>
              </a:rPr>
              <a:t> </a:t>
            </a:r>
            <a:r>
              <a:rPr sz="4000" b="0" spc="-5" dirty="0">
                <a:latin typeface="Trebuchet MS"/>
                <a:cs typeface="Trebuchet MS"/>
              </a:rPr>
              <a:t>Structure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55775" y="1469136"/>
            <a:ext cx="7904988" cy="4564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6127" y="678560"/>
            <a:ext cx="5672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PRE-PROGRAMMING</a:t>
            </a:r>
            <a:r>
              <a:rPr sz="3600" spc="-25" dirty="0"/>
              <a:t> </a:t>
            </a:r>
            <a:r>
              <a:rPr sz="3600" dirty="0"/>
              <a:t>PHASE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85468" y="1650619"/>
            <a:ext cx="7428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0E6EC5"/>
              </a:buClr>
              <a:buSzPct val="8055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All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These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requirements can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presented in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Problem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Analysis Chart  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(PAC)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57871" y="2957512"/>
          <a:ext cx="8709659" cy="16664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3220"/>
                <a:gridCol w="2903220"/>
                <a:gridCol w="2903219"/>
              </a:tblGrid>
              <a:tr h="512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b="1" spc="-5" dirty="0">
                          <a:latin typeface="Verdana"/>
                          <a:cs typeface="Verdana"/>
                        </a:rPr>
                        <a:t>Data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7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b="1" spc="-5" dirty="0">
                          <a:latin typeface="Verdana"/>
                          <a:cs typeface="Verdana"/>
                        </a:rPr>
                        <a:t>Processing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b="1" spc="-5" dirty="0">
                          <a:latin typeface="Verdana"/>
                          <a:cs typeface="Verdana"/>
                        </a:rPr>
                        <a:t>Output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53795">
                <a:tc>
                  <a:txBody>
                    <a:bodyPr/>
                    <a:lstStyle/>
                    <a:p>
                      <a:pPr marL="130175" marR="12192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-10" dirty="0">
                          <a:latin typeface="Verdana"/>
                          <a:cs typeface="Verdana"/>
                        </a:rPr>
                        <a:t>given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in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2000" spc="-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problem 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or </a:t>
                      </a:r>
                      <a:r>
                        <a:rPr sz="2000" spc="-10" dirty="0">
                          <a:latin typeface="Verdana"/>
                          <a:cs typeface="Verdana"/>
                        </a:rPr>
                        <a:t>provided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by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the  user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0995" marR="33210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List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20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processing  required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or 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procedures.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Output</a:t>
                      </a:r>
                      <a:r>
                        <a:rPr sz="20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requirement.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610" y="1107389"/>
            <a:ext cx="10007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0" dirty="0">
                <a:solidFill>
                  <a:srgbClr val="0E6EC5"/>
                </a:solidFill>
                <a:latin typeface="Trebuchet MS"/>
                <a:cs typeface="Trebuchet MS"/>
              </a:rPr>
              <a:t>T</a:t>
            </a:r>
            <a:r>
              <a:rPr sz="3600" dirty="0">
                <a:solidFill>
                  <a:srgbClr val="0E6EC5"/>
                </a:solidFill>
                <a:latin typeface="Trebuchet MS"/>
                <a:cs typeface="Trebuchet MS"/>
              </a:rPr>
              <a:t>ASK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0610" y="2048002"/>
            <a:ext cx="7273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Trebuchet MS"/>
                <a:cs typeface="Trebuchet MS"/>
              </a:rPr>
              <a:t>Write </a:t>
            </a:r>
            <a:r>
              <a:rPr sz="1800" spc="-5" dirty="0">
                <a:latin typeface="Trebuchet MS"/>
                <a:cs typeface="Trebuchet MS"/>
              </a:rPr>
              <a:t>Algorithm </a:t>
            </a:r>
            <a:r>
              <a:rPr sz="1800" dirty="0">
                <a:latin typeface="Trebuchet MS"/>
                <a:cs typeface="Trebuchet MS"/>
              </a:rPr>
              <a:t>&amp; </a:t>
            </a:r>
            <a:r>
              <a:rPr sz="1800" spc="-5" dirty="0">
                <a:latin typeface="Trebuchet MS"/>
                <a:cs typeface="Trebuchet MS"/>
              </a:rPr>
              <a:t>Flowchart to </a:t>
            </a:r>
            <a:r>
              <a:rPr sz="1800" dirty="0">
                <a:latin typeface="Trebuchet MS"/>
                <a:cs typeface="Trebuchet MS"/>
              </a:rPr>
              <a:t>print </a:t>
            </a:r>
            <a:r>
              <a:rPr sz="1800" spc="-5" dirty="0">
                <a:latin typeface="Trebuchet MS"/>
                <a:cs typeface="Trebuchet MS"/>
              </a:rPr>
              <a:t>multiplication </a:t>
            </a:r>
            <a:r>
              <a:rPr sz="1800" spc="-50" dirty="0">
                <a:latin typeface="Trebuchet MS"/>
                <a:cs typeface="Trebuchet MS"/>
              </a:rPr>
              <a:t>Table </a:t>
            </a:r>
            <a:r>
              <a:rPr sz="1800" spc="-5" dirty="0">
                <a:latin typeface="Trebuchet MS"/>
                <a:cs typeface="Trebuchet MS"/>
              </a:rPr>
              <a:t>of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number.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94259"/>
            <a:ext cx="5671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PRE-PROGRAMMING</a:t>
            </a:r>
            <a:r>
              <a:rPr sz="3600" spc="-20" dirty="0"/>
              <a:t> </a:t>
            </a:r>
            <a:r>
              <a:rPr sz="3600" dirty="0"/>
              <a:t>PHASE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450594" y="1329740"/>
            <a:ext cx="7814945" cy="106045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40"/>
              </a:spcBef>
              <a:buClr>
                <a:srgbClr val="0E6EC5"/>
              </a:buClr>
              <a:buSzPct val="8055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Example: </a:t>
            </a:r>
            <a:r>
              <a:rPr sz="1800" b="1" spc="-15" dirty="0">
                <a:solidFill>
                  <a:srgbClr val="404040"/>
                </a:solidFill>
                <a:latin typeface="Trebuchet MS"/>
                <a:cs typeface="Trebuchet MS"/>
              </a:rPr>
              <a:t>Payroll</a:t>
            </a:r>
            <a:r>
              <a:rPr sz="1800" b="1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Problem</a:t>
            </a:r>
            <a:endParaRPr sz="1800">
              <a:latin typeface="Trebuchet MS"/>
              <a:cs typeface="Trebuchet MS"/>
            </a:endParaRPr>
          </a:p>
          <a:p>
            <a:pPr marL="279400" marR="5080" indent="-266700">
              <a:lnSpc>
                <a:spcPct val="100000"/>
              </a:lnSpc>
              <a:spcBef>
                <a:spcPts val="1010"/>
              </a:spcBef>
              <a:buClr>
                <a:srgbClr val="0E6EC5"/>
              </a:buClr>
              <a:buSzPct val="78125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Calculate the salary of an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employee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who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works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by hourly basis. The formula to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be 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used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594" y="2536063"/>
            <a:ext cx="10922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5" dirty="0">
                <a:solidFill>
                  <a:srgbClr val="0E6EC5"/>
                </a:solidFill>
                <a:latin typeface="Wingdings"/>
                <a:cs typeface="Wingdings"/>
              </a:rPr>
              <a:t>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22194" y="2490342"/>
            <a:ext cx="3175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8350" algn="l"/>
              </a:tabLst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Salary	=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Hour works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* 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Pay</a:t>
            </a:r>
            <a:r>
              <a:rPr sz="18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rate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16316" y="3414712"/>
          <a:ext cx="8672830" cy="1981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4075"/>
                <a:gridCol w="5044440"/>
                <a:gridCol w="1504315"/>
              </a:tblGrid>
              <a:tr h="810513">
                <a:tc>
                  <a:txBody>
                    <a:bodyPr/>
                    <a:lstStyle/>
                    <a:p>
                      <a:pPr marL="6756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Data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Processing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Output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706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Hours work,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Pay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rate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Salary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Hours work *</a:t>
                      </a:r>
                      <a:r>
                        <a:rPr sz="24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payrate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Salary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638378"/>
            <a:ext cx="22104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Problem</a:t>
            </a:r>
            <a:r>
              <a:rPr sz="3600" spc="-65" dirty="0"/>
              <a:t> </a:t>
            </a:r>
            <a:r>
              <a:rPr sz="3600" dirty="0"/>
              <a:t>1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72057" y="1444574"/>
            <a:ext cx="85369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Write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Problem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Analysis Chart 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(PAC)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convert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distance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miles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kilometers</a:t>
            </a:r>
            <a:endParaRPr sz="1800">
              <a:latin typeface="Trebuchet MS"/>
              <a:cs typeface="Trebuchet MS"/>
            </a:endParaRPr>
          </a:p>
          <a:p>
            <a:pPr marL="5461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where 1.609 kilometers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per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mile.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65567" y="2927286"/>
          <a:ext cx="9403080" cy="16553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4360"/>
                <a:gridCol w="3134360"/>
                <a:gridCol w="3134360"/>
              </a:tblGrid>
              <a:tr h="5182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Data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64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Processing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25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Output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370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Distance in miles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8795" marR="512445" indent="533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Kilometers =  1.609 x</a:t>
                      </a:r>
                      <a:r>
                        <a:rPr sz="2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miles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015" marR="680085" indent="-6858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Distance</a:t>
                      </a:r>
                      <a:r>
                        <a:rPr sz="2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in  kilometers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94259"/>
            <a:ext cx="2079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25" dirty="0">
                <a:latin typeface="Trebuchet MS"/>
                <a:cs typeface="Trebuchet MS"/>
              </a:rPr>
              <a:t>Problem</a:t>
            </a:r>
            <a:r>
              <a:rPr sz="3600" b="0" spc="-90" dirty="0">
                <a:latin typeface="Trebuchet MS"/>
                <a:cs typeface="Trebuchet MS"/>
              </a:rPr>
              <a:t> </a:t>
            </a:r>
            <a:r>
              <a:rPr sz="3600" b="0" dirty="0">
                <a:latin typeface="Trebuchet MS"/>
                <a:cs typeface="Trebuchet MS"/>
              </a:rPr>
              <a:t>2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6810" y="1209548"/>
            <a:ext cx="6468110" cy="827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6100"/>
              </a:lnSpc>
              <a:spcBef>
                <a:spcPts val="100"/>
              </a:spcBef>
            </a:pP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Write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Problem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Analysis Chart 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(PAC)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 find an area of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circle  where area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= pi *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radius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*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radius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38312" y="2957512"/>
          <a:ext cx="8381365" cy="1881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3520"/>
                <a:gridCol w="5394325"/>
                <a:gridCol w="1493520"/>
              </a:tblGrid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Data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Processing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Output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953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radius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area 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3.14 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x radius x</a:t>
                      </a:r>
                      <a:r>
                        <a:rPr sz="2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radius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area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1907</Words>
  <Application>Microsoft Office PowerPoint</Application>
  <PresentationFormat>Widescreen</PresentationFormat>
  <Paragraphs>465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1" baseType="lpstr">
      <vt:lpstr>Arial</vt:lpstr>
      <vt:lpstr>Calibri</vt:lpstr>
      <vt:lpstr>Calibri Light</vt:lpstr>
      <vt:lpstr>Carlito</vt:lpstr>
      <vt:lpstr>Symbol</vt:lpstr>
      <vt:lpstr>Tahoma</vt:lpstr>
      <vt:lpstr>Times New Roman</vt:lpstr>
      <vt:lpstr>Trebuchet MS</vt:lpstr>
      <vt:lpstr>Verdana</vt:lpstr>
      <vt:lpstr>Wingdings</vt:lpstr>
      <vt:lpstr>Office Theme</vt:lpstr>
      <vt:lpstr>CHAPTER 2</vt:lpstr>
      <vt:lpstr> This chapter will cover the following topics:</vt:lpstr>
      <vt:lpstr>What Problem Can Be Solved By  Computer</vt:lpstr>
      <vt:lpstr>PRE-PROGRAMMING PHASE</vt:lpstr>
      <vt:lpstr>PRE-PROGRAMMING PHASE</vt:lpstr>
      <vt:lpstr>PRE-PROGRAMMING PHASE</vt:lpstr>
      <vt:lpstr>PRE-PROGRAMMING PHASE</vt:lpstr>
      <vt:lpstr>Problem 1</vt:lpstr>
      <vt:lpstr>Problem 2</vt:lpstr>
      <vt:lpstr>Problem 3</vt:lpstr>
      <vt:lpstr>Problem 4</vt:lpstr>
      <vt:lpstr>PowerPoint Presentation</vt:lpstr>
      <vt:lpstr>PRE-PROGRAMMING PHASE</vt:lpstr>
      <vt:lpstr>PRE-PROGRAMMING PHASE</vt:lpstr>
      <vt:lpstr>PRE-PROGRAMMING PHASE</vt:lpstr>
      <vt:lpstr>PRE-PROGRAMMING PHASE</vt:lpstr>
      <vt:lpstr>PRE-PROGRAMMING PHASE</vt:lpstr>
      <vt:lpstr>PRE-PROGRAMMING PHASE</vt:lpstr>
      <vt:lpstr>Problem 2</vt:lpstr>
      <vt:lpstr>Problem 3</vt:lpstr>
      <vt:lpstr>Problem 4</vt:lpstr>
      <vt:lpstr>PowerPoint Presentation</vt:lpstr>
      <vt:lpstr>PRE-PROGRAMMING PHASE</vt:lpstr>
      <vt:lpstr>PRE-PROGRAMMING PHASE</vt:lpstr>
      <vt:lpstr>Problem 2</vt:lpstr>
      <vt:lpstr>Problem 3</vt:lpstr>
      <vt:lpstr>PowerPoint Presentation</vt:lpstr>
      <vt:lpstr>PRE-PROGRAMMING PHASE</vt:lpstr>
      <vt:lpstr>PRE-PROGRAMMING PHASE</vt:lpstr>
      <vt:lpstr>PRE-PROGRAMMING PHASE</vt:lpstr>
      <vt:lpstr>PRE-PROGRAMMING PHASE</vt:lpstr>
      <vt:lpstr>PRE-PROGRAMMING PHASE</vt:lpstr>
      <vt:lpstr>PRE-PROGRAMMING PHASE</vt:lpstr>
      <vt:lpstr>PRE-PROGRAMMING PHASE</vt:lpstr>
      <vt:lpstr>PRE-PROGRAMMING PHASE</vt:lpstr>
      <vt:lpstr>PRE-PROGRAMMING PHASE</vt:lpstr>
      <vt:lpstr>PRE-PROGRAMMING PHASE</vt:lpstr>
      <vt:lpstr>PRE-PROGRAMMING PHASE</vt:lpstr>
      <vt:lpstr>START</vt:lpstr>
      <vt:lpstr>PowerPoint Presentation</vt:lpstr>
      <vt:lpstr>Order of Execution of Instructions : Payroll System</vt:lpstr>
      <vt:lpstr>Structuring a Program</vt:lpstr>
      <vt:lpstr>a. Sequential Logic Structure</vt:lpstr>
      <vt:lpstr>b. Decision Logic Structure</vt:lpstr>
      <vt:lpstr>Decision Logic Structure</vt:lpstr>
      <vt:lpstr>Examples of conditional expressions</vt:lpstr>
      <vt:lpstr>Example</vt:lpstr>
      <vt:lpstr>Example Decision Structure</vt:lpstr>
      <vt:lpstr>NESTED IF/THEN/ELSE INSTRUCTIONS</vt:lpstr>
      <vt:lpstr>NESTED IF/THEN/ELSE INSTRUCTIONS</vt:lpstr>
      <vt:lpstr>c. Loop Logic Structure</vt:lpstr>
      <vt:lpstr>Loop Logic Structure</vt:lpstr>
      <vt:lpstr>WHILE loop</vt:lpstr>
      <vt:lpstr>WHILE loop</vt:lpstr>
      <vt:lpstr>DO WHILE Loop</vt:lpstr>
      <vt:lpstr>DO WHILE Loop</vt:lpstr>
      <vt:lpstr>The Case Logic Structure</vt:lpstr>
      <vt:lpstr>Case Logic Structure</vt:lpstr>
      <vt:lpstr>Example of Case Logic Structure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Atiya jokhio</dc:creator>
  <cp:lastModifiedBy>Mussavir .</cp:lastModifiedBy>
  <cp:revision>1</cp:revision>
  <dcterms:created xsi:type="dcterms:W3CDTF">2020-09-19T06:13:57Z</dcterms:created>
  <dcterms:modified xsi:type="dcterms:W3CDTF">2020-09-19T06:15:50Z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2020-09-19T00:00:00Z</vt:filetime>
  </property>
</Properties>
</file>