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Schoolboo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E8BE85-703C-4F3E-A32A-10EB89EEDD81}">
  <a:tblStyle styleId="{A3E8BE85-703C-4F3E-A32A-10EB89EEDD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AEB"/>
          </a:solidFill>
        </a:fill>
      </a:tcStyle>
    </a:wholeTbl>
    <a:band1H>
      <a:tcTxStyle/>
      <a:tcStyle>
        <a:fill>
          <a:solidFill>
            <a:srgbClr val="D1D2D4"/>
          </a:solidFill>
        </a:fill>
      </a:tcStyle>
    </a:band1H>
    <a:band2H>
      <a:tcTxStyle/>
    </a:band2H>
    <a:band1V>
      <a:tcTxStyle/>
      <a:tcStyle>
        <a:fill>
          <a:solidFill>
            <a:srgbClr val="D1D2D4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Schoolbook-italic.fntdata"/><Relationship Id="rId27" Type="http://schemas.openxmlformats.org/officeDocument/2006/relationships/font" Target="fonts/CenturySchoolboo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Schoolboo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7" name="Google Shape;17;p2"/>
            <p:cNvSpPr/>
            <p:nvPr/>
          </p:nvSpPr>
          <p:spPr>
            <a:xfrm>
              <a:off x="0" y="3175"/>
              <a:ext cx="12192000" cy="6862763"/>
            </a:xfrm>
            <a:custGeom>
              <a:rect b="b" l="l" r="r" t="t"/>
              <a:pathLst>
                <a:path extrusionOk="0" h="2160" w="384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3175"/>
              <a:ext cx="12192000" cy="6862763"/>
            </a:xfrm>
            <a:custGeom>
              <a:rect b="b" l="l" r="r" t="t"/>
              <a:pathLst>
                <a:path extrusionOk="0" h="2160" w="384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3175"/>
              <a:ext cx="12198350" cy="6875463"/>
            </a:xfrm>
            <a:custGeom>
              <a:rect b="b" l="l" r="r" t="t"/>
              <a:pathLst>
                <a:path extrusionOk="0" h="2163" w="3840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973319" y="64425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2210" y="64425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466432" y="6442524"/>
            <a:ext cx="27553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456113" y="31750"/>
            <a:ext cx="0" cy="1588"/>
          </a:xfrm>
          <a:custGeom>
            <a:rect b="b" l="l" r="r" t="t"/>
            <a:pathLst>
              <a:path extrusionOk="0" h="2" w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cap="flat" cmpd="sng" w="9525">
            <a:solidFill>
              <a:srgbClr val="30466D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4" name="Google Shape;24;p2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5" name="Google Shape;25;p2"/>
            <p:cNvSpPr/>
            <p:nvPr/>
          </p:nvSpPr>
          <p:spPr>
            <a:xfrm>
              <a:off x="7320300" y="467784"/>
              <a:ext cx="4875213" cy="5922963"/>
            </a:xfrm>
            <a:custGeom>
              <a:rect b="b" l="l" r="r" t="t"/>
              <a:pathLst>
                <a:path extrusionOk="0" h="3731" w="307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474A55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7505469" y="661988"/>
              <a:ext cx="4686300" cy="5543550"/>
            </a:xfrm>
            <a:custGeom>
              <a:rect b="b" l="l" r="r" t="t"/>
              <a:pathLst>
                <a:path extrusionOk="0" h="3492" w="295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cxnSp>
          <p:nvCxnSpPr>
            <p:cNvPr id="27" name="Google Shape;27;p2"/>
            <p:cNvCxnSpPr/>
            <p:nvPr/>
          </p:nvCxnSpPr>
          <p:spPr>
            <a:xfrm>
              <a:off x="8013399" y="4629095"/>
              <a:ext cx="694944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7920752" y="1023867"/>
            <a:ext cx="3793678" cy="334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entury Schoolbook"/>
              <a:buNone/>
              <a:defRPr sz="39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7920752" y="4945377"/>
            <a:ext cx="3793678" cy="10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  <a:defRPr sz="2000"/>
            </a:lvl2pPr>
            <a:lvl3pPr lvl="2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sz="1800"/>
            </a:lvl3pPr>
            <a:lvl4pPr lvl="3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  <a:defRPr sz="1600"/>
            </a:lvl4pPr>
            <a:lvl5pPr lvl="4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 rot="5400000">
            <a:off x="5493234" y="-121134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512999" y="723328"/>
            <a:ext cx="1884348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2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99" name="Google Shape;99;p12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2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12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512999" y="723328"/>
            <a:ext cx="1884348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 title="Feather Background"/>
          <p:cNvSpPr/>
          <p:nvPr/>
        </p:nvSpPr>
        <p:spPr>
          <a:xfrm>
            <a:off x="0" y="-4679"/>
            <a:ext cx="12200615" cy="6862679"/>
          </a:xfrm>
          <a:custGeom>
            <a:rect b="b" l="l" r="r" t="t"/>
            <a:pathLst>
              <a:path extrusionOk="0" h="2161" w="3845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4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39" name="Google Shape;39;p4"/>
            <p:cNvSpPr/>
            <p:nvPr/>
          </p:nvSpPr>
          <p:spPr>
            <a:xfrm>
              <a:off x="2452688" y="1262063"/>
              <a:ext cx="7286625" cy="4333875"/>
            </a:xfrm>
            <a:custGeom>
              <a:rect b="b" l="l" r="r" t="t"/>
              <a:pathLst>
                <a:path extrusionOk="0" h="2730" w="459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0" name="Google Shape;40;p4"/>
            <p:cNvSpPr/>
            <p:nvPr/>
          </p:nvSpPr>
          <p:spPr>
            <a:xfrm>
              <a:off x="2643188" y="1452563"/>
              <a:ext cx="6905625" cy="3952875"/>
            </a:xfrm>
            <a:custGeom>
              <a:rect b="b" l="l" r="r" t="t"/>
              <a:pathLst>
                <a:path extrusionOk="0" h="2490" w="435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41" name="Google Shape;41;p4"/>
            <p:cNvCxnSpPr/>
            <p:nvPr/>
          </p:nvCxnSpPr>
          <p:spPr>
            <a:xfrm>
              <a:off x="5410200" y="3862794"/>
              <a:ext cx="1371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8984743" y="62967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4040910" y="629673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464076" y="6296730"/>
            <a:ext cx="27815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3162301" y="1830579"/>
            <a:ext cx="5859724" cy="184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900"/>
              <a:buFont typeface="Century Schoolbook"/>
              <a:buNone/>
              <a:defRPr sz="3900">
                <a:solidFill>
                  <a:srgbClr val="464B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3814584" y="4176131"/>
            <a:ext cx="4566474" cy="1038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  <a:defRPr sz="2000">
                <a:solidFill>
                  <a:srgbClr val="464B56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2933699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7543751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512999" y="723328"/>
            <a:ext cx="1884348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2933698" y="566928"/>
            <a:ext cx="8770573" cy="156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2933699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2933699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754375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754375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512999" y="723328"/>
            <a:ext cx="1884348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512999" y="723328"/>
            <a:ext cx="1884348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0" name="Google Shape;70;p8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512999" y="723328"/>
            <a:ext cx="1884348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 title="Feather"/>
          <p:cNvSpPr/>
          <p:nvPr/>
        </p:nvSpPr>
        <p:spPr>
          <a:xfrm flipH="1" rot="2047334">
            <a:off x="8572457" y="453681"/>
            <a:ext cx="3409445" cy="5857295"/>
          </a:xfrm>
          <a:custGeom>
            <a:rect b="b" l="l" r="r" t="t"/>
            <a:pathLst>
              <a:path extrusionOk="0" h="1495" w="869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8476488" y="1503907"/>
            <a:ext cx="322771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400"/>
              <a:buFont typeface="Century Schoolbook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87730" y="441414"/>
            <a:ext cx="7597040" cy="565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  <a:defRPr sz="2000"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8476555" y="6286500"/>
            <a:ext cx="32277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487730" y="6286500"/>
            <a:ext cx="75970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76488" y="373604"/>
            <a:ext cx="3227715" cy="8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 title="Feather"/>
          <p:cNvSpPr/>
          <p:nvPr/>
        </p:nvSpPr>
        <p:spPr>
          <a:xfrm flipH="1" rot="2047334">
            <a:off x="8572457" y="453681"/>
            <a:ext cx="3409445" cy="5857295"/>
          </a:xfrm>
          <a:custGeom>
            <a:rect b="b" l="l" r="r" t="t"/>
            <a:pathLst>
              <a:path extrusionOk="0" h="1495" w="869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400"/>
              <a:buFont typeface="Century Schoolbook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8476488" y="6291072"/>
            <a:ext cx="32278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487731" y="6291072"/>
            <a:ext cx="7598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476488" y="373607"/>
            <a:ext cx="3227832" cy="816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sz="4400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" name="Google Shape;7;p1"/>
            <p:cNvSpPr/>
            <p:nvPr/>
          </p:nvSpPr>
          <p:spPr>
            <a:xfrm>
              <a:off x="400714" y="362425"/>
              <a:ext cx="2218442" cy="6204388"/>
            </a:xfrm>
            <a:custGeom>
              <a:rect b="b" l="l" r="r" t="t"/>
              <a:pathLst>
                <a:path extrusionOk="0" h="1954" w="697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33752" y="1810138"/>
              <a:ext cx="2762941" cy="4746626"/>
            </a:xfrm>
            <a:custGeom>
              <a:rect b="b" l="l" r="r" t="t"/>
              <a:pathLst>
                <a:path extrusionOk="0" h="1495" w="869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" name="Google Shape;9;p1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/>
              <a:buChar char="–"/>
              <a:defRPr b="0" i="0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/>
              <a:buChar char="–"/>
              <a:defRPr b="0" i="1" sz="16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474A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12999" y="723328"/>
            <a:ext cx="1884348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" title="Rule Line"/>
          <p:cNvCxnSpPr/>
          <p:nvPr/>
        </p:nvCxnSpPr>
        <p:spPr>
          <a:xfrm>
            <a:off x="2933700" y="2176009"/>
            <a:ext cx="8770571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uefap.com/writing/genre/genrefram_essay.htm" TargetMode="External"/><Relationship Id="rId4" Type="http://schemas.openxmlformats.org/officeDocument/2006/relationships/hyperlink" Target="http://www.uefap.com/writing/genre/genrefram_report.htm" TargetMode="External"/><Relationship Id="rId5" Type="http://schemas.openxmlformats.org/officeDocument/2006/relationships/hyperlink" Target="http://www.uefap.com/writing/genre/genrefram_case.htm" TargetMode="External"/><Relationship Id="rId6" Type="http://schemas.openxmlformats.org/officeDocument/2006/relationships/hyperlink" Target="http://www.uefap.com/writing/genre/genrefram_proposal.htm" TargetMode="External"/><Relationship Id="rId7" Type="http://schemas.openxmlformats.org/officeDocument/2006/relationships/hyperlink" Target="http://www.uefap.com/writing/genre/genrefram_review.htm" TargetMode="External"/><Relationship Id="rId8" Type="http://schemas.openxmlformats.org/officeDocument/2006/relationships/hyperlink" Target="http://www.uefap.com/writing/genre/genrefram_briefreport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uefap.com/writing/genre/genrefram_litrev.htm" TargetMode="External"/><Relationship Id="rId4" Type="http://schemas.openxmlformats.org/officeDocument/2006/relationships/hyperlink" Target="http://www.uefap.com/writing/genre/genrefram_reflect.htm" TargetMode="External"/><Relationship Id="rId11" Type="http://schemas.openxmlformats.org/officeDocument/2006/relationships/hyperlink" Target="http://www.uefap.com/writing/genre/genrefram_theses.htm" TargetMode="External"/><Relationship Id="rId10" Type="http://schemas.openxmlformats.org/officeDocument/2006/relationships/hyperlink" Target="http://www.uefap.com/writing/genre/genrefram_abstract.htm" TargetMode="External"/><Relationship Id="rId9" Type="http://schemas.openxmlformats.org/officeDocument/2006/relationships/hyperlink" Target="http://www.uefap.com/writing/genre/genrefram_conclude.htm" TargetMode="External"/><Relationship Id="rId5" Type="http://schemas.openxmlformats.org/officeDocument/2006/relationships/hyperlink" Target="http://www.uefap.com/writing/genre/genrefram_introd.htm" TargetMode="External"/><Relationship Id="rId6" Type="http://schemas.openxmlformats.org/officeDocument/2006/relationships/hyperlink" Target="http://www.uefap.com/writing/genre/genrefram_method.htm" TargetMode="External"/><Relationship Id="rId7" Type="http://schemas.openxmlformats.org/officeDocument/2006/relationships/hyperlink" Target="http://www.uefap.com/writing/genre/genrefram_results.htm" TargetMode="External"/><Relationship Id="rId8" Type="http://schemas.openxmlformats.org/officeDocument/2006/relationships/hyperlink" Target="http://www.uefap.com/writing/genre/genrefram_discuss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ctrTitle"/>
          </p:nvPr>
        </p:nvSpPr>
        <p:spPr>
          <a:xfrm>
            <a:off x="7580243" y="1073426"/>
            <a:ext cx="4240695" cy="336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entury Schoolbook"/>
              <a:buNone/>
            </a:pPr>
            <a:r>
              <a:rPr b="1" lang="en-US">
                <a:solidFill>
                  <a:schemeClr val="dk1"/>
                </a:solidFill>
              </a:rPr>
              <a:t>Features of Written English</a:t>
            </a:r>
            <a:endParaRPr/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7920752" y="4945377"/>
            <a:ext cx="3793678" cy="10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677334" y="238260"/>
            <a:ext cx="8596668" cy="80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Objectivity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159027" y="1365161"/>
            <a:ext cx="11847444" cy="52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Caution</a:t>
            </a:r>
            <a:endParaRPr/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study proves that 🡪This study shows that</a:t>
            </a:r>
            <a:endParaRPr/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I’m sure this is so. 🡪There is reason to believe that this is so.</a:t>
            </a:r>
            <a:endParaRPr/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really couldn’t make anything of the results. 🡪There were difficulties in analyzing the results.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emotion (an objective, unemotional stance)</a:t>
            </a:r>
            <a:endParaRPr/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think that this idea is disgusting. 🡪This idea may not be 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accurate.	</a:t>
            </a:r>
            <a:endParaRPr/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my opinion this is a wonderful topic. 🡪This topic is worth investigating because….</a:t>
            </a:r>
            <a:endParaRPr/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Pronouns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words like “I”, “me”, “myself”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677334" y="218942"/>
            <a:ext cx="8596668" cy="9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Explicitness 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0761" y="1133340"/>
            <a:ext cx="11555709" cy="5589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writing is explicit in several ways. It is explicit in its signposting of the organisation of the ideas in the text. 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We use transitional words: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However, On contrary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beacause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Similaritiy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ideas- similarly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second, third; initially, finally; as stated in section 1; as will be demonstrated…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Consequence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accordingly, thus, hence…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instead, in contrast, on the other hand…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Concession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nevertheless, all the same…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677334" y="609600"/>
            <a:ext cx="8596668" cy="69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b="1" lang="en-US" sz="395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Explicitness 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59026" y="1300766"/>
            <a:ext cx="11860696" cy="5378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Acknowledgement of sources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THIS in academic writing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McGreil (1977: 363-408) has shown that though Dubliners find the English more acceptable than the Northern Irish, Dubliners still seek a solution to the Northern problem within an all-Ireland state.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Dubliners find the English more acceptable than the Northern Irish, Dubliners still seek a solution to the Northern problem within an all-Ireland state.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Researchers have shown that though Dubliners find the English more acceptable than the Northern Irish, Dubliners still seek a solution to the Northern problem within an all-Ireland 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677334" y="609600"/>
            <a:ext cx="8596668" cy="85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Accuracy 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72279" y="1725768"/>
            <a:ext cx="11900452" cy="497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 Meaning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Context:  How words and their meanings are connected to each other in a written work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words have more than one meaning.  The meaning of a word is determined through its contextual use; the words in the sentence that surround the word you are trying to define will give you contextual clues to help you define the word’s meaning.  A word is defined within the context of a sentence.  You must also pay attention to whether the word is used as a noun, adjective, or adverb.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198783" y="1532587"/>
            <a:ext cx="11781181" cy="513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Gauge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driver looked at his gas 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gauge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realized that he needed to make a pit stop to fill up if he wanted to win the race.</a:t>
            </a:r>
            <a:endParaRPr/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store owner was not about to be the victim of a robbery, so he kept a 12-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gauge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shotgun within arm’s reach under the counter near the cash register.</a:t>
            </a:r>
            <a:endParaRPr/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candidate for governor did not know how the public felt about additional taxes to build more schools, so he polled one thousand people to 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gauge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general attitude toward his proposition.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159026" y="1107583"/>
            <a:ext cx="11834191" cy="562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</a:t>
            </a:r>
            <a:endParaRPr/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was startled by a large black and yellow 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was in the back yard sunning itself.  My father told me that it was harmless, and that I should just leave it alone.</a:t>
            </a:r>
            <a:endParaRPr/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man was a 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his business dealings with the elderly couple.  They ended up signing a contract for five thousand dollars for a new garage door when they could have purchased the same door for one thousand from another dealer.</a:t>
            </a:r>
            <a:endParaRPr/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road </a:t>
            </a: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around the edges of the mountain.  When I looked down I felt that we would slip over the side of the precipice at any moment. 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677334" y="154546"/>
            <a:ext cx="8596668" cy="888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Hedging 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86365" y="1133341"/>
            <a:ext cx="9427335" cy="557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important feature of academic writing is the concept of cautious language, often called "hedging" or "vague language". In other words, it is necessary to make decisions about your stance on a particular subject, or the strength of the claims you are making. </a:t>
            </a:r>
            <a:endParaRPr/>
          </a:p>
          <a:p>
            <a:pPr indent="-193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28"/>
          <p:cNvGraphicFramePr/>
          <p:nvPr/>
        </p:nvGraphicFramePr>
        <p:xfrm>
          <a:off x="386365" y="217653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{A3E8BE85-703C-4F3E-A32A-10EB89EEDD81}</a:tableStyleId>
              </a:tblPr>
              <a:tblGrid>
                <a:gridCol w="333075"/>
                <a:gridCol w="2515625"/>
                <a:gridCol w="8570575"/>
              </a:tblGrid>
              <a:tr h="601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Introductory verbs: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seem, tend, look like, appear to be, think, believe, doubt, be sure, indicate, suggest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Certain lexical verbs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believe, assume, suggest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Certain modal verbs: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will, must, would, may, might, could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601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Adverbs of frequency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often, sometimes, usually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Modal adverbs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certainly, definitely, clearly, probably, possibly, perhaps, conceivably,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Modal adjectives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certain, definite, clear, probable, possible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Modal nouns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assumption, possibility, probability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901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That clauses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It could be the case that . </a:t>
                      </a:r>
                      <a:b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It might be suggested that . </a:t>
                      </a:r>
                      <a:b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There is every hope that 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  <a:tr h="901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To-clause + adjective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It may be possible to obtain . </a:t>
                      </a:r>
                      <a:b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It is important to develop . </a:t>
                      </a:r>
                      <a:b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e.g. It is useful to study 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677334" y="193183"/>
            <a:ext cx="8596668" cy="927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Organization 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159026" y="1630017"/>
            <a:ext cx="11807687" cy="5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–"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writing is well organised. It flows easily from one section to the next in a logical fashion. A good place to start is the genre of your text. Once you have decided on the genre, the structure is easily determined.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genres are common in higher education.</a:t>
            </a:r>
            <a:endParaRPr/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Schoolbook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Essays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Schoolbook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Reports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Schoolbook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Case Studies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Schoolbook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Research proposals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Schoolbook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Book reviews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Schoolbook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Brief research reports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6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6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1060174" y="257577"/>
            <a:ext cx="10644097" cy="630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7. Literature reviews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8. Reflective writing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9. Introductions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10. Research methods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11. Research results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12. Research discussions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13. Writing conclusions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14. Research abstracts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15. Research dissertations &amp; theses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Planning 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 writing</a:t>
            </a:r>
            <a:endParaRPr/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</a:t>
            </a:r>
            <a:endParaRPr/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 writing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677334" y="609600"/>
            <a:ext cx="8596668" cy="7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b="1" lang="en-US">
                <a:solidFill>
                  <a:schemeClr val="dk1"/>
                </a:solidFill>
              </a:rPr>
              <a:t>Features of Written English</a:t>
            </a:r>
            <a:endParaRPr b="1"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980662" y="1790163"/>
            <a:ext cx="8293340" cy="4881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Complexity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Formality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Precision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Objectivity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Explicitness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Accuracy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Hedging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Organization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Planning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257577" y="270456"/>
            <a:ext cx="11775397" cy="6448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are sentences that have informal words in them. Circle the informal word or words and rewrite the sentence in a formal style.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They bought an awesome house around the corner.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There were lots of people at the museum.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Jane ain’t going to tell anyone.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Oscar started freaking out about the test.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When the cops arrived, the crook ran outside.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 He checked his cell for any messages.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 The family chilled by the pool all afternoon.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8) She bought a bunch of stuff at the mall.</a:t>
            </a:r>
            <a:endParaRPr/>
          </a:p>
          <a:p>
            <a:pPr indent="-167640" lvl="0" marL="32004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677334" y="90153"/>
            <a:ext cx="8596668" cy="890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Complexity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119271" y="980662"/>
            <a:ext cx="11873946" cy="575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vocabulary</a:t>
            </a:r>
            <a:endParaRPr/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Longer words; multi-syllable words. For example, it uses many ‘bigger’ words that are not normally used in conversation.</a:t>
            </a:r>
            <a:endParaRPr/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compensate, ascend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interrogate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Phrases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noun based phrases than verb based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D0E10"/>
              </a:buClr>
              <a:buSzPts val="2400"/>
              <a:buNone/>
            </a:pPr>
            <a:r>
              <a:rPr lang="en-US" sz="2400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all other forms of life, we human beings are the product of </a:t>
            </a:r>
            <a:r>
              <a:rPr b="1" i="1" lang="en-US" sz="2400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(noun)</a:t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0D0E10"/>
              </a:buClr>
              <a:buSzPts val="2400"/>
              <a:buNone/>
            </a:pPr>
            <a:r>
              <a:rPr lang="en-US" sz="2400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all other forms of life, we human beings are the product of </a:t>
            </a:r>
            <a:r>
              <a:rPr b="1" i="1" lang="en-US" sz="2400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we have </a:t>
            </a:r>
            <a:r>
              <a:rPr b="1"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evolved. ( verb &amp; the “wh” clause)</a:t>
            </a:r>
            <a:endParaRPr b="1"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b="1" i="1" sz="2400">
              <a:solidFill>
                <a:srgbClr val="0D0E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32004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48000" y="2828836"/>
            <a:ext cx="842707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Premack used a set of plastic chips to teach a chimpanzee named Sarah </a:t>
            </a:r>
            <a:r>
              <a:rPr b="1" i="1" lang="en-US" sz="2800" u="none" cap="none" strike="noStrike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meaning of a set of symbols</a:t>
            </a:r>
            <a:r>
              <a:rPr b="1" i="0" lang="en-US" sz="2800" u="none" cap="none" strike="noStrike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(Preferrable)</a:t>
            </a:r>
            <a:endParaRPr b="1" sz="2800">
              <a:solidFill>
                <a:srgbClr val="0D0E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D0E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Premack used a set of plastic chips to teach a chimpanzee named Sarah </a:t>
            </a:r>
            <a:r>
              <a:rPr b="1" i="1" lang="en-US" sz="2800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 set of symbols mean</a:t>
            </a:r>
            <a:r>
              <a:rPr b="1" lang="en-US" sz="2800">
                <a:solidFill>
                  <a:srgbClr val="0D0E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1" sz="2800">
              <a:solidFill>
                <a:srgbClr val="0D0E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Complexity…</a:t>
            </a:r>
            <a:r>
              <a:rPr b="1"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  <a:endParaRPr i="1" sz="3800"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Sentences structure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sentences tend to be long and complex, and grammar rules are followed strictly.</a:t>
            </a:r>
            <a:endParaRPr/>
          </a:p>
          <a:p>
            <a:pPr indent="-1676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6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in book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677334" y="206062"/>
            <a:ext cx="8596668" cy="888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Formality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172279" y="2213113"/>
            <a:ext cx="11873948" cy="443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writing is relatively formal. In general this means in an essay that you should avoid: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colloquial words and expressions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""stuff", "a lot of", "thing", "sort of",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abbreviated forms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 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"can't", "doesn't", "shouldn't"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word verbs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(Phrasal verbs): 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"put off", "bring up"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sub-headings, numbering and bullet-points in formal essays - but use them in reports.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asking questions.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677334" y="609600"/>
            <a:ext cx="8596668" cy="729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C2105"/>
              </a:buClr>
              <a:buSzPts val="3959"/>
              <a:buFont typeface="Times New Roman"/>
              <a:buNone/>
            </a:pPr>
            <a:r>
              <a:rPr b="1" lang="en-US" sz="3959">
                <a:solidFill>
                  <a:srgbClr val="2C21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Phrasal Verbs?</a:t>
            </a:r>
            <a:endParaRPr b="1"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38539" y="2186609"/>
            <a:ext cx="11767931" cy="3854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Phrasal verbs are verbs that consists of a verb and a particle. Particles are small words which you already know as prepositions or adverbs. Some of the most common phrasal verb particles are:</a:t>
            </a:r>
            <a:endParaRPr/>
          </a:p>
          <a:p>
            <a:pPr indent="0" lvl="0" marL="0" rtl="0" algn="just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About, around, at, away, back, down, for, in, into, off, on, out, over, through, to, up.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72" y="371062"/>
            <a:ext cx="11711001" cy="630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77334" y="609600"/>
            <a:ext cx="8596668" cy="742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b="1" lang="en-US" sz="395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Precision 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238539" y="2213113"/>
            <a:ext cx="11781183" cy="4492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just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academic writing, facts and figures are given precisely. In academic writing you need to be precise when you use information, dates or figures.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pets like cats, dogs, etc. 🡪 pets, such as cats and dogs, </a:t>
            </a:r>
            <a:endParaRPr/>
          </a:p>
          <a:p>
            <a:pPr indent="-320040" lvl="0" marL="320040" rtl="0" algn="l">
              <a:lnSpc>
                <a:spcPct val="75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around half of the group 🡪 approximately 53% of the group</a:t>
            </a:r>
            <a:endParaRPr/>
          </a:p>
          <a:p>
            <a:pPr indent="-1676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athered">
  <a:themeElements>
    <a:clrScheme name="Feathered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