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9F6CBF-96E1-4064-B11B-D1592FB85B09}">
  <a:tblStyle styleId="{7F9F6CBF-96E1-4064-B11B-D1592FB85B0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D1A69B52-B3E9-414C-A8F3-2513791C9ED7}" styleName="Table_1">
    <a:wholeTbl>
      <a:tcTxStyle b="off" i="off">
        <a:font>
          <a:latin typeface="Euphemia"/>
          <a:ea typeface="Euphemia"/>
          <a:cs typeface="Euphem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8E8"/>
          </a:solidFill>
        </a:fill>
      </a:tcStyle>
    </a:wholeTbl>
    <a:band1H>
      <a:tcTxStyle/>
      <a:tcStyle>
        <a:fill>
          <a:solidFill>
            <a:srgbClr val="CFCECD"/>
          </a:solidFill>
        </a:fill>
      </a:tcStyle>
    </a:band1H>
    <a:band2H>
      <a:tcTxStyle/>
    </a:band2H>
    <a:band1V>
      <a:tcTxStyle/>
      <a:tcStyle>
        <a:fill>
          <a:solidFill>
            <a:srgbClr val="CFCECD"/>
          </a:solidFill>
        </a:fill>
      </a:tcStyle>
    </a:band1V>
    <a:band2V>
      <a:tcTxStyle/>
    </a:band2V>
    <a:lastCol>
      <a:tcTxStyle b="on" i="off">
        <a:font>
          <a:latin typeface="Euphemia"/>
          <a:ea typeface="Euphemia"/>
          <a:cs typeface="Euphemia"/>
        </a:font>
        <a:schemeClr val="lt1"/>
      </a:tcTxStyle>
      <a:tcStyle>
        <a:fill>
          <a:solidFill>
            <a:schemeClr val="accent1"/>
          </a:solidFill>
        </a:fill>
      </a:tcStyle>
    </a:lastCol>
    <a:firstCol>
      <a:tcTxStyle b="on" i="off">
        <a:font>
          <a:latin typeface="Euphemia"/>
          <a:ea typeface="Euphemia"/>
          <a:cs typeface="Euphemia"/>
        </a:font>
        <a:schemeClr val="lt1"/>
      </a:tcTxStyle>
      <a:tcStyle>
        <a:fill>
          <a:solidFill>
            <a:schemeClr val="accent1"/>
          </a:solidFill>
        </a:fill>
      </a:tcStyle>
    </a:firstCol>
    <a:lastRow>
      <a:tcTxStyle b="on" i="off">
        <a:font>
          <a:latin typeface="Euphemia"/>
          <a:ea typeface="Euphemia"/>
          <a:cs typeface="Euphem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Euphemia"/>
          <a:ea typeface="Euphemia"/>
          <a:cs typeface="Euphem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B2B6A63-D5BD-497D-A961-F54E2FF6767E}" styleName="Table_2">
    <a:wholeTbl>
      <a:tcTxStyle b="off" i="off">
        <a:font>
          <a:latin typeface="Euphemia"/>
          <a:ea typeface="Euphemia"/>
          <a:cs typeface="Euphem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8E8"/>
          </a:solidFill>
        </a:fill>
      </a:tcStyle>
    </a:wholeTbl>
    <a:band1H>
      <a:tcTxStyle/>
      <a:tcStyle>
        <a:fill>
          <a:solidFill>
            <a:srgbClr val="CFCECD"/>
          </a:solidFill>
        </a:fill>
      </a:tcStyle>
    </a:band1H>
    <a:band2H>
      <a:tcTxStyle/>
    </a:band2H>
    <a:band1V>
      <a:tcTxStyle/>
      <a:tcStyle>
        <a:fill>
          <a:solidFill>
            <a:srgbClr val="CFCECD"/>
          </a:solidFill>
        </a:fill>
      </a:tcStyle>
    </a:band1V>
    <a:band2V>
      <a:tcTxStyle/>
    </a:band2V>
    <a:lastCol>
      <a:tcTxStyle b="on" i="off">
        <a:font>
          <a:latin typeface="Euphemia"/>
          <a:ea typeface="Euphemia"/>
          <a:cs typeface="Euphemia"/>
        </a:font>
        <a:schemeClr val="lt1"/>
      </a:tcTxStyle>
      <a:tcStyle>
        <a:fill>
          <a:solidFill>
            <a:schemeClr val="dk1"/>
          </a:solidFill>
        </a:fill>
      </a:tcStyle>
    </a:lastCol>
    <a:firstCol>
      <a:tcTxStyle b="on" i="off">
        <a:font>
          <a:latin typeface="Euphemia"/>
          <a:ea typeface="Euphemia"/>
          <a:cs typeface="Euphemia"/>
        </a:font>
        <a:schemeClr val="lt1"/>
      </a:tcTxStyle>
      <a:tcStyle>
        <a:fill>
          <a:solidFill>
            <a:schemeClr val="dk1"/>
          </a:solidFill>
        </a:fill>
      </a:tcStyle>
    </a:firstCol>
    <a:lastRow>
      <a:tcTxStyle b="on" i="off">
        <a:font>
          <a:latin typeface="Euphemia"/>
          <a:ea typeface="Euphemia"/>
          <a:cs typeface="Euphemia"/>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Euphemia"/>
          <a:ea typeface="Euphemia"/>
          <a:cs typeface="Euphemia"/>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NOTE:</a:t>
            </a:r>
            <a:endParaRPr/>
          </a:p>
          <a:p>
            <a:pPr indent="0" lvl="0" marL="0" rtl="0" algn="l">
              <a:spcBef>
                <a:spcPts val="0"/>
              </a:spcBef>
              <a:spcAft>
                <a:spcPts val="0"/>
              </a:spcAft>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299" name="Google Shape;2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514843"/>
                </a:solidFill>
                <a:latin typeface="Arial"/>
                <a:ea typeface="Arial"/>
                <a:cs typeface="Arial"/>
                <a:sym typeface="Arial"/>
              </a:rPr>
              <a:t>‹#›</a:t>
            </a:fld>
            <a:endParaRPr>
              <a:solidFill>
                <a:srgbClr val="514843"/>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18" name="Shape 18"/>
        <p:cNvGrpSpPr/>
        <p:nvPr/>
      </p:nvGrpSpPr>
      <p:grpSpPr>
        <a:xfrm>
          <a:off x="0" y="0"/>
          <a:ext cx="0" cy="0"/>
          <a:chOff x="0" y="0"/>
          <a:chExt cx="0" cy="0"/>
        </a:xfrm>
      </p:grpSpPr>
      <p:sp>
        <p:nvSpPr>
          <p:cNvPr id="19" name="Google Shape;19;p2"/>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21" name="Google Shape;21;p2"/>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2" name="Google Shape;22;p2"/>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23" name="Google Shape;23;p2"/>
          <p:cNvGrpSpPr/>
          <p:nvPr/>
        </p:nvGrpSpPr>
        <p:grpSpPr>
          <a:xfrm>
            <a:off x="0" y="1143000"/>
            <a:ext cx="12192000" cy="63125"/>
            <a:chOff x="507492" y="1501519"/>
            <a:chExt cx="8129016" cy="63125"/>
          </a:xfrm>
        </p:grpSpPr>
        <p:cxnSp>
          <p:nvCxnSpPr>
            <p:cNvPr id="24" name="Google Shape;24;p2"/>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5" name="Google Shape;25;p2"/>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26" name="Google Shape;26;p2"/>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27" name="Google Shape;27;p2"/>
          <p:cNvGrpSpPr/>
          <p:nvPr/>
        </p:nvGrpSpPr>
        <p:grpSpPr>
          <a:xfrm rot="10800000">
            <a:off x="1" y="5645510"/>
            <a:ext cx="12192000" cy="63125"/>
            <a:chOff x="507492" y="1501519"/>
            <a:chExt cx="8129016" cy="63125"/>
          </a:xfrm>
        </p:grpSpPr>
        <p:cxnSp>
          <p:nvCxnSpPr>
            <p:cNvPr id="28" name="Google Shape;28;p2"/>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9" name="Google Shape;29;p2"/>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30" name="Google Shape;30;p2"/>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1"/>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96" name="Google Shape;96;p11"/>
          <p:cNvSpPr/>
          <p:nvPr>
            <p:ph idx="2" type="pic"/>
          </p:nvPr>
        </p:nvSpPr>
        <p:spPr>
          <a:xfrm>
            <a:off x="4654671" y="1600199"/>
            <a:ext cx="6430912" cy="4572001"/>
          </a:xfrm>
          <a:prstGeom prst="rect">
            <a:avLst/>
          </a:prstGeom>
          <a:noFill/>
          <a:ln>
            <a:noFill/>
          </a:ln>
        </p:spPr>
        <p:txBody>
          <a:bodyPr anchorCtr="0" anchor="t" bIns="45700" lIns="0" spcFirstLastPara="1" rIns="0" wrap="square" tIns="1188700">
            <a:no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7" name="Google Shape;97;p1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1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2"/>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6" name="Shape 106"/>
        <p:cNvGrpSpPr/>
        <p:nvPr/>
      </p:nvGrpSpPr>
      <p:grpSpPr>
        <a:xfrm>
          <a:off x="0" y="0"/>
          <a:ext cx="0" cy="0"/>
          <a:chOff x="0" y="0"/>
          <a:chExt cx="0" cy="0"/>
        </a:xfrm>
      </p:grpSpPr>
      <p:sp>
        <p:nvSpPr>
          <p:cNvPr id="107" name="Google Shape;107;p13"/>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3"/>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grpSp>
        <p:nvGrpSpPr>
          <p:cNvPr id="112" name="Google Shape;112;p13"/>
          <p:cNvGrpSpPr/>
          <p:nvPr/>
        </p:nvGrpSpPr>
        <p:grpSpPr>
          <a:xfrm rot="5400000">
            <a:off x="6514047" y="3228843"/>
            <a:ext cx="5632704" cy="84403"/>
            <a:chOff x="1073150" y="1219201"/>
            <a:chExt cx="10058400" cy="63125"/>
          </a:xfrm>
        </p:grpSpPr>
        <p:cxnSp>
          <p:nvCxnSpPr>
            <p:cNvPr id="113" name="Google Shape;113;p13"/>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14" name="Google Shape;114;p13"/>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1" name="Shape 121"/>
        <p:cNvGrpSpPr/>
        <p:nvPr/>
      </p:nvGrpSpPr>
      <p:grpSpPr>
        <a:xfrm>
          <a:off x="0" y="0"/>
          <a:ext cx="0" cy="0"/>
          <a:chOff x="0" y="0"/>
          <a:chExt cx="0" cy="0"/>
        </a:xfrm>
      </p:grpSpPr>
      <p:sp>
        <p:nvSpPr>
          <p:cNvPr id="122" name="Google Shape;12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7" name="Shape 127"/>
        <p:cNvGrpSpPr/>
        <p:nvPr/>
      </p:nvGrpSpPr>
      <p:grpSpPr>
        <a:xfrm>
          <a:off x="0" y="0"/>
          <a:ext cx="0" cy="0"/>
          <a:chOff x="0" y="0"/>
          <a:chExt cx="0" cy="0"/>
        </a:xfrm>
      </p:grpSpPr>
      <p:sp>
        <p:nvSpPr>
          <p:cNvPr id="128" name="Google Shape;12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0" name="Google Shape;1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3" name="Shape 133"/>
        <p:cNvGrpSpPr/>
        <p:nvPr/>
      </p:nvGrpSpPr>
      <p:grpSpPr>
        <a:xfrm>
          <a:off x="0" y="0"/>
          <a:ext cx="0" cy="0"/>
          <a:chOff x="0" y="0"/>
          <a:chExt cx="0" cy="0"/>
        </a:xfrm>
      </p:grpSpPr>
      <p:sp>
        <p:nvSpPr>
          <p:cNvPr id="134" name="Google Shape;13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6" name="Google Shape;13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9" name="Shape 139"/>
        <p:cNvGrpSpPr/>
        <p:nvPr/>
      </p:nvGrpSpPr>
      <p:grpSpPr>
        <a:xfrm>
          <a:off x="0" y="0"/>
          <a:ext cx="0" cy="0"/>
          <a:chOff x="0" y="0"/>
          <a:chExt cx="0" cy="0"/>
        </a:xfrm>
      </p:grpSpPr>
      <p:sp>
        <p:nvSpPr>
          <p:cNvPr id="140" name="Google Shape;14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6" name="Shape 146"/>
        <p:cNvGrpSpPr/>
        <p:nvPr/>
      </p:nvGrpSpPr>
      <p:grpSpPr>
        <a:xfrm>
          <a:off x="0" y="0"/>
          <a:ext cx="0" cy="0"/>
          <a:chOff x="0" y="0"/>
          <a:chExt cx="0" cy="0"/>
        </a:xfrm>
      </p:grpSpPr>
      <p:sp>
        <p:nvSpPr>
          <p:cNvPr id="147" name="Google Shape;14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9" name="Google Shape;14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1" name="Google Shape;15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sp>
        <p:nvSpPr>
          <p:cNvPr id="161" name="Google Shape;16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4" name="Shape 164"/>
        <p:cNvGrpSpPr/>
        <p:nvPr/>
      </p:nvGrpSpPr>
      <p:grpSpPr>
        <a:xfrm>
          <a:off x="0" y="0"/>
          <a:ext cx="0" cy="0"/>
          <a:chOff x="0" y="0"/>
          <a:chExt cx="0" cy="0"/>
        </a:xfrm>
      </p:grpSpPr>
      <p:sp>
        <p:nvSpPr>
          <p:cNvPr id="165" name="Google Shape;16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7" name="Google Shape;16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8" name="Google Shape;16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1" name="Shape 171"/>
        <p:cNvGrpSpPr/>
        <p:nvPr/>
      </p:nvGrpSpPr>
      <p:grpSpPr>
        <a:xfrm>
          <a:off x="0" y="0"/>
          <a:ext cx="0" cy="0"/>
          <a:chOff x="0" y="0"/>
          <a:chExt cx="0" cy="0"/>
        </a:xfrm>
      </p:grpSpPr>
      <p:sp>
        <p:nvSpPr>
          <p:cNvPr id="172" name="Google Shape;17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74" name="Google Shape;17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5" name="Google Shape;1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8" name="Shape 178"/>
        <p:cNvGrpSpPr/>
        <p:nvPr/>
      </p:nvGrpSpPr>
      <p:grpSpPr>
        <a:xfrm>
          <a:off x="0" y="0"/>
          <a:ext cx="0" cy="0"/>
          <a:chOff x="0" y="0"/>
          <a:chExt cx="0" cy="0"/>
        </a:xfrm>
      </p:grpSpPr>
      <p:sp>
        <p:nvSpPr>
          <p:cNvPr id="179" name="Google Shape;17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sp>
        <p:nvSpPr>
          <p:cNvPr id="185" name="Google Shape;18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9" name="Shape 199"/>
        <p:cNvGrpSpPr/>
        <p:nvPr/>
      </p:nvGrpSpPr>
      <p:grpSpPr>
        <a:xfrm>
          <a:off x="0" y="0"/>
          <a:ext cx="0" cy="0"/>
          <a:chOff x="0" y="0"/>
          <a:chExt cx="0" cy="0"/>
        </a:xfrm>
      </p:grpSpPr>
      <p:sp>
        <p:nvSpPr>
          <p:cNvPr id="200" name="Google Shape;200;p27"/>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pic>
        <p:nvPicPr>
          <p:cNvPr id="201" name="Google Shape;201;p27"/>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202" name="Google Shape;202;p27"/>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27"/>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4" name="Google Shape;204;p27"/>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205" name="Google Shape;205;p2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b="0" i="0" sz="1200" u="none" cap="none" strike="noStrike">
                <a:solidFill>
                  <a:srgbClr val="DED9D6"/>
                </a:solidFill>
                <a:latin typeface="Arial"/>
                <a:ea typeface="Arial"/>
                <a:cs typeface="Arial"/>
                <a:sym typeface="Arial"/>
              </a:defRPr>
            </a:lvl1pPr>
            <a:lvl2pPr indent="0" lvl="1" marL="0" algn="r">
              <a:spcBef>
                <a:spcPts val="0"/>
              </a:spcBef>
              <a:buNone/>
              <a:defRPr b="0" i="0" sz="1200" u="none" cap="none" strike="noStrike">
                <a:solidFill>
                  <a:srgbClr val="DED9D6"/>
                </a:solidFill>
                <a:latin typeface="Arial"/>
                <a:ea typeface="Arial"/>
                <a:cs typeface="Arial"/>
                <a:sym typeface="Arial"/>
              </a:defRPr>
            </a:lvl2pPr>
            <a:lvl3pPr indent="0" lvl="2" marL="0" algn="r">
              <a:spcBef>
                <a:spcPts val="0"/>
              </a:spcBef>
              <a:buNone/>
              <a:defRPr b="0" i="0" sz="1200" u="none" cap="none" strike="noStrike">
                <a:solidFill>
                  <a:srgbClr val="DED9D6"/>
                </a:solidFill>
                <a:latin typeface="Arial"/>
                <a:ea typeface="Arial"/>
                <a:cs typeface="Arial"/>
                <a:sym typeface="Arial"/>
              </a:defRPr>
            </a:lvl3pPr>
            <a:lvl4pPr indent="0" lvl="3" marL="0" algn="r">
              <a:spcBef>
                <a:spcPts val="0"/>
              </a:spcBef>
              <a:buNone/>
              <a:defRPr b="0" i="0" sz="1200" u="none" cap="none" strike="noStrike">
                <a:solidFill>
                  <a:srgbClr val="DED9D6"/>
                </a:solidFill>
                <a:latin typeface="Arial"/>
                <a:ea typeface="Arial"/>
                <a:cs typeface="Arial"/>
                <a:sym typeface="Arial"/>
              </a:defRPr>
            </a:lvl4pPr>
            <a:lvl5pPr indent="0" lvl="4" marL="0" algn="r">
              <a:spcBef>
                <a:spcPts val="0"/>
              </a:spcBef>
              <a:buNone/>
              <a:defRPr b="0" i="0" sz="1200" u="none" cap="none" strike="noStrike">
                <a:solidFill>
                  <a:srgbClr val="DED9D6"/>
                </a:solidFill>
                <a:latin typeface="Arial"/>
                <a:ea typeface="Arial"/>
                <a:cs typeface="Arial"/>
                <a:sym typeface="Arial"/>
              </a:defRPr>
            </a:lvl5pPr>
            <a:lvl6pPr indent="0" lvl="5" marL="0" algn="r">
              <a:spcBef>
                <a:spcPts val="0"/>
              </a:spcBef>
              <a:buNone/>
              <a:defRPr b="0" i="0" sz="1200" u="none" cap="none" strike="noStrike">
                <a:solidFill>
                  <a:srgbClr val="DED9D6"/>
                </a:solidFill>
                <a:latin typeface="Arial"/>
                <a:ea typeface="Arial"/>
                <a:cs typeface="Arial"/>
                <a:sym typeface="Arial"/>
              </a:defRPr>
            </a:lvl6pPr>
            <a:lvl7pPr indent="0" lvl="6" marL="0" algn="r">
              <a:spcBef>
                <a:spcPts val="0"/>
              </a:spcBef>
              <a:buNone/>
              <a:defRPr b="0" i="0" sz="1200" u="none" cap="none" strike="noStrike">
                <a:solidFill>
                  <a:srgbClr val="DED9D6"/>
                </a:solidFill>
                <a:latin typeface="Arial"/>
                <a:ea typeface="Arial"/>
                <a:cs typeface="Arial"/>
                <a:sym typeface="Arial"/>
              </a:defRPr>
            </a:lvl7pPr>
            <a:lvl8pPr indent="0" lvl="7" marL="0" algn="r">
              <a:spcBef>
                <a:spcPts val="0"/>
              </a:spcBef>
              <a:buNone/>
              <a:defRPr b="0" i="0" sz="1200" u="none" cap="none" strike="noStrike">
                <a:solidFill>
                  <a:srgbClr val="DED9D6"/>
                </a:solidFill>
                <a:latin typeface="Arial"/>
                <a:ea typeface="Arial"/>
                <a:cs typeface="Arial"/>
                <a:sym typeface="Arial"/>
              </a:defRPr>
            </a:lvl8pPr>
            <a:lvl9pPr indent="0" lvl="8" marL="0" algn="r">
              <a:spcBef>
                <a:spcPts val="0"/>
              </a:spcBef>
              <a:buNone/>
              <a:defRPr b="0" i="0" sz="1200" u="none" cap="none" strike="noStrike">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8" name="Shape 208"/>
        <p:cNvGrpSpPr/>
        <p:nvPr/>
      </p:nvGrpSpPr>
      <p:grpSpPr>
        <a:xfrm>
          <a:off x="0" y="0"/>
          <a:ext cx="0" cy="0"/>
          <a:chOff x="0" y="0"/>
          <a:chExt cx="0" cy="0"/>
        </a:xfrm>
      </p:grpSpPr>
      <p:sp>
        <p:nvSpPr>
          <p:cNvPr id="209" name="Google Shape;209;p2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8"/>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28"/>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2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214" name="Shape 214"/>
        <p:cNvGrpSpPr/>
        <p:nvPr/>
      </p:nvGrpSpPr>
      <p:grpSpPr>
        <a:xfrm>
          <a:off x="0" y="0"/>
          <a:ext cx="0" cy="0"/>
          <a:chOff x="0" y="0"/>
          <a:chExt cx="0" cy="0"/>
        </a:xfrm>
      </p:grpSpPr>
      <p:sp>
        <p:nvSpPr>
          <p:cNvPr id="215" name="Google Shape;215;p29"/>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29"/>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217" name="Google Shape;217;p29"/>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18" name="Google Shape;218;p29"/>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219" name="Google Shape;219;p29"/>
          <p:cNvGrpSpPr/>
          <p:nvPr/>
        </p:nvGrpSpPr>
        <p:grpSpPr>
          <a:xfrm>
            <a:off x="0" y="1143000"/>
            <a:ext cx="12192000" cy="63125"/>
            <a:chOff x="507492" y="1501519"/>
            <a:chExt cx="8129016" cy="63125"/>
          </a:xfrm>
        </p:grpSpPr>
        <p:cxnSp>
          <p:nvCxnSpPr>
            <p:cNvPr id="220" name="Google Shape;220;p29"/>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21" name="Google Shape;221;p29"/>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222" name="Google Shape;222;p29"/>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223" name="Google Shape;223;p29"/>
          <p:cNvGrpSpPr/>
          <p:nvPr/>
        </p:nvGrpSpPr>
        <p:grpSpPr>
          <a:xfrm rot="10800000">
            <a:off x="1" y="5645510"/>
            <a:ext cx="12192000" cy="63125"/>
            <a:chOff x="507492" y="1501519"/>
            <a:chExt cx="8129016" cy="63125"/>
          </a:xfrm>
        </p:grpSpPr>
        <p:cxnSp>
          <p:nvCxnSpPr>
            <p:cNvPr id="224" name="Google Shape;224;p29"/>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25" name="Google Shape;225;p29"/>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226" name="Google Shape;226;p29"/>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27" name="Shape 227"/>
        <p:cNvGrpSpPr/>
        <p:nvPr/>
      </p:nvGrpSpPr>
      <p:grpSpPr>
        <a:xfrm>
          <a:off x="0" y="0"/>
          <a:ext cx="0" cy="0"/>
          <a:chOff x="0" y="0"/>
          <a:chExt cx="0" cy="0"/>
        </a:xfrm>
      </p:grpSpPr>
      <p:grpSp>
        <p:nvGrpSpPr>
          <p:cNvPr id="228" name="Google Shape;228;p30"/>
          <p:cNvGrpSpPr/>
          <p:nvPr/>
        </p:nvGrpSpPr>
        <p:grpSpPr>
          <a:xfrm>
            <a:off x="0" y="2514600"/>
            <a:ext cx="12192000" cy="3194035"/>
            <a:chOff x="647402" y="2514600"/>
            <a:chExt cx="10838688" cy="3194035"/>
          </a:xfrm>
        </p:grpSpPr>
        <p:grpSp>
          <p:nvGrpSpPr>
            <p:cNvPr id="229" name="Google Shape;229;p30"/>
            <p:cNvGrpSpPr/>
            <p:nvPr/>
          </p:nvGrpSpPr>
          <p:grpSpPr>
            <a:xfrm>
              <a:off x="647402" y="2514600"/>
              <a:ext cx="10838688" cy="63125"/>
              <a:chOff x="507492" y="1501519"/>
              <a:chExt cx="8129016" cy="63125"/>
            </a:xfrm>
          </p:grpSpPr>
          <p:cxnSp>
            <p:nvCxnSpPr>
              <p:cNvPr id="230" name="Google Shape;230;p30"/>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31" name="Google Shape;231;p30"/>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232" name="Google Shape;232;p30"/>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233" name="Google Shape;233;p30"/>
            <p:cNvGrpSpPr/>
            <p:nvPr/>
          </p:nvGrpSpPr>
          <p:grpSpPr>
            <a:xfrm rot="10800000">
              <a:off x="647402" y="5645510"/>
              <a:ext cx="10838688" cy="63125"/>
              <a:chOff x="507492" y="1501519"/>
              <a:chExt cx="8129016" cy="63125"/>
            </a:xfrm>
          </p:grpSpPr>
          <p:cxnSp>
            <p:nvCxnSpPr>
              <p:cNvPr id="234" name="Google Shape;234;p30"/>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35" name="Google Shape;235;p30"/>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236" name="Google Shape;236;p30"/>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237" name="Google Shape;237;p30"/>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0"/>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239" name="Google Shape;239;p3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3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2" name="Shape 242"/>
        <p:cNvGrpSpPr/>
        <p:nvPr/>
      </p:nvGrpSpPr>
      <p:grpSpPr>
        <a:xfrm>
          <a:off x="0" y="0"/>
          <a:ext cx="0" cy="0"/>
          <a:chOff x="0" y="0"/>
          <a:chExt cx="0" cy="0"/>
        </a:xfrm>
      </p:grpSpPr>
      <p:sp>
        <p:nvSpPr>
          <p:cNvPr id="243" name="Google Shape;243;p3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31"/>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245" name="Google Shape;245;p31"/>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3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3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3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9" name="Shape 249"/>
        <p:cNvGrpSpPr/>
        <p:nvPr/>
      </p:nvGrpSpPr>
      <p:grpSpPr>
        <a:xfrm>
          <a:off x="0" y="0"/>
          <a:ext cx="0" cy="0"/>
          <a:chOff x="0" y="0"/>
          <a:chExt cx="0" cy="0"/>
        </a:xfrm>
      </p:grpSpPr>
      <p:sp>
        <p:nvSpPr>
          <p:cNvPr id="250" name="Google Shape;250;p3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32"/>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2" name="Google Shape;252;p32"/>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32"/>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4" name="Google Shape;254;p32"/>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3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3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 name="Shape 37"/>
        <p:cNvGrpSpPr/>
        <p:nvPr/>
      </p:nvGrpSpPr>
      <p:grpSpPr>
        <a:xfrm>
          <a:off x="0" y="0"/>
          <a:ext cx="0" cy="0"/>
          <a:chOff x="0" y="0"/>
          <a:chExt cx="0" cy="0"/>
        </a:xfrm>
      </p:grpSpPr>
      <p:sp>
        <p:nvSpPr>
          <p:cNvPr id="38" name="Google Shape;38;p4"/>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id="39" name="Google Shape;39;p4"/>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40" name="Google Shape;40;p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4"/>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3" name="Google Shape;43;p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sz="1200">
                <a:solidFill>
                  <a:srgbClr val="DED9D6"/>
                </a:solidFill>
                <a:latin typeface="Arial"/>
                <a:ea typeface="Arial"/>
                <a:cs typeface="Arial"/>
                <a:sym typeface="Arial"/>
              </a:defRPr>
            </a:lvl1pPr>
            <a:lvl2pPr indent="0" lvl="1" marL="0" algn="r">
              <a:spcBef>
                <a:spcPts val="0"/>
              </a:spcBef>
              <a:buNone/>
              <a:defRPr sz="1200">
                <a:solidFill>
                  <a:srgbClr val="DED9D6"/>
                </a:solidFill>
                <a:latin typeface="Arial"/>
                <a:ea typeface="Arial"/>
                <a:cs typeface="Arial"/>
                <a:sym typeface="Arial"/>
              </a:defRPr>
            </a:lvl2pPr>
            <a:lvl3pPr indent="0" lvl="2" marL="0" algn="r">
              <a:spcBef>
                <a:spcPts val="0"/>
              </a:spcBef>
              <a:buNone/>
              <a:defRPr sz="1200">
                <a:solidFill>
                  <a:srgbClr val="DED9D6"/>
                </a:solidFill>
                <a:latin typeface="Arial"/>
                <a:ea typeface="Arial"/>
                <a:cs typeface="Arial"/>
                <a:sym typeface="Arial"/>
              </a:defRPr>
            </a:lvl3pPr>
            <a:lvl4pPr indent="0" lvl="3" marL="0" algn="r">
              <a:spcBef>
                <a:spcPts val="0"/>
              </a:spcBef>
              <a:buNone/>
              <a:defRPr sz="1200">
                <a:solidFill>
                  <a:srgbClr val="DED9D6"/>
                </a:solidFill>
                <a:latin typeface="Arial"/>
                <a:ea typeface="Arial"/>
                <a:cs typeface="Arial"/>
                <a:sym typeface="Arial"/>
              </a:defRPr>
            </a:lvl4pPr>
            <a:lvl5pPr indent="0" lvl="4" marL="0" algn="r">
              <a:spcBef>
                <a:spcPts val="0"/>
              </a:spcBef>
              <a:buNone/>
              <a:defRPr sz="1200">
                <a:solidFill>
                  <a:srgbClr val="DED9D6"/>
                </a:solidFill>
                <a:latin typeface="Arial"/>
                <a:ea typeface="Arial"/>
                <a:cs typeface="Arial"/>
                <a:sym typeface="Arial"/>
              </a:defRPr>
            </a:lvl5pPr>
            <a:lvl6pPr indent="0" lvl="5" marL="0" algn="r">
              <a:spcBef>
                <a:spcPts val="0"/>
              </a:spcBef>
              <a:buNone/>
              <a:defRPr sz="1200">
                <a:solidFill>
                  <a:srgbClr val="DED9D6"/>
                </a:solidFill>
                <a:latin typeface="Arial"/>
                <a:ea typeface="Arial"/>
                <a:cs typeface="Arial"/>
                <a:sym typeface="Arial"/>
              </a:defRPr>
            </a:lvl6pPr>
            <a:lvl7pPr indent="0" lvl="6" marL="0" algn="r">
              <a:spcBef>
                <a:spcPts val="0"/>
              </a:spcBef>
              <a:buNone/>
              <a:defRPr sz="1200">
                <a:solidFill>
                  <a:srgbClr val="DED9D6"/>
                </a:solidFill>
                <a:latin typeface="Arial"/>
                <a:ea typeface="Arial"/>
                <a:cs typeface="Arial"/>
                <a:sym typeface="Arial"/>
              </a:defRPr>
            </a:lvl7pPr>
            <a:lvl8pPr indent="0" lvl="7" marL="0" algn="r">
              <a:spcBef>
                <a:spcPts val="0"/>
              </a:spcBef>
              <a:buNone/>
              <a:defRPr sz="1200">
                <a:solidFill>
                  <a:srgbClr val="DED9D6"/>
                </a:solidFill>
                <a:latin typeface="Arial"/>
                <a:ea typeface="Arial"/>
                <a:cs typeface="Arial"/>
                <a:sym typeface="Arial"/>
              </a:defRPr>
            </a:lvl8pPr>
            <a:lvl9pPr indent="0" lvl="8" marL="0" algn="r">
              <a:spcBef>
                <a:spcPts val="0"/>
              </a:spcBef>
              <a:buNone/>
              <a:defRPr sz="1200">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8" name="Shape 258"/>
        <p:cNvGrpSpPr/>
        <p:nvPr/>
      </p:nvGrpSpPr>
      <p:grpSpPr>
        <a:xfrm>
          <a:off x="0" y="0"/>
          <a:ext cx="0" cy="0"/>
          <a:chOff x="0" y="0"/>
          <a:chExt cx="0" cy="0"/>
        </a:xfrm>
      </p:grpSpPr>
      <p:sp>
        <p:nvSpPr>
          <p:cNvPr id="259" name="Google Shape;259;p3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3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3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3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63" name="Shape 263"/>
        <p:cNvGrpSpPr/>
        <p:nvPr/>
      </p:nvGrpSpPr>
      <p:grpSpPr>
        <a:xfrm>
          <a:off x="0" y="0"/>
          <a:ext cx="0" cy="0"/>
          <a:chOff x="0" y="0"/>
          <a:chExt cx="0" cy="0"/>
        </a:xfrm>
      </p:grpSpPr>
      <p:sp>
        <p:nvSpPr>
          <p:cNvPr id="264" name="Google Shape;264;p3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3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3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7" name="Shape 267"/>
        <p:cNvGrpSpPr/>
        <p:nvPr/>
      </p:nvGrpSpPr>
      <p:grpSpPr>
        <a:xfrm>
          <a:off x="0" y="0"/>
          <a:ext cx="0" cy="0"/>
          <a:chOff x="0" y="0"/>
          <a:chExt cx="0" cy="0"/>
        </a:xfrm>
      </p:grpSpPr>
      <p:sp>
        <p:nvSpPr>
          <p:cNvPr id="268" name="Google Shape;268;p3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35"/>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0" name="Google Shape;270;p35"/>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271" name="Google Shape;271;p3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3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4" name="Shape 274"/>
        <p:cNvGrpSpPr/>
        <p:nvPr/>
      </p:nvGrpSpPr>
      <p:grpSpPr>
        <a:xfrm>
          <a:off x="0" y="0"/>
          <a:ext cx="0" cy="0"/>
          <a:chOff x="0" y="0"/>
          <a:chExt cx="0" cy="0"/>
        </a:xfrm>
      </p:grpSpPr>
      <p:sp>
        <p:nvSpPr>
          <p:cNvPr id="275" name="Google Shape;275;p3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36"/>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277" name="Google Shape;277;p36"/>
          <p:cNvSpPr/>
          <p:nvPr>
            <p:ph idx="2" type="pic"/>
          </p:nvPr>
        </p:nvSpPr>
        <p:spPr>
          <a:xfrm>
            <a:off x="4654671" y="1600199"/>
            <a:ext cx="6430912" cy="4572001"/>
          </a:xfrm>
          <a:prstGeom prst="rect">
            <a:avLst/>
          </a:prstGeom>
          <a:noFill/>
          <a:ln>
            <a:noFill/>
          </a:ln>
        </p:spPr>
        <p:txBody>
          <a:bodyPr anchorCtr="0" anchor="t" bIns="45700" lIns="0" spcFirstLastPara="1" rIns="0" wrap="square" tIns="1188700">
            <a:no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278" name="Google Shape;278;p3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3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3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1" name="Shape 281"/>
        <p:cNvGrpSpPr/>
        <p:nvPr/>
      </p:nvGrpSpPr>
      <p:grpSpPr>
        <a:xfrm>
          <a:off x="0" y="0"/>
          <a:ext cx="0" cy="0"/>
          <a:chOff x="0" y="0"/>
          <a:chExt cx="0" cy="0"/>
        </a:xfrm>
      </p:grpSpPr>
      <p:sp>
        <p:nvSpPr>
          <p:cNvPr id="282" name="Google Shape;282;p3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37"/>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3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3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3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87" name="Shape 287"/>
        <p:cNvGrpSpPr/>
        <p:nvPr/>
      </p:nvGrpSpPr>
      <p:grpSpPr>
        <a:xfrm>
          <a:off x="0" y="0"/>
          <a:ext cx="0" cy="0"/>
          <a:chOff x="0" y="0"/>
          <a:chExt cx="0" cy="0"/>
        </a:xfrm>
      </p:grpSpPr>
      <p:sp>
        <p:nvSpPr>
          <p:cNvPr id="288" name="Google Shape;288;p38"/>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38"/>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38"/>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3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3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grpSp>
        <p:nvGrpSpPr>
          <p:cNvPr id="293" name="Google Shape;293;p38"/>
          <p:cNvGrpSpPr/>
          <p:nvPr/>
        </p:nvGrpSpPr>
        <p:grpSpPr>
          <a:xfrm rot="5400000">
            <a:off x="6514047" y="3228843"/>
            <a:ext cx="5632704" cy="84403"/>
            <a:chOff x="1073150" y="1219201"/>
            <a:chExt cx="10058400" cy="63125"/>
          </a:xfrm>
        </p:grpSpPr>
        <p:cxnSp>
          <p:nvCxnSpPr>
            <p:cNvPr id="294" name="Google Shape;294;p38"/>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295" name="Google Shape;295;p38"/>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6" name="Shape 46"/>
        <p:cNvGrpSpPr/>
        <p:nvPr/>
      </p:nvGrpSpPr>
      <p:grpSpPr>
        <a:xfrm>
          <a:off x="0" y="0"/>
          <a:ext cx="0" cy="0"/>
          <a:chOff x="0" y="0"/>
          <a:chExt cx="0" cy="0"/>
        </a:xfrm>
      </p:grpSpPr>
      <p:grpSp>
        <p:nvGrpSpPr>
          <p:cNvPr id="47" name="Google Shape;47;p5"/>
          <p:cNvGrpSpPr/>
          <p:nvPr/>
        </p:nvGrpSpPr>
        <p:grpSpPr>
          <a:xfrm>
            <a:off x="0" y="2514600"/>
            <a:ext cx="12192000" cy="3194035"/>
            <a:chOff x="647402" y="2514600"/>
            <a:chExt cx="10838688" cy="3194035"/>
          </a:xfrm>
        </p:grpSpPr>
        <p:grpSp>
          <p:nvGrpSpPr>
            <p:cNvPr id="48" name="Google Shape;48;p5"/>
            <p:cNvGrpSpPr/>
            <p:nvPr/>
          </p:nvGrpSpPr>
          <p:grpSpPr>
            <a:xfrm>
              <a:off x="647402" y="2514600"/>
              <a:ext cx="10838688" cy="63125"/>
              <a:chOff x="507492" y="1501519"/>
              <a:chExt cx="8129016" cy="63125"/>
            </a:xfrm>
          </p:grpSpPr>
          <p:cxnSp>
            <p:nvCxnSpPr>
              <p:cNvPr id="49" name="Google Shape;49;p5"/>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0" name="Google Shape;50;p5"/>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51" name="Google Shape;51;p5"/>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52" name="Google Shape;52;p5"/>
            <p:cNvGrpSpPr/>
            <p:nvPr/>
          </p:nvGrpSpPr>
          <p:grpSpPr>
            <a:xfrm rot="10800000">
              <a:off x="647402" y="5645510"/>
              <a:ext cx="10838688" cy="63125"/>
              <a:chOff x="507492" y="1501519"/>
              <a:chExt cx="8129016" cy="63125"/>
            </a:xfrm>
          </p:grpSpPr>
          <p:cxnSp>
            <p:nvCxnSpPr>
              <p:cNvPr id="53" name="Google Shape;53;p5"/>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4" name="Google Shape;54;p5"/>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55" name="Google Shape;55;p5"/>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56" name="Google Shape;56;p5"/>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58" name="Google Shape;58;p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64" name="Google Shape;64;p6"/>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7"/>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7"/>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7"/>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1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0"/>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0"/>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90" name="Google Shape;90;p1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solidFill>
                  <a:srgbClr val="3C3632"/>
                </a:solidFill>
              </a:defRPr>
            </a:lvl1pPr>
            <a:lvl2pPr indent="0" lvl="1" marL="0" algn="r">
              <a:spcBef>
                <a:spcPts val="0"/>
              </a:spcBef>
              <a:buNone/>
              <a:defRPr>
                <a:solidFill>
                  <a:srgbClr val="3C3632"/>
                </a:solidFill>
              </a:defRPr>
            </a:lvl2pPr>
            <a:lvl3pPr indent="0" lvl="2" marL="0" algn="r">
              <a:spcBef>
                <a:spcPts val="0"/>
              </a:spcBef>
              <a:buNone/>
              <a:defRPr>
                <a:solidFill>
                  <a:srgbClr val="3C3632"/>
                </a:solidFill>
              </a:defRPr>
            </a:lvl3pPr>
            <a:lvl4pPr indent="0" lvl="3" marL="0" algn="r">
              <a:spcBef>
                <a:spcPts val="0"/>
              </a:spcBef>
              <a:buNone/>
              <a:defRPr>
                <a:solidFill>
                  <a:srgbClr val="3C3632"/>
                </a:solidFill>
              </a:defRPr>
            </a:lvl4pPr>
            <a:lvl5pPr indent="0" lvl="4" marL="0" algn="r">
              <a:spcBef>
                <a:spcPts val="0"/>
              </a:spcBef>
              <a:buNone/>
              <a:defRPr>
                <a:solidFill>
                  <a:srgbClr val="3C3632"/>
                </a:solidFill>
              </a:defRPr>
            </a:lvl5pPr>
            <a:lvl6pPr indent="0" lvl="5" marL="0" algn="r">
              <a:spcBef>
                <a:spcPts val="0"/>
              </a:spcBef>
              <a:buNone/>
              <a:defRPr>
                <a:solidFill>
                  <a:srgbClr val="3C3632"/>
                </a:solidFill>
              </a:defRPr>
            </a:lvl6pPr>
            <a:lvl7pPr indent="0" lvl="6" marL="0" algn="r">
              <a:spcBef>
                <a:spcPts val="0"/>
              </a:spcBef>
              <a:buNone/>
              <a:defRPr>
                <a:solidFill>
                  <a:srgbClr val="3C3632"/>
                </a:solidFill>
              </a:defRPr>
            </a:lvl7pPr>
            <a:lvl8pPr indent="0" lvl="7" marL="0" algn="r">
              <a:spcBef>
                <a:spcPts val="0"/>
              </a:spcBef>
              <a:buNone/>
              <a:defRPr>
                <a:solidFill>
                  <a:srgbClr val="3C3632"/>
                </a:solidFill>
              </a:defRPr>
            </a:lvl8pPr>
            <a:lvl9pPr indent="0" lvl="8" marL="0" algn="r">
              <a:spcBef>
                <a:spcPts val="0"/>
              </a:spcBef>
              <a:buNone/>
              <a:defRPr>
                <a:solidFill>
                  <a:srgbClr val="3C363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1103376" y="1219201"/>
            <a:ext cx="9985248" cy="84403"/>
            <a:chOff x="1073150" y="1219201"/>
            <a:chExt cx="10058400" cy="63125"/>
          </a:xfrm>
        </p:grpSpPr>
        <p:cxnSp>
          <p:nvCxnSpPr>
            <p:cNvPr id="16" name="Google Shape;16;p1"/>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7" name="Google Shape;17;p1"/>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2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2" name="Google Shape;192;p26"/>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93" name="Google Shape;193;p2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4" name="Google Shape;194;p2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5" name="Google Shape;195;p2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96" name="Google Shape;196;p26"/>
          <p:cNvGrpSpPr/>
          <p:nvPr/>
        </p:nvGrpSpPr>
        <p:grpSpPr>
          <a:xfrm>
            <a:off x="1103376" y="1219201"/>
            <a:ext cx="9985248" cy="84403"/>
            <a:chOff x="1073150" y="1219201"/>
            <a:chExt cx="10058400" cy="63125"/>
          </a:xfrm>
        </p:grpSpPr>
        <p:cxnSp>
          <p:nvCxnSpPr>
            <p:cNvPr id="197" name="Google Shape;197;p26"/>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98" name="Google Shape;198;p26"/>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Arial"/>
              <a:buNone/>
            </a:pPr>
            <a:r>
              <a:rPr lang="en-US">
                <a:solidFill>
                  <a:srgbClr val="282421"/>
                </a:solidFill>
              </a:rPr>
              <a:t>WRITING BUILDING BLOCKS</a:t>
            </a:r>
            <a:endParaRPr/>
          </a:p>
        </p:txBody>
      </p:sp>
      <p:pic>
        <p:nvPicPr>
          <p:cNvPr descr="Open book on table, blurred shelves of books in background" id="302" name="Google Shape;302;p39"/>
          <p:cNvPicPr preferRelativeResize="0"/>
          <p:nvPr>
            <p:ph idx="2" type="pic"/>
          </p:nvPr>
        </p:nvPicPr>
        <p:blipFill rotWithShape="1">
          <a:blip r:embed="rId3">
            <a:alphaModFix/>
          </a:blip>
          <a:srcRect b="0" l="8890" r="8889" t="0"/>
          <a:stretch/>
        </p:blipFill>
        <p:spPr>
          <a:xfrm>
            <a:off x="6981063" y="1310656"/>
            <a:ext cx="5210937" cy="4208604"/>
          </a:xfrm>
          <a:prstGeom prst="rect">
            <a:avLst/>
          </a:prstGeom>
          <a:solidFill>
            <a:srgbClr val="DED9D6"/>
          </a:solidFill>
          <a:ln>
            <a:noFill/>
          </a:ln>
        </p:spPr>
      </p:pic>
      <p:sp>
        <p:nvSpPr>
          <p:cNvPr id="303" name="Google Shape;303;p39"/>
          <p:cNvSpPr txBox="1"/>
          <p:nvPr>
            <p:ph idx="1" type="subTitle"/>
          </p:nvPr>
        </p:nvSpPr>
        <p:spPr>
          <a:xfrm>
            <a:off x="1028511" y="4563695"/>
            <a:ext cx="5734050" cy="95556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dk1"/>
              </a:buClr>
              <a:buSzPts val="1800"/>
              <a:buNone/>
            </a:pPr>
            <a:r>
              <a:rPr lang="en-US"/>
              <a:t>Week 3 Lecture 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txBox="1"/>
          <p:nvPr>
            <p:ph type="title"/>
          </p:nvPr>
        </p:nvSpPr>
        <p:spPr>
          <a:xfrm>
            <a:off x="838200" y="3095446"/>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ACTIVITY IS ON PAGE NUMBER 68, 69 </a:t>
            </a:r>
            <a:endParaRPr b="1" sz="5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SENTENCE</a:t>
            </a:r>
            <a:endParaRPr sz="4400">
              <a:solidFill>
                <a:srgbClr val="282421"/>
              </a:solidFill>
            </a:endParaRPr>
          </a:p>
        </p:txBody>
      </p:sp>
      <p:sp>
        <p:nvSpPr>
          <p:cNvPr id="414" name="Google Shape;414;p49"/>
          <p:cNvSpPr txBox="1"/>
          <p:nvPr>
            <p:ph idx="1" type="body"/>
          </p:nvPr>
        </p:nvSpPr>
        <p:spPr>
          <a:xfrm>
            <a:off x="781879" y="1600200"/>
            <a:ext cx="10760764" cy="4572000"/>
          </a:xfrm>
          <a:prstGeom prst="rect">
            <a:avLst/>
          </a:prstGeom>
          <a:noFill/>
          <a:ln>
            <a:noFill/>
          </a:ln>
        </p:spPr>
        <p:txBody>
          <a:bodyPr anchorCtr="0" anchor="t" bIns="45700" lIns="0" spcFirstLastPara="1" rIns="0" wrap="square" tIns="45700">
            <a:noAutofit/>
          </a:bodyPr>
          <a:lstStyle/>
          <a:p>
            <a:pPr indent="0" lvl="0" marL="0" rtl="0" algn="just">
              <a:lnSpc>
                <a:spcPct val="90000"/>
              </a:lnSpc>
              <a:spcBef>
                <a:spcPts val="0"/>
              </a:spcBef>
              <a:spcAft>
                <a:spcPts val="0"/>
              </a:spcAft>
              <a:buClr>
                <a:srgbClr val="282421"/>
              </a:buClr>
              <a:buSzPts val="2800"/>
              <a:buNone/>
            </a:pPr>
            <a:r>
              <a:rPr lang="en-US" sz="2800">
                <a:solidFill>
                  <a:srgbClr val="282421"/>
                </a:solidFill>
                <a:latin typeface="Georgia"/>
                <a:ea typeface="Georgia"/>
                <a:cs typeface="Georgia"/>
                <a:sym typeface="Georgia"/>
              </a:rPr>
              <a:t>A sentence is a set of words that is complete in itself, typically containing a subject and verb, conveying a statement, question, exclamation, or command, and consisting of a main clause and sometimes one or more subordinate clauses or phrases.</a:t>
            </a:r>
            <a:endParaRPr/>
          </a:p>
          <a:p>
            <a:pPr indent="0" lvl="0" marL="0" rtl="0" algn="just">
              <a:lnSpc>
                <a:spcPct val="90000"/>
              </a:lnSpc>
              <a:spcBef>
                <a:spcPts val="1800"/>
              </a:spcBef>
              <a:spcAft>
                <a:spcPts val="0"/>
              </a:spcAft>
              <a:buClr>
                <a:srgbClr val="282421"/>
              </a:buClr>
              <a:buSzPts val="2800"/>
              <a:buNone/>
            </a:pPr>
            <a:r>
              <a:rPr b="1" lang="en-US" sz="2800">
                <a:solidFill>
                  <a:srgbClr val="282421"/>
                </a:solidFill>
                <a:latin typeface="Georgia"/>
                <a:ea typeface="Georgia"/>
                <a:cs typeface="Georgia"/>
                <a:sym typeface="Georgia"/>
              </a:rPr>
              <a:t>For Example:</a:t>
            </a:r>
            <a:endParaRPr/>
          </a:p>
          <a:p>
            <a:pPr indent="-228600" lvl="0" marL="228600" rtl="0" algn="just">
              <a:lnSpc>
                <a:spcPct val="90000"/>
              </a:lnSpc>
              <a:spcBef>
                <a:spcPts val="1800"/>
              </a:spcBef>
              <a:spcAft>
                <a:spcPts val="0"/>
              </a:spcAft>
              <a:buClr>
                <a:srgbClr val="282421"/>
              </a:buClr>
              <a:buSzPts val="2800"/>
              <a:buChar char="▪"/>
            </a:pPr>
            <a:r>
              <a:rPr lang="en-US" sz="2800">
                <a:solidFill>
                  <a:srgbClr val="282421"/>
                </a:solidFill>
                <a:latin typeface="Georgia"/>
                <a:ea typeface="Georgia"/>
                <a:cs typeface="Georgia"/>
                <a:sym typeface="Georgia"/>
              </a:rPr>
              <a:t>Francis goes to church every day.</a:t>
            </a:r>
            <a:endParaRPr/>
          </a:p>
          <a:p>
            <a:pPr indent="-228600" lvl="0" marL="228600" rtl="0" algn="just">
              <a:lnSpc>
                <a:spcPct val="90000"/>
              </a:lnSpc>
              <a:spcBef>
                <a:spcPts val="1800"/>
              </a:spcBef>
              <a:spcAft>
                <a:spcPts val="0"/>
              </a:spcAft>
              <a:buClr>
                <a:srgbClr val="282421"/>
              </a:buClr>
              <a:buSzPts val="2800"/>
              <a:buChar char="▪"/>
            </a:pPr>
            <a:r>
              <a:rPr lang="en-US" sz="2800">
                <a:solidFill>
                  <a:srgbClr val="282421"/>
                </a:solidFill>
                <a:latin typeface="Georgia"/>
                <a:ea typeface="Georgia"/>
                <a:cs typeface="Georgia"/>
                <a:sym typeface="Georgia"/>
              </a:rPr>
              <a:t>Robert lives in the nearby village.</a:t>
            </a:r>
            <a:endParaRPr/>
          </a:p>
          <a:p>
            <a:pPr indent="0" lvl="0" marL="0" rtl="0" algn="just">
              <a:lnSpc>
                <a:spcPct val="90000"/>
              </a:lnSpc>
              <a:spcBef>
                <a:spcPts val="1800"/>
              </a:spcBef>
              <a:spcAft>
                <a:spcPts val="0"/>
              </a:spcAft>
              <a:buClr>
                <a:schemeClr val="dk1"/>
              </a:buClr>
              <a:buSzPts val="2800"/>
              <a:buNone/>
            </a:pPr>
            <a:r>
              <a:t/>
            </a:r>
            <a:endParaRPr sz="2800">
              <a:solidFill>
                <a:srgbClr val="28242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0"/>
          <p:cNvSpPr txBox="1"/>
          <p:nvPr>
            <p:ph type="ctrTitle"/>
          </p:nvPr>
        </p:nvSpPr>
        <p:spPr>
          <a:xfrm>
            <a:off x="2869306" y="540570"/>
            <a:ext cx="10096500" cy="2219691"/>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dk1"/>
              </a:buClr>
              <a:buSzPts val="4400"/>
              <a:buFont typeface="Georgia"/>
              <a:buNone/>
            </a:pPr>
            <a:r>
              <a:rPr b="1" i="1" lang="en-US">
                <a:latin typeface="Georgia"/>
                <a:ea typeface="Georgia"/>
                <a:cs typeface="Georgia"/>
                <a:sym typeface="Georgia"/>
              </a:rPr>
              <a:t>FUNCTIONAL TYPES OF SENTENCE:</a:t>
            </a:r>
            <a:endParaRPr>
              <a:latin typeface="Georgia"/>
              <a:ea typeface="Georgia"/>
              <a:cs typeface="Georgia"/>
              <a:sym typeface="Georgia"/>
            </a:endParaRPr>
          </a:p>
        </p:txBody>
      </p:sp>
      <p:grpSp>
        <p:nvGrpSpPr>
          <p:cNvPr id="420" name="Google Shape;420;p50"/>
          <p:cNvGrpSpPr/>
          <p:nvPr/>
        </p:nvGrpSpPr>
        <p:grpSpPr>
          <a:xfrm>
            <a:off x="-4081224" y="1071795"/>
            <a:ext cx="16458754" cy="5858998"/>
            <a:chOff x="-4081224" y="1071795"/>
            <a:chExt cx="15375298" cy="5858998"/>
          </a:xfrm>
        </p:grpSpPr>
        <p:sp>
          <p:nvSpPr>
            <p:cNvPr id="421" name="Google Shape;421;p50"/>
            <p:cNvSpPr/>
            <p:nvPr/>
          </p:nvSpPr>
          <p:spPr>
            <a:xfrm>
              <a:off x="1330224" y="2160155"/>
              <a:ext cx="9963850" cy="669409"/>
            </a:xfrm>
            <a:custGeom>
              <a:rect b="b" l="l" r="r" t="t"/>
              <a:pathLst>
                <a:path extrusionOk="0" h="669409" w="9963850">
                  <a:moveTo>
                    <a:pt x="0" y="0"/>
                  </a:moveTo>
                  <a:lnTo>
                    <a:pt x="9963850" y="0"/>
                  </a:lnTo>
                  <a:lnTo>
                    <a:pt x="9963850" y="669409"/>
                  </a:lnTo>
                  <a:lnTo>
                    <a:pt x="0" y="669409"/>
                  </a:lnTo>
                  <a:lnTo>
                    <a:pt x="0" y="0"/>
                  </a:lnTo>
                  <a:close/>
                </a:path>
              </a:pathLst>
            </a:custGeom>
            <a:solidFill>
              <a:srgbClr val="000000"/>
            </a:solidFill>
            <a:ln cap="flat" cmpd="sng" w="12700">
              <a:solidFill>
                <a:srgbClr val="FFFFFF"/>
              </a:solidFill>
              <a:prstDash val="solid"/>
              <a:miter lim="800000"/>
              <a:headEnd len="sm" w="sm" type="none"/>
              <a:tailEnd len="sm" w="sm" type="none"/>
            </a:ln>
          </p:spPr>
          <p:txBody>
            <a:bodyPr anchorCtr="0" anchor="ctr" bIns="83800" lIns="531325" spcFirstLastPara="1" rIns="83800" wrap="square" tIns="83800">
              <a:noAutofit/>
            </a:bodyPr>
            <a:lstStyle/>
            <a:p>
              <a:pPr indent="0" lvl="0" marL="0" marR="0" rtl="0" algn="l">
                <a:lnSpc>
                  <a:spcPct val="90000"/>
                </a:lnSpc>
                <a:spcBef>
                  <a:spcPts val="0"/>
                </a:spcBef>
                <a:spcAft>
                  <a:spcPts val="0"/>
                </a:spcAft>
                <a:buNone/>
              </a:pPr>
              <a:r>
                <a:rPr b="0" i="0" lang="en-US" sz="2800" u="none" cap="none" strike="noStrike">
                  <a:solidFill>
                    <a:srgbClr val="FFFFFF"/>
                  </a:solidFill>
                  <a:latin typeface="Georgia"/>
                  <a:ea typeface="Georgia"/>
                  <a:cs typeface="Georgia"/>
                  <a:sym typeface="Georgia"/>
                </a:rPr>
                <a:t>DECLARATIVE: </a:t>
              </a:r>
              <a:r>
                <a:rPr b="0" i="0" lang="en-US" sz="2500" u="none" cap="none" strike="noStrike">
                  <a:solidFill>
                    <a:srgbClr val="FFFFFF"/>
                  </a:solidFill>
                  <a:latin typeface="Georgia"/>
                  <a:ea typeface="Georgia"/>
                  <a:cs typeface="Georgia"/>
                  <a:sym typeface="Georgia"/>
                </a:rPr>
                <a:t>it declares or states something- positive or negative </a:t>
              </a:r>
              <a:endParaRPr b="0" i="0" sz="2500" u="none" cap="none" strike="noStrike">
                <a:solidFill>
                  <a:srgbClr val="FFFFFF"/>
                </a:solidFill>
                <a:latin typeface="Georgia"/>
                <a:ea typeface="Georgia"/>
                <a:cs typeface="Georgia"/>
                <a:sym typeface="Georgia"/>
              </a:endParaRPr>
            </a:p>
          </p:txBody>
        </p:sp>
        <p:sp>
          <p:nvSpPr>
            <p:cNvPr id="422" name="Google Shape;422;p50"/>
            <p:cNvSpPr/>
            <p:nvPr/>
          </p:nvSpPr>
          <p:spPr>
            <a:xfrm>
              <a:off x="-4081224" y="1071795"/>
              <a:ext cx="5858998" cy="5858998"/>
            </a:xfrm>
            <a:prstGeom prst="blockArc">
              <a:avLst>
                <a:gd fmla="val 18900000" name="adj1"/>
                <a:gd fmla="val 2700000" name="adj2"/>
                <a:gd fmla="val 369" name="adj3"/>
              </a:avLst>
            </a:prstGeom>
            <a:noFill/>
            <a:ln cap="flat" cmpd="sng" w="12700">
              <a:solidFill>
                <a:srgbClr val="B1B1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0"/>
            <p:cNvSpPr/>
            <p:nvPr/>
          </p:nvSpPr>
          <p:spPr>
            <a:xfrm>
              <a:off x="911843" y="2076479"/>
              <a:ext cx="836762" cy="836762"/>
            </a:xfrm>
            <a:prstGeom prst="ellipse">
              <a:avLst/>
            </a:prstGeom>
            <a:solidFill>
              <a:srgbClr val="FFFFFF"/>
            </a:solidFill>
            <a:ln cap="flat" cmpd="sng" w="12700">
              <a:solidFill>
                <a:srgbClr val="78787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0"/>
            <p:cNvSpPr/>
            <p:nvPr/>
          </p:nvSpPr>
          <p:spPr>
            <a:xfrm>
              <a:off x="1714012" y="3164444"/>
              <a:ext cx="9537084" cy="669409"/>
            </a:xfrm>
            <a:custGeom>
              <a:rect b="b" l="l" r="r" t="t"/>
              <a:pathLst>
                <a:path extrusionOk="0" h="669409" w="9580062">
                  <a:moveTo>
                    <a:pt x="0" y="0"/>
                  </a:moveTo>
                  <a:lnTo>
                    <a:pt x="9580062" y="0"/>
                  </a:lnTo>
                  <a:lnTo>
                    <a:pt x="9580062" y="669409"/>
                  </a:lnTo>
                  <a:lnTo>
                    <a:pt x="0" y="669409"/>
                  </a:lnTo>
                  <a:lnTo>
                    <a:pt x="0" y="0"/>
                  </a:lnTo>
                  <a:close/>
                </a:path>
              </a:pathLst>
            </a:custGeom>
            <a:solidFill>
              <a:srgbClr val="000000"/>
            </a:solidFill>
            <a:ln cap="flat" cmpd="sng" w="12700">
              <a:solidFill>
                <a:srgbClr val="FFFFFF"/>
              </a:solidFill>
              <a:prstDash val="solid"/>
              <a:miter lim="800000"/>
              <a:headEnd len="sm" w="sm" type="none"/>
              <a:tailEnd len="sm" w="sm" type="none"/>
            </a:ln>
          </p:spPr>
          <p:txBody>
            <a:bodyPr anchorCtr="0" anchor="ctr" bIns="83800" lIns="531325" spcFirstLastPara="1" rIns="83800" wrap="square" tIns="83800">
              <a:noAutofit/>
            </a:bodyPr>
            <a:lstStyle/>
            <a:p>
              <a:pPr indent="0" lvl="0" marL="0" marR="0" rtl="0" algn="l">
                <a:lnSpc>
                  <a:spcPct val="90000"/>
                </a:lnSpc>
                <a:spcBef>
                  <a:spcPts val="0"/>
                </a:spcBef>
                <a:spcAft>
                  <a:spcPts val="0"/>
                </a:spcAft>
                <a:buNone/>
              </a:pPr>
              <a:r>
                <a:rPr b="0" i="0" lang="en-US" sz="2800" u="none" cap="none" strike="noStrike">
                  <a:solidFill>
                    <a:srgbClr val="FFFFFF"/>
                  </a:solidFill>
                  <a:latin typeface="Georgia"/>
                  <a:ea typeface="Georgia"/>
                  <a:cs typeface="Georgia"/>
                  <a:sym typeface="Georgia"/>
                </a:rPr>
                <a:t>INTERROGATIVE</a:t>
              </a:r>
              <a:r>
                <a:rPr b="0" i="0" lang="en-US" sz="2800" u="none" cap="none" strike="noStrike">
                  <a:solidFill>
                    <a:schemeClr val="lt1"/>
                  </a:solidFill>
                  <a:latin typeface="Georgia"/>
                  <a:ea typeface="Georgia"/>
                  <a:cs typeface="Georgia"/>
                  <a:sym typeface="Georgia"/>
                </a:rPr>
                <a:t>: it asks a question</a:t>
              </a:r>
              <a:endParaRPr b="0" i="0" sz="2800" u="none" cap="none" strike="noStrike">
                <a:solidFill>
                  <a:schemeClr val="lt1"/>
                </a:solidFill>
                <a:latin typeface="Georgia"/>
                <a:ea typeface="Georgia"/>
                <a:cs typeface="Georgia"/>
                <a:sym typeface="Georgia"/>
              </a:endParaRPr>
            </a:p>
          </p:txBody>
        </p:sp>
        <p:sp>
          <p:nvSpPr>
            <p:cNvPr id="425" name="Google Shape;425;p50"/>
            <p:cNvSpPr/>
            <p:nvPr/>
          </p:nvSpPr>
          <p:spPr>
            <a:xfrm>
              <a:off x="1295631" y="3080768"/>
              <a:ext cx="836762" cy="836762"/>
            </a:xfrm>
            <a:prstGeom prst="ellipse">
              <a:avLst/>
            </a:prstGeom>
            <a:solidFill>
              <a:srgbClr val="FFFFFF"/>
            </a:solidFill>
            <a:ln cap="flat" cmpd="sng" w="12700">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0"/>
            <p:cNvSpPr/>
            <p:nvPr/>
          </p:nvSpPr>
          <p:spPr>
            <a:xfrm>
              <a:off x="1714012" y="4168733"/>
              <a:ext cx="9580062" cy="669409"/>
            </a:xfrm>
            <a:custGeom>
              <a:rect b="b" l="l" r="r" t="t"/>
              <a:pathLst>
                <a:path extrusionOk="0" h="669409" w="9580062">
                  <a:moveTo>
                    <a:pt x="0" y="0"/>
                  </a:moveTo>
                  <a:lnTo>
                    <a:pt x="9580062" y="0"/>
                  </a:lnTo>
                  <a:lnTo>
                    <a:pt x="9580062" y="669409"/>
                  </a:lnTo>
                  <a:lnTo>
                    <a:pt x="0" y="669409"/>
                  </a:lnTo>
                  <a:lnTo>
                    <a:pt x="0" y="0"/>
                  </a:lnTo>
                  <a:close/>
                </a:path>
              </a:pathLst>
            </a:custGeom>
            <a:solidFill>
              <a:srgbClr val="000000"/>
            </a:solidFill>
            <a:ln cap="flat" cmpd="sng" w="12700">
              <a:solidFill>
                <a:srgbClr val="FFFFFF"/>
              </a:solidFill>
              <a:prstDash val="solid"/>
              <a:miter lim="800000"/>
              <a:headEnd len="sm" w="sm" type="none"/>
              <a:tailEnd len="sm" w="sm" type="none"/>
            </a:ln>
          </p:spPr>
          <p:txBody>
            <a:bodyPr anchorCtr="0" anchor="ctr" bIns="83800" lIns="531325" spcFirstLastPara="1" rIns="83800" wrap="square" tIns="83800">
              <a:noAutofit/>
            </a:bodyPr>
            <a:lstStyle/>
            <a:p>
              <a:pPr indent="0" lvl="0" marL="0" marR="0" rtl="0" algn="l">
                <a:lnSpc>
                  <a:spcPct val="90000"/>
                </a:lnSpc>
                <a:spcBef>
                  <a:spcPts val="0"/>
                </a:spcBef>
                <a:spcAft>
                  <a:spcPts val="0"/>
                </a:spcAft>
                <a:buNone/>
              </a:pPr>
              <a:r>
                <a:rPr b="0" i="0" lang="en-US" sz="2800" u="none" cap="none" strike="noStrike">
                  <a:solidFill>
                    <a:srgbClr val="FFFFFF"/>
                  </a:solidFill>
                  <a:latin typeface="Georgia"/>
                  <a:ea typeface="Georgia"/>
                  <a:cs typeface="Georgia"/>
                  <a:sym typeface="Georgia"/>
                </a:rPr>
                <a:t>IMPERATIVE: </a:t>
              </a:r>
              <a:r>
                <a:rPr b="0" i="0" lang="en-US" sz="2800" u="none" cap="none" strike="noStrike">
                  <a:solidFill>
                    <a:schemeClr val="lt1"/>
                  </a:solidFill>
                  <a:latin typeface="Georgia"/>
                  <a:ea typeface="Georgia"/>
                  <a:cs typeface="Georgia"/>
                  <a:sym typeface="Georgia"/>
                </a:rPr>
                <a:t>request, invitation, instruction or command</a:t>
              </a:r>
              <a:endParaRPr/>
            </a:p>
          </p:txBody>
        </p:sp>
        <p:sp>
          <p:nvSpPr>
            <p:cNvPr id="427" name="Google Shape;427;p50"/>
            <p:cNvSpPr/>
            <p:nvPr/>
          </p:nvSpPr>
          <p:spPr>
            <a:xfrm>
              <a:off x="1295631" y="4085057"/>
              <a:ext cx="836762" cy="836762"/>
            </a:xfrm>
            <a:prstGeom prst="ellipse">
              <a:avLst/>
            </a:prstGeom>
            <a:solidFill>
              <a:srgbClr val="FFFFFF"/>
            </a:solidFill>
            <a:ln cap="flat" cmpd="sng" w="12700">
              <a:solidFill>
                <a:srgbClr val="D3D3D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0"/>
            <p:cNvSpPr/>
            <p:nvPr/>
          </p:nvSpPr>
          <p:spPr>
            <a:xfrm>
              <a:off x="1330224" y="5173022"/>
              <a:ext cx="9963850" cy="669409"/>
            </a:xfrm>
            <a:custGeom>
              <a:rect b="b" l="l" r="r" t="t"/>
              <a:pathLst>
                <a:path extrusionOk="0" h="669409" w="9963850">
                  <a:moveTo>
                    <a:pt x="0" y="0"/>
                  </a:moveTo>
                  <a:lnTo>
                    <a:pt x="9963850" y="0"/>
                  </a:lnTo>
                  <a:lnTo>
                    <a:pt x="9963850" y="669409"/>
                  </a:lnTo>
                  <a:lnTo>
                    <a:pt x="0" y="669409"/>
                  </a:lnTo>
                  <a:lnTo>
                    <a:pt x="0" y="0"/>
                  </a:lnTo>
                  <a:close/>
                </a:path>
              </a:pathLst>
            </a:custGeom>
            <a:solidFill>
              <a:srgbClr val="000000"/>
            </a:solidFill>
            <a:ln cap="flat" cmpd="sng" w="12700">
              <a:solidFill>
                <a:srgbClr val="FFFFFF"/>
              </a:solidFill>
              <a:prstDash val="solid"/>
              <a:miter lim="800000"/>
              <a:headEnd len="sm" w="sm" type="none"/>
              <a:tailEnd len="sm" w="sm" type="none"/>
            </a:ln>
          </p:spPr>
          <p:txBody>
            <a:bodyPr anchorCtr="0" anchor="ctr" bIns="83800" lIns="531325" spcFirstLastPara="1" rIns="83800" wrap="square" tIns="83800">
              <a:noAutofit/>
            </a:bodyPr>
            <a:lstStyle/>
            <a:p>
              <a:pPr indent="0" lvl="0" marL="0" marR="0" rtl="0" algn="l">
                <a:lnSpc>
                  <a:spcPct val="90000"/>
                </a:lnSpc>
                <a:spcBef>
                  <a:spcPts val="0"/>
                </a:spcBef>
                <a:spcAft>
                  <a:spcPts val="0"/>
                </a:spcAft>
                <a:buClr>
                  <a:srgbClr val="FFFFFF"/>
                </a:buClr>
                <a:buSzPts val="2800"/>
                <a:buFont typeface="Georgia"/>
                <a:buNone/>
              </a:pPr>
              <a:r>
                <a:rPr b="0" i="0" lang="en-US" sz="2800" u="none" cap="none" strike="noStrike">
                  <a:solidFill>
                    <a:srgbClr val="FFFFFF"/>
                  </a:solidFill>
                  <a:latin typeface="Georgia"/>
                  <a:ea typeface="Georgia"/>
                  <a:cs typeface="Georgia"/>
                  <a:sym typeface="Georgia"/>
                </a:rPr>
                <a:t>EXCLAMATORY: expresses strong feelings</a:t>
              </a:r>
              <a:endParaRPr b="0" i="0" sz="2800" u="none" cap="none" strike="noStrike">
                <a:solidFill>
                  <a:srgbClr val="FFFFFF"/>
                </a:solidFill>
                <a:latin typeface="Georgia"/>
                <a:ea typeface="Georgia"/>
                <a:cs typeface="Georgia"/>
                <a:sym typeface="Georgia"/>
              </a:endParaRPr>
            </a:p>
          </p:txBody>
        </p:sp>
        <p:sp>
          <p:nvSpPr>
            <p:cNvPr id="429" name="Google Shape;429;p50"/>
            <p:cNvSpPr/>
            <p:nvPr/>
          </p:nvSpPr>
          <p:spPr>
            <a:xfrm>
              <a:off x="911843" y="5089346"/>
              <a:ext cx="836762" cy="836762"/>
            </a:xfrm>
            <a:prstGeom prst="ellipse">
              <a:avLst/>
            </a:prstGeom>
            <a:solidFill>
              <a:srgbClr val="FFFFFF"/>
            </a:solidFill>
            <a:ln cap="flat" cmpd="sng" w="12700">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50"/>
          <p:cNvSpPr txBox="1"/>
          <p:nvPr/>
        </p:nvSpPr>
        <p:spPr>
          <a:xfrm>
            <a:off x="1400913" y="2169989"/>
            <a:ext cx="612668"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0000"/>
                </a:solidFill>
                <a:latin typeface="Georgia"/>
                <a:ea typeface="Georgia"/>
                <a:cs typeface="Georgia"/>
                <a:sym typeface="Georgia"/>
              </a:rPr>
              <a:t>D</a:t>
            </a:r>
            <a:endParaRPr/>
          </a:p>
        </p:txBody>
      </p:sp>
      <p:sp>
        <p:nvSpPr>
          <p:cNvPr id="431" name="Google Shape;431;p50"/>
          <p:cNvSpPr txBox="1"/>
          <p:nvPr/>
        </p:nvSpPr>
        <p:spPr>
          <a:xfrm>
            <a:off x="1705970" y="3452884"/>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eorgia"/>
              <a:ea typeface="Georgia"/>
              <a:cs typeface="Georgia"/>
              <a:sym typeface="Georgia"/>
            </a:endParaRPr>
          </a:p>
        </p:txBody>
      </p:sp>
      <p:sp>
        <p:nvSpPr>
          <p:cNvPr id="432" name="Google Shape;432;p50"/>
          <p:cNvSpPr txBox="1"/>
          <p:nvPr/>
        </p:nvSpPr>
        <p:spPr>
          <a:xfrm>
            <a:off x="1921982" y="3166276"/>
            <a:ext cx="413896"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0000"/>
                </a:solidFill>
                <a:latin typeface="Georgia"/>
                <a:ea typeface="Georgia"/>
                <a:cs typeface="Georgia"/>
                <a:sym typeface="Georgia"/>
              </a:rPr>
              <a:t>I</a:t>
            </a:r>
            <a:endParaRPr/>
          </a:p>
        </p:txBody>
      </p:sp>
      <p:sp>
        <p:nvSpPr>
          <p:cNvPr id="433" name="Google Shape;433;p50"/>
          <p:cNvSpPr txBox="1"/>
          <p:nvPr/>
        </p:nvSpPr>
        <p:spPr>
          <a:xfrm>
            <a:off x="1901310" y="4213575"/>
            <a:ext cx="413896"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0000"/>
                </a:solidFill>
                <a:latin typeface="Georgia"/>
                <a:ea typeface="Georgia"/>
                <a:cs typeface="Georgia"/>
                <a:sym typeface="Georgia"/>
              </a:rPr>
              <a:t>I</a:t>
            </a:r>
            <a:endParaRPr/>
          </a:p>
        </p:txBody>
      </p:sp>
      <p:sp>
        <p:nvSpPr>
          <p:cNvPr id="434" name="Google Shape;434;p50"/>
          <p:cNvSpPr txBox="1"/>
          <p:nvPr/>
        </p:nvSpPr>
        <p:spPr>
          <a:xfrm>
            <a:off x="1466845" y="5172499"/>
            <a:ext cx="55496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0000"/>
                </a:solidFill>
                <a:latin typeface="Georgia"/>
                <a:ea typeface="Georgia"/>
                <a:cs typeface="Georgia"/>
                <a:sym typeface="Georgia"/>
              </a:rPr>
              <a:t>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ctr">
              <a:lnSpc>
                <a:spcPct val="90000"/>
              </a:lnSpc>
              <a:spcBef>
                <a:spcPts val="0"/>
              </a:spcBef>
              <a:spcAft>
                <a:spcPts val="0"/>
              </a:spcAft>
              <a:buClr>
                <a:srgbClr val="282421"/>
              </a:buClr>
              <a:buSzPts val="4400"/>
              <a:buFont typeface="Georgia"/>
              <a:buNone/>
            </a:pPr>
            <a:r>
              <a:rPr b="1" lang="en-US" sz="4400">
                <a:solidFill>
                  <a:srgbClr val="282421"/>
                </a:solidFill>
                <a:latin typeface="Georgia"/>
                <a:ea typeface="Georgia"/>
                <a:cs typeface="Georgia"/>
                <a:sym typeface="Georgia"/>
              </a:rPr>
              <a:t>EXAMPLES:</a:t>
            </a:r>
            <a:endParaRPr/>
          </a:p>
        </p:txBody>
      </p:sp>
      <p:sp>
        <p:nvSpPr>
          <p:cNvPr id="440" name="Google Shape;440;p51"/>
          <p:cNvSpPr txBox="1"/>
          <p:nvPr>
            <p:ph idx="1" type="body"/>
          </p:nvPr>
        </p:nvSpPr>
        <p:spPr>
          <a:xfrm>
            <a:off x="1104900" y="1364974"/>
            <a:ext cx="9982200" cy="5493026"/>
          </a:xfrm>
          <a:prstGeom prst="rect">
            <a:avLst/>
          </a:prstGeom>
          <a:noFill/>
          <a:ln>
            <a:noFill/>
          </a:ln>
        </p:spPr>
        <p:txBody>
          <a:bodyPr anchorCtr="0" anchor="t" bIns="45700" lIns="0" spcFirstLastPara="1" rIns="0" wrap="square" tIns="45700">
            <a:noAutofit/>
          </a:bodyPr>
          <a:lstStyle/>
          <a:p>
            <a:pPr indent="-228600" lvl="0" marL="228600" rtl="0" algn="l">
              <a:lnSpc>
                <a:spcPct val="90000"/>
              </a:lnSpc>
              <a:spcBef>
                <a:spcPts val="0"/>
              </a:spcBef>
              <a:spcAft>
                <a:spcPts val="0"/>
              </a:spcAft>
              <a:buClr>
                <a:srgbClr val="282421"/>
              </a:buClr>
              <a:buSzPts val="1800"/>
              <a:buChar char="▪"/>
            </a:pPr>
            <a:r>
              <a:rPr b="1" lang="en-US" sz="1800">
                <a:solidFill>
                  <a:srgbClr val="282421"/>
                </a:solidFill>
                <a:latin typeface="Georgia"/>
                <a:ea typeface="Georgia"/>
                <a:cs typeface="Georgia"/>
                <a:sym typeface="Georgia"/>
              </a:rPr>
              <a:t>Declaratives: </a:t>
            </a:r>
            <a:endParaRPr/>
          </a:p>
          <a:p>
            <a:pPr indent="-228600" lvl="1" marL="685800" rtl="0" algn="l">
              <a:lnSpc>
                <a:spcPct val="90000"/>
              </a:lnSpc>
              <a:spcBef>
                <a:spcPts val="600"/>
              </a:spcBef>
              <a:spcAft>
                <a:spcPts val="0"/>
              </a:spcAft>
              <a:buClr>
                <a:srgbClr val="282421"/>
              </a:buClr>
              <a:buSzPts val="1800"/>
              <a:buChar char="▪"/>
            </a:pPr>
            <a:r>
              <a:rPr lang="en-US" sz="1800">
                <a:solidFill>
                  <a:srgbClr val="282421"/>
                </a:solidFill>
                <a:latin typeface="Georgia"/>
                <a:ea typeface="Georgia"/>
                <a:cs typeface="Georgia"/>
                <a:sym typeface="Georgia"/>
              </a:rPr>
              <a:t>The hat costs $15.</a:t>
            </a:r>
            <a:endParaRPr/>
          </a:p>
          <a:p>
            <a:pPr indent="-228600" lvl="1" marL="685800" rtl="0" algn="l">
              <a:lnSpc>
                <a:spcPct val="90000"/>
              </a:lnSpc>
              <a:spcBef>
                <a:spcPts val="600"/>
              </a:spcBef>
              <a:spcAft>
                <a:spcPts val="0"/>
              </a:spcAft>
              <a:buClr>
                <a:srgbClr val="282421"/>
              </a:buClr>
              <a:buSzPts val="1800"/>
              <a:buChar char="▪"/>
            </a:pPr>
            <a:r>
              <a:rPr lang="en-US" sz="1800">
                <a:solidFill>
                  <a:srgbClr val="282421"/>
                </a:solidFill>
                <a:latin typeface="Georgia"/>
                <a:ea typeface="Georgia"/>
                <a:cs typeface="Georgia"/>
                <a:sym typeface="Georgia"/>
              </a:rPr>
              <a:t>I do not want to be here.</a:t>
            </a:r>
            <a:endParaRPr b="1" sz="1800">
              <a:solidFill>
                <a:srgbClr val="282421"/>
              </a:solidFill>
              <a:latin typeface="Georgia"/>
              <a:ea typeface="Georgia"/>
              <a:cs typeface="Georgia"/>
              <a:sym typeface="Georgia"/>
            </a:endParaRPr>
          </a:p>
          <a:p>
            <a:pPr indent="-228600" lvl="0" marL="228600" rtl="0" algn="l">
              <a:lnSpc>
                <a:spcPct val="90000"/>
              </a:lnSpc>
              <a:spcBef>
                <a:spcPts val="1800"/>
              </a:spcBef>
              <a:spcAft>
                <a:spcPts val="0"/>
              </a:spcAft>
              <a:buClr>
                <a:srgbClr val="282421"/>
              </a:buClr>
              <a:buSzPts val="1800"/>
              <a:buChar char="▪"/>
            </a:pPr>
            <a:r>
              <a:rPr b="1" lang="en-US" sz="1800">
                <a:solidFill>
                  <a:srgbClr val="282421"/>
                </a:solidFill>
                <a:latin typeface="Georgia"/>
                <a:ea typeface="Georgia"/>
                <a:cs typeface="Georgia"/>
                <a:sym typeface="Georgia"/>
              </a:rPr>
              <a:t>Interrogatives:</a:t>
            </a:r>
            <a:endParaRPr/>
          </a:p>
          <a:p>
            <a:pPr indent="-228600" lvl="1" marL="685800" rtl="0" algn="l">
              <a:lnSpc>
                <a:spcPct val="90000"/>
              </a:lnSpc>
              <a:spcBef>
                <a:spcPts val="600"/>
              </a:spcBef>
              <a:spcAft>
                <a:spcPts val="0"/>
              </a:spcAft>
              <a:buClr>
                <a:srgbClr val="282421"/>
              </a:buClr>
              <a:buSzPts val="1800"/>
              <a:buChar char="▪"/>
            </a:pPr>
            <a:r>
              <a:rPr lang="en-US" sz="1800">
                <a:solidFill>
                  <a:srgbClr val="282421"/>
                </a:solidFill>
                <a:latin typeface="Georgia"/>
                <a:ea typeface="Georgia"/>
                <a:cs typeface="Georgia"/>
                <a:sym typeface="Georgia"/>
              </a:rPr>
              <a:t>What will happen in December 2018?</a:t>
            </a:r>
            <a:endParaRPr/>
          </a:p>
          <a:p>
            <a:pPr indent="-228600" lvl="1" marL="685800" rtl="0" algn="l">
              <a:lnSpc>
                <a:spcPct val="90000"/>
              </a:lnSpc>
              <a:spcBef>
                <a:spcPts val="600"/>
              </a:spcBef>
              <a:spcAft>
                <a:spcPts val="0"/>
              </a:spcAft>
              <a:buClr>
                <a:srgbClr val="282421"/>
              </a:buClr>
              <a:buSzPts val="1800"/>
              <a:buChar char="▪"/>
            </a:pPr>
            <a:r>
              <a:rPr lang="en-US" sz="1800">
                <a:solidFill>
                  <a:srgbClr val="282421"/>
                </a:solidFill>
                <a:latin typeface="Georgia"/>
                <a:ea typeface="Georgia"/>
                <a:cs typeface="Georgia"/>
                <a:sym typeface="Georgia"/>
              </a:rPr>
              <a:t>Why have you been calling me since morning?</a:t>
            </a:r>
            <a:endParaRPr/>
          </a:p>
          <a:p>
            <a:pPr indent="-228600" lvl="0" marL="228600" rtl="0" algn="l">
              <a:lnSpc>
                <a:spcPct val="90000"/>
              </a:lnSpc>
              <a:spcBef>
                <a:spcPts val="1800"/>
              </a:spcBef>
              <a:spcAft>
                <a:spcPts val="0"/>
              </a:spcAft>
              <a:buClr>
                <a:srgbClr val="282421"/>
              </a:buClr>
              <a:buSzPts val="1800"/>
              <a:buChar char="▪"/>
            </a:pPr>
            <a:r>
              <a:rPr b="1" lang="en-US" sz="1800">
                <a:solidFill>
                  <a:srgbClr val="282421"/>
                </a:solidFill>
                <a:latin typeface="Georgia"/>
                <a:ea typeface="Georgia"/>
                <a:cs typeface="Georgia"/>
                <a:sym typeface="Georgia"/>
              </a:rPr>
              <a:t>Imperatives:</a:t>
            </a:r>
            <a:endParaRPr/>
          </a:p>
          <a:p>
            <a:pPr indent="-228600" lvl="1" marL="685800" rtl="0" algn="l">
              <a:lnSpc>
                <a:spcPct val="90000"/>
              </a:lnSpc>
              <a:spcBef>
                <a:spcPts val="600"/>
              </a:spcBef>
              <a:spcAft>
                <a:spcPts val="0"/>
              </a:spcAft>
              <a:buClr>
                <a:srgbClr val="282421"/>
              </a:buClr>
              <a:buSzPts val="1800"/>
              <a:buChar char="▪"/>
            </a:pPr>
            <a:r>
              <a:rPr b="1" lang="en-US" sz="1800">
                <a:solidFill>
                  <a:srgbClr val="282421"/>
                </a:solidFill>
                <a:latin typeface="Georgia"/>
                <a:ea typeface="Georgia"/>
                <a:cs typeface="Georgia"/>
                <a:sym typeface="Georgia"/>
              </a:rPr>
              <a:t>A request</a:t>
            </a:r>
            <a:r>
              <a:rPr lang="en-US" sz="1800">
                <a:solidFill>
                  <a:srgbClr val="282421"/>
                </a:solidFill>
                <a:latin typeface="Georgia"/>
                <a:ea typeface="Georgia"/>
                <a:cs typeface="Georgia"/>
                <a:sym typeface="Georgia"/>
              </a:rPr>
              <a:t>: Pack enough clothing for the cruise.</a:t>
            </a:r>
            <a:endParaRPr/>
          </a:p>
          <a:p>
            <a:pPr indent="-228600" lvl="1" marL="685800" rtl="0" algn="l">
              <a:lnSpc>
                <a:spcPct val="90000"/>
              </a:lnSpc>
              <a:spcBef>
                <a:spcPts val="600"/>
              </a:spcBef>
              <a:spcAft>
                <a:spcPts val="0"/>
              </a:spcAft>
              <a:buClr>
                <a:srgbClr val="282421"/>
              </a:buClr>
              <a:buSzPts val="1800"/>
              <a:buChar char="▪"/>
            </a:pPr>
            <a:r>
              <a:rPr b="1" lang="en-US" sz="1800">
                <a:solidFill>
                  <a:srgbClr val="282421"/>
                </a:solidFill>
                <a:latin typeface="Georgia"/>
                <a:ea typeface="Georgia"/>
                <a:cs typeface="Georgia"/>
                <a:sym typeface="Georgia"/>
              </a:rPr>
              <a:t>An invitation</a:t>
            </a:r>
            <a:r>
              <a:rPr lang="en-US" sz="1800">
                <a:solidFill>
                  <a:srgbClr val="282421"/>
                </a:solidFill>
                <a:latin typeface="Georgia"/>
                <a:ea typeface="Georgia"/>
                <a:cs typeface="Georgia"/>
                <a:sym typeface="Georgia"/>
              </a:rPr>
              <a:t>: Come by at 8, please.</a:t>
            </a:r>
            <a:endParaRPr/>
          </a:p>
          <a:p>
            <a:pPr indent="-228600" lvl="1" marL="685800" rtl="0" algn="l">
              <a:lnSpc>
                <a:spcPct val="90000"/>
              </a:lnSpc>
              <a:spcBef>
                <a:spcPts val="600"/>
              </a:spcBef>
              <a:spcAft>
                <a:spcPts val="0"/>
              </a:spcAft>
              <a:buClr>
                <a:srgbClr val="282421"/>
              </a:buClr>
              <a:buSzPts val="1800"/>
              <a:buChar char="▪"/>
            </a:pPr>
            <a:r>
              <a:rPr b="1" lang="en-US" sz="1800">
                <a:solidFill>
                  <a:srgbClr val="282421"/>
                </a:solidFill>
                <a:latin typeface="Georgia"/>
                <a:ea typeface="Georgia"/>
                <a:cs typeface="Georgia"/>
                <a:sym typeface="Georgia"/>
              </a:rPr>
              <a:t>A command</a:t>
            </a:r>
            <a:r>
              <a:rPr lang="en-US" sz="1800">
                <a:solidFill>
                  <a:srgbClr val="282421"/>
                </a:solidFill>
                <a:latin typeface="Georgia"/>
                <a:ea typeface="Georgia"/>
                <a:cs typeface="Georgia"/>
                <a:sym typeface="Georgia"/>
              </a:rPr>
              <a:t>: Raise your hands and turn around.</a:t>
            </a:r>
            <a:endParaRPr/>
          </a:p>
          <a:p>
            <a:pPr indent="-228600" lvl="1" marL="685800" rtl="0" algn="l">
              <a:lnSpc>
                <a:spcPct val="90000"/>
              </a:lnSpc>
              <a:spcBef>
                <a:spcPts val="600"/>
              </a:spcBef>
              <a:spcAft>
                <a:spcPts val="0"/>
              </a:spcAft>
              <a:buClr>
                <a:srgbClr val="282421"/>
              </a:buClr>
              <a:buSzPts val="1800"/>
              <a:buChar char="▪"/>
            </a:pPr>
            <a:r>
              <a:rPr b="1" lang="en-US" sz="1800">
                <a:solidFill>
                  <a:srgbClr val="282421"/>
                </a:solidFill>
                <a:latin typeface="Georgia"/>
                <a:ea typeface="Georgia"/>
                <a:cs typeface="Georgia"/>
                <a:sym typeface="Georgia"/>
              </a:rPr>
              <a:t>An instruction</a:t>
            </a:r>
            <a:r>
              <a:rPr lang="en-US" sz="1800">
                <a:solidFill>
                  <a:srgbClr val="282421"/>
                </a:solidFill>
                <a:latin typeface="Georgia"/>
                <a:ea typeface="Georgia"/>
                <a:cs typeface="Georgia"/>
                <a:sym typeface="Georgia"/>
              </a:rPr>
              <a:t>: Turn left at the intersection.</a:t>
            </a:r>
            <a:endParaRPr/>
          </a:p>
          <a:p>
            <a:pPr indent="-228600" lvl="0" marL="228600" rtl="0" algn="l">
              <a:lnSpc>
                <a:spcPct val="90000"/>
              </a:lnSpc>
              <a:spcBef>
                <a:spcPts val="1800"/>
              </a:spcBef>
              <a:spcAft>
                <a:spcPts val="0"/>
              </a:spcAft>
              <a:buClr>
                <a:srgbClr val="282421"/>
              </a:buClr>
              <a:buSzPts val="1800"/>
              <a:buChar char="▪"/>
            </a:pPr>
            <a:r>
              <a:rPr b="1" lang="en-US" sz="1800">
                <a:solidFill>
                  <a:srgbClr val="282421"/>
                </a:solidFill>
                <a:latin typeface="Georgia"/>
                <a:ea typeface="Georgia"/>
                <a:cs typeface="Georgia"/>
                <a:sym typeface="Georgia"/>
              </a:rPr>
              <a:t>Exclamatory: </a:t>
            </a:r>
            <a:endParaRPr/>
          </a:p>
          <a:p>
            <a:pPr indent="-228600" lvl="1" marL="685800" rtl="0" algn="l">
              <a:lnSpc>
                <a:spcPct val="90000"/>
              </a:lnSpc>
              <a:spcBef>
                <a:spcPts val="600"/>
              </a:spcBef>
              <a:spcAft>
                <a:spcPts val="0"/>
              </a:spcAft>
              <a:buClr>
                <a:srgbClr val="282421"/>
              </a:buClr>
              <a:buSzPts val="1800"/>
              <a:buChar char="▪"/>
            </a:pPr>
            <a:r>
              <a:rPr lang="en-US" sz="1800">
                <a:solidFill>
                  <a:srgbClr val="282421"/>
                </a:solidFill>
                <a:latin typeface="Georgia"/>
                <a:ea typeface="Georgia"/>
                <a:cs typeface="Georgia"/>
                <a:sym typeface="Georgia"/>
              </a:rPr>
              <a:t>What a fool I have been!</a:t>
            </a:r>
            <a:endParaRPr/>
          </a:p>
          <a:p>
            <a:pPr indent="-228600" lvl="1" marL="685800" rtl="0" algn="l">
              <a:lnSpc>
                <a:spcPct val="90000"/>
              </a:lnSpc>
              <a:spcBef>
                <a:spcPts val="600"/>
              </a:spcBef>
              <a:spcAft>
                <a:spcPts val="0"/>
              </a:spcAft>
              <a:buClr>
                <a:srgbClr val="282421"/>
              </a:buClr>
              <a:buSzPts val="1800"/>
              <a:buChar char="▪"/>
            </a:pPr>
            <a:r>
              <a:rPr lang="en-US" sz="1800">
                <a:solidFill>
                  <a:srgbClr val="282421"/>
                </a:solidFill>
                <a:latin typeface="Georgia"/>
                <a:ea typeface="Georgia"/>
                <a:cs typeface="Georgia"/>
                <a:sym typeface="Georgia"/>
              </a:rPr>
              <a:t>How I hate Maths!</a:t>
            </a:r>
            <a:endParaRPr/>
          </a:p>
          <a:p>
            <a:pPr indent="-228600" lvl="1" marL="685800" rtl="0" algn="l">
              <a:lnSpc>
                <a:spcPct val="90000"/>
              </a:lnSpc>
              <a:spcBef>
                <a:spcPts val="600"/>
              </a:spcBef>
              <a:spcAft>
                <a:spcPts val="0"/>
              </a:spcAft>
              <a:buClr>
                <a:srgbClr val="282421"/>
              </a:buClr>
              <a:buSzPts val="1800"/>
              <a:buChar char="▪"/>
            </a:pPr>
            <a:r>
              <a:rPr lang="en-US" sz="1800">
                <a:solidFill>
                  <a:srgbClr val="282421"/>
                </a:solidFill>
                <a:latin typeface="Georgia"/>
                <a:ea typeface="Georgia"/>
                <a:cs typeface="Georgia"/>
                <a:sym typeface="Georgia"/>
              </a:rPr>
              <a:t>How Marvelous!</a:t>
            </a:r>
            <a:endParaRPr/>
          </a:p>
          <a:p>
            <a:pPr indent="0" lvl="1" marL="457200" rtl="0" algn="l">
              <a:lnSpc>
                <a:spcPct val="90000"/>
              </a:lnSpc>
              <a:spcBef>
                <a:spcPts val="600"/>
              </a:spcBef>
              <a:spcAft>
                <a:spcPts val="0"/>
              </a:spcAft>
              <a:buClr>
                <a:schemeClr val="dk1"/>
              </a:buClr>
              <a:buSzPts val="1800"/>
              <a:buNone/>
            </a:pPr>
            <a:r>
              <a:t/>
            </a:r>
            <a:endParaRPr sz="18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animEffect filter="fade" transition="in">
                                      <p:cBhvr>
                                        <p:cTn dur="500"/>
                                        <p:tgtEl>
                                          <p:spTgt spid="4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 st="1"/>
                                            </p:txEl>
                                          </p:spTgt>
                                        </p:tgtEl>
                                        <p:attrNameLst>
                                          <p:attrName>style.visibility</p:attrName>
                                        </p:attrNameLst>
                                      </p:cBhvr>
                                      <p:to>
                                        <p:strVal val="visible"/>
                                      </p:to>
                                    </p:set>
                                    <p:animEffect filter="fade" transition="in">
                                      <p:cBhvr>
                                        <p:cTn dur="500"/>
                                        <p:tgtEl>
                                          <p:spTgt spid="4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2" st="2"/>
                                            </p:txEl>
                                          </p:spTgt>
                                        </p:tgtEl>
                                        <p:attrNameLst>
                                          <p:attrName>style.visibility</p:attrName>
                                        </p:attrNameLst>
                                      </p:cBhvr>
                                      <p:to>
                                        <p:strVal val="visible"/>
                                      </p:to>
                                    </p:set>
                                    <p:animEffect filter="fade" transition="in">
                                      <p:cBhvr>
                                        <p:cTn dur="500"/>
                                        <p:tgtEl>
                                          <p:spTgt spid="4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3" st="3"/>
                                            </p:txEl>
                                          </p:spTgt>
                                        </p:tgtEl>
                                        <p:attrNameLst>
                                          <p:attrName>style.visibility</p:attrName>
                                        </p:attrNameLst>
                                      </p:cBhvr>
                                      <p:to>
                                        <p:strVal val="visible"/>
                                      </p:to>
                                    </p:set>
                                    <p:animEffect filter="fade" transition="in">
                                      <p:cBhvr>
                                        <p:cTn dur="500"/>
                                        <p:tgtEl>
                                          <p:spTgt spid="4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4" st="4"/>
                                            </p:txEl>
                                          </p:spTgt>
                                        </p:tgtEl>
                                        <p:attrNameLst>
                                          <p:attrName>style.visibility</p:attrName>
                                        </p:attrNameLst>
                                      </p:cBhvr>
                                      <p:to>
                                        <p:strVal val="visible"/>
                                      </p:to>
                                    </p:set>
                                    <p:animEffect filter="fade" transition="in">
                                      <p:cBhvr>
                                        <p:cTn dur="500"/>
                                        <p:tgtEl>
                                          <p:spTgt spid="4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5" st="5"/>
                                            </p:txEl>
                                          </p:spTgt>
                                        </p:tgtEl>
                                        <p:attrNameLst>
                                          <p:attrName>style.visibility</p:attrName>
                                        </p:attrNameLst>
                                      </p:cBhvr>
                                      <p:to>
                                        <p:strVal val="visible"/>
                                      </p:to>
                                    </p:set>
                                    <p:animEffect filter="fade" transition="in">
                                      <p:cBhvr>
                                        <p:cTn dur="500"/>
                                        <p:tgtEl>
                                          <p:spTgt spid="4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6" st="6"/>
                                            </p:txEl>
                                          </p:spTgt>
                                        </p:tgtEl>
                                        <p:attrNameLst>
                                          <p:attrName>style.visibility</p:attrName>
                                        </p:attrNameLst>
                                      </p:cBhvr>
                                      <p:to>
                                        <p:strVal val="visible"/>
                                      </p:to>
                                    </p:set>
                                    <p:animEffect filter="fade" transition="in">
                                      <p:cBhvr>
                                        <p:cTn dur="500"/>
                                        <p:tgtEl>
                                          <p:spTgt spid="4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7" st="7"/>
                                            </p:txEl>
                                          </p:spTgt>
                                        </p:tgtEl>
                                        <p:attrNameLst>
                                          <p:attrName>style.visibility</p:attrName>
                                        </p:attrNameLst>
                                      </p:cBhvr>
                                      <p:to>
                                        <p:strVal val="visible"/>
                                      </p:to>
                                    </p:set>
                                    <p:animEffect filter="fade" transition="in">
                                      <p:cBhvr>
                                        <p:cTn dur="500"/>
                                        <p:tgtEl>
                                          <p:spTgt spid="4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8" st="8"/>
                                            </p:txEl>
                                          </p:spTgt>
                                        </p:tgtEl>
                                        <p:attrNameLst>
                                          <p:attrName>style.visibility</p:attrName>
                                        </p:attrNameLst>
                                      </p:cBhvr>
                                      <p:to>
                                        <p:strVal val="visible"/>
                                      </p:to>
                                    </p:set>
                                    <p:animEffect filter="fade" transition="in">
                                      <p:cBhvr>
                                        <p:cTn dur="500"/>
                                        <p:tgtEl>
                                          <p:spTgt spid="4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9" st="9"/>
                                            </p:txEl>
                                          </p:spTgt>
                                        </p:tgtEl>
                                        <p:attrNameLst>
                                          <p:attrName>style.visibility</p:attrName>
                                        </p:attrNameLst>
                                      </p:cBhvr>
                                      <p:to>
                                        <p:strVal val="visible"/>
                                      </p:to>
                                    </p:set>
                                    <p:animEffect filter="fade" transition="in">
                                      <p:cBhvr>
                                        <p:cTn dur="500"/>
                                        <p:tgtEl>
                                          <p:spTgt spid="44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0" st="10"/>
                                            </p:txEl>
                                          </p:spTgt>
                                        </p:tgtEl>
                                        <p:attrNameLst>
                                          <p:attrName>style.visibility</p:attrName>
                                        </p:attrNameLst>
                                      </p:cBhvr>
                                      <p:to>
                                        <p:strVal val="visible"/>
                                      </p:to>
                                    </p:set>
                                    <p:animEffect filter="fade" transition="in">
                                      <p:cBhvr>
                                        <p:cTn dur="500"/>
                                        <p:tgtEl>
                                          <p:spTgt spid="44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1" st="11"/>
                                            </p:txEl>
                                          </p:spTgt>
                                        </p:tgtEl>
                                        <p:attrNameLst>
                                          <p:attrName>style.visibility</p:attrName>
                                        </p:attrNameLst>
                                      </p:cBhvr>
                                      <p:to>
                                        <p:strVal val="visible"/>
                                      </p:to>
                                    </p:set>
                                    <p:animEffect filter="fade" transition="in">
                                      <p:cBhvr>
                                        <p:cTn dur="500"/>
                                        <p:tgtEl>
                                          <p:spTgt spid="44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2" st="12"/>
                                            </p:txEl>
                                          </p:spTgt>
                                        </p:tgtEl>
                                        <p:attrNameLst>
                                          <p:attrName>style.visibility</p:attrName>
                                        </p:attrNameLst>
                                      </p:cBhvr>
                                      <p:to>
                                        <p:strVal val="visible"/>
                                      </p:to>
                                    </p:set>
                                    <p:animEffect filter="fade" transition="in">
                                      <p:cBhvr>
                                        <p:cTn dur="500"/>
                                        <p:tgtEl>
                                          <p:spTgt spid="44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3" st="13"/>
                                            </p:txEl>
                                          </p:spTgt>
                                        </p:tgtEl>
                                        <p:attrNameLst>
                                          <p:attrName>style.visibility</p:attrName>
                                        </p:attrNameLst>
                                      </p:cBhvr>
                                      <p:to>
                                        <p:strVal val="visible"/>
                                      </p:to>
                                    </p:set>
                                    <p:animEffect filter="fade" transition="in">
                                      <p:cBhvr>
                                        <p:cTn dur="500"/>
                                        <p:tgtEl>
                                          <p:spTgt spid="44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4" st="14"/>
                                            </p:txEl>
                                          </p:spTgt>
                                        </p:tgtEl>
                                        <p:attrNameLst>
                                          <p:attrName>style.visibility</p:attrName>
                                        </p:attrNameLst>
                                      </p:cBhvr>
                                      <p:to>
                                        <p:strVal val="visible"/>
                                      </p:to>
                                    </p:set>
                                    <p:animEffect filter="fade" transition="in">
                                      <p:cBhvr>
                                        <p:cTn dur="500"/>
                                        <p:tgtEl>
                                          <p:spTgt spid="44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5" st="15"/>
                                            </p:txEl>
                                          </p:spTgt>
                                        </p:tgtEl>
                                        <p:attrNameLst>
                                          <p:attrName>style.visibility</p:attrName>
                                        </p:attrNameLst>
                                      </p:cBhvr>
                                      <p:to>
                                        <p:strVal val="visible"/>
                                      </p:to>
                                    </p:set>
                                    <p:animEffect filter="fade" transition="in">
                                      <p:cBhvr>
                                        <p:cTn dur="500"/>
                                        <p:tgtEl>
                                          <p:spTgt spid="440">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type="title"/>
          </p:nvPr>
        </p:nvSpPr>
        <p:spPr>
          <a:xfrm>
            <a:off x="631065" y="76200"/>
            <a:ext cx="11359166"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chemeClr val="dk1"/>
              </a:buClr>
              <a:buSzPts val="2800"/>
              <a:buFont typeface="Arial"/>
              <a:buNone/>
            </a:pPr>
            <a:r>
              <a:rPr b="1" lang="en-US"/>
              <a:t>ACTIVITY: Identify the sentence structural types of the following:</a:t>
            </a:r>
            <a:endParaRPr b="1"/>
          </a:p>
        </p:txBody>
      </p:sp>
      <p:sp>
        <p:nvSpPr>
          <p:cNvPr id="446" name="Google Shape;446;p52"/>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0" lvl="0" marL="0" rtl="0" algn="l">
              <a:lnSpc>
                <a:spcPct val="80000"/>
              </a:lnSpc>
              <a:spcBef>
                <a:spcPts val="0"/>
              </a:spcBef>
              <a:spcAft>
                <a:spcPts val="0"/>
              </a:spcAft>
              <a:buClr>
                <a:schemeClr val="dk1"/>
              </a:buClr>
              <a:buSzPts val="1850"/>
              <a:buNone/>
            </a:pPr>
            <a:r>
              <a:rPr lang="en-US" sz="1850"/>
              <a:t>1. Give the orange juice to Cecilia.</a:t>
            </a:r>
            <a:endParaRPr/>
          </a:p>
          <a:p>
            <a:pPr indent="0" lvl="0" marL="0" rtl="0" algn="l">
              <a:lnSpc>
                <a:spcPct val="80000"/>
              </a:lnSpc>
              <a:spcBef>
                <a:spcPts val="1800"/>
              </a:spcBef>
              <a:spcAft>
                <a:spcPts val="0"/>
              </a:spcAft>
              <a:buClr>
                <a:schemeClr val="dk1"/>
              </a:buClr>
              <a:buSzPts val="1850"/>
              <a:buNone/>
            </a:pPr>
            <a:r>
              <a:rPr lang="en-US" sz="1850"/>
              <a:t>2. How sleepy I am!</a:t>
            </a:r>
            <a:endParaRPr/>
          </a:p>
          <a:p>
            <a:pPr indent="0" lvl="0" marL="0" rtl="0" algn="l">
              <a:lnSpc>
                <a:spcPct val="80000"/>
              </a:lnSpc>
              <a:spcBef>
                <a:spcPts val="1800"/>
              </a:spcBef>
              <a:spcAft>
                <a:spcPts val="0"/>
              </a:spcAft>
              <a:buClr>
                <a:schemeClr val="dk1"/>
              </a:buClr>
              <a:buSzPts val="1850"/>
              <a:buNone/>
            </a:pPr>
            <a:r>
              <a:rPr lang="en-US" sz="1850"/>
              <a:t>3. What a funny dream I had last night!</a:t>
            </a:r>
            <a:endParaRPr/>
          </a:p>
          <a:p>
            <a:pPr indent="0" lvl="0" marL="0" rtl="0" algn="l">
              <a:lnSpc>
                <a:spcPct val="80000"/>
              </a:lnSpc>
              <a:spcBef>
                <a:spcPts val="1800"/>
              </a:spcBef>
              <a:spcAft>
                <a:spcPts val="0"/>
              </a:spcAft>
              <a:buClr>
                <a:schemeClr val="dk1"/>
              </a:buClr>
              <a:buSzPts val="1850"/>
              <a:buNone/>
            </a:pPr>
            <a:r>
              <a:rPr lang="en-US" sz="1850"/>
              <a:t>4. I can hardly wait for the dance!</a:t>
            </a:r>
            <a:endParaRPr/>
          </a:p>
          <a:p>
            <a:pPr indent="0" lvl="0" marL="0" rtl="0" algn="l">
              <a:lnSpc>
                <a:spcPct val="80000"/>
              </a:lnSpc>
              <a:spcBef>
                <a:spcPts val="1800"/>
              </a:spcBef>
              <a:spcAft>
                <a:spcPts val="0"/>
              </a:spcAft>
              <a:buClr>
                <a:schemeClr val="dk1"/>
              </a:buClr>
              <a:buSzPts val="1850"/>
              <a:buNone/>
            </a:pPr>
            <a:r>
              <a:rPr lang="en-US" sz="1850"/>
              <a:t>5. Please don’t talk so loudly.</a:t>
            </a:r>
            <a:endParaRPr/>
          </a:p>
          <a:p>
            <a:pPr indent="0" lvl="0" marL="0" rtl="0" algn="l">
              <a:lnSpc>
                <a:spcPct val="80000"/>
              </a:lnSpc>
              <a:spcBef>
                <a:spcPts val="1800"/>
              </a:spcBef>
              <a:spcAft>
                <a:spcPts val="0"/>
              </a:spcAft>
              <a:buClr>
                <a:schemeClr val="dk1"/>
              </a:buClr>
              <a:buSzPts val="1850"/>
              <a:buNone/>
            </a:pPr>
            <a:r>
              <a:rPr lang="en-US" sz="1850"/>
              <a:t>6. Tell Ali that it’s time to get up.</a:t>
            </a:r>
            <a:endParaRPr/>
          </a:p>
          <a:p>
            <a:pPr indent="0" lvl="0" marL="0" rtl="0" algn="l">
              <a:lnSpc>
                <a:spcPct val="80000"/>
              </a:lnSpc>
              <a:spcBef>
                <a:spcPts val="1800"/>
              </a:spcBef>
              <a:spcAft>
                <a:spcPts val="0"/>
              </a:spcAft>
              <a:buClr>
                <a:schemeClr val="dk1"/>
              </a:buClr>
              <a:buSzPts val="1850"/>
              <a:buNone/>
            </a:pPr>
            <a:r>
              <a:rPr lang="en-US" sz="1850"/>
              <a:t>7. Put the timer where you’ll be sure to see it.</a:t>
            </a:r>
            <a:endParaRPr/>
          </a:p>
          <a:p>
            <a:pPr indent="0" lvl="0" marL="0" rtl="0" algn="l">
              <a:lnSpc>
                <a:spcPct val="80000"/>
              </a:lnSpc>
              <a:spcBef>
                <a:spcPts val="1800"/>
              </a:spcBef>
              <a:spcAft>
                <a:spcPts val="0"/>
              </a:spcAft>
              <a:buClr>
                <a:schemeClr val="dk1"/>
              </a:buClr>
              <a:buSzPts val="1850"/>
              <a:buNone/>
            </a:pPr>
            <a:r>
              <a:rPr lang="en-US" sz="1850"/>
              <a:t>8. I love peanut butter sandwiches.</a:t>
            </a:r>
            <a:endParaRPr sz="1850"/>
          </a:p>
          <a:p>
            <a:pPr indent="0" lvl="0" marL="0" rtl="0" algn="l">
              <a:lnSpc>
                <a:spcPct val="80000"/>
              </a:lnSpc>
              <a:spcBef>
                <a:spcPts val="1800"/>
              </a:spcBef>
              <a:spcAft>
                <a:spcPts val="0"/>
              </a:spcAft>
              <a:buClr>
                <a:schemeClr val="dk1"/>
              </a:buClr>
              <a:buSzPts val="1850"/>
              <a:buNone/>
            </a:pPr>
            <a:r>
              <a:rPr lang="en-US" sz="1850"/>
              <a:t>9. The toast is burning!</a:t>
            </a:r>
            <a:endParaRPr/>
          </a:p>
          <a:p>
            <a:pPr indent="0" lvl="0" marL="0" rtl="0" algn="l">
              <a:lnSpc>
                <a:spcPct val="80000"/>
              </a:lnSpc>
              <a:spcBef>
                <a:spcPts val="1800"/>
              </a:spcBef>
              <a:spcAft>
                <a:spcPts val="0"/>
              </a:spcAft>
              <a:buClr>
                <a:schemeClr val="dk1"/>
              </a:buClr>
              <a:buSzPts val="1850"/>
              <a:buNone/>
            </a:pPr>
            <a:r>
              <a:rPr lang="en-US" sz="1850"/>
              <a:t>10. Give this bottle to the baby.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CONJUNCTIONS </a:t>
            </a:r>
            <a:endParaRPr sz="4400">
              <a:solidFill>
                <a:srgbClr val="282421"/>
              </a:solidFill>
            </a:endParaRPr>
          </a:p>
        </p:txBody>
      </p:sp>
      <p:sp>
        <p:nvSpPr>
          <p:cNvPr id="452" name="Google Shape;452;p5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0" lvl="0" marL="0" rtl="0" algn="just">
              <a:lnSpc>
                <a:spcPct val="90000"/>
              </a:lnSpc>
              <a:spcBef>
                <a:spcPts val="0"/>
              </a:spcBef>
              <a:spcAft>
                <a:spcPts val="0"/>
              </a:spcAft>
              <a:buClr>
                <a:srgbClr val="282421"/>
              </a:buClr>
              <a:buSzPts val="2800"/>
              <a:buNone/>
            </a:pPr>
            <a:r>
              <a:rPr lang="en-US" sz="2800">
                <a:solidFill>
                  <a:srgbClr val="282421"/>
                </a:solidFill>
                <a:latin typeface="Georgia"/>
                <a:ea typeface="Georgia"/>
                <a:cs typeface="Georgia"/>
                <a:sym typeface="Georgia"/>
              </a:rPr>
              <a:t>A Conjunction connects and shows a relationship between words, phrases, or clauses. Conjunctions are always used within the sentences. They are called connectors as well.</a:t>
            </a:r>
            <a:endParaRPr/>
          </a:p>
          <a:p>
            <a:pPr indent="0" lvl="0" marL="0" rtl="0" algn="just">
              <a:lnSpc>
                <a:spcPct val="90000"/>
              </a:lnSpc>
              <a:spcBef>
                <a:spcPts val="1800"/>
              </a:spcBef>
              <a:spcAft>
                <a:spcPts val="0"/>
              </a:spcAft>
              <a:buClr>
                <a:srgbClr val="282421"/>
              </a:buClr>
              <a:buSzPts val="2800"/>
              <a:buNone/>
            </a:pPr>
            <a:r>
              <a:rPr lang="en-US" sz="2800">
                <a:solidFill>
                  <a:srgbClr val="282421"/>
                </a:solidFill>
                <a:latin typeface="Georgia"/>
                <a:ea typeface="Georgia"/>
                <a:cs typeface="Georgia"/>
                <a:sym typeface="Georgia"/>
              </a:rPr>
              <a:t>For Example:  </a:t>
            </a:r>
            <a:endParaRPr/>
          </a:p>
          <a:p>
            <a:pPr indent="-228600" lvl="0" marL="228600" rtl="0" algn="just">
              <a:lnSpc>
                <a:spcPct val="90000"/>
              </a:lnSpc>
              <a:spcBef>
                <a:spcPts val="1800"/>
              </a:spcBef>
              <a:spcAft>
                <a:spcPts val="0"/>
              </a:spcAft>
              <a:buClr>
                <a:srgbClr val="282421"/>
              </a:buClr>
              <a:buSzPts val="2800"/>
              <a:buChar char="▪"/>
            </a:pPr>
            <a:r>
              <a:rPr i="1" lang="en-US" sz="2800">
                <a:solidFill>
                  <a:srgbClr val="282421"/>
                </a:solidFill>
                <a:latin typeface="Georgia"/>
                <a:ea typeface="Georgia"/>
                <a:cs typeface="Georgia"/>
                <a:sym typeface="Georgia"/>
              </a:rPr>
              <a:t>I bought pen and pencil.</a:t>
            </a:r>
            <a:endParaRPr/>
          </a:p>
          <a:p>
            <a:pPr indent="-228600" lvl="0" marL="228600" rtl="0" algn="just">
              <a:lnSpc>
                <a:spcPct val="90000"/>
              </a:lnSpc>
              <a:spcBef>
                <a:spcPts val="1800"/>
              </a:spcBef>
              <a:spcAft>
                <a:spcPts val="0"/>
              </a:spcAft>
              <a:buClr>
                <a:srgbClr val="282421"/>
              </a:buClr>
              <a:buSzPts val="2800"/>
              <a:buChar char="▪"/>
            </a:pPr>
            <a:r>
              <a:rPr i="1" lang="en-US" sz="2800">
                <a:solidFill>
                  <a:srgbClr val="282421"/>
                </a:solidFill>
                <a:latin typeface="Georgia"/>
                <a:ea typeface="Georgia"/>
                <a:cs typeface="Georgia"/>
                <a:sym typeface="Georgia"/>
              </a:rPr>
              <a:t>When you are not here, the house seems very empty.</a:t>
            </a:r>
            <a:endParaRPr/>
          </a:p>
          <a:p>
            <a:pPr indent="0" lvl="0" marL="0" rtl="0" algn="just">
              <a:lnSpc>
                <a:spcPct val="90000"/>
              </a:lnSpc>
              <a:spcBef>
                <a:spcPts val="1800"/>
              </a:spcBef>
              <a:spcAft>
                <a:spcPts val="0"/>
              </a:spcAft>
              <a:buClr>
                <a:schemeClr val="dk1"/>
              </a:buClr>
              <a:buSzPts val="2800"/>
              <a:buNone/>
            </a:pPr>
            <a:r>
              <a:t/>
            </a:r>
            <a:endParaRPr sz="2800">
              <a:solidFill>
                <a:srgbClr val="28242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54"/>
          <p:cNvSpPr/>
          <p:nvPr/>
        </p:nvSpPr>
        <p:spPr>
          <a:xfrm>
            <a:off x="8468889" y="3303915"/>
            <a:ext cx="472463" cy="3112066"/>
          </a:xfrm>
          <a:custGeom>
            <a:rect b="b" l="l" r="r" t="t"/>
            <a:pathLst>
              <a:path extrusionOk="0" h="120000" w="120000">
                <a:moveTo>
                  <a:pt x="0" y="0"/>
                </a:moveTo>
                <a:lnTo>
                  <a:pt x="0" y="102044"/>
                </a:lnTo>
                <a:lnTo>
                  <a:pt x="90385" y="102044"/>
                </a:lnTo>
              </a:path>
            </a:pathLst>
          </a:custGeom>
          <a:noFill/>
          <a:ln cap="flat" cmpd="sng" w="12700">
            <a:solidFill>
              <a:srgbClr val="528CBE"/>
            </a:solidFill>
            <a:prstDash val="solid"/>
            <a:miter lim="800000"/>
            <a:headEnd len="sm" w="sm" type="none"/>
            <a:tailEnd len="sm" w="sm" type="none"/>
          </a:ln>
        </p:spPr>
      </p:sp>
      <p:sp>
        <p:nvSpPr>
          <p:cNvPr id="458" name="Google Shape;458;p54"/>
          <p:cNvSpPr/>
          <p:nvPr/>
        </p:nvSpPr>
        <p:spPr>
          <a:xfrm>
            <a:off x="5891636" y="1186866"/>
            <a:ext cx="1859986" cy="806480"/>
          </a:xfrm>
          <a:custGeom>
            <a:rect b="b" l="l" r="r" t="t"/>
            <a:pathLst>
              <a:path extrusionOk="0" h="120000" w="120000">
                <a:moveTo>
                  <a:pt x="0" y="0"/>
                </a:moveTo>
                <a:lnTo>
                  <a:pt x="0" y="102044"/>
                </a:lnTo>
                <a:lnTo>
                  <a:pt x="90385" y="102044"/>
                </a:lnTo>
              </a:path>
            </a:pathLst>
          </a:custGeom>
          <a:noFill/>
          <a:ln cap="flat" cmpd="sng" w="12700">
            <a:solidFill>
              <a:srgbClr val="487AA8"/>
            </a:solidFill>
            <a:prstDash val="solid"/>
            <a:miter lim="800000"/>
            <a:headEnd len="sm" w="sm" type="none"/>
            <a:tailEnd len="sm" w="sm" type="none"/>
          </a:ln>
        </p:spPr>
      </p:sp>
      <p:sp>
        <p:nvSpPr>
          <p:cNvPr id="459" name="Google Shape;459;p54"/>
          <p:cNvSpPr/>
          <p:nvPr/>
        </p:nvSpPr>
        <p:spPr>
          <a:xfrm>
            <a:off x="2970111" y="3945015"/>
            <a:ext cx="207833" cy="806480"/>
          </a:xfrm>
          <a:custGeom>
            <a:rect b="b" l="l" r="r" t="t"/>
            <a:pathLst>
              <a:path extrusionOk="0" h="120000" w="120000">
                <a:moveTo>
                  <a:pt x="90385" y="0"/>
                </a:moveTo>
                <a:lnTo>
                  <a:pt x="90385" y="102044"/>
                </a:lnTo>
                <a:lnTo>
                  <a:pt x="0" y="102044"/>
                </a:lnTo>
              </a:path>
            </a:pathLst>
          </a:custGeom>
          <a:noFill/>
          <a:ln cap="flat" cmpd="sng" w="12700">
            <a:solidFill>
              <a:srgbClr val="528CBE"/>
            </a:solidFill>
            <a:prstDash val="solid"/>
            <a:miter lim="800000"/>
            <a:headEnd len="sm" w="sm" type="none"/>
            <a:tailEnd len="sm" w="sm" type="none"/>
          </a:ln>
        </p:spPr>
      </p:sp>
      <p:sp>
        <p:nvSpPr>
          <p:cNvPr id="460" name="Google Shape;460;p54"/>
          <p:cNvSpPr/>
          <p:nvPr/>
        </p:nvSpPr>
        <p:spPr>
          <a:xfrm>
            <a:off x="3126653" y="3945014"/>
            <a:ext cx="441095" cy="2518817"/>
          </a:xfrm>
          <a:custGeom>
            <a:rect b="b" l="l" r="r" t="t"/>
            <a:pathLst>
              <a:path extrusionOk="0" h="120000" w="120000">
                <a:moveTo>
                  <a:pt x="0" y="0"/>
                </a:moveTo>
                <a:lnTo>
                  <a:pt x="0" y="102044"/>
                </a:lnTo>
                <a:lnTo>
                  <a:pt x="90385" y="102044"/>
                </a:lnTo>
              </a:path>
            </a:pathLst>
          </a:custGeom>
          <a:noFill/>
          <a:ln cap="flat" cmpd="sng" w="12700">
            <a:solidFill>
              <a:srgbClr val="528CBE"/>
            </a:solidFill>
            <a:prstDash val="solid"/>
            <a:miter lim="800000"/>
            <a:headEnd len="sm" w="sm" type="none"/>
            <a:tailEnd len="sm" w="sm" type="none"/>
          </a:ln>
        </p:spPr>
      </p:sp>
      <p:sp>
        <p:nvSpPr>
          <p:cNvPr id="461" name="Google Shape;461;p54"/>
          <p:cNvSpPr/>
          <p:nvPr/>
        </p:nvSpPr>
        <p:spPr>
          <a:xfrm>
            <a:off x="4186788" y="1186866"/>
            <a:ext cx="2263435" cy="806480"/>
          </a:xfrm>
          <a:custGeom>
            <a:rect b="b" l="l" r="r" t="t"/>
            <a:pathLst>
              <a:path extrusionOk="0" h="120000" w="120000">
                <a:moveTo>
                  <a:pt x="90385" y="0"/>
                </a:moveTo>
                <a:lnTo>
                  <a:pt x="90385" y="102044"/>
                </a:lnTo>
                <a:lnTo>
                  <a:pt x="0" y="102044"/>
                </a:lnTo>
              </a:path>
            </a:pathLst>
          </a:custGeom>
          <a:noFill/>
          <a:ln cap="flat" cmpd="sng" w="12700">
            <a:solidFill>
              <a:srgbClr val="487AA8"/>
            </a:solidFill>
            <a:prstDash val="solid"/>
            <a:miter lim="800000"/>
            <a:headEnd len="sm" w="sm" type="none"/>
            <a:tailEnd len="sm" w="sm" type="none"/>
          </a:ln>
        </p:spPr>
      </p:sp>
      <p:sp>
        <p:nvSpPr>
          <p:cNvPr id="462" name="Google Shape;462;p54"/>
          <p:cNvSpPr/>
          <p:nvPr/>
        </p:nvSpPr>
        <p:spPr>
          <a:xfrm>
            <a:off x="4836562" y="752"/>
            <a:ext cx="2801530" cy="1394824"/>
          </a:xfrm>
          <a:custGeom>
            <a:rect b="b" l="l" r="r" t="t"/>
            <a:pathLst>
              <a:path extrusionOk="0" h="1186113" w="2110146">
                <a:moveTo>
                  <a:pt x="0" y="0"/>
                </a:moveTo>
                <a:lnTo>
                  <a:pt x="2110146" y="0"/>
                </a:lnTo>
                <a:lnTo>
                  <a:pt x="2110146" y="1186113"/>
                </a:lnTo>
                <a:lnTo>
                  <a:pt x="0" y="1186113"/>
                </a:lnTo>
                <a:lnTo>
                  <a:pt x="0" y="0"/>
                </a:lnTo>
                <a:close/>
              </a:path>
            </a:pathLst>
          </a:custGeom>
          <a:solidFill>
            <a:srgbClr val="262626"/>
          </a:solid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n-US" sz="1500">
                <a:solidFill>
                  <a:schemeClr val="lt1"/>
                </a:solidFill>
                <a:latin typeface="Georgia"/>
                <a:ea typeface="Georgia"/>
                <a:cs typeface="Georgia"/>
                <a:sym typeface="Georgia"/>
              </a:rPr>
              <a:t>TYPES OF CONJUNCTIONS</a:t>
            </a:r>
            <a:endParaRPr/>
          </a:p>
        </p:txBody>
      </p:sp>
      <p:sp>
        <p:nvSpPr>
          <p:cNvPr id="463" name="Google Shape;463;p54"/>
          <p:cNvSpPr/>
          <p:nvPr/>
        </p:nvSpPr>
        <p:spPr>
          <a:xfrm>
            <a:off x="2066519" y="1499950"/>
            <a:ext cx="2814970" cy="876608"/>
          </a:xfrm>
          <a:custGeom>
            <a:rect b="b" l="l" r="r" t="t"/>
            <a:pathLst>
              <a:path extrusionOk="0" h="745439" w="2120269">
                <a:moveTo>
                  <a:pt x="0" y="0"/>
                </a:moveTo>
                <a:lnTo>
                  <a:pt x="2120269" y="0"/>
                </a:lnTo>
                <a:lnTo>
                  <a:pt x="2120269" y="745439"/>
                </a:lnTo>
                <a:lnTo>
                  <a:pt x="0" y="745439"/>
                </a:lnTo>
                <a:lnTo>
                  <a:pt x="0" y="0"/>
                </a:lnTo>
                <a:close/>
              </a:path>
            </a:pathLst>
          </a:custGeom>
          <a:solidFill>
            <a:srgbClr val="3F3F3F"/>
          </a:solid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n-US" sz="1500">
                <a:solidFill>
                  <a:schemeClr val="lt1"/>
                </a:solidFill>
                <a:latin typeface="Georgia"/>
                <a:ea typeface="Georgia"/>
                <a:cs typeface="Georgia"/>
                <a:sym typeface="Georgia"/>
              </a:rPr>
              <a:t>COORDINATING CONJUNCTIONS</a:t>
            </a:r>
            <a:endParaRPr/>
          </a:p>
        </p:txBody>
      </p:sp>
      <p:sp>
        <p:nvSpPr>
          <p:cNvPr id="464" name="Google Shape;464;p54"/>
          <p:cNvSpPr/>
          <p:nvPr/>
        </p:nvSpPr>
        <p:spPr>
          <a:xfrm>
            <a:off x="2019191" y="2558475"/>
            <a:ext cx="2940640" cy="1630518"/>
          </a:xfrm>
          <a:custGeom>
            <a:rect b="b" l="l" r="r" t="t"/>
            <a:pathLst>
              <a:path extrusionOk="0" h="1386540" w="2214925">
                <a:moveTo>
                  <a:pt x="0" y="0"/>
                </a:moveTo>
                <a:lnTo>
                  <a:pt x="2214925" y="0"/>
                </a:lnTo>
                <a:lnTo>
                  <a:pt x="2214925" y="1386540"/>
                </a:lnTo>
                <a:lnTo>
                  <a:pt x="0" y="1386540"/>
                </a:lnTo>
                <a:lnTo>
                  <a:pt x="0" y="0"/>
                </a:lnTo>
                <a:close/>
              </a:path>
            </a:pathLst>
          </a:custGeom>
          <a:solidFill>
            <a:srgbClr val="595959"/>
          </a:solid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n-US" sz="1500">
                <a:solidFill>
                  <a:schemeClr val="lt1"/>
                </a:solidFill>
                <a:latin typeface="Georgia"/>
                <a:ea typeface="Georgia"/>
                <a:cs typeface="Georgia"/>
                <a:sym typeface="Georgia"/>
              </a:rPr>
              <a:t>Connect independent clauses, words, phrases and clauses of equal rank: noun with noun, adjective with adjective and so on.</a:t>
            </a:r>
            <a:endParaRPr/>
          </a:p>
        </p:txBody>
      </p:sp>
      <p:sp>
        <p:nvSpPr>
          <p:cNvPr id="465" name="Google Shape;465;p54"/>
          <p:cNvSpPr/>
          <p:nvPr/>
        </p:nvSpPr>
        <p:spPr>
          <a:xfrm>
            <a:off x="3458892" y="5316623"/>
            <a:ext cx="3021991" cy="1811713"/>
          </a:xfrm>
          <a:custGeom>
            <a:rect b="b" l="l" r="r" t="t"/>
            <a:pathLst>
              <a:path extrusionOk="0" h="1540622" w="2276200">
                <a:moveTo>
                  <a:pt x="0" y="0"/>
                </a:moveTo>
                <a:lnTo>
                  <a:pt x="2276200" y="0"/>
                </a:lnTo>
                <a:lnTo>
                  <a:pt x="2276200" y="1540622"/>
                </a:lnTo>
                <a:lnTo>
                  <a:pt x="0" y="1540622"/>
                </a:lnTo>
                <a:lnTo>
                  <a:pt x="0" y="0"/>
                </a:lnTo>
                <a:close/>
              </a:path>
            </a:pathLst>
          </a:custGeom>
          <a:solidFill>
            <a:srgbClr val="7F7F7F"/>
          </a:solidFill>
          <a:ln>
            <a:noFill/>
          </a:ln>
        </p:spPr>
        <p:txBody>
          <a:bodyPr anchorCtr="0" anchor="ctr" bIns="9525" lIns="9525" spcFirstLastPara="1" rIns="9525" wrap="square" tIns="9525">
            <a:noAutofit/>
          </a:bodyPr>
          <a:lstStyle/>
          <a:p>
            <a:pPr indent="-285750" lvl="0" marL="285750" marR="0" rtl="0" algn="l">
              <a:lnSpc>
                <a:spcPct val="90000"/>
              </a:lnSpc>
              <a:spcBef>
                <a:spcPts val="0"/>
              </a:spcBef>
              <a:spcAft>
                <a:spcPts val="0"/>
              </a:spcAft>
              <a:buClr>
                <a:schemeClr val="lt1"/>
              </a:buClr>
              <a:buSzPts val="1500"/>
              <a:buFont typeface="Arial"/>
              <a:buChar char="•"/>
            </a:pPr>
            <a:r>
              <a:rPr lang="en-US" sz="1500">
                <a:solidFill>
                  <a:schemeClr val="lt1"/>
                </a:solidFill>
                <a:latin typeface="Georgia"/>
                <a:ea typeface="Georgia"/>
                <a:cs typeface="Georgia"/>
                <a:sym typeface="Georgia"/>
              </a:rPr>
              <a:t>Bring a pencil and paper tomorrow.</a:t>
            </a:r>
            <a:endParaRPr/>
          </a:p>
          <a:p>
            <a:pPr indent="-285750" lvl="0" marL="285750" marR="0" rtl="0" algn="l">
              <a:lnSpc>
                <a:spcPct val="90000"/>
              </a:lnSpc>
              <a:spcBef>
                <a:spcPts val="525"/>
              </a:spcBef>
              <a:spcAft>
                <a:spcPts val="0"/>
              </a:spcAft>
              <a:buClr>
                <a:schemeClr val="lt1"/>
              </a:buClr>
              <a:buSzPts val="1500"/>
              <a:buFont typeface="Arial"/>
              <a:buChar char="•"/>
            </a:pPr>
            <a:r>
              <a:rPr lang="en-US" sz="1500">
                <a:solidFill>
                  <a:schemeClr val="lt1"/>
                </a:solidFill>
                <a:latin typeface="Georgia"/>
                <a:ea typeface="Georgia"/>
                <a:cs typeface="Georgia"/>
                <a:sym typeface="Georgia"/>
              </a:rPr>
              <a:t>Did she go to the store or to the game?</a:t>
            </a:r>
            <a:endParaRPr/>
          </a:p>
        </p:txBody>
      </p:sp>
      <p:sp>
        <p:nvSpPr>
          <p:cNvPr id="466" name="Google Shape;466;p54"/>
          <p:cNvSpPr/>
          <p:nvPr/>
        </p:nvSpPr>
        <p:spPr>
          <a:xfrm>
            <a:off x="1184798" y="4258100"/>
            <a:ext cx="2370266" cy="876608"/>
          </a:xfrm>
          <a:custGeom>
            <a:rect b="b" l="l" r="r" t="t"/>
            <a:pathLst>
              <a:path extrusionOk="0" h="745439" w="1785313">
                <a:moveTo>
                  <a:pt x="0" y="0"/>
                </a:moveTo>
                <a:lnTo>
                  <a:pt x="1785313" y="0"/>
                </a:lnTo>
                <a:lnTo>
                  <a:pt x="1785313" y="745439"/>
                </a:lnTo>
                <a:lnTo>
                  <a:pt x="0" y="745439"/>
                </a:lnTo>
                <a:lnTo>
                  <a:pt x="0" y="0"/>
                </a:lnTo>
                <a:close/>
              </a:path>
            </a:pathLst>
          </a:custGeom>
          <a:solidFill>
            <a:srgbClr val="3A3838"/>
          </a:solid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n-US" sz="1500">
                <a:solidFill>
                  <a:schemeClr val="lt1"/>
                </a:solidFill>
                <a:latin typeface="Georgia"/>
                <a:ea typeface="Georgia"/>
                <a:cs typeface="Georgia"/>
                <a:sym typeface="Georgia"/>
              </a:rPr>
              <a:t>FANBOYS</a:t>
            </a:r>
            <a:endParaRPr/>
          </a:p>
          <a:p>
            <a:pPr indent="0" lvl="0" marL="0" marR="0" rtl="0" algn="ctr">
              <a:lnSpc>
                <a:spcPct val="90000"/>
              </a:lnSpc>
              <a:spcBef>
                <a:spcPts val="525"/>
              </a:spcBef>
              <a:spcAft>
                <a:spcPts val="0"/>
              </a:spcAft>
              <a:buNone/>
            </a:pPr>
            <a:r>
              <a:rPr lang="en-US" sz="1500">
                <a:solidFill>
                  <a:schemeClr val="lt1"/>
                </a:solidFill>
                <a:latin typeface="Georgia"/>
                <a:ea typeface="Georgia"/>
                <a:cs typeface="Georgia"/>
                <a:sym typeface="Georgia"/>
              </a:rPr>
              <a:t>For, And, Nor, But, Or, Yet, So.</a:t>
            </a:r>
            <a:endParaRPr/>
          </a:p>
        </p:txBody>
      </p:sp>
      <p:sp>
        <p:nvSpPr>
          <p:cNvPr id="467" name="Google Shape;467;p54"/>
          <p:cNvSpPr/>
          <p:nvPr/>
        </p:nvSpPr>
        <p:spPr>
          <a:xfrm>
            <a:off x="7292600" y="1499950"/>
            <a:ext cx="3123394" cy="876608"/>
          </a:xfrm>
          <a:custGeom>
            <a:rect b="b" l="l" r="r" t="t"/>
            <a:pathLst>
              <a:path extrusionOk="0" h="745439" w="2352578">
                <a:moveTo>
                  <a:pt x="0" y="0"/>
                </a:moveTo>
                <a:lnTo>
                  <a:pt x="2352578" y="0"/>
                </a:lnTo>
                <a:lnTo>
                  <a:pt x="2352578" y="745439"/>
                </a:lnTo>
                <a:lnTo>
                  <a:pt x="0" y="745439"/>
                </a:lnTo>
                <a:lnTo>
                  <a:pt x="0" y="0"/>
                </a:lnTo>
                <a:close/>
              </a:path>
            </a:pathLst>
          </a:custGeom>
          <a:solidFill>
            <a:srgbClr val="3F3F3F"/>
          </a:solid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n-US" sz="1500">
                <a:solidFill>
                  <a:schemeClr val="lt1"/>
                </a:solidFill>
                <a:latin typeface="Georgia"/>
                <a:ea typeface="Georgia"/>
                <a:cs typeface="Georgia"/>
                <a:sym typeface="Georgia"/>
              </a:rPr>
              <a:t>SUBORDINATING CONJUNCTIONS</a:t>
            </a:r>
            <a:endParaRPr/>
          </a:p>
        </p:txBody>
      </p:sp>
      <p:sp>
        <p:nvSpPr>
          <p:cNvPr id="468" name="Google Shape;468;p54"/>
          <p:cNvSpPr/>
          <p:nvPr/>
        </p:nvSpPr>
        <p:spPr>
          <a:xfrm>
            <a:off x="7282670" y="2558475"/>
            <a:ext cx="3149759" cy="876608"/>
          </a:xfrm>
          <a:custGeom>
            <a:rect b="b" l="l" r="r" t="t"/>
            <a:pathLst>
              <a:path extrusionOk="0" h="745439" w="2372436">
                <a:moveTo>
                  <a:pt x="0" y="0"/>
                </a:moveTo>
                <a:lnTo>
                  <a:pt x="2372436" y="0"/>
                </a:lnTo>
                <a:lnTo>
                  <a:pt x="2372436" y="745439"/>
                </a:lnTo>
                <a:lnTo>
                  <a:pt x="0" y="745439"/>
                </a:lnTo>
                <a:lnTo>
                  <a:pt x="0" y="0"/>
                </a:lnTo>
                <a:close/>
              </a:path>
            </a:pathLst>
          </a:custGeom>
          <a:solidFill>
            <a:srgbClr val="595959"/>
          </a:solid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n-US" sz="1500">
                <a:solidFill>
                  <a:schemeClr val="lt1"/>
                </a:solidFill>
                <a:latin typeface="Georgia"/>
                <a:ea typeface="Georgia"/>
                <a:cs typeface="Georgia"/>
                <a:sym typeface="Georgia"/>
              </a:rPr>
              <a:t>Connect dependent clauses with main clauses.</a:t>
            </a:r>
            <a:endParaRPr/>
          </a:p>
        </p:txBody>
      </p:sp>
      <p:sp>
        <p:nvSpPr>
          <p:cNvPr id="469" name="Google Shape;469;p54"/>
          <p:cNvSpPr/>
          <p:nvPr/>
        </p:nvSpPr>
        <p:spPr>
          <a:xfrm>
            <a:off x="8824755" y="5205904"/>
            <a:ext cx="2826548" cy="1750798"/>
          </a:xfrm>
          <a:custGeom>
            <a:rect b="b" l="l" r="r" t="t"/>
            <a:pathLst>
              <a:path extrusionOk="0" h="1488822" w="2128990">
                <a:moveTo>
                  <a:pt x="0" y="0"/>
                </a:moveTo>
                <a:lnTo>
                  <a:pt x="2128990" y="0"/>
                </a:lnTo>
                <a:lnTo>
                  <a:pt x="2128990" y="1488822"/>
                </a:lnTo>
                <a:lnTo>
                  <a:pt x="0" y="1488822"/>
                </a:lnTo>
                <a:lnTo>
                  <a:pt x="0" y="0"/>
                </a:lnTo>
                <a:close/>
              </a:path>
            </a:pathLst>
          </a:custGeom>
          <a:solidFill>
            <a:srgbClr val="7F7F7F"/>
          </a:solidFill>
          <a:ln>
            <a:noFill/>
          </a:ln>
        </p:spPr>
        <p:txBody>
          <a:bodyPr anchorCtr="0" anchor="ctr" bIns="9525" lIns="9525" spcFirstLastPara="1" rIns="9525" wrap="square" tIns="9525">
            <a:noAutofit/>
          </a:bodyPr>
          <a:lstStyle/>
          <a:p>
            <a:pPr indent="-285750" lvl="0" marL="285750" marR="0" rtl="0" algn="l">
              <a:lnSpc>
                <a:spcPct val="90000"/>
              </a:lnSpc>
              <a:spcBef>
                <a:spcPts val="0"/>
              </a:spcBef>
              <a:spcAft>
                <a:spcPts val="0"/>
              </a:spcAft>
              <a:buClr>
                <a:schemeClr val="lt1"/>
              </a:buClr>
              <a:buSzPts val="1500"/>
              <a:buFont typeface="Arial"/>
              <a:buChar char="•"/>
            </a:pPr>
            <a:r>
              <a:rPr lang="en-US" sz="1500">
                <a:solidFill>
                  <a:schemeClr val="lt1"/>
                </a:solidFill>
                <a:latin typeface="Georgia"/>
                <a:ea typeface="Georgia"/>
                <a:cs typeface="Georgia"/>
                <a:sym typeface="Georgia"/>
              </a:rPr>
              <a:t>Although she was in pain, she stayed in game.</a:t>
            </a:r>
            <a:endParaRPr/>
          </a:p>
          <a:p>
            <a:pPr indent="-285750" lvl="0" marL="285750" marR="0" rtl="0" algn="l">
              <a:lnSpc>
                <a:spcPct val="90000"/>
              </a:lnSpc>
              <a:spcBef>
                <a:spcPts val="525"/>
              </a:spcBef>
              <a:spcAft>
                <a:spcPts val="0"/>
              </a:spcAft>
              <a:buClr>
                <a:schemeClr val="lt1"/>
              </a:buClr>
              <a:buSzPts val="1500"/>
              <a:buFont typeface="Arial"/>
              <a:buChar char="•"/>
            </a:pPr>
            <a:r>
              <a:rPr lang="en-US" sz="1500">
                <a:solidFill>
                  <a:schemeClr val="lt1"/>
                </a:solidFill>
                <a:latin typeface="Georgia"/>
                <a:ea typeface="Georgia"/>
                <a:cs typeface="Georgia"/>
                <a:sym typeface="Georgia"/>
              </a:rPr>
              <a:t>She stayed in game because she was needed.</a:t>
            </a:r>
            <a:endParaRPr/>
          </a:p>
        </p:txBody>
      </p:sp>
      <p:sp>
        <p:nvSpPr>
          <p:cNvPr id="470" name="Google Shape;470;p54"/>
          <p:cNvSpPr/>
          <p:nvPr/>
        </p:nvSpPr>
        <p:spPr>
          <a:xfrm>
            <a:off x="6048177" y="3616999"/>
            <a:ext cx="3006017" cy="1500316"/>
          </a:xfrm>
          <a:custGeom>
            <a:rect b="b" l="l" r="r" t="t"/>
            <a:pathLst>
              <a:path extrusionOk="0" h="1275820" w="2264168">
                <a:moveTo>
                  <a:pt x="0" y="0"/>
                </a:moveTo>
                <a:lnTo>
                  <a:pt x="2264168" y="0"/>
                </a:lnTo>
                <a:lnTo>
                  <a:pt x="2264168" y="1275820"/>
                </a:lnTo>
                <a:lnTo>
                  <a:pt x="0" y="1275820"/>
                </a:lnTo>
                <a:lnTo>
                  <a:pt x="0" y="0"/>
                </a:lnTo>
                <a:close/>
              </a:path>
            </a:pathLst>
          </a:custGeom>
          <a:solidFill>
            <a:srgbClr val="3A3838"/>
          </a:solid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n-US" sz="1500">
                <a:solidFill>
                  <a:schemeClr val="lt1"/>
                </a:solidFill>
                <a:latin typeface="Georgia"/>
                <a:ea typeface="Georgia"/>
                <a:cs typeface="Georgia"/>
                <a:sym typeface="Georgia"/>
              </a:rPr>
              <a:t>After, Because, Although, as, as if, as long as, as soon as, before, if, since, till, until, when, where, whereas, wherever, whenever</a:t>
            </a:r>
            <a:endParaRPr/>
          </a:p>
        </p:txBody>
      </p:sp>
      <p:sp>
        <p:nvSpPr>
          <p:cNvPr id="471" name="Google Shape;471;p54"/>
          <p:cNvSpPr/>
          <p:nvPr/>
        </p:nvSpPr>
        <p:spPr>
          <a:xfrm>
            <a:off x="8423169" y="2245389"/>
            <a:ext cx="121400" cy="368175"/>
          </a:xfrm>
          <a:custGeom>
            <a:rect b="b" l="l" r="r" t="t"/>
            <a:pathLst>
              <a:path extrusionOk="0" h="120000" w="120000">
                <a:moveTo>
                  <a:pt x="45193" y="0"/>
                </a:moveTo>
                <a:lnTo>
                  <a:pt x="45193" y="102044"/>
                </a:lnTo>
              </a:path>
            </a:pathLst>
          </a:custGeom>
          <a:noFill/>
          <a:ln cap="flat" cmpd="sng" w="12700">
            <a:solidFill>
              <a:srgbClr val="528CBE"/>
            </a:solidFill>
            <a:prstDash val="solid"/>
            <a:miter lim="800000"/>
            <a:headEnd len="sm" w="sm" type="none"/>
            <a:tailEnd len="sm" w="sm" type="none"/>
          </a:ln>
        </p:spPr>
      </p:sp>
      <p:sp>
        <p:nvSpPr>
          <p:cNvPr id="472" name="Google Shape;472;p54"/>
          <p:cNvSpPr/>
          <p:nvPr/>
        </p:nvSpPr>
        <p:spPr>
          <a:xfrm>
            <a:off x="3080934" y="2245389"/>
            <a:ext cx="121400" cy="368175"/>
          </a:xfrm>
          <a:custGeom>
            <a:rect b="b" l="l" r="r" t="t"/>
            <a:pathLst>
              <a:path extrusionOk="0" h="120000" w="120000">
                <a:moveTo>
                  <a:pt x="45193" y="0"/>
                </a:moveTo>
                <a:lnTo>
                  <a:pt x="45193" y="102044"/>
                </a:lnTo>
              </a:path>
            </a:pathLst>
          </a:custGeom>
          <a:noFill/>
          <a:ln cap="flat" cmpd="sng" w="12700">
            <a:solidFill>
              <a:srgbClr val="528CBE"/>
            </a:solidFill>
            <a:prstDash val="solid"/>
            <a:miter lim="800000"/>
            <a:headEnd len="sm" w="sm" type="none"/>
            <a:tailEnd len="sm" w="sm" type="none"/>
          </a:ln>
        </p:spPr>
      </p:sp>
      <p:sp>
        <p:nvSpPr>
          <p:cNvPr id="473" name="Google Shape;473;p54"/>
          <p:cNvSpPr/>
          <p:nvPr/>
        </p:nvSpPr>
        <p:spPr>
          <a:xfrm>
            <a:off x="8312346" y="3303914"/>
            <a:ext cx="207833" cy="1118333"/>
          </a:xfrm>
          <a:custGeom>
            <a:rect b="b" l="l" r="r" t="t"/>
            <a:pathLst>
              <a:path extrusionOk="0" h="120000" w="120000">
                <a:moveTo>
                  <a:pt x="90385" y="0"/>
                </a:moveTo>
                <a:lnTo>
                  <a:pt x="90385" y="102044"/>
                </a:lnTo>
                <a:lnTo>
                  <a:pt x="0" y="102044"/>
                </a:lnTo>
              </a:path>
            </a:pathLst>
          </a:custGeom>
          <a:noFill/>
          <a:ln cap="flat" cmpd="sng" w="12700">
            <a:solidFill>
              <a:srgbClr val="528CBE"/>
            </a:solidFill>
            <a:prstDash val="solid"/>
            <a:miter lim="800000"/>
            <a:headEnd len="sm" w="sm" type="none"/>
            <a:tailEnd len="sm" w="sm"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Coordinating conjunctions</a:t>
            </a:r>
            <a:endParaRPr/>
          </a:p>
        </p:txBody>
      </p:sp>
      <p:sp>
        <p:nvSpPr>
          <p:cNvPr id="479" name="Google Shape;479;p55"/>
          <p:cNvSpPr txBox="1"/>
          <p:nvPr>
            <p:ph idx="1" type="body"/>
          </p:nvPr>
        </p:nvSpPr>
        <p:spPr>
          <a:xfrm>
            <a:off x="1104899" y="1600200"/>
            <a:ext cx="10676283" cy="4946374"/>
          </a:xfrm>
          <a:prstGeom prst="rect">
            <a:avLst/>
          </a:prstGeom>
          <a:noFill/>
          <a:ln>
            <a:noFill/>
          </a:ln>
        </p:spPr>
        <p:txBody>
          <a:bodyPr anchorCtr="0" anchor="t" bIns="45700" lIns="0" spcFirstLastPara="1" rIns="0" wrap="square" tIns="45700">
            <a:noAutofit/>
          </a:bodyPr>
          <a:lstStyle/>
          <a:p>
            <a:pPr indent="0" lvl="0" marL="0" rtl="0" algn="just">
              <a:lnSpc>
                <a:spcPct val="90000"/>
              </a:lnSpc>
              <a:spcBef>
                <a:spcPts val="0"/>
              </a:spcBef>
              <a:spcAft>
                <a:spcPts val="0"/>
              </a:spcAft>
              <a:buClr>
                <a:srgbClr val="282421"/>
              </a:buClr>
              <a:buSzPts val="2400"/>
              <a:buNone/>
            </a:pPr>
            <a:r>
              <a:rPr lang="en-US" sz="2400">
                <a:solidFill>
                  <a:srgbClr val="282421"/>
                </a:solidFill>
                <a:latin typeface="Georgia"/>
                <a:ea typeface="Georgia"/>
                <a:cs typeface="Georgia"/>
                <a:sym typeface="Georgia"/>
              </a:rPr>
              <a:t>Coordinate or join two or more sentences, main clauses, words, or other parts of speech which are of the same syntactic importance. Also known as coordinators, coordinating conjunctions are used to give equal emphasis to a pair of main clauses.</a:t>
            </a:r>
            <a:endParaRPr/>
          </a:p>
          <a:p>
            <a:pPr indent="0" lvl="0" marL="0" rtl="0" algn="just">
              <a:lnSpc>
                <a:spcPct val="90000"/>
              </a:lnSpc>
              <a:spcBef>
                <a:spcPts val="1800"/>
              </a:spcBef>
              <a:spcAft>
                <a:spcPts val="0"/>
              </a:spcAft>
              <a:buClr>
                <a:srgbClr val="282421"/>
              </a:buClr>
              <a:buSzPts val="2400"/>
              <a:buNone/>
            </a:pPr>
            <a:r>
              <a:rPr lang="en-US" sz="2400">
                <a:solidFill>
                  <a:srgbClr val="282421"/>
                </a:solidFill>
                <a:latin typeface="Georgia"/>
                <a:ea typeface="Georgia"/>
                <a:cs typeface="Georgia"/>
                <a:sym typeface="Georgia"/>
              </a:rPr>
              <a:t>Examples:</a:t>
            </a:r>
            <a:endParaRPr/>
          </a:p>
          <a:p>
            <a:pPr indent="-228600" lvl="0" marL="228600" rtl="0" algn="just">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You can eat your cake with a spoon </a:t>
            </a:r>
            <a:r>
              <a:rPr i="1" lang="en-US" sz="2400">
                <a:solidFill>
                  <a:srgbClr val="282421"/>
                </a:solidFill>
                <a:latin typeface="Georgia"/>
                <a:ea typeface="Georgia"/>
                <a:cs typeface="Georgia"/>
                <a:sym typeface="Georgia"/>
              </a:rPr>
              <a:t>or </a:t>
            </a:r>
            <a:r>
              <a:rPr lang="en-US" sz="2400">
                <a:solidFill>
                  <a:srgbClr val="282421"/>
                </a:solidFill>
                <a:latin typeface="Georgia"/>
                <a:ea typeface="Georgia"/>
                <a:cs typeface="Georgia"/>
                <a:sym typeface="Georgia"/>
              </a:rPr>
              <a:t>fork.</a:t>
            </a:r>
            <a:endParaRPr/>
          </a:p>
          <a:p>
            <a:pPr indent="-228600" lvl="0" marL="228600" rtl="0" algn="just">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My dog enjoys being bathed </a:t>
            </a:r>
            <a:r>
              <a:rPr i="1" lang="en-US" sz="2400">
                <a:solidFill>
                  <a:srgbClr val="282421"/>
                </a:solidFill>
                <a:latin typeface="Georgia"/>
                <a:ea typeface="Georgia"/>
                <a:cs typeface="Georgia"/>
                <a:sym typeface="Georgia"/>
              </a:rPr>
              <a:t>but</a:t>
            </a:r>
            <a:r>
              <a:rPr lang="en-US" sz="2400">
                <a:solidFill>
                  <a:srgbClr val="282421"/>
                </a:solidFill>
                <a:latin typeface="Georgia"/>
                <a:ea typeface="Georgia"/>
                <a:cs typeface="Georgia"/>
                <a:sym typeface="Georgia"/>
              </a:rPr>
              <a:t> hates getting his nails trimmed.</a:t>
            </a:r>
            <a:endParaRPr/>
          </a:p>
          <a:p>
            <a:pPr indent="-228600" lvl="0" marL="228600" rtl="0" algn="just">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Bill refuses to eat peas, </a:t>
            </a:r>
            <a:r>
              <a:rPr i="1" lang="en-US" sz="2400">
                <a:solidFill>
                  <a:srgbClr val="282421"/>
                </a:solidFill>
                <a:latin typeface="Georgia"/>
                <a:ea typeface="Georgia"/>
                <a:cs typeface="Georgia"/>
                <a:sym typeface="Georgia"/>
              </a:rPr>
              <a:t>nor</a:t>
            </a:r>
            <a:r>
              <a:rPr lang="en-US" sz="2400">
                <a:solidFill>
                  <a:srgbClr val="282421"/>
                </a:solidFill>
                <a:latin typeface="Georgia"/>
                <a:ea typeface="Georgia"/>
                <a:cs typeface="Georgia"/>
                <a:sym typeface="Georgia"/>
              </a:rPr>
              <a:t> will he touch carrots.</a:t>
            </a:r>
            <a:endParaRPr/>
          </a:p>
          <a:p>
            <a:pPr indent="-228600" lvl="0" marL="228600" rtl="0" algn="just">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I hate to waste a drop of gas, </a:t>
            </a:r>
            <a:r>
              <a:rPr i="1" lang="en-US" sz="2400">
                <a:solidFill>
                  <a:srgbClr val="282421"/>
                </a:solidFill>
                <a:latin typeface="Georgia"/>
                <a:ea typeface="Georgia"/>
                <a:cs typeface="Georgia"/>
                <a:sym typeface="Georgia"/>
              </a:rPr>
              <a:t>for</a:t>
            </a:r>
            <a:r>
              <a:rPr lang="en-US" sz="2400">
                <a:solidFill>
                  <a:srgbClr val="282421"/>
                </a:solidFill>
                <a:latin typeface="Georgia"/>
                <a:ea typeface="Georgia"/>
                <a:cs typeface="Georgia"/>
                <a:sym typeface="Georgia"/>
              </a:rPr>
              <a:t> it is very expensive these days.</a:t>
            </a:r>
            <a:endParaRPr/>
          </a:p>
          <a:p>
            <a:pPr indent="0" lvl="0" marL="0" rtl="0" algn="just">
              <a:lnSpc>
                <a:spcPct val="90000"/>
              </a:lnSpc>
              <a:spcBef>
                <a:spcPts val="1800"/>
              </a:spcBef>
              <a:spcAft>
                <a:spcPts val="0"/>
              </a:spcAft>
              <a:buClr>
                <a:schemeClr val="dk1"/>
              </a:buClr>
              <a:buSzPts val="2400"/>
              <a:buNone/>
            </a:pPr>
            <a:r>
              <a:t/>
            </a:r>
            <a:endParaRPr sz="24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aphicFrame>
        <p:nvGraphicFramePr>
          <p:cNvPr id="484" name="Google Shape;484;p56"/>
          <p:cNvGraphicFramePr/>
          <p:nvPr/>
        </p:nvGraphicFramePr>
        <p:xfrm>
          <a:off x="0" y="-104501"/>
          <a:ext cx="3000000" cy="3000000"/>
        </p:xfrm>
        <a:graphic>
          <a:graphicData uri="http://schemas.openxmlformats.org/drawingml/2006/table">
            <a:tbl>
              <a:tblPr bandRow="1" firstRow="1">
                <a:noFill/>
                <a:tableStyleId>{7F9F6CBF-96E1-4064-B11B-D1592FB85B09}</a:tableStyleId>
              </a:tblPr>
              <a:tblGrid>
                <a:gridCol w="731525"/>
                <a:gridCol w="4781000"/>
                <a:gridCol w="6679475"/>
              </a:tblGrid>
              <a:tr h="300450">
                <a:tc>
                  <a:txBody>
                    <a:bodyPr/>
                    <a:lstStyle/>
                    <a:p>
                      <a:pPr indent="0" lvl="0" marL="0" marR="0" rtl="0" algn="ctr">
                        <a:spcBef>
                          <a:spcPts val="0"/>
                        </a:spcBef>
                        <a:spcAft>
                          <a:spcPts val="0"/>
                        </a:spcAft>
                        <a:buNone/>
                      </a:pPr>
                      <a:r>
                        <a:rPr b="1" lang="en-US" sz="1400" u="none" cap="none" strike="noStrike">
                          <a:latin typeface="Georgia"/>
                          <a:ea typeface="Georgia"/>
                          <a:cs typeface="Georgia"/>
                          <a:sym typeface="Georgia"/>
                        </a:rPr>
                        <a:t>CONJUNCTIONS</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latin typeface="Georgia"/>
                          <a:ea typeface="Georgia"/>
                          <a:cs typeface="Georgia"/>
                          <a:sym typeface="Georgia"/>
                        </a:rPr>
                        <a:t>EXPLANATION</a:t>
                      </a:r>
                      <a:endParaRPr/>
                    </a:p>
                  </a:txBody>
                  <a:tcPr marT="45725" marB="45725" marR="91450" marL="91450"/>
                </a:tc>
                <a:tc>
                  <a:txBody>
                    <a:bodyPr/>
                    <a:lstStyle/>
                    <a:p>
                      <a:pPr indent="0" lvl="0" marL="0" marR="0" rtl="0" algn="ctr">
                        <a:spcBef>
                          <a:spcPts val="0"/>
                        </a:spcBef>
                        <a:spcAft>
                          <a:spcPts val="0"/>
                        </a:spcAft>
                        <a:buNone/>
                      </a:pPr>
                      <a:r>
                        <a:rPr b="1" lang="en-US" sz="2200" u="none" cap="none" strike="noStrike">
                          <a:latin typeface="Georgia"/>
                          <a:ea typeface="Georgia"/>
                          <a:cs typeface="Georgia"/>
                          <a:sym typeface="Georgia"/>
                        </a:rPr>
                        <a:t>EXAMPLES</a:t>
                      </a:r>
                      <a:endParaRPr/>
                    </a:p>
                  </a:txBody>
                  <a:tcPr marT="45725" marB="45725" marR="91450" marL="91450"/>
                </a:tc>
              </a:tr>
              <a:tr h="933550">
                <a:tc>
                  <a:txBody>
                    <a:bodyPr/>
                    <a:lstStyle/>
                    <a:p>
                      <a:pPr indent="0" lvl="0" marL="0" marR="0" rtl="0" algn="l">
                        <a:spcBef>
                          <a:spcPts val="0"/>
                        </a:spcBef>
                        <a:spcAft>
                          <a:spcPts val="0"/>
                        </a:spcAft>
                        <a:buNone/>
                      </a:pPr>
                      <a:r>
                        <a:rPr b="0" lang="en-US" sz="1800" u="none" cap="none" strike="noStrike">
                          <a:latin typeface="Georgia"/>
                          <a:ea typeface="Georgia"/>
                          <a:cs typeface="Georgia"/>
                          <a:sym typeface="Georgia"/>
                        </a:rPr>
                        <a:t>FOR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u="none" cap="none" strike="noStrike">
                          <a:latin typeface="Georgia"/>
                          <a:ea typeface="Georgia"/>
                          <a:cs typeface="Georgia"/>
                          <a:sym typeface="Georgia"/>
                        </a:rPr>
                        <a:t>means </a:t>
                      </a:r>
                      <a:r>
                        <a:rPr b="1" lang="en-US" sz="1800" u="none" cap="none" strike="noStrike">
                          <a:latin typeface="Georgia"/>
                          <a:ea typeface="Georgia"/>
                          <a:cs typeface="Georgia"/>
                          <a:sym typeface="Georgia"/>
                        </a:rPr>
                        <a:t>because</a:t>
                      </a:r>
                      <a:r>
                        <a:rPr b="0" lang="en-US" sz="1800" u="none" cap="none" strike="noStrike">
                          <a:latin typeface="Georgia"/>
                          <a:ea typeface="Georgia"/>
                          <a:cs typeface="Georgia"/>
                          <a:sym typeface="Georgia"/>
                        </a:rPr>
                        <a:t>. It introduces the cause of a </a:t>
                      </a:r>
                      <a:r>
                        <a:rPr b="1" lang="en-US" sz="1800" u="none" cap="none" strike="noStrike">
                          <a:latin typeface="Georgia"/>
                          <a:ea typeface="Georgia"/>
                          <a:cs typeface="Georgia"/>
                          <a:sym typeface="Georgia"/>
                        </a:rPr>
                        <a:t>cause-effect relationship</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Georgia"/>
                        <a:buNone/>
                      </a:pPr>
                      <a:r>
                        <a:rPr b="0" lang="en-US" sz="1800" u="none" cap="none" strike="noStrike">
                          <a:latin typeface="Georgia"/>
                          <a:ea typeface="Georgia"/>
                          <a:cs typeface="Georgia"/>
                          <a:sym typeface="Georgia"/>
                        </a:rPr>
                        <a:t>The car that the police seized at the crime scene had been sold in auction, for no one came forward to claim it. (The reason the car was sold was because no one claimed it.)</a:t>
                      </a:r>
                      <a:endParaRPr/>
                    </a:p>
                  </a:txBody>
                  <a:tcPr marT="45725" marB="45725" marR="91450" marL="91450"/>
                </a:tc>
              </a:tr>
              <a:tr h="933550">
                <a:tc>
                  <a:txBody>
                    <a:bodyPr/>
                    <a:lstStyle/>
                    <a:p>
                      <a:pPr indent="0" lvl="0" marL="0" marR="0" rtl="0" algn="l">
                        <a:spcBef>
                          <a:spcPts val="0"/>
                        </a:spcBef>
                        <a:spcAft>
                          <a:spcPts val="0"/>
                        </a:spcAft>
                        <a:buNone/>
                      </a:pPr>
                      <a:r>
                        <a:rPr b="0" lang="en-US" sz="1800" u="none" cap="none" strike="noStrike">
                          <a:latin typeface="Georgia"/>
                          <a:ea typeface="Georgia"/>
                          <a:cs typeface="Georgia"/>
                          <a:sym typeface="Georgia"/>
                        </a:rPr>
                        <a:t>AND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1" lang="en-US" sz="1800">
                          <a:latin typeface="Georgia"/>
                          <a:ea typeface="Georgia"/>
                          <a:cs typeface="Georgia"/>
                          <a:sym typeface="Georgia"/>
                        </a:rPr>
                        <a:t>adds</a:t>
                      </a:r>
                      <a:r>
                        <a:rPr b="0" lang="en-US" sz="1800">
                          <a:latin typeface="Georgia"/>
                          <a:ea typeface="Georgia"/>
                          <a:cs typeface="Georgia"/>
                          <a:sym typeface="Georgia"/>
                        </a:rPr>
                        <a:t> information</a:t>
                      </a:r>
                      <a:endParaRPr/>
                    </a:p>
                    <a:p>
                      <a:pPr indent="0" lvl="0" marL="0" marR="0" rtl="0" algn="l">
                        <a:spcBef>
                          <a:spcPts val="0"/>
                        </a:spcBef>
                        <a:spcAft>
                          <a:spcPts val="0"/>
                        </a:spcAft>
                        <a:buNone/>
                      </a:pPr>
                      <a:r>
                        <a:t/>
                      </a:r>
                      <a:endParaRPr b="0" sz="1800">
                        <a:latin typeface="Georgia"/>
                        <a:ea typeface="Georgia"/>
                        <a:cs typeface="Georgia"/>
                        <a:sym typeface="Georgi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Diabetes is a serious disease, and it is becoming more common. (The second part of the sentence gives more information about diabetes)</a:t>
                      </a:r>
                      <a:endParaRPr/>
                    </a:p>
                  </a:txBody>
                  <a:tcPr marT="45725" marB="45725" marR="91450" marL="91450"/>
                </a:tc>
              </a:tr>
              <a:tr h="653475">
                <a:tc>
                  <a:txBody>
                    <a:bodyPr/>
                    <a:lstStyle/>
                    <a:p>
                      <a:pPr indent="0" lvl="0" marL="0" marR="0" rtl="0" algn="l">
                        <a:spcBef>
                          <a:spcPts val="0"/>
                        </a:spcBef>
                        <a:spcAft>
                          <a:spcPts val="0"/>
                        </a:spcAft>
                        <a:buNone/>
                      </a:pPr>
                      <a:r>
                        <a:rPr b="0" lang="en-US" sz="1800">
                          <a:latin typeface="Georgia"/>
                          <a:ea typeface="Georgia"/>
                          <a:cs typeface="Georgia"/>
                          <a:sym typeface="Georgia"/>
                        </a:rPr>
                        <a:t>NOR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1" lang="en-US" sz="1800">
                          <a:latin typeface="Georgia"/>
                          <a:ea typeface="Georgia"/>
                          <a:cs typeface="Georgia"/>
                          <a:sym typeface="Georgia"/>
                        </a:rPr>
                        <a:t>removes alternatives</a:t>
                      </a:r>
                      <a:r>
                        <a:rPr b="0" lang="en-US" sz="1800">
                          <a:latin typeface="Georgia"/>
                          <a:ea typeface="Georgia"/>
                          <a:cs typeface="Georgia"/>
                          <a:sym typeface="Georgia"/>
                        </a:rPr>
                        <a:t>. It tells what something is not, rather than what it is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The discussion was not exciting, nor was it informative. (This sentence tells us two things that the discussion was not.) </a:t>
                      </a:r>
                      <a:endParaRPr/>
                    </a:p>
                  </a:txBody>
                  <a:tcPr marT="45725" marB="45725" marR="91450" marL="91450"/>
                </a:tc>
              </a:tr>
              <a:tr h="933550">
                <a:tc>
                  <a:txBody>
                    <a:bodyPr/>
                    <a:lstStyle/>
                    <a:p>
                      <a:pPr indent="0" lvl="0" marL="0" marR="0" rtl="0" algn="l">
                        <a:spcBef>
                          <a:spcPts val="0"/>
                        </a:spcBef>
                        <a:spcAft>
                          <a:spcPts val="0"/>
                        </a:spcAft>
                        <a:buNone/>
                      </a:pPr>
                      <a:r>
                        <a:rPr b="0" lang="en-US" sz="1800">
                          <a:latin typeface="Georgia"/>
                          <a:ea typeface="Georgia"/>
                          <a:cs typeface="Georgia"/>
                          <a:sym typeface="Georgia"/>
                        </a:rPr>
                        <a:t>BUT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1" lang="en-US" sz="1800">
                          <a:latin typeface="Georgia"/>
                          <a:ea typeface="Georgia"/>
                          <a:cs typeface="Georgia"/>
                          <a:sym typeface="Georgia"/>
                        </a:rPr>
                        <a:t>contradicts, offers a contrast, or introduces</a:t>
                      </a:r>
                      <a:r>
                        <a:rPr b="0" lang="en-US" sz="1800">
                          <a:latin typeface="Georgia"/>
                          <a:ea typeface="Georgia"/>
                          <a:cs typeface="Georgia"/>
                          <a:sym typeface="Georgia"/>
                        </a:rPr>
                        <a:t> something unexpected</a:t>
                      </a:r>
                      <a:endParaRPr/>
                    </a:p>
                    <a:p>
                      <a:pPr indent="0" lvl="0" marL="0" marR="0" rtl="0" algn="l">
                        <a:spcBef>
                          <a:spcPts val="0"/>
                        </a:spcBef>
                        <a:spcAft>
                          <a:spcPts val="0"/>
                        </a:spcAft>
                        <a:buNone/>
                      </a:pPr>
                      <a:r>
                        <a:t/>
                      </a:r>
                      <a:endParaRPr b="0" sz="1800">
                        <a:latin typeface="Georgia"/>
                        <a:ea typeface="Georgia"/>
                        <a:cs typeface="Georgia"/>
                        <a:sym typeface="Georgi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Smoking has been linked to health problems, but many people continue to smoke. (Many people smoking contrasts with the fact that smoking causes health problems.) </a:t>
                      </a:r>
                      <a:endParaRPr/>
                    </a:p>
                  </a:txBody>
                  <a:tcPr marT="45725" marB="45725" marR="91450" marL="91450"/>
                </a:tc>
              </a:tr>
              <a:tr h="1013450">
                <a:tc>
                  <a:txBody>
                    <a:bodyPr/>
                    <a:lstStyle/>
                    <a:p>
                      <a:pPr indent="0" lvl="0" marL="0" marR="0" rtl="0" algn="l">
                        <a:spcBef>
                          <a:spcPts val="0"/>
                        </a:spcBef>
                        <a:spcAft>
                          <a:spcPts val="0"/>
                        </a:spcAft>
                        <a:buNone/>
                      </a:pPr>
                      <a:r>
                        <a:rPr b="0" lang="en-US" sz="1800">
                          <a:latin typeface="Georgia"/>
                          <a:ea typeface="Georgia"/>
                          <a:cs typeface="Georgia"/>
                          <a:sym typeface="Georgia"/>
                        </a:rPr>
                        <a:t>OR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offers </a:t>
                      </a:r>
                      <a:r>
                        <a:rPr b="1" lang="en-US" sz="1800">
                          <a:latin typeface="Georgia"/>
                          <a:ea typeface="Georgia"/>
                          <a:cs typeface="Georgia"/>
                          <a:sym typeface="Georgia"/>
                        </a:rPr>
                        <a:t>a choice</a:t>
                      </a:r>
                      <a:endParaRPr/>
                    </a:p>
                    <a:p>
                      <a:pPr indent="0" lvl="0" marL="0" marR="0" rtl="0" algn="l">
                        <a:spcBef>
                          <a:spcPts val="0"/>
                        </a:spcBef>
                        <a:spcAft>
                          <a:spcPts val="0"/>
                        </a:spcAft>
                        <a:buNone/>
                      </a:pPr>
                      <a:r>
                        <a:t/>
                      </a:r>
                      <a:endParaRPr b="0" sz="1800">
                        <a:latin typeface="Georgia"/>
                        <a:ea typeface="Georgia"/>
                        <a:cs typeface="Georgia"/>
                        <a:sym typeface="Georgi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The professor may give the students a take-home exam, or he will have them write research papers. (The professor has a choice: requiring an exam or a paper, but not both.) </a:t>
                      </a:r>
                      <a:endParaRPr/>
                    </a:p>
                  </a:txBody>
                  <a:tcPr marT="45725" marB="45725" marR="91450" marL="91450"/>
                </a:tc>
              </a:tr>
              <a:tr h="962150">
                <a:tc>
                  <a:txBody>
                    <a:bodyPr/>
                    <a:lstStyle/>
                    <a:p>
                      <a:pPr indent="0" lvl="0" marL="0" marR="0" rtl="0" algn="l">
                        <a:spcBef>
                          <a:spcPts val="0"/>
                        </a:spcBef>
                        <a:spcAft>
                          <a:spcPts val="0"/>
                        </a:spcAft>
                        <a:buNone/>
                      </a:pPr>
                      <a:r>
                        <a:rPr b="0" lang="en-US" sz="1800">
                          <a:latin typeface="Georgia"/>
                          <a:ea typeface="Georgia"/>
                          <a:cs typeface="Georgia"/>
                          <a:sym typeface="Georgia"/>
                        </a:rPr>
                        <a:t>YET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expresses a </a:t>
                      </a:r>
                      <a:r>
                        <a:rPr b="1" lang="en-US" sz="1800">
                          <a:latin typeface="Georgia"/>
                          <a:ea typeface="Georgia"/>
                          <a:cs typeface="Georgia"/>
                          <a:sym typeface="Georgia"/>
                        </a:rPr>
                        <a:t>stronger contrast than but</a:t>
                      </a:r>
                      <a:endParaRPr/>
                    </a:p>
                    <a:p>
                      <a:pPr indent="0" lvl="0" marL="0" marR="0" rtl="0" algn="l">
                        <a:spcBef>
                          <a:spcPts val="0"/>
                        </a:spcBef>
                        <a:spcAft>
                          <a:spcPts val="0"/>
                        </a:spcAft>
                        <a:buNone/>
                      </a:pPr>
                      <a:r>
                        <a:t/>
                      </a:r>
                      <a:endParaRPr b="0" sz="1800">
                        <a:latin typeface="Georgia"/>
                        <a:ea typeface="Georgia"/>
                        <a:cs typeface="Georgia"/>
                        <a:sym typeface="Georgi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Boris works ten hours a day, yet he has time to volunteer at a homeless shelter. (It is very surprising that Boris has time left for volunteering.) </a:t>
                      </a:r>
                      <a:endParaRPr/>
                    </a:p>
                  </a:txBody>
                  <a:tcPr marT="45725" marB="45725" marR="91450" marL="91450"/>
                </a:tc>
              </a:tr>
              <a:tr h="1013450">
                <a:tc>
                  <a:txBody>
                    <a:bodyPr/>
                    <a:lstStyle/>
                    <a:p>
                      <a:pPr indent="0" lvl="0" marL="0" marR="0" rtl="0" algn="l">
                        <a:spcBef>
                          <a:spcPts val="0"/>
                        </a:spcBef>
                        <a:spcAft>
                          <a:spcPts val="0"/>
                        </a:spcAft>
                        <a:buNone/>
                      </a:pPr>
                      <a:r>
                        <a:rPr b="0" lang="en-US" sz="1800">
                          <a:latin typeface="Georgia"/>
                          <a:ea typeface="Georgia"/>
                          <a:cs typeface="Georgia"/>
                          <a:sym typeface="Georgia"/>
                        </a:rPr>
                        <a:t>SO</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means </a:t>
                      </a:r>
                      <a:r>
                        <a:rPr b="1" lang="en-US" sz="1800">
                          <a:latin typeface="Georgia"/>
                          <a:ea typeface="Georgia"/>
                          <a:cs typeface="Georgia"/>
                          <a:sym typeface="Georgia"/>
                        </a:rPr>
                        <a:t>as a result</a:t>
                      </a:r>
                      <a:r>
                        <a:rPr b="0" lang="en-US" sz="1800">
                          <a:latin typeface="Georgia"/>
                          <a:ea typeface="Georgia"/>
                          <a:cs typeface="Georgia"/>
                          <a:sym typeface="Georgia"/>
                        </a:rPr>
                        <a:t>. It introduces the effect of a cause-effect relationship</a:t>
                      </a:r>
                      <a:endParaRPr/>
                    </a:p>
                    <a:p>
                      <a:pPr indent="0" lvl="0" marL="0" marR="0" rtl="0" algn="l">
                        <a:spcBef>
                          <a:spcPts val="0"/>
                        </a:spcBef>
                        <a:spcAft>
                          <a:spcPts val="0"/>
                        </a:spcAft>
                        <a:buNone/>
                      </a:pPr>
                      <a:r>
                        <a:t/>
                      </a:r>
                      <a:endParaRPr b="0" sz="1800">
                        <a:latin typeface="Georgia"/>
                        <a:ea typeface="Georgia"/>
                        <a:cs typeface="Georgia"/>
                        <a:sym typeface="Georgi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eorgia"/>
                        <a:buNone/>
                      </a:pPr>
                      <a:r>
                        <a:rPr b="0" lang="en-US" sz="1800">
                          <a:latin typeface="Georgia"/>
                          <a:ea typeface="Georgia"/>
                          <a:cs typeface="Georgia"/>
                          <a:sym typeface="Georgia"/>
                        </a:rPr>
                        <a:t>The president did not come because of illness, so someone else gave the achievement awards on her behalf. (Someone else giving the awards is the result of the president’s illness.) </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Subordinating conjunctions</a:t>
            </a:r>
            <a:endParaRPr/>
          </a:p>
        </p:txBody>
      </p:sp>
      <p:sp>
        <p:nvSpPr>
          <p:cNvPr id="490" name="Google Shape;490;p57"/>
          <p:cNvSpPr txBox="1"/>
          <p:nvPr>
            <p:ph idx="1" type="body"/>
          </p:nvPr>
        </p:nvSpPr>
        <p:spPr>
          <a:xfrm>
            <a:off x="1104900" y="1600200"/>
            <a:ext cx="10755796" cy="51816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800"/>
              <a:buNone/>
            </a:pPr>
            <a:r>
              <a:rPr lang="en-US" sz="2800">
                <a:solidFill>
                  <a:srgbClr val="282421"/>
                </a:solidFill>
                <a:latin typeface="Georgia"/>
                <a:ea typeface="Georgia"/>
                <a:cs typeface="Georgia"/>
                <a:sym typeface="Georgia"/>
              </a:rPr>
              <a:t>Subordinating conjunctions are essential parts of complex sentences which include at least two clauses, with one of the clauses being main (independent) and the other being subordinate (dependent).</a:t>
            </a:r>
            <a:endParaRPr/>
          </a:p>
          <a:p>
            <a:pPr indent="0" lvl="0" marL="0" rtl="0" algn="l">
              <a:lnSpc>
                <a:spcPct val="90000"/>
              </a:lnSpc>
              <a:spcBef>
                <a:spcPts val="1800"/>
              </a:spcBef>
              <a:spcAft>
                <a:spcPts val="0"/>
              </a:spcAft>
              <a:buClr>
                <a:srgbClr val="282421"/>
              </a:buClr>
              <a:buSzPts val="2800"/>
              <a:buNone/>
            </a:pPr>
            <a:r>
              <a:rPr lang="en-US" sz="2800">
                <a:solidFill>
                  <a:srgbClr val="282421"/>
                </a:solidFill>
                <a:latin typeface="Georgia"/>
                <a:ea typeface="Georgia"/>
                <a:cs typeface="Georgia"/>
                <a:sym typeface="Georgia"/>
              </a:rPr>
              <a:t>Examples:</a:t>
            </a:r>
            <a:endParaRPr/>
          </a:p>
          <a:p>
            <a:pPr indent="-228600" lvl="0" marL="228600" rtl="0" algn="l">
              <a:lnSpc>
                <a:spcPct val="90000"/>
              </a:lnSpc>
              <a:spcBef>
                <a:spcPts val="1800"/>
              </a:spcBef>
              <a:spcAft>
                <a:spcPts val="0"/>
              </a:spcAft>
              <a:buClr>
                <a:srgbClr val="282421"/>
              </a:buClr>
              <a:buSzPts val="2800"/>
              <a:buChar char="▪"/>
            </a:pPr>
            <a:r>
              <a:rPr b="1" i="1" lang="en-US" sz="2800">
                <a:solidFill>
                  <a:srgbClr val="282421"/>
                </a:solidFill>
                <a:latin typeface="Georgia"/>
                <a:ea typeface="Georgia"/>
                <a:cs typeface="Georgia"/>
                <a:sym typeface="Georgia"/>
              </a:rPr>
              <a:t>As</a:t>
            </a:r>
            <a:r>
              <a:rPr b="1" lang="en-US" sz="2800">
                <a:solidFill>
                  <a:srgbClr val="282421"/>
                </a:solidFill>
                <a:latin typeface="Georgia"/>
                <a:ea typeface="Georgia"/>
                <a:cs typeface="Georgia"/>
                <a:sym typeface="Georgia"/>
              </a:rPr>
              <a:t> </a:t>
            </a:r>
            <a:r>
              <a:rPr lang="en-US" sz="2800">
                <a:solidFill>
                  <a:srgbClr val="282421"/>
                </a:solidFill>
                <a:latin typeface="Georgia"/>
                <a:ea typeface="Georgia"/>
                <a:cs typeface="Georgia"/>
                <a:sym typeface="Georgia"/>
              </a:rPr>
              <a:t>Sherri blew out the candles atop her birthday cake, she caught her hair on fire.</a:t>
            </a:r>
            <a:endParaRPr/>
          </a:p>
          <a:p>
            <a:pPr indent="-228600" lvl="0" marL="228600" rtl="0" algn="l">
              <a:lnSpc>
                <a:spcPct val="90000"/>
              </a:lnSpc>
              <a:spcBef>
                <a:spcPts val="1800"/>
              </a:spcBef>
              <a:spcAft>
                <a:spcPts val="0"/>
              </a:spcAft>
              <a:buClr>
                <a:srgbClr val="282421"/>
              </a:buClr>
              <a:buSzPts val="2800"/>
              <a:buChar char="▪"/>
            </a:pPr>
            <a:r>
              <a:rPr lang="en-US" sz="2800">
                <a:solidFill>
                  <a:srgbClr val="282421"/>
                </a:solidFill>
                <a:latin typeface="Georgia"/>
                <a:ea typeface="Georgia"/>
                <a:cs typeface="Georgia"/>
                <a:sym typeface="Georgia"/>
              </a:rPr>
              <a:t>Sara begins to sneeze </a:t>
            </a:r>
            <a:r>
              <a:rPr b="1" i="1" lang="en-US" sz="2800">
                <a:solidFill>
                  <a:srgbClr val="282421"/>
                </a:solidFill>
                <a:latin typeface="Georgia"/>
                <a:ea typeface="Georgia"/>
                <a:cs typeface="Georgia"/>
                <a:sym typeface="Georgia"/>
              </a:rPr>
              <a:t>whenever</a:t>
            </a:r>
            <a:r>
              <a:rPr lang="en-US" sz="2800">
                <a:solidFill>
                  <a:srgbClr val="282421"/>
                </a:solidFill>
                <a:latin typeface="Georgia"/>
                <a:ea typeface="Georgia"/>
                <a:cs typeface="Georgia"/>
                <a:sym typeface="Georgia"/>
              </a:rPr>
              <a:t> she opens the window to get a breath of fresh air.</a:t>
            </a:r>
            <a:endParaRPr/>
          </a:p>
          <a:p>
            <a:pPr indent="-228600" lvl="0" marL="228600" rtl="0" algn="l">
              <a:lnSpc>
                <a:spcPct val="90000"/>
              </a:lnSpc>
              <a:spcBef>
                <a:spcPts val="1800"/>
              </a:spcBef>
              <a:spcAft>
                <a:spcPts val="0"/>
              </a:spcAft>
              <a:buClr>
                <a:srgbClr val="282421"/>
              </a:buClr>
              <a:buSzPts val="2800"/>
              <a:buChar char="▪"/>
            </a:pPr>
            <a:r>
              <a:rPr b="1" i="1" lang="en-US" sz="2800">
                <a:solidFill>
                  <a:srgbClr val="282421"/>
                </a:solidFill>
                <a:latin typeface="Georgia"/>
                <a:ea typeface="Georgia"/>
                <a:cs typeface="Georgia"/>
                <a:sym typeface="Georgia"/>
              </a:rPr>
              <a:t>When </a:t>
            </a:r>
            <a:r>
              <a:rPr lang="en-US" sz="2800">
                <a:solidFill>
                  <a:srgbClr val="282421"/>
                </a:solidFill>
                <a:latin typeface="Georgia"/>
                <a:ea typeface="Georgia"/>
                <a:cs typeface="Georgia"/>
                <a:sym typeface="Georgia"/>
              </a:rPr>
              <a:t>the doorbell rang, my dog Skeeter barked loudly.</a:t>
            </a:r>
            <a:endParaRPr/>
          </a:p>
          <a:p>
            <a:pPr indent="0" lvl="0" marL="0" rtl="0" algn="l">
              <a:lnSpc>
                <a:spcPct val="90000"/>
              </a:lnSpc>
              <a:spcBef>
                <a:spcPts val="1800"/>
              </a:spcBef>
              <a:spcAft>
                <a:spcPts val="0"/>
              </a:spcAft>
              <a:buClr>
                <a:schemeClr val="dk1"/>
              </a:buClr>
              <a:buSzPts val="2800"/>
              <a:buNone/>
            </a:pPr>
            <a:r>
              <a:t/>
            </a:r>
            <a:endParaRPr sz="28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9" name="Google Shape;309;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10" name="Google Shape;310;p40"/>
          <p:cNvSpPr/>
          <p:nvPr/>
        </p:nvSpPr>
        <p:spPr>
          <a:xfrm>
            <a:off x="5219700" y="245659"/>
            <a:ext cx="1752600" cy="1075898"/>
          </a:xfrm>
          <a:custGeom>
            <a:rect b="b" l="l" r="r" t="t"/>
            <a:pathLst>
              <a:path extrusionOk="0" h="1075898" w="1752600">
                <a:moveTo>
                  <a:pt x="0" y="1075898"/>
                </a:moveTo>
                <a:lnTo>
                  <a:pt x="876297" y="0"/>
                </a:lnTo>
                <a:lnTo>
                  <a:pt x="876303" y="0"/>
                </a:lnTo>
                <a:lnTo>
                  <a:pt x="1752600" y="1075898"/>
                </a:lnTo>
                <a:lnTo>
                  <a:pt x="0" y="1075898"/>
                </a:lnTo>
                <a:close/>
              </a:path>
            </a:pathLst>
          </a:custGeom>
          <a:solidFill>
            <a:srgbClr val="7F7F7F"/>
          </a:solidFill>
          <a:ln>
            <a:noFill/>
          </a:ln>
        </p:spPr>
        <p:txBody>
          <a:bodyPr anchorCtr="0" anchor="ctr" bIns="55875" lIns="55875" spcFirstLastPara="1" rIns="55875" wrap="square" tIns="55875">
            <a:noAutofit/>
          </a:bodyPr>
          <a:lstStyle/>
          <a:p>
            <a:pPr indent="0" lvl="0" marL="0" marR="0" rtl="0" algn="ctr">
              <a:lnSpc>
                <a:spcPct val="90000"/>
              </a:lnSpc>
              <a:spcBef>
                <a:spcPts val="0"/>
              </a:spcBef>
              <a:spcAft>
                <a:spcPts val="0"/>
              </a:spcAft>
              <a:buNone/>
            </a:pPr>
            <a:r>
              <a:rPr b="0" i="0" lang="en-US" sz="4400" u="none" cap="none" strike="noStrike">
                <a:solidFill>
                  <a:schemeClr val="dk1"/>
                </a:solidFill>
                <a:latin typeface="Georgia"/>
                <a:ea typeface="Georgia"/>
                <a:cs typeface="Georgia"/>
                <a:sym typeface="Georgia"/>
              </a:rPr>
              <a:t>Words</a:t>
            </a:r>
            <a:endParaRPr/>
          </a:p>
        </p:txBody>
      </p:sp>
      <p:sp>
        <p:nvSpPr>
          <p:cNvPr id="311" name="Google Shape;311;p40"/>
          <p:cNvSpPr/>
          <p:nvPr/>
        </p:nvSpPr>
        <p:spPr>
          <a:xfrm>
            <a:off x="4343400" y="1321557"/>
            <a:ext cx="3505200" cy="1075898"/>
          </a:xfrm>
          <a:custGeom>
            <a:rect b="b" l="l" r="r" t="t"/>
            <a:pathLst>
              <a:path extrusionOk="0" h="1075898" w="3505200">
                <a:moveTo>
                  <a:pt x="0" y="1075898"/>
                </a:moveTo>
                <a:lnTo>
                  <a:pt x="876297" y="0"/>
                </a:lnTo>
                <a:lnTo>
                  <a:pt x="2628903" y="0"/>
                </a:lnTo>
                <a:lnTo>
                  <a:pt x="3505200" y="1075898"/>
                </a:lnTo>
                <a:lnTo>
                  <a:pt x="0" y="1075898"/>
                </a:lnTo>
                <a:close/>
              </a:path>
            </a:pathLst>
          </a:custGeom>
          <a:solidFill>
            <a:srgbClr val="595959"/>
          </a:solidFill>
          <a:ln>
            <a:noFill/>
          </a:ln>
        </p:spPr>
        <p:txBody>
          <a:bodyPr anchorCtr="0" anchor="ctr" bIns="55875" lIns="669275" spcFirstLastPara="1" rIns="669275" wrap="square" tIns="55875">
            <a:noAutofit/>
          </a:bodyPr>
          <a:lstStyle/>
          <a:p>
            <a:pPr indent="0" lvl="0" marL="0" marR="0" rtl="0" algn="ctr">
              <a:lnSpc>
                <a:spcPct val="90000"/>
              </a:lnSpc>
              <a:spcBef>
                <a:spcPts val="0"/>
              </a:spcBef>
              <a:spcAft>
                <a:spcPts val="0"/>
              </a:spcAft>
              <a:buNone/>
            </a:pPr>
            <a:r>
              <a:rPr b="0" i="0" lang="en-US" sz="4400" u="none" cap="none" strike="noStrike">
                <a:solidFill>
                  <a:schemeClr val="lt1"/>
                </a:solidFill>
                <a:latin typeface="Georgia"/>
                <a:ea typeface="Georgia"/>
                <a:cs typeface="Georgia"/>
                <a:sym typeface="Georgia"/>
              </a:rPr>
              <a:t>Phrases</a:t>
            </a:r>
            <a:endParaRPr/>
          </a:p>
        </p:txBody>
      </p:sp>
      <p:sp>
        <p:nvSpPr>
          <p:cNvPr id="312" name="Google Shape;312;p40"/>
          <p:cNvSpPr/>
          <p:nvPr/>
        </p:nvSpPr>
        <p:spPr>
          <a:xfrm>
            <a:off x="3467100" y="2397456"/>
            <a:ext cx="5257800" cy="1075898"/>
          </a:xfrm>
          <a:custGeom>
            <a:rect b="b" l="l" r="r" t="t"/>
            <a:pathLst>
              <a:path extrusionOk="0" h="1075898" w="5257800">
                <a:moveTo>
                  <a:pt x="0" y="1075898"/>
                </a:moveTo>
                <a:lnTo>
                  <a:pt x="876297" y="0"/>
                </a:lnTo>
                <a:lnTo>
                  <a:pt x="4381503" y="0"/>
                </a:lnTo>
                <a:lnTo>
                  <a:pt x="5257800" y="1075898"/>
                </a:lnTo>
                <a:lnTo>
                  <a:pt x="0" y="1075898"/>
                </a:lnTo>
                <a:close/>
              </a:path>
            </a:pathLst>
          </a:custGeom>
          <a:solidFill>
            <a:srgbClr val="3F3F3F"/>
          </a:solidFill>
          <a:ln>
            <a:noFill/>
          </a:ln>
        </p:spPr>
        <p:txBody>
          <a:bodyPr anchorCtr="0" anchor="ctr" bIns="55875" lIns="975975" spcFirstLastPara="1" rIns="975975" wrap="square" tIns="55875">
            <a:noAutofit/>
          </a:bodyPr>
          <a:lstStyle/>
          <a:p>
            <a:pPr indent="0" lvl="0" marL="0" marR="0" rtl="0" algn="ctr">
              <a:lnSpc>
                <a:spcPct val="90000"/>
              </a:lnSpc>
              <a:spcBef>
                <a:spcPts val="0"/>
              </a:spcBef>
              <a:spcAft>
                <a:spcPts val="0"/>
              </a:spcAft>
              <a:buNone/>
            </a:pPr>
            <a:r>
              <a:rPr b="0" i="0" lang="en-US" sz="4400" u="none" cap="none" strike="noStrike">
                <a:solidFill>
                  <a:schemeClr val="lt1"/>
                </a:solidFill>
                <a:latin typeface="Georgia"/>
                <a:ea typeface="Georgia"/>
                <a:cs typeface="Georgia"/>
                <a:sym typeface="Georgia"/>
              </a:rPr>
              <a:t>Clauses</a:t>
            </a:r>
            <a:endParaRPr/>
          </a:p>
        </p:txBody>
      </p:sp>
      <p:sp>
        <p:nvSpPr>
          <p:cNvPr id="313" name="Google Shape;313;p40"/>
          <p:cNvSpPr/>
          <p:nvPr/>
        </p:nvSpPr>
        <p:spPr>
          <a:xfrm>
            <a:off x="2590800" y="3473354"/>
            <a:ext cx="7010400" cy="1075898"/>
          </a:xfrm>
          <a:custGeom>
            <a:rect b="b" l="l" r="r" t="t"/>
            <a:pathLst>
              <a:path extrusionOk="0" h="1075898" w="7010400">
                <a:moveTo>
                  <a:pt x="0" y="1075898"/>
                </a:moveTo>
                <a:lnTo>
                  <a:pt x="876297" y="0"/>
                </a:lnTo>
                <a:lnTo>
                  <a:pt x="6134103" y="0"/>
                </a:lnTo>
                <a:lnTo>
                  <a:pt x="7010400" y="1075898"/>
                </a:lnTo>
                <a:lnTo>
                  <a:pt x="0" y="1075898"/>
                </a:lnTo>
                <a:close/>
              </a:path>
            </a:pathLst>
          </a:custGeom>
          <a:solidFill>
            <a:srgbClr val="262626"/>
          </a:solidFill>
          <a:ln>
            <a:noFill/>
          </a:ln>
        </p:spPr>
        <p:txBody>
          <a:bodyPr anchorCtr="0" anchor="ctr" bIns="55875" lIns="1282675" spcFirstLastPara="1" rIns="1282700" wrap="square" tIns="55875">
            <a:noAutofit/>
          </a:bodyPr>
          <a:lstStyle/>
          <a:p>
            <a:pPr indent="0" lvl="0" marL="0" marR="0" rtl="0" algn="ctr">
              <a:lnSpc>
                <a:spcPct val="90000"/>
              </a:lnSpc>
              <a:spcBef>
                <a:spcPts val="0"/>
              </a:spcBef>
              <a:spcAft>
                <a:spcPts val="0"/>
              </a:spcAft>
              <a:buNone/>
            </a:pPr>
            <a:r>
              <a:rPr b="0" i="0" lang="en-US" sz="4400" u="none" cap="none" strike="noStrike">
                <a:solidFill>
                  <a:schemeClr val="lt1"/>
                </a:solidFill>
                <a:latin typeface="Georgia"/>
                <a:ea typeface="Georgia"/>
                <a:cs typeface="Georgia"/>
                <a:sym typeface="Georgia"/>
              </a:rPr>
              <a:t>Sentences</a:t>
            </a:r>
            <a:endParaRPr/>
          </a:p>
        </p:txBody>
      </p:sp>
      <p:sp>
        <p:nvSpPr>
          <p:cNvPr id="314" name="Google Shape;314;p40"/>
          <p:cNvSpPr/>
          <p:nvPr/>
        </p:nvSpPr>
        <p:spPr>
          <a:xfrm>
            <a:off x="1714500" y="4549253"/>
            <a:ext cx="8763000" cy="1075898"/>
          </a:xfrm>
          <a:custGeom>
            <a:rect b="b" l="l" r="r" t="t"/>
            <a:pathLst>
              <a:path extrusionOk="0" h="1075898" w="8763000">
                <a:moveTo>
                  <a:pt x="0" y="1075898"/>
                </a:moveTo>
                <a:lnTo>
                  <a:pt x="876297" y="0"/>
                </a:lnTo>
                <a:lnTo>
                  <a:pt x="7886703" y="0"/>
                </a:lnTo>
                <a:lnTo>
                  <a:pt x="8763000" y="1075898"/>
                </a:lnTo>
                <a:lnTo>
                  <a:pt x="0" y="1075898"/>
                </a:lnTo>
                <a:close/>
              </a:path>
            </a:pathLst>
          </a:custGeom>
          <a:solidFill>
            <a:srgbClr val="0C0C0C"/>
          </a:solidFill>
          <a:ln>
            <a:noFill/>
          </a:ln>
        </p:spPr>
        <p:txBody>
          <a:bodyPr anchorCtr="0" anchor="ctr" bIns="55875" lIns="1589400" spcFirstLastPara="1" rIns="1589400" wrap="square" tIns="55875">
            <a:noAutofit/>
          </a:bodyPr>
          <a:lstStyle/>
          <a:p>
            <a:pPr indent="0" lvl="0" marL="0" marR="0" rtl="0" algn="ctr">
              <a:lnSpc>
                <a:spcPct val="90000"/>
              </a:lnSpc>
              <a:spcBef>
                <a:spcPts val="0"/>
              </a:spcBef>
              <a:spcAft>
                <a:spcPts val="0"/>
              </a:spcAft>
              <a:buNone/>
            </a:pPr>
            <a:r>
              <a:rPr b="0" i="0" lang="en-US" sz="4400" u="none" cap="none" strike="noStrike">
                <a:solidFill>
                  <a:schemeClr val="lt1"/>
                </a:solidFill>
                <a:latin typeface="Georgia"/>
                <a:ea typeface="Georgia"/>
                <a:cs typeface="Georgia"/>
                <a:sym typeface="Georgia"/>
              </a:rPr>
              <a:t>Paragraph</a:t>
            </a:r>
            <a:endParaRPr/>
          </a:p>
        </p:txBody>
      </p:sp>
      <p:sp>
        <p:nvSpPr>
          <p:cNvPr id="315" name="Google Shape;315;p40"/>
          <p:cNvSpPr/>
          <p:nvPr/>
        </p:nvSpPr>
        <p:spPr>
          <a:xfrm>
            <a:off x="838200" y="5625151"/>
            <a:ext cx="10515600" cy="1075898"/>
          </a:xfrm>
          <a:custGeom>
            <a:rect b="b" l="l" r="r" t="t"/>
            <a:pathLst>
              <a:path extrusionOk="0" h="1075898" w="10515600">
                <a:moveTo>
                  <a:pt x="0" y="1075898"/>
                </a:moveTo>
                <a:lnTo>
                  <a:pt x="876297" y="0"/>
                </a:lnTo>
                <a:lnTo>
                  <a:pt x="9639303" y="0"/>
                </a:lnTo>
                <a:lnTo>
                  <a:pt x="10515600" y="1075898"/>
                </a:lnTo>
                <a:lnTo>
                  <a:pt x="0" y="1075898"/>
                </a:lnTo>
                <a:close/>
              </a:path>
            </a:pathLst>
          </a:custGeom>
          <a:solidFill>
            <a:schemeClr val="dk1"/>
          </a:solidFill>
          <a:ln>
            <a:noFill/>
          </a:ln>
        </p:spPr>
        <p:txBody>
          <a:bodyPr anchorCtr="0" anchor="ctr" bIns="55875" lIns="1896100" spcFirstLastPara="1" rIns="1896100" wrap="square" tIns="55875">
            <a:noAutofit/>
          </a:bodyPr>
          <a:lstStyle/>
          <a:p>
            <a:pPr indent="0" lvl="0" marL="0" marR="0" rtl="0" algn="ctr">
              <a:lnSpc>
                <a:spcPct val="90000"/>
              </a:lnSpc>
              <a:spcBef>
                <a:spcPts val="0"/>
              </a:spcBef>
              <a:spcAft>
                <a:spcPts val="0"/>
              </a:spcAft>
              <a:buNone/>
            </a:pPr>
            <a:r>
              <a:rPr b="0" i="0" lang="en-US" sz="4400" u="none" cap="none" strike="noStrike">
                <a:solidFill>
                  <a:schemeClr val="lt1"/>
                </a:solidFill>
                <a:latin typeface="Georgia"/>
                <a:ea typeface="Georgia"/>
                <a:cs typeface="Georgia"/>
                <a:sym typeface="Georgia"/>
              </a:rPr>
              <a:t>Essays/compositions</a:t>
            </a:r>
            <a:endParaRPr/>
          </a:p>
        </p:txBody>
      </p:sp>
      <p:sp>
        <p:nvSpPr>
          <p:cNvPr id="316" name="Google Shape;316;p40"/>
          <p:cNvSpPr/>
          <p:nvPr/>
        </p:nvSpPr>
        <p:spPr>
          <a:xfrm rot="-3033218">
            <a:off x="-1264966" y="2826659"/>
            <a:ext cx="816640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262626"/>
                </a:solidFill>
                <a:latin typeface="Calibri"/>
                <a:ea typeface="Calibri"/>
                <a:cs typeface="Calibri"/>
                <a:sym typeface="Calibri"/>
              </a:rPr>
              <a:t>WRITING BUILDING BLOCKS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Correlative Conjunctions</a:t>
            </a:r>
            <a:endParaRPr/>
          </a:p>
        </p:txBody>
      </p:sp>
      <p:sp>
        <p:nvSpPr>
          <p:cNvPr id="496" name="Google Shape;496;p58"/>
          <p:cNvSpPr txBox="1"/>
          <p:nvPr>
            <p:ph idx="1" type="body"/>
          </p:nvPr>
        </p:nvSpPr>
        <p:spPr>
          <a:xfrm>
            <a:off x="1104899" y="1600200"/>
            <a:ext cx="10530509" cy="4572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400"/>
              <a:buNone/>
            </a:pPr>
            <a:r>
              <a:rPr lang="en-US" sz="2400">
                <a:solidFill>
                  <a:srgbClr val="282421"/>
                </a:solidFill>
                <a:latin typeface="Georgia"/>
                <a:ea typeface="Georgia"/>
                <a:cs typeface="Georgia"/>
                <a:sym typeface="Georgia"/>
              </a:rPr>
              <a:t>As suggested by their name, correlative conjunctions correlate, working in pairs to join phrases or words that carry equal importance within a sentence. </a:t>
            </a:r>
            <a:endParaRPr/>
          </a:p>
          <a:p>
            <a:pPr indent="0" lvl="0" marL="0" rtl="0" algn="l">
              <a:lnSpc>
                <a:spcPct val="90000"/>
              </a:lnSpc>
              <a:spcBef>
                <a:spcPts val="1800"/>
              </a:spcBef>
              <a:spcAft>
                <a:spcPts val="0"/>
              </a:spcAft>
              <a:buClr>
                <a:srgbClr val="282421"/>
              </a:buClr>
              <a:buSzPts val="2400"/>
              <a:buNone/>
            </a:pPr>
            <a:r>
              <a:rPr lang="en-US" sz="2400">
                <a:solidFill>
                  <a:srgbClr val="282421"/>
                </a:solidFill>
                <a:latin typeface="Georgia"/>
                <a:ea typeface="Georgia"/>
                <a:cs typeface="Georgia"/>
                <a:sym typeface="Georgia"/>
              </a:rPr>
              <a:t>Examples:</a:t>
            </a:r>
            <a:endParaRPr/>
          </a:p>
          <a:p>
            <a:pPr indent="-228600" lvl="0" marL="228600" rtl="0" algn="l">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She is </a:t>
            </a:r>
            <a:r>
              <a:rPr b="1" i="1" lang="en-US" sz="2400">
                <a:solidFill>
                  <a:srgbClr val="282421"/>
                </a:solidFill>
                <a:latin typeface="Georgia"/>
                <a:ea typeface="Georgia"/>
                <a:cs typeface="Georgia"/>
                <a:sym typeface="Georgia"/>
              </a:rPr>
              <a:t>both</a:t>
            </a:r>
            <a:r>
              <a:rPr i="1" lang="en-US" sz="2400">
                <a:solidFill>
                  <a:srgbClr val="282421"/>
                </a:solidFill>
                <a:latin typeface="Georgia"/>
                <a:ea typeface="Georgia"/>
                <a:cs typeface="Georgia"/>
                <a:sym typeface="Georgia"/>
              </a:rPr>
              <a:t> </a:t>
            </a:r>
            <a:r>
              <a:rPr lang="en-US" sz="2400">
                <a:solidFill>
                  <a:srgbClr val="282421"/>
                </a:solidFill>
                <a:latin typeface="Georgia"/>
                <a:ea typeface="Georgia"/>
                <a:cs typeface="Georgia"/>
                <a:sym typeface="Georgia"/>
              </a:rPr>
              <a:t>intelligent </a:t>
            </a:r>
            <a:r>
              <a:rPr b="1" i="1" lang="en-US" sz="2400">
                <a:solidFill>
                  <a:srgbClr val="282421"/>
                </a:solidFill>
                <a:latin typeface="Georgia"/>
                <a:ea typeface="Georgia"/>
                <a:cs typeface="Georgia"/>
                <a:sym typeface="Georgia"/>
              </a:rPr>
              <a:t>and</a:t>
            </a:r>
            <a:r>
              <a:rPr lang="en-US" sz="2400">
                <a:solidFill>
                  <a:srgbClr val="282421"/>
                </a:solidFill>
                <a:latin typeface="Georgia"/>
                <a:ea typeface="Georgia"/>
                <a:cs typeface="Georgia"/>
                <a:sym typeface="Georgia"/>
              </a:rPr>
              <a:t> beautiful.</a:t>
            </a:r>
            <a:endParaRPr/>
          </a:p>
          <a:p>
            <a:pPr indent="-228600" lvl="0" marL="228600" rtl="0" algn="l">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I will </a:t>
            </a:r>
            <a:r>
              <a:rPr b="1" i="1" lang="en-US" sz="2400">
                <a:solidFill>
                  <a:srgbClr val="282421"/>
                </a:solidFill>
                <a:latin typeface="Georgia"/>
                <a:ea typeface="Georgia"/>
                <a:cs typeface="Georgia"/>
                <a:sym typeface="Georgia"/>
              </a:rPr>
              <a:t>either</a:t>
            </a:r>
            <a:r>
              <a:rPr i="1" lang="en-US" sz="2400">
                <a:solidFill>
                  <a:srgbClr val="282421"/>
                </a:solidFill>
                <a:latin typeface="Georgia"/>
                <a:ea typeface="Georgia"/>
                <a:cs typeface="Georgia"/>
                <a:sym typeface="Georgia"/>
              </a:rPr>
              <a:t> </a:t>
            </a:r>
            <a:r>
              <a:rPr lang="en-US" sz="2400">
                <a:solidFill>
                  <a:srgbClr val="282421"/>
                </a:solidFill>
                <a:latin typeface="Georgia"/>
                <a:ea typeface="Georgia"/>
                <a:cs typeface="Georgia"/>
                <a:sym typeface="Georgia"/>
              </a:rPr>
              <a:t>go for a hike </a:t>
            </a:r>
            <a:r>
              <a:rPr b="1" i="1" lang="en-US" sz="2400">
                <a:solidFill>
                  <a:srgbClr val="282421"/>
                </a:solidFill>
                <a:latin typeface="Georgia"/>
                <a:ea typeface="Georgia"/>
                <a:cs typeface="Georgia"/>
                <a:sym typeface="Georgia"/>
              </a:rPr>
              <a:t>or</a:t>
            </a:r>
            <a:r>
              <a:rPr lang="en-US" sz="2400">
                <a:solidFill>
                  <a:srgbClr val="282421"/>
                </a:solidFill>
                <a:latin typeface="Georgia"/>
                <a:ea typeface="Georgia"/>
                <a:cs typeface="Georgia"/>
                <a:sym typeface="Georgia"/>
              </a:rPr>
              <a:t> stay home and watch TV.</a:t>
            </a:r>
            <a:endParaRPr/>
          </a:p>
          <a:p>
            <a:pPr indent="-228600" lvl="0" marL="228600" rtl="0" algn="l">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Jerry is </a:t>
            </a:r>
            <a:r>
              <a:rPr b="1" i="1" lang="en-US" sz="2400">
                <a:solidFill>
                  <a:srgbClr val="282421"/>
                </a:solidFill>
                <a:latin typeface="Georgia"/>
                <a:ea typeface="Georgia"/>
                <a:cs typeface="Georgia"/>
                <a:sym typeface="Georgia"/>
              </a:rPr>
              <a:t>neither</a:t>
            </a:r>
            <a:r>
              <a:rPr lang="en-US" sz="2400">
                <a:solidFill>
                  <a:srgbClr val="282421"/>
                </a:solidFill>
                <a:latin typeface="Georgia"/>
                <a:ea typeface="Georgia"/>
                <a:cs typeface="Georgia"/>
                <a:sym typeface="Georgia"/>
              </a:rPr>
              <a:t> rich </a:t>
            </a:r>
            <a:r>
              <a:rPr b="1" i="1" lang="en-US" sz="2400">
                <a:solidFill>
                  <a:srgbClr val="282421"/>
                </a:solidFill>
                <a:latin typeface="Georgia"/>
                <a:ea typeface="Georgia"/>
                <a:cs typeface="Georgia"/>
                <a:sym typeface="Georgia"/>
              </a:rPr>
              <a:t>nor</a:t>
            </a:r>
            <a:r>
              <a:rPr lang="en-US" sz="2400">
                <a:solidFill>
                  <a:srgbClr val="282421"/>
                </a:solidFill>
                <a:latin typeface="Georgia"/>
                <a:ea typeface="Georgia"/>
                <a:cs typeface="Georgia"/>
                <a:sym typeface="Georgia"/>
              </a:rPr>
              <a:t> famous.</a:t>
            </a:r>
            <a:endParaRPr/>
          </a:p>
          <a:p>
            <a:pPr indent="-228600" lvl="0" marL="228600" rtl="0" algn="l">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He is </a:t>
            </a:r>
            <a:r>
              <a:rPr b="1" i="1" lang="en-US" sz="2400">
                <a:solidFill>
                  <a:srgbClr val="282421"/>
                </a:solidFill>
                <a:latin typeface="Georgia"/>
                <a:ea typeface="Georgia"/>
                <a:cs typeface="Georgia"/>
                <a:sym typeface="Georgia"/>
              </a:rPr>
              <a:t>not</a:t>
            </a:r>
            <a:r>
              <a:rPr i="1" lang="en-US" sz="2400">
                <a:solidFill>
                  <a:srgbClr val="282421"/>
                </a:solidFill>
                <a:latin typeface="Georgia"/>
                <a:ea typeface="Georgia"/>
                <a:cs typeface="Georgia"/>
                <a:sym typeface="Georgia"/>
              </a:rPr>
              <a:t> only </a:t>
            </a:r>
            <a:r>
              <a:rPr lang="en-US" sz="2400">
                <a:solidFill>
                  <a:srgbClr val="282421"/>
                </a:solidFill>
                <a:latin typeface="Georgia"/>
                <a:ea typeface="Georgia"/>
                <a:cs typeface="Georgia"/>
                <a:sym typeface="Georgia"/>
              </a:rPr>
              <a:t>intelligent </a:t>
            </a:r>
            <a:r>
              <a:rPr b="1" i="1" lang="en-US" sz="2400">
                <a:solidFill>
                  <a:srgbClr val="282421"/>
                </a:solidFill>
                <a:latin typeface="Georgia"/>
                <a:ea typeface="Georgia"/>
                <a:cs typeface="Georgia"/>
                <a:sym typeface="Georgia"/>
              </a:rPr>
              <a:t>but</a:t>
            </a:r>
            <a:r>
              <a:rPr i="1" lang="en-US" sz="2400">
                <a:solidFill>
                  <a:srgbClr val="282421"/>
                </a:solidFill>
                <a:latin typeface="Georgia"/>
                <a:ea typeface="Georgia"/>
                <a:cs typeface="Georgia"/>
                <a:sym typeface="Georgia"/>
              </a:rPr>
              <a:t> also </a:t>
            </a:r>
            <a:r>
              <a:rPr lang="en-US" sz="2400">
                <a:solidFill>
                  <a:srgbClr val="282421"/>
                </a:solidFill>
                <a:latin typeface="Georgia"/>
                <a:ea typeface="Georgia"/>
                <a:cs typeface="Georgia"/>
                <a:sym typeface="Georgia"/>
              </a:rPr>
              <a:t>very funny.</a:t>
            </a:r>
            <a:endParaRPr/>
          </a:p>
          <a:p>
            <a:pPr indent="-228600" lvl="0" marL="228600" rtl="0" algn="l">
              <a:lnSpc>
                <a:spcPct val="90000"/>
              </a:lnSpc>
              <a:spcBef>
                <a:spcPts val="1800"/>
              </a:spcBef>
              <a:spcAft>
                <a:spcPts val="0"/>
              </a:spcAft>
              <a:buClr>
                <a:srgbClr val="282421"/>
              </a:buClr>
              <a:buSzPts val="2400"/>
              <a:buChar char="▪"/>
            </a:pPr>
            <a:r>
              <a:rPr lang="en-US" sz="2400">
                <a:solidFill>
                  <a:srgbClr val="282421"/>
                </a:solidFill>
                <a:latin typeface="Georgia"/>
                <a:ea typeface="Georgia"/>
                <a:cs typeface="Georgia"/>
                <a:sym typeface="Georgia"/>
              </a:rPr>
              <a:t>Would you </a:t>
            </a:r>
            <a:r>
              <a:rPr b="1" i="1" lang="en-US" sz="2400">
                <a:solidFill>
                  <a:srgbClr val="282421"/>
                </a:solidFill>
                <a:latin typeface="Georgia"/>
                <a:ea typeface="Georgia"/>
                <a:cs typeface="Georgia"/>
                <a:sym typeface="Georgia"/>
              </a:rPr>
              <a:t>rather</a:t>
            </a:r>
            <a:r>
              <a:rPr lang="en-US" sz="2400">
                <a:solidFill>
                  <a:srgbClr val="282421"/>
                </a:solidFill>
                <a:latin typeface="Georgia"/>
                <a:ea typeface="Georgia"/>
                <a:cs typeface="Georgia"/>
                <a:sym typeface="Georgia"/>
              </a:rPr>
              <a:t> go shopping </a:t>
            </a:r>
            <a:r>
              <a:rPr b="1" i="1" lang="en-US" sz="2400">
                <a:solidFill>
                  <a:srgbClr val="282421"/>
                </a:solidFill>
                <a:latin typeface="Georgia"/>
                <a:ea typeface="Georgia"/>
                <a:cs typeface="Georgia"/>
                <a:sym typeface="Georgia"/>
              </a:rPr>
              <a:t>or</a:t>
            </a:r>
            <a:r>
              <a:rPr i="1" lang="en-US" sz="2400">
                <a:solidFill>
                  <a:srgbClr val="282421"/>
                </a:solidFill>
                <a:latin typeface="Georgia"/>
                <a:ea typeface="Georgia"/>
                <a:cs typeface="Georgia"/>
                <a:sym typeface="Georgia"/>
              </a:rPr>
              <a:t> </a:t>
            </a:r>
            <a:r>
              <a:rPr lang="en-US" sz="2400">
                <a:solidFill>
                  <a:srgbClr val="282421"/>
                </a:solidFill>
                <a:latin typeface="Georgia"/>
                <a:ea typeface="Georgia"/>
                <a:cs typeface="Georgia"/>
                <a:sym typeface="Georgia"/>
              </a:rPr>
              <a:t>spend the day at the beach?</a:t>
            </a:r>
            <a:endParaRPr/>
          </a:p>
          <a:p>
            <a:pPr indent="0" lvl="0" marL="0" rtl="0" algn="l">
              <a:lnSpc>
                <a:spcPct val="90000"/>
              </a:lnSpc>
              <a:spcBef>
                <a:spcPts val="1800"/>
              </a:spcBef>
              <a:spcAft>
                <a:spcPts val="0"/>
              </a:spcAft>
              <a:buClr>
                <a:schemeClr val="dk1"/>
              </a:buClr>
              <a:buSzPts val="2400"/>
              <a:buNone/>
            </a:pPr>
            <a:r>
              <a:t/>
            </a:r>
            <a:endParaRPr sz="24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02" name="Google Shape;502;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Clr>
                <a:schemeClr val="dk1"/>
              </a:buClr>
              <a:buSzPts val="5400"/>
              <a:buFont typeface="Noto Sans Symbols"/>
              <a:buNone/>
            </a:pPr>
            <a:r>
              <a:t/>
            </a:r>
            <a:endParaRPr b="1" sz="5400">
              <a:solidFill>
                <a:srgbClr val="000000"/>
              </a:solidFill>
              <a:latin typeface="Calibri"/>
              <a:ea typeface="Calibri"/>
              <a:cs typeface="Calibri"/>
              <a:sym typeface="Calibri"/>
            </a:endParaRPr>
          </a:p>
          <a:p>
            <a:pPr indent="0" lvl="0" marL="228600" rtl="0" algn="l">
              <a:lnSpc>
                <a:spcPct val="90000"/>
              </a:lnSpc>
              <a:spcBef>
                <a:spcPts val="1800"/>
              </a:spcBef>
              <a:spcAft>
                <a:spcPts val="0"/>
              </a:spcAft>
              <a:buClr>
                <a:schemeClr val="dk1"/>
              </a:buClr>
              <a:buSzPts val="5400"/>
              <a:buFont typeface="Noto Sans Symbols"/>
              <a:buNone/>
            </a:pPr>
            <a:r>
              <a:t/>
            </a:r>
            <a:endParaRPr b="1" sz="5400">
              <a:solidFill>
                <a:srgbClr val="000000"/>
              </a:solidFill>
              <a:latin typeface="Calibri"/>
              <a:ea typeface="Calibri"/>
              <a:cs typeface="Calibri"/>
              <a:sym typeface="Calibri"/>
            </a:endParaRPr>
          </a:p>
          <a:p>
            <a:pPr indent="-342900" lvl="0" marL="228600" rtl="0" algn="l">
              <a:lnSpc>
                <a:spcPct val="90000"/>
              </a:lnSpc>
              <a:spcBef>
                <a:spcPts val="1800"/>
              </a:spcBef>
              <a:spcAft>
                <a:spcPts val="0"/>
              </a:spcAft>
              <a:buClr>
                <a:srgbClr val="000000"/>
              </a:buClr>
              <a:buSzPts val="5400"/>
              <a:buFont typeface="Noto Sans Symbols"/>
              <a:buChar char="⮚"/>
            </a:pPr>
            <a:r>
              <a:rPr b="1" lang="en-US" sz="5400">
                <a:solidFill>
                  <a:srgbClr val="000000"/>
                </a:solidFill>
                <a:latin typeface="Calibri"/>
                <a:ea typeface="Calibri"/>
                <a:cs typeface="Calibri"/>
                <a:sym typeface="Calibri"/>
              </a:rPr>
              <a:t>ACTIVITY IS ON PAGE NUMBERS </a:t>
            </a:r>
            <a:r>
              <a:rPr b="1" lang="en-US" sz="5400"/>
              <a:t>74, 75, &amp; 77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ph type="title"/>
          </p:nvPr>
        </p:nvSpPr>
        <p:spPr>
          <a:xfrm>
            <a:off x="424070" y="76200"/>
            <a:ext cx="11317356" cy="126227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Conjunctive adverbs/Transitional Words: (Transitional Words)</a:t>
            </a:r>
            <a:endParaRPr/>
          </a:p>
        </p:txBody>
      </p:sp>
      <p:sp>
        <p:nvSpPr>
          <p:cNvPr id="508" name="Google Shape;508;p60"/>
          <p:cNvSpPr txBox="1"/>
          <p:nvPr>
            <p:ph idx="1" type="body"/>
          </p:nvPr>
        </p:nvSpPr>
        <p:spPr>
          <a:xfrm>
            <a:off x="318052" y="1600200"/>
            <a:ext cx="11595652" cy="5078896"/>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200"/>
              <a:buNone/>
            </a:pPr>
            <a:r>
              <a:rPr lang="en-US" sz="2200">
                <a:solidFill>
                  <a:srgbClr val="282421"/>
                </a:solidFill>
                <a:latin typeface="Georgia"/>
                <a:ea typeface="Georgia"/>
                <a:cs typeface="Georgia"/>
                <a:sym typeface="Georgia"/>
              </a:rPr>
              <a:t>Conjunctive adverbs are parts of speech that are used to connect one clause to another. They are also used to show sequence, contrast, cause and effect, and other relationships.</a:t>
            </a:r>
            <a:endParaRPr/>
          </a:p>
          <a:p>
            <a:pPr indent="0" lvl="0" marL="0" rtl="0" algn="l">
              <a:lnSpc>
                <a:spcPct val="90000"/>
              </a:lnSpc>
              <a:spcBef>
                <a:spcPts val="1800"/>
              </a:spcBef>
              <a:spcAft>
                <a:spcPts val="0"/>
              </a:spcAft>
              <a:buClr>
                <a:srgbClr val="282421"/>
              </a:buClr>
              <a:buSzPts val="2200"/>
              <a:buNone/>
            </a:pPr>
            <a:r>
              <a:rPr lang="en-US" sz="2200">
                <a:solidFill>
                  <a:srgbClr val="282421"/>
                </a:solidFill>
                <a:latin typeface="Georgia"/>
                <a:ea typeface="Georgia"/>
                <a:cs typeface="Georgia"/>
                <a:sym typeface="Georgia"/>
              </a:rPr>
              <a:t>Examples:</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Jeremy kept talking in class; </a:t>
            </a:r>
            <a:r>
              <a:rPr b="1" i="1" lang="en-US" sz="2200">
                <a:solidFill>
                  <a:srgbClr val="282421"/>
                </a:solidFill>
                <a:latin typeface="Georgia"/>
                <a:ea typeface="Georgia"/>
                <a:cs typeface="Georgia"/>
                <a:sym typeface="Georgia"/>
              </a:rPr>
              <a:t>therefore</a:t>
            </a:r>
            <a:r>
              <a:rPr lang="en-US" sz="2200">
                <a:solidFill>
                  <a:srgbClr val="282421"/>
                </a:solidFill>
                <a:latin typeface="Georgia"/>
                <a:ea typeface="Georgia"/>
                <a:cs typeface="Georgia"/>
                <a:sym typeface="Georgia"/>
              </a:rPr>
              <a:t>, he got in trouble.</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She went into the store; </a:t>
            </a:r>
            <a:r>
              <a:rPr b="1" i="1" lang="en-US" sz="2200">
                <a:solidFill>
                  <a:srgbClr val="282421"/>
                </a:solidFill>
                <a:latin typeface="Georgia"/>
                <a:ea typeface="Georgia"/>
                <a:cs typeface="Georgia"/>
                <a:sym typeface="Georgia"/>
              </a:rPr>
              <a:t>however</a:t>
            </a:r>
            <a:r>
              <a:rPr i="1" lang="en-US" sz="2200">
                <a:solidFill>
                  <a:srgbClr val="282421"/>
                </a:solidFill>
                <a:latin typeface="Georgia"/>
                <a:ea typeface="Georgia"/>
                <a:cs typeface="Georgia"/>
                <a:sym typeface="Georgia"/>
              </a:rPr>
              <a:t>, </a:t>
            </a:r>
            <a:r>
              <a:rPr lang="en-US" sz="2200">
                <a:solidFill>
                  <a:srgbClr val="282421"/>
                </a:solidFill>
                <a:latin typeface="Georgia"/>
                <a:ea typeface="Georgia"/>
                <a:cs typeface="Georgia"/>
                <a:sym typeface="Georgia"/>
              </a:rPr>
              <a:t>she didn’t find anything she wanted to buy.</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I like you a lot; </a:t>
            </a:r>
            <a:r>
              <a:rPr b="1" i="1" lang="en-US" sz="2200">
                <a:solidFill>
                  <a:srgbClr val="282421"/>
                </a:solidFill>
                <a:latin typeface="Georgia"/>
                <a:ea typeface="Georgia"/>
                <a:cs typeface="Georgia"/>
                <a:sym typeface="Georgia"/>
              </a:rPr>
              <a:t>in fact</a:t>
            </a:r>
            <a:r>
              <a:rPr lang="en-US" sz="2200">
                <a:solidFill>
                  <a:srgbClr val="282421"/>
                </a:solidFill>
                <a:latin typeface="Georgia"/>
                <a:ea typeface="Georgia"/>
                <a:cs typeface="Georgia"/>
                <a:sym typeface="Georgia"/>
              </a:rPr>
              <a:t>, I think we should be best friends.</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Your dog got into my yard; </a:t>
            </a:r>
            <a:r>
              <a:rPr b="1" i="1" lang="en-US" sz="2200">
                <a:solidFill>
                  <a:srgbClr val="282421"/>
                </a:solidFill>
                <a:latin typeface="Georgia"/>
                <a:ea typeface="Georgia"/>
                <a:cs typeface="Georgia"/>
                <a:sym typeface="Georgia"/>
              </a:rPr>
              <a:t>in addition</a:t>
            </a:r>
            <a:r>
              <a:rPr lang="en-US" sz="2200">
                <a:solidFill>
                  <a:srgbClr val="282421"/>
                </a:solidFill>
                <a:latin typeface="Georgia"/>
                <a:ea typeface="Georgia"/>
                <a:cs typeface="Georgia"/>
                <a:sym typeface="Georgia"/>
              </a:rPr>
              <a:t>, he dug up my roses.</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You’re my friend; </a:t>
            </a:r>
            <a:r>
              <a:rPr b="1" i="1" lang="en-US" sz="2200">
                <a:solidFill>
                  <a:srgbClr val="282421"/>
                </a:solidFill>
                <a:latin typeface="Georgia"/>
                <a:ea typeface="Georgia"/>
                <a:cs typeface="Georgia"/>
                <a:sym typeface="Georgia"/>
              </a:rPr>
              <a:t>nonetheless</a:t>
            </a:r>
            <a:r>
              <a:rPr i="1" lang="en-US" sz="2200">
                <a:solidFill>
                  <a:srgbClr val="282421"/>
                </a:solidFill>
                <a:latin typeface="Georgia"/>
                <a:ea typeface="Georgia"/>
                <a:cs typeface="Georgia"/>
                <a:sym typeface="Georgia"/>
              </a:rPr>
              <a:t>, </a:t>
            </a:r>
            <a:r>
              <a:rPr lang="en-US" sz="2200">
                <a:solidFill>
                  <a:srgbClr val="282421"/>
                </a:solidFill>
                <a:latin typeface="Georgia"/>
                <a:ea typeface="Georgia"/>
                <a:cs typeface="Georgia"/>
                <a:sym typeface="Georgia"/>
              </a:rPr>
              <a:t>I feel like you’re taking advantage of me.</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My car payments are high; </a:t>
            </a:r>
            <a:r>
              <a:rPr b="1" i="1" lang="en-US" sz="2200">
                <a:solidFill>
                  <a:srgbClr val="282421"/>
                </a:solidFill>
                <a:latin typeface="Georgia"/>
                <a:ea typeface="Georgia"/>
                <a:cs typeface="Georgia"/>
                <a:sym typeface="Georgia"/>
              </a:rPr>
              <a:t>on the other hand</a:t>
            </a:r>
            <a:r>
              <a:rPr i="1" lang="en-US" sz="2200">
                <a:solidFill>
                  <a:srgbClr val="282421"/>
                </a:solidFill>
                <a:latin typeface="Georgia"/>
                <a:ea typeface="Georgia"/>
                <a:cs typeface="Georgia"/>
                <a:sym typeface="Georgia"/>
              </a:rPr>
              <a:t>,</a:t>
            </a:r>
            <a:r>
              <a:rPr lang="en-US" sz="2200">
                <a:solidFill>
                  <a:srgbClr val="282421"/>
                </a:solidFill>
                <a:latin typeface="Georgia"/>
                <a:ea typeface="Georgia"/>
                <a:cs typeface="Georgia"/>
                <a:sym typeface="Georgia"/>
              </a:rPr>
              <a:t> I really enjoy driving such a nice vehicle.</a:t>
            </a:r>
            <a:endParaRPr/>
          </a:p>
          <a:p>
            <a:pPr indent="0" lvl="0" marL="0" rtl="0" algn="l">
              <a:lnSpc>
                <a:spcPct val="90000"/>
              </a:lnSpc>
              <a:spcBef>
                <a:spcPts val="1800"/>
              </a:spcBef>
              <a:spcAft>
                <a:spcPts val="0"/>
              </a:spcAft>
              <a:buClr>
                <a:schemeClr val="dk1"/>
              </a:buClr>
              <a:buSzPts val="2200"/>
              <a:buNone/>
            </a:pPr>
            <a:r>
              <a:t/>
            </a:r>
            <a:endParaRPr sz="2200">
              <a:solidFill>
                <a:srgbClr val="282421"/>
              </a:solidFill>
              <a:latin typeface="Georgia"/>
              <a:ea typeface="Georgia"/>
              <a:cs typeface="Georgia"/>
              <a:sym typeface="Georgia"/>
            </a:endParaRPr>
          </a:p>
          <a:p>
            <a:pPr indent="0" lvl="0" marL="0" rtl="0" algn="l">
              <a:lnSpc>
                <a:spcPct val="90000"/>
              </a:lnSpc>
              <a:spcBef>
                <a:spcPts val="1800"/>
              </a:spcBef>
              <a:spcAft>
                <a:spcPts val="0"/>
              </a:spcAft>
              <a:buClr>
                <a:schemeClr val="dk1"/>
              </a:buClr>
              <a:buSzPts val="2200"/>
              <a:buNone/>
            </a:pPr>
            <a:r>
              <a:t/>
            </a:r>
            <a:endParaRPr sz="22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Conjunctive adverbs List</a:t>
            </a:r>
            <a:endParaRPr b="1" i="1" sz="4400">
              <a:solidFill>
                <a:srgbClr val="282421"/>
              </a:solidFill>
            </a:endParaRPr>
          </a:p>
        </p:txBody>
      </p:sp>
      <p:graphicFrame>
        <p:nvGraphicFramePr>
          <p:cNvPr id="514" name="Google Shape;514;p61"/>
          <p:cNvGraphicFramePr/>
          <p:nvPr/>
        </p:nvGraphicFramePr>
        <p:xfrm>
          <a:off x="1104900" y="1600200"/>
          <a:ext cx="3000000" cy="3000000"/>
        </p:xfrm>
        <a:graphic>
          <a:graphicData uri="http://schemas.openxmlformats.org/drawingml/2006/table">
            <a:tbl>
              <a:tblPr bandRow="1" firstRow="1">
                <a:noFill/>
                <a:tableStyleId>{D1A69B52-B3E9-414C-A8F3-2513791C9ED7}</a:tableStyleId>
              </a:tblPr>
              <a:tblGrid>
                <a:gridCol w="1663700"/>
                <a:gridCol w="1663700"/>
                <a:gridCol w="1663700"/>
                <a:gridCol w="1663700"/>
                <a:gridCol w="1663700"/>
                <a:gridCol w="16637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515" name="Google Shape;515;p61"/>
          <p:cNvGraphicFramePr/>
          <p:nvPr/>
        </p:nvGraphicFramePr>
        <p:xfrm>
          <a:off x="1104900" y="1600200"/>
          <a:ext cx="3000000" cy="3000000"/>
        </p:xfrm>
        <a:graphic>
          <a:graphicData uri="http://schemas.openxmlformats.org/drawingml/2006/table">
            <a:tbl>
              <a:tblPr bandRow="1" firstRow="1">
                <a:noFill/>
                <a:tableStyleId>{0B2B6A63-D5BD-497D-A961-F54E2FF6767E}</a:tableStyleId>
              </a:tblPr>
              <a:tblGrid>
                <a:gridCol w="2628900"/>
                <a:gridCol w="2628900"/>
                <a:gridCol w="2628900"/>
                <a:gridCol w="2628900"/>
              </a:tblGrid>
              <a:tr h="658750">
                <a:tc>
                  <a:txBody>
                    <a:bodyPr/>
                    <a:lstStyle/>
                    <a:p>
                      <a:pPr indent="0" lvl="0" marL="0" marR="0" rtl="0" algn="l">
                        <a:spcBef>
                          <a:spcPts val="0"/>
                        </a:spcBef>
                        <a:spcAft>
                          <a:spcPts val="0"/>
                        </a:spcAft>
                        <a:buNone/>
                      </a:pPr>
                      <a:r>
                        <a:t/>
                      </a:r>
                      <a:endParaRPr sz="2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t/>
                      </a:r>
                      <a:endParaRPr sz="2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t/>
                      </a:r>
                      <a:endParaRPr sz="2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t/>
                      </a:r>
                      <a:endParaRPr sz="2800">
                        <a:latin typeface="Georgia"/>
                        <a:ea typeface="Georgia"/>
                        <a:cs typeface="Georgia"/>
                        <a:sym typeface="Georgia"/>
                      </a:endParaRPr>
                    </a:p>
                  </a:txBody>
                  <a:tcPr marT="45725" marB="45725" marR="91450" marL="91450"/>
                </a:tc>
              </a:tr>
              <a:tr h="658750">
                <a:tc>
                  <a:txBody>
                    <a:bodyPr/>
                    <a:lstStyle/>
                    <a:p>
                      <a:pPr indent="0" lvl="0" marL="0" marR="0" rtl="0" algn="l">
                        <a:spcBef>
                          <a:spcPts val="0"/>
                        </a:spcBef>
                        <a:spcAft>
                          <a:spcPts val="0"/>
                        </a:spcAft>
                        <a:buNone/>
                      </a:pPr>
                      <a:r>
                        <a:rPr lang="en-US" sz="2800">
                          <a:latin typeface="Georgia"/>
                          <a:ea typeface="Georgia"/>
                          <a:cs typeface="Georgia"/>
                          <a:sym typeface="Georgia"/>
                        </a:rPr>
                        <a:t>Any way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Certainly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Conversely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Henceforth</a:t>
                      </a:r>
                      <a:endParaRPr/>
                    </a:p>
                  </a:txBody>
                  <a:tcPr marT="45725" marB="45725" marR="91450" marL="91450"/>
                </a:tc>
              </a:tr>
              <a:tr h="658750">
                <a:tc>
                  <a:txBody>
                    <a:bodyPr/>
                    <a:lstStyle/>
                    <a:p>
                      <a:pPr indent="0" lvl="0" marL="0" marR="0" rtl="0" algn="l">
                        <a:spcBef>
                          <a:spcPts val="0"/>
                        </a:spcBef>
                        <a:spcAft>
                          <a:spcPts val="0"/>
                        </a:spcAft>
                        <a:buNone/>
                      </a:pPr>
                      <a:r>
                        <a:rPr lang="en-US" sz="2800">
                          <a:latin typeface="Georgia"/>
                          <a:ea typeface="Georgia"/>
                          <a:cs typeface="Georgia"/>
                          <a:sym typeface="Georgia"/>
                        </a:rPr>
                        <a:t>Again</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Comparatively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Elsewhere</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Hence</a:t>
                      </a:r>
                      <a:endParaRPr/>
                    </a:p>
                  </a:txBody>
                  <a:tcPr marT="45725" marB="45725" marR="91450" marL="91450"/>
                </a:tc>
              </a:tr>
              <a:tr h="658750">
                <a:tc>
                  <a:txBody>
                    <a:bodyPr/>
                    <a:lstStyle/>
                    <a:p>
                      <a:pPr indent="0" lvl="0" marL="0" marR="0" rtl="0" algn="l">
                        <a:spcBef>
                          <a:spcPts val="0"/>
                        </a:spcBef>
                        <a:spcAft>
                          <a:spcPts val="0"/>
                        </a:spcAft>
                        <a:buNone/>
                      </a:pPr>
                      <a:r>
                        <a:rPr lang="en-US" sz="2800">
                          <a:latin typeface="Georgia"/>
                          <a:ea typeface="Georgia"/>
                          <a:cs typeface="Georgia"/>
                          <a:sym typeface="Georgia"/>
                        </a:rPr>
                        <a:t>As a result</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consequently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Equally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Georgia"/>
                        <a:buNone/>
                      </a:pPr>
                      <a:r>
                        <a:rPr lang="en-US" sz="2800">
                          <a:latin typeface="Georgia"/>
                          <a:ea typeface="Georgia"/>
                          <a:cs typeface="Georgia"/>
                          <a:sym typeface="Georgia"/>
                        </a:rPr>
                        <a:t>However</a:t>
                      </a:r>
                      <a:endParaRPr/>
                    </a:p>
                  </a:txBody>
                  <a:tcPr marT="45725" marB="45725" marR="91450" marL="91450"/>
                </a:tc>
              </a:tr>
              <a:tr h="658750">
                <a:tc>
                  <a:txBody>
                    <a:bodyPr/>
                    <a:lstStyle/>
                    <a:p>
                      <a:pPr indent="0" lvl="0" marL="0" marR="0" rtl="0" algn="l">
                        <a:spcBef>
                          <a:spcPts val="0"/>
                        </a:spcBef>
                        <a:spcAft>
                          <a:spcPts val="0"/>
                        </a:spcAft>
                        <a:buNone/>
                      </a:pPr>
                      <a:r>
                        <a:rPr lang="en-US" sz="2800">
                          <a:latin typeface="Georgia"/>
                          <a:ea typeface="Georgia"/>
                          <a:cs typeface="Georgia"/>
                          <a:sym typeface="Georgia"/>
                        </a:rPr>
                        <a:t>Almost</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Contrarily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Eventually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Elsewhere</a:t>
                      </a:r>
                      <a:endParaRPr/>
                    </a:p>
                  </a:txBody>
                  <a:tcPr marT="45725" marB="45725" marR="91450" marL="91450"/>
                </a:tc>
              </a:tr>
              <a:tr h="658750">
                <a:tc>
                  <a:txBody>
                    <a:bodyPr/>
                    <a:lstStyle/>
                    <a:p>
                      <a:pPr indent="0" lvl="0" marL="0" marR="0" rtl="0" algn="l">
                        <a:spcBef>
                          <a:spcPts val="0"/>
                        </a:spcBef>
                        <a:spcAft>
                          <a:spcPts val="0"/>
                        </a:spcAft>
                        <a:buNone/>
                      </a:pPr>
                      <a:r>
                        <a:rPr lang="en-US" sz="2800">
                          <a:latin typeface="Georgia"/>
                          <a:ea typeface="Georgia"/>
                          <a:cs typeface="Georgia"/>
                          <a:sym typeface="Georgia"/>
                        </a:rPr>
                        <a:t>In addition</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Comparatively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Finally</a:t>
                      </a:r>
                      <a:endParaRPr/>
                    </a:p>
                  </a:txBody>
                  <a:tcPr marT="45725" marB="45725" marR="91450" marL="91450"/>
                </a:tc>
                <a:tc>
                  <a:txBody>
                    <a:bodyPr/>
                    <a:lstStyle/>
                    <a:p>
                      <a:pPr indent="0" lvl="0" marL="0" marR="0" rtl="0" algn="l">
                        <a:spcBef>
                          <a:spcPts val="0"/>
                        </a:spcBef>
                        <a:spcAft>
                          <a:spcPts val="0"/>
                        </a:spcAft>
                        <a:buNone/>
                      </a:pPr>
                      <a:r>
                        <a:rPr lang="en-US" sz="2800">
                          <a:latin typeface="Georgia"/>
                          <a:ea typeface="Georgia"/>
                          <a:cs typeface="Georgia"/>
                          <a:sym typeface="Georgia"/>
                        </a:rPr>
                        <a:t>Furthermore</a:t>
                      </a:r>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PUNCTUATION TIPS:</a:t>
            </a:r>
            <a:endParaRPr sz="4400">
              <a:solidFill>
                <a:srgbClr val="282421"/>
              </a:solidFill>
            </a:endParaRPr>
          </a:p>
        </p:txBody>
      </p:sp>
      <p:sp>
        <p:nvSpPr>
          <p:cNvPr id="521" name="Google Shape;521;p62"/>
          <p:cNvSpPr txBox="1"/>
          <p:nvPr>
            <p:ph idx="1" type="body"/>
          </p:nvPr>
        </p:nvSpPr>
        <p:spPr>
          <a:xfrm>
            <a:off x="352697" y="1394136"/>
            <a:ext cx="11839303" cy="5581430"/>
          </a:xfrm>
          <a:prstGeom prst="rect">
            <a:avLst/>
          </a:prstGeom>
          <a:noFill/>
          <a:ln>
            <a:noFill/>
          </a:ln>
        </p:spPr>
        <p:txBody>
          <a:bodyPr anchorCtr="0" anchor="t" bIns="45700" lIns="0" spcFirstLastPara="1" rIns="0" wrap="square" tIns="45700">
            <a:noAutofit/>
          </a:bodyPr>
          <a:lstStyle/>
          <a:p>
            <a:pPr indent="-228600" lvl="0" marL="228600" rtl="0" algn="l">
              <a:lnSpc>
                <a:spcPct val="90000"/>
              </a:lnSpc>
              <a:spcBef>
                <a:spcPts val="0"/>
              </a:spcBef>
              <a:spcAft>
                <a:spcPts val="0"/>
              </a:spcAft>
              <a:buClr>
                <a:srgbClr val="282421"/>
              </a:buClr>
              <a:buSzPts val="2100"/>
              <a:buChar char="▪"/>
            </a:pPr>
            <a:r>
              <a:rPr lang="en-US" sz="2100">
                <a:solidFill>
                  <a:srgbClr val="282421"/>
                </a:solidFill>
                <a:latin typeface="Georgia"/>
                <a:ea typeface="Georgia"/>
                <a:cs typeface="Georgia"/>
                <a:sym typeface="Georgia"/>
              </a:rPr>
              <a:t>Use a comma </a:t>
            </a:r>
            <a:r>
              <a:rPr b="1" i="1" lang="en-US" sz="2100">
                <a:solidFill>
                  <a:srgbClr val="282421"/>
                </a:solidFill>
                <a:latin typeface="Georgia"/>
                <a:ea typeface="Georgia"/>
                <a:cs typeface="Georgia"/>
                <a:sym typeface="Georgia"/>
              </a:rPr>
              <a:t>before</a:t>
            </a:r>
            <a:r>
              <a:rPr lang="en-US" sz="2100">
                <a:solidFill>
                  <a:srgbClr val="282421"/>
                </a:solidFill>
                <a:latin typeface="Georgia"/>
                <a:ea typeface="Georgia"/>
                <a:cs typeface="Georgia"/>
                <a:sym typeface="Georgia"/>
              </a:rPr>
              <a:t> coordinating conjunction (FANBOYS) between two independent clauses.</a:t>
            </a:r>
            <a:endParaRPr/>
          </a:p>
          <a:p>
            <a:pPr indent="-228600" lvl="2" marL="1143000" rtl="0" algn="l">
              <a:lnSpc>
                <a:spcPct val="90000"/>
              </a:lnSpc>
              <a:spcBef>
                <a:spcPts val="600"/>
              </a:spcBef>
              <a:spcAft>
                <a:spcPts val="0"/>
              </a:spcAft>
              <a:buClr>
                <a:srgbClr val="282421"/>
              </a:buClr>
              <a:buSzPts val="2100"/>
              <a:buChar char="▪"/>
            </a:pPr>
            <a:r>
              <a:rPr lang="en-US" sz="2100">
                <a:solidFill>
                  <a:srgbClr val="282421"/>
                </a:solidFill>
                <a:latin typeface="Georgia"/>
                <a:ea typeface="Georgia"/>
                <a:cs typeface="Georgia"/>
                <a:sym typeface="Georgia"/>
              </a:rPr>
              <a:t>Movie was good, but the tickets were expensive.</a:t>
            </a:r>
            <a:endParaRPr/>
          </a:p>
          <a:p>
            <a:pPr indent="-228600" lvl="0" marL="228600" rtl="0" algn="l">
              <a:lnSpc>
                <a:spcPct val="90000"/>
              </a:lnSpc>
              <a:spcBef>
                <a:spcPts val="1800"/>
              </a:spcBef>
              <a:spcAft>
                <a:spcPts val="0"/>
              </a:spcAft>
              <a:buClr>
                <a:srgbClr val="282421"/>
              </a:buClr>
              <a:buSzPts val="2100"/>
              <a:buChar char="▪"/>
            </a:pPr>
            <a:r>
              <a:rPr lang="en-US" sz="2100">
                <a:solidFill>
                  <a:srgbClr val="282421"/>
                </a:solidFill>
                <a:latin typeface="Georgia"/>
                <a:ea typeface="Georgia"/>
                <a:cs typeface="Georgia"/>
                <a:sym typeface="Georgia"/>
              </a:rPr>
              <a:t>Use a comma </a:t>
            </a:r>
            <a:r>
              <a:rPr b="1" lang="en-US" sz="2100">
                <a:solidFill>
                  <a:srgbClr val="282421"/>
                </a:solidFill>
                <a:latin typeface="Georgia"/>
                <a:ea typeface="Georgia"/>
                <a:cs typeface="Georgia"/>
                <a:sym typeface="Georgia"/>
              </a:rPr>
              <a:t>after</a:t>
            </a:r>
            <a:r>
              <a:rPr lang="en-US" sz="2100">
                <a:solidFill>
                  <a:srgbClr val="282421"/>
                </a:solidFill>
                <a:latin typeface="Georgia"/>
                <a:ea typeface="Georgia"/>
                <a:cs typeface="Georgia"/>
                <a:sym typeface="Georgia"/>
              </a:rPr>
              <a:t> a dependent clause (subordination) that appears </a:t>
            </a:r>
            <a:r>
              <a:rPr b="1" i="1" lang="en-US" sz="2100">
                <a:solidFill>
                  <a:srgbClr val="282421"/>
                </a:solidFill>
                <a:latin typeface="Georgia"/>
                <a:ea typeface="Georgia"/>
                <a:cs typeface="Georgia"/>
                <a:sym typeface="Georgia"/>
              </a:rPr>
              <a:t>before</a:t>
            </a:r>
            <a:r>
              <a:rPr lang="en-US" sz="2100">
                <a:solidFill>
                  <a:srgbClr val="282421"/>
                </a:solidFill>
                <a:latin typeface="Georgia"/>
                <a:ea typeface="Georgia"/>
                <a:cs typeface="Georgia"/>
                <a:sym typeface="Georgia"/>
              </a:rPr>
              <a:t> the main clause.</a:t>
            </a:r>
            <a:endParaRPr/>
          </a:p>
          <a:p>
            <a:pPr indent="-228600" lvl="2" marL="1143000" rtl="0" algn="l">
              <a:lnSpc>
                <a:spcPct val="90000"/>
              </a:lnSpc>
              <a:spcBef>
                <a:spcPts val="600"/>
              </a:spcBef>
              <a:spcAft>
                <a:spcPts val="0"/>
              </a:spcAft>
              <a:buClr>
                <a:srgbClr val="282421"/>
              </a:buClr>
              <a:buSzPts val="2100"/>
              <a:buChar char="▪"/>
            </a:pPr>
            <a:r>
              <a:rPr lang="en-US" sz="2100">
                <a:solidFill>
                  <a:srgbClr val="282421"/>
                </a:solidFill>
                <a:latin typeface="Georgia"/>
                <a:ea typeface="Georgia"/>
                <a:cs typeface="Georgia"/>
                <a:sym typeface="Georgia"/>
              </a:rPr>
              <a:t>When the bus arrived, we quickly boarded.</a:t>
            </a:r>
            <a:endParaRPr/>
          </a:p>
          <a:p>
            <a:pPr indent="-228600" lvl="0" marL="228600" rtl="0" algn="l">
              <a:lnSpc>
                <a:spcPct val="90000"/>
              </a:lnSpc>
              <a:spcBef>
                <a:spcPts val="1800"/>
              </a:spcBef>
              <a:spcAft>
                <a:spcPts val="0"/>
              </a:spcAft>
              <a:buClr>
                <a:srgbClr val="282421"/>
              </a:buClr>
              <a:buSzPts val="2100"/>
              <a:buChar char="▪"/>
            </a:pPr>
            <a:r>
              <a:rPr b="1" i="1" lang="en-US" sz="2100">
                <a:solidFill>
                  <a:srgbClr val="282421"/>
                </a:solidFill>
                <a:latin typeface="Georgia"/>
                <a:ea typeface="Georgia"/>
                <a:cs typeface="Georgia"/>
                <a:sym typeface="Georgia"/>
              </a:rPr>
              <a:t>Do not </a:t>
            </a:r>
            <a:r>
              <a:rPr lang="en-US" sz="2100">
                <a:solidFill>
                  <a:srgbClr val="282421"/>
                </a:solidFill>
                <a:latin typeface="Georgia"/>
                <a:ea typeface="Georgia"/>
                <a:cs typeface="Georgia"/>
                <a:sym typeface="Georgia"/>
              </a:rPr>
              <a:t>use comma if dependent clause comes </a:t>
            </a:r>
            <a:r>
              <a:rPr b="1" i="1" lang="en-US" sz="2100">
                <a:solidFill>
                  <a:srgbClr val="282421"/>
                </a:solidFill>
                <a:latin typeface="Georgia"/>
                <a:ea typeface="Georgia"/>
                <a:cs typeface="Georgia"/>
                <a:sym typeface="Georgia"/>
              </a:rPr>
              <a:t>after</a:t>
            </a:r>
            <a:r>
              <a:rPr lang="en-US" sz="2100">
                <a:solidFill>
                  <a:srgbClr val="282421"/>
                </a:solidFill>
                <a:latin typeface="Georgia"/>
                <a:ea typeface="Georgia"/>
                <a:cs typeface="Georgia"/>
                <a:sym typeface="Georgia"/>
              </a:rPr>
              <a:t> the main clause.</a:t>
            </a:r>
            <a:endParaRPr/>
          </a:p>
          <a:p>
            <a:pPr indent="-228600" lvl="2" marL="1143000" rtl="0" algn="l">
              <a:lnSpc>
                <a:spcPct val="90000"/>
              </a:lnSpc>
              <a:spcBef>
                <a:spcPts val="600"/>
              </a:spcBef>
              <a:spcAft>
                <a:spcPts val="0"/>
              </a:spcAft>
              <a:buClr>
                <a:srgbClr val="282421"/>
              </a:buClr>
              <a:buSzPts val="2100"/>
              <a:buChar char="▪"/>
            </a:pPr>
            <a:r>
              <a:rPr lang="en-US" sz="2100">
                <a:solidFill>
                  <a:srgbClr val="282421"/>
                </a:solidFill>
                <a:latin typeface="Georgia"/>
                <a:ea typeface="Georgia"/>
                <a:cs typeface="Georgia"/>
                <a:sym typeface="Georgia"/>
              </a:rPr>
              <a:t>She stayed in the game because she was needed.</a:t>
            </a:r>
            <a:endParaRPr/>
          </a:p>
          <a:p>
            <a:pPr indent="-228600" lvl="0" marL="228600" rtl="0" algn="l">
              <a:lnSpc>
                <a:spcPct val="90000"/>
              </a:lnSpc>
              <a:spcBef>
                <a:spcPts val="1800"/>
              </a:spcBef>
              <a:spcAft>
                <a:spcPts val="0"/>
              </a:spcAft>
              <a:buClr>
                <a:srgbClr val="282421"/>
              </a:buClr>
              <a:buSzPts val="2100"/>
              <a:buChar char="▪"/>
            </a:pPr>
            <a:r>
              <a:rPr lang="en-US" sz="2100">
                <a:solidFill>
                  <a:srgbClr val="282421"/>
                </a:solidFill>
                <a:latin typeface="Georgia"/>
                <a:ea typeface="Georgia"/>
                <a:cs typeface="Georgia"/>
                <a:sym typeface="Georgia"/>
              </a:rPr>
              <a:t>Use a semicolon between two independent clauses in one sentence and use a comma </a:t>
            </a:r>
            <a:r>
              <a:rPr b="1" lang="en-US" sz="2100">
                <a:solidFill>
                  <a:srgbClr val="282421"/>
                </a:solidFill>
                <a:latin typeface="Georgia"/>
                <a:ea typeface="Georgia"/>
                <a:cs typeface="Georgia"/>
                <a:sym typeface="Georgia"/>
              </a:rPr>
              <a:t>after conjunctive adverbs/transitional words.</a:t>
            </a:r>
            <a:endParaRPr/>
          </a:p>
          <a:p>
            <a:pPr indent="-228600" lvl="2" marL="1143000" rtl="0" algn="l">
              <a:lnSpc>
                <a:spcPct val="90000"/>
              </a:lnSpc>
              <a:spcBef>
                <a:spcPts val="600"/>
              </a:spcBef>
              <a:spcAft>
                <a:spcPts val="0"/>
              </a:spcAft>
              <a:buClr>
                <a:srgbClr val="282421"/>
              </a:buClr>
              <a:buSzPts val="2100"/>
              <a:buChar char="▪"/>
            </a:pPr>
            <a:r>
              <a:rPr lang="en-US" sz="2100">
                <a:solidFill>
                  <a:srgbClr val="282421"/>
                </a:solidFill>
                <a:latin typeface="Georgia"/>
                <a:ea typeface="Georgia"/>
                <a:cs typeface="Georgia"/>
                <a:sym typeface="Georgia"/>
              </a:rPr>
              <a:t>My car payments are high; </a:t>
            </a:r>
            <a:r>
              <a:rPr b="1" i="1" lang="en-US" sz="2100">
                <a:solidFill>
                  <a:srgbClr val="282421"/>
                </a:solidFill>
                <a:latin typeface="Georgia"/>
                <a:ea typeface="Georgia"/>
                <a:cs typeface="Georgia"/>
                <a:sym typeface="Georgia"/>
              </a:rPr>
              <a:t>on the other hand</a:t>
            </a:r>
            <a:r>
              <a:rPr i="1" lang="en-US" sz="2100">
                <a:solidFill>
                  <a:srgbClr val="282421"/>
                </a:solidFill>
                <a:latin typeface="Georgia"/>
                <a:ea typeface="Georgia"/>
                <a:cs typeface="Georgia"/>
                <a:sym typeface="Georgia"/>
              </a:rPr>
              <a:t>,</a:t>
            </a:r>
            <a:r>
              <a:rPr lang="en-US" sz="2100">
                <a:solidFill>
                  <a:srgbClr val="282421"/>
                </a:solidFill>
                <a:latin typeface="Georgia"/>
                <a:ea typeface="Georgia"/>
                <a:cs typeface="Georgia"/>
                <a:sym typeface="Georgia"/>
              </a:rPr>
              <a:t> I really enjoy driving such a nice vehicle.</a:t>
            </a:r>
            <a:endParaRPr b="1" sz="2100">
              <a:solidFill>
                <a:srgbClr val="282421"/>
              </a:solidFill>
              <a:latin typeface="Georgia"/>
              <a:ea typeface="Georgia"/>
              <a:cs typeface="Georgia"/>
              <a:sym typeface="Georgia"/>
            </a:endParaRPr>
          </a:p>
          <a:p>
            <a:pPr indent="-228600" lvl="0" marL="228600" rtl="0" algn="l">
              <a:lnSpc>
                <a:spcPct val="90000"/>
              </a:lnSpc>
              <a:spcBef>
                <a:spcPts val="1800"/>
              </a:spcBef>
              <a:spcAft>
                <a:spcPts val="0"/>
              </a:spcAft>
              <a:buClr>
                <a:srgbClr val="282421"/>
              </a:buClr>
              <a:buSzPts val="2100"/>
              <a:buChar char="▪"/>
            </a:pPr>
            <a:r>
              <a:rPr lang="en-US" sz="2100">
                <a:solidFill>
                  <a:srgbClr val="282421"/>
                </a:solidFill>
                <a:latin typeface="Georgia"/>
                <a:ea typeface="Georgia"/>
                <a:cs typeface="Georgia"/>
                <a:sym typeface="Georgia"/>
              </a:rPr>
              <a:t>Use a semicolon between two independent clauses in one sentence if there is </a:t>
            </a:r>
            <a:r>
              <a:rPr b="1" i="1" lang="en-US" sz="2100">
                <a:solidFill>
                  <a:srgbClr val="282421"/>
                </a:solidFill>
                <a:latin typeface="Georgia"/>
                <a:ea typeface="Georgia"/>
                <a:cs typeface="Georgia"/>
                <a:sym typeface="Georgia"/>
              </a:rPr>
              <a:t>no coordinating conjunction</a:t>
            </a:r>
            <a:r>
              <a:rPr lang="en-US" sz="2100">
                <a:solidFill>
                  <a:srgbClr val="282421"/>
                </a:solidFill>
                <a:latin typeface="Georgia"/>
                <a:ea typeface="Georgia"/>
                <a:cs typeface="Georgia"/>
                <a:sym typeface="Georgia"/>
              </a:rPr>
              <a:t>.</a:t>
            </a:r>
            <a:endParaRPr/>
          </a:p>
          <a:p>
            <a:pPr indent="-228600" lvl="2" marL="1143000" rtl="0" algn="l">
              <a:lnSpc>
                <a:spcPct val="90000"/>
              </a:lnSpc>
              <a:spcBef>
                <a:spcPts val="600"/>
              </a:spcBef>
              <a:spcAft>
                <a:spcPts val="0"/>
              </a:spcAft>
              <a:buClr>
                <a:srgbClr val="282421"/>
              </a:buClr>
              <a:buSzPts val="2100"/>
              <a:buChar char="▪"/>
            </a:pPr>
            <a:r>
              <a:rPr lang="en-US" sz="2100">
                <a:solidFill>
                  <a:srgbClr val="282421"/>
                </a:solidFill>
                <a:latin typeface="Georgia"/>
                <a:ea typeface="Georgia"/>
                <a:cs typeface="Georgia"/>
                <a:sym typeface="Georgia"/>
              </a:rPr>
              <a:t>The bus arrived; we quickly boarded. </a:t>
            </a:r>
            <a:endParaRPr/>
          </a:p>
          <a:p>
            <a:pPr indent="-95250" lvl="0" marL="228600" rtl="0" algn="l">
              <a:lnSpc>
                <a:spcPct val="90000"/>
              </a:lnSpc>
              <a:spcBef>
                <a:spcPts val="1800"/>
              </a:spcBef>
              <a:spcAft>
                <a:spcPts val="0"/>
              </a:spcAft>
              <a:buClr>
                <a:schemeClr val="dk1"/>
              </a:buClr>
              <a:buSzPts val="2100"/>
              <a:buNone/>
            </a:pPr>
            <a:r>
              <a:t/>
            </a:r>
            <a:endParaRPr sz="2100">
              <a:solidFill>
                <a:srgbClr val="282421"/>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0" st="0"/>
                                            </p:txEl>
                                          </p:spTgt>
                                        </p:tgtEl>
                                        <p:attrNameLst>
                                          <p:attrName>style.visibility</p:attrName>
                                        </p:attrNameLst>
                                      </p:cBhvr>
                                      <p:to>
                                        <p:strVal val="visible"/>
                                      </p:to>
                                    </p:set>
                                    <p:animEffect filter="fade" transition="in">
                                      <p:cBhvr>
                                        <p:cTn dur="500"/>
                                        <p:tgtEl>
                                          <p:spTgt spid="5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 st="1"/>
                                            </p:txEl>
                                          </p:spTgt>
                                        </p:tgtEl>
                                        <p:attrNameLst>
                                          <p:attrName>style.visibility</p:attrName>
                                        </p:attrNameLst>
                                      </p:cBhvr>
                                      <p:to>
                                        <p:strVal val="visible"/>
                                      </p:to>
                                    </p:set>
                                    <p:animEffect filter="fade" transition="in">
                                      <p:cBhvr>
                                        <p:cTn dur="500"/>
                                        <p:tgtEl>
                                          <p:spTgt spid="5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2" st="2"/>
                                            </p:txEl>
                                          </p:spTgt>
                                        </p:tgtEl>
                                        <p:attrNameLst>
                                          <p:attrName>style.visibility</p:attrName>
                                        </p:attrNameLst>
                                      </p:cBhvr>
                                      <p:to>
                                        <p:strVal val="visible"/>
                                      </p:to>
                                    </p:set>
                                    <p:animEffect filter="fade" transition="in">
                                      <p:cBhvr>
                                        <p:cTn dur="500"/>
                                        <p:tgtEl>
                                          <p:spTgt spid="5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3" st="3"/>
                                            </p:txEl>
                                          </p:spTgt>
                                        </p:tgtEl>
                                        <p:attrNameLst>
                                          <p:attrName>style.visibility</p:attrName>
                                        </p:attrNameLst>
                                      </p:cBhvr>
                                      <p:to>
                                        <p:strVal val="visible"/>
                                      </p:to>
                                    </p:set>
                                    <p:animEffect filter="fade" transition="in">
                                      <p:cBhvr>
                                        <p:cTn dur="500"/>
                                        <p:tgtEl>
                                          <p:spTgt spid="5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4" st="4"/>
                                            </p:txEl>
                                          </p:spTgt>
                                        </p:tgtEl>
                                        <p:attrNameLst>
                                          <p:attrName>style.visibility</p:attrName>
                                        </p:attrNameLst>
                                      </p:cBhvr>
                                      <p:to>
                                        <p:strVal val="visible"/>
                                      </p:to>
                                    </p:set>
                                    <p:animEffect filter="fade" transition="in">
                                      <p:cBhvr>
                                        <p:cTn dur="500"/>
                                        <p:tgtEl>
                                          <p:spTgt spid="5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5" st="5"/>
                                            </p:txEl>
                                          </p:spTgt>
                                        </p:tgtEl>
                                        <p:attrNameLst>
                                          <p:attrName>style.visibility</p:attrName>
                                        </p:attrNameLst>
                                      </p:cBhvr>
                                      <p:to>
                                        <p:strVal val="visible"/>
                                      </p:to>
                                    </p:set>
                                    <p:animEffect filter="fade" transition="in">
                                      <p:cBhvr>
                                        <p:cTn dur="500"/>
                                        <p:tgtEl>
                                          <p:spTgt spid="5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6" st="6"/>
                                            </p:txEl>
                                          </p:spTgt>
                                        </p:tgtEl>
                                        <p:attrNameLst>
                                          <p:attrName>style.visibility</p:attrName>
                                        </p:attrNameLst>
                                      </p:cBhvr>
                                      <p:to>
                                        <p:strVal val="visible"/>
                                      </p:to>
                                    </p:set>
                                    <p:animEffect filter="fade" transition="in">
                                      <p:cBhvr>
                                        <p:cTn dur="500"/>
                                        <p:tgtEl>
                                          <p:spTgt spid="5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7" st="7"/>
                                            </p:txEl>
                                          </p:spTgt>
                                        </p:tgtEl>
                                        <p:attrNameLst>
                                          <p:attrName>style.visibility</p:attrName>
                                        </p:attrNameLst>
                                      </p:cBhvr>
                                      <p:to>
                                        <p:strVal val="visible"/>
                                      </p:to>
                                    </p:set>
                                    <p:animEffect filter="fade" transition="in">
                                      <p:cBhvr>
                                        <p:cTn dur="500"/>
                                        <p:tgtEl>
                                          <p:spTgt spid="5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8" st="8"/>
                                            </p:txEl>
                                          </p:spTgt>
                                        </p:tgtEl>
                                        <p:attrNameLst>
                                          <p:attrName>style.visibility</p:attrName>
                                        </p:attrNameLst>
                                      </p:cBhvr>
                                      <p:to>
                                        <p:strVal val="visible"/>
                                      </p:to>
                                    </p:set>
                                    <p:animEffect filter="fade" transition="in">
                                      <p:cBhvr>
                                        <p:cTn dur="500"/>
                                        <p:tgtEl>
                                          <p:spTgt spid="52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9" st="9"/>
                                            </p:txEl>
                                          </p:spTgt>
                                        </p:tgtEl>
                                        <p:attrNameLst>
                                          <p:attrName>style.visibility</p:attrName>
                                        </p:attrNameLst>
                                      </p:cBhvr>
                                      <p:to>
                                        <p:strVal val="visible"/>
                                      </p:to>
                                    </p:set>
                                    <p:animEffect filter="fade" transition="in">
                                      <p:cBhvr>
                                        <p:cTn dur="500"/>
                                        <p:tgtEl>
                                          <p:spTgt spid="52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0" st="10"/>
                                            </p:txEl>
                                          </p:spTgt>
                                        </p:tgtEl>
                                        <p:attrNameLst>
                                          <p:attrName>style.visibility</p:attrName>
                                        </p:attrNameLst>
                                      </p:cBhvr>
                                      <p:to>
                                        <p:strVal val="visible"/>
                                      </p:to>
                                    </p:set>
                                    <p:animEffect filter="fade" transition="in">
                                      <p:cBhvr>
                                        <p:cTn dur="500"/>
                                        <p:tgtEl>
                                          <p:spTgt spid="52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chemeClr val="dk1"/>
              </a:buClr>
              <a:buSzPts val="2800"/>
              <a:buFont typeface="Arial"/>
              <a:buNone/>
            </a:pPr>
            <a:r>
              <a:t/>
            </a:r>
            <a:endParaRPr/>
          </a:p>
        </p:txBody>
      </p:sp>
      <p:sp>
        <p:nvSpPr>
          <p:cNvPr id="527" name="Google Shape;527;p6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342900" lvl="0" marL="228600" rtl="0" algn="l">
              <a:lnSpc>
                <a:spcPct val="90000"/>
              </a:lnSpc>
              <a:spcBef>
                <a:spcPts val="0"/>
              </a:spcBef>
              <a:spcAft>
                <a:spcPts val="0"/>
              </a:spcAft>
              <a:buClr>
                <a:srgbClr val="000000"/>
              </a:buClr>
              <a:buSzPts val="5400"/>
              <a:buFont typeface="Noto Sans Symbols"/>
              <a:buChar char="⮚"/>
            </a:pPr>
            <a:r>
              <a:rPr b="1" lang="en-US" sz="5400">
                <a:solidFill>
                  <a:srgbClr val="000000"/>
                </a:solidFill>
                <a:latin typeface="Calibri"/>
                <a:ea typeface="Calibri"/>
                <a:cs typeface="Calibri"/>
                <a:sym typeface="Calibri"/>
              </a:rPr>
              <a:t>ACTIVITY IS ON PAGE NUMBER 83 &amp; 85</a:t>
            </a:r>
            <a:endParaRPr sz="2800">
              <a:solidFill>
                <a:srgbClr val="000000"/>
              </a:solidFill>
              <a:latin typeface="Calibri"/>
              <a:ea typeface="Calibri"/>
              <a:cs typeface="Calibri"/>
              <a:sym typeface="Calibri"/>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3959"/>
              <a:buFont typeface="Georgia"/>
              <a:buNone/>
            </a:pPr>
            <a:r>
              <a:rPr b="1" i="1" lang="en-US" sz="3959">
                <a:solidFill>
                  <a:srgbClr val="282421"/>
                </a:solidFill>
                <a:latin typeface="Georgia"/>
                <a:ea typeface="Georgia"/>
                <a:cs typeface="Georgia"/>
                <a:sym typeface="Georgia"/>
              </a:rPr>
              <a:t>STRUCTURAL TYPES OF SENTENCE:</a:t>
            </a:r>
            <a:endParaRPr/>
          </a:p>
        </p:txBody>
      </p:sp>
      <p:sp>
        <p:nvSpPr>
          <p:cNvPr id="533" name="Google Shape;533;p64"/>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800"/>
              <a:buNone/>
            </a:pPr>
            <a:r>
              <a:rPr lang="en-US" sz="2800">
                <a:solidFill>
                  <a:srgbClr val="282421"/>
                </a:solidFill>
                <a:latin typeface="Georgia"/>
                <a:ea typeface="Georgia"/>
                <a:cs typeface="Georgia"/>
                <a:sym typeface="Georgia"/>
              </a:rPr>
              <a:t>Structural types of the sentences are based on the number and type of clauses they have. They can be classified as:</a:t>
            </a:r>
            <a:endParaRPr/>
          </a:p>
          <a:p>
            <a:pPr indent="-457200" lvl="0" marL="457200" rtl="0" algn="l">
              <a:lnSpc>
                <a:spcPct val="90000"/>
              </a:lnSpc>
              <a:spcBef>
                <a:spcPts val="1800"/>
              </a:spcBef>
              <a:spcAft>
                <a:spcPts val="0"/>
              </a:spcAft>
              <a:buClr>
                <a:srgbClr val="282421"/>
              </a:buClr>
              <a:buSzPts val="2800"/>
              <a:buFont typeface="Arial"/>
              <a:buAutoNum type="arabicPeriod"/>
            </a:pPr>
            <a:r>
              <a:rPr lang="en-US" sz="2800">
                <a:solidFill>
                  <a:srgbClr val="282421"/>
                </a:solidFill>
                <a:latin typeface="Georgia"/>
                <a:ea typeface="Georgia"/>
                <a:cs typeface="Georgia"/>
                <a:sym typeface="Georgia"/>
              </a:rPr>
              <a:t>Simple</a:t>
            </a:r>
            <a:endParaRPr/>
          </a:p>
          <a:p>
            <a:pPr indent="-457200" lvl="0" marL="457200" rtl="0" algn="l">
              <a:lnSpc>
                <a:spcPct val="90000"/>
              </a:lnSpc>
              <a:spcBef>
                <a:spcPts val="1800"/>
              </a:spcBef>
              <a:spcAft>
                <a:spcPts val="0"/>
              </a:spcAft>
              <a:buClr>
                <a:srgbClr val="282421"/>
              </a:buClr>
              <a:buSzPts val="2800"/>
              <a:buFont typeface="Arial"/>
              <a:buAutoNum type="arabicPeriod"/>
            </a:pPr>
            <a:r>
              <a:rPr lang="en-US" sz="2800">
                <a:solidFill>
                  <a:srgbClr val="282421"/>
                </a:solidFill>
                <a:latin typeface="Georgia"/>
                <a:ea typeface="Georgia"/>
                <a:cs typeface="Georgia"/>
                <a:sym typeface="Georgia"/>
              </a:rPr>
              <a:t>Compound</a:t>
            </a:r>
            <a:endParaRPr/>
          </a:p>
          <a:p>
            <a:pPr indent="-457200" lvl="0" marL="457200" rtl="0" algn="l">
              <a:lnSpc>
                <a:spcPct val="90000"/>
              </a:lnSpc>
              <a:spcBef>
                <a:spcPts val="1800"/>
              </a:spcBef>
              <a:spcAft>
                <a:spcPts val="0"/>
              </a:spcAft>
              <a:buClr>
                <a:srgbClr val="282421"/>
              </a:buClr>
              <a:buSzPts val="2800"/>
              <a:buFont typeface="Arial"/>
              <a:buAutoNum type="arabicPeriod"/>
            </a:pPr>
            <a:r>
              <a:rPr lang="en-US" sz="2800">
                <a:solidFill>
                  <a:srgbClr val="282421"/>
                </a:solidFill>
                <a:latin typeface="Georgia"/>
                <a:ea typeface="Georgia"/>
                <a:cs typeface="Georgia"/>
                <a:sym typeface="Georgia"/>
              </a:rPr>
              <a:t>Complex</a:t>
            </a:r>
            <a:endParaRPr/>
          </a:p>
          <a:p>
            <a:pPr indent="-457200" lvl="0" marL="457200" rtl="0" algn="l">
              <a:lnSpc>
                <a:spcPct val="90000"/>
              </a:lnSpc>
              <a:spcBef>
                <a:spcPts val="1800"/>
              </a:spcBef>
              <a:spcAft>
                <a:spcPts val="0"/>
              </a:spcAft>
              <a:buClr>
                <a:srgbClr val="282421"/>
              </a:buClr>
              <a:buSzPts val="2800"/>
              <a:buFont typeface="Arial"/>
              <a:buAutoNum type="arabicPeriod"/>
            </a:pPr>
            <a:r>
              <a:rPr lang="en-US" sz="2800">
                <a:solidFill>
                  <a:srgbClr val="282421"/>
                </a:solidFill>
                <a:latin typeface="Georgia"/>
                <a:ea typeface="Georgia"/>
                <a:cs typeface="Georgia"/>
                <a:sym typeface="Georgia"/>
              </a:rPr>
              <a:t>Compound Complex</a:t>
            </a:r>
            <a:endParaRPr/>
          </a:p>
          <a:p>
            <a:pPr indent="-50800" lvl="0" marL="228600" rtl="0" algn="l">
              <a:lnSpc>
                <a:spcPct val="90000"/>
              </a:lnSpc>
              <a:spcBef>
                <a:spcPts val="1800"/>
              </a:spcBef>
              <a:spcAft>
                <a:spcPts val="0"/>
              </a:spcAft>
              <a:buClr>
                <a:schemeClr val="dk1"/>
              </a:buClr>
              <a:buSzPts val="2800"/>
              <a:buNone/>
            </a:pPr>
            <a:r>
              <a:t/>
            </a:r>
            <a:endParaRPr sz="28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SIMPLE SENTENCE:</a:t>
            </a:r>
            <a:endParaRPr/>
          </a:p>
        </p:txBody>
      </p:sp>
      <p:sp>
        <p:nvSpPr>
          <p:cNvPr id="539" name="Google Shape;539;p6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0" lvl="0" marL="0" rtl="0" algn="just">
              <a:lnSpc>
                <a:spcPct val="90000"/>
              </a:lnSpc>
              <a:spcBef>
                <a:spcPts val="0"/>
              </a:spcBef>
              <a:spcAft>
                <a:spcPts val="0"/>
              </a:spcAft>
              <a:buClr>
                <a:srgbClr val="282421"/>
              </a:buClr>
              <a:buSzPts val="2600"/>
              <a:buNone/>
            </a:pPr>
            <a:r>
              <a:rPr lang="en-US" sz="2600">
                <a:solidFill>
                  <a:srgbClr val="282421"/>
                </a:solidFill>
                <a:latin typeface="Georgia"/>
                <a:ea typeface="Georgia"/>
                <a:cs typeface="Georgia"/>
                <a:sym typeface="Georgia"/>
              </a:rPr>
              <a:t>This type contains only </a:t>
            </a:r>
            <a:r>
              <a:rPr b="1" lang="en-US" sz="2600">
                <a:solidFill>
                  <a:srgbClr val="282421"/>
                </a:solidFill>
                <a:latin typeface="Georgia"/>
                <a:ea typeface="Georgia"/>
                <a:cs typeface="Georgia"/>
                <a:sym typeface="Georgia"/>
              </a:rPr>
              <a:t>one independent clause</a:t>
            </a:r>
            <a:r>
              <a:rPr lang="en-US" sz="2600">
                <a:solidFill>
                  <a:srgbClr val="282421"/>
                </a:solidFill>
                <a:latin typeface="Georgia"/>
                <a:ea typeface="Georgia"/>
                <a:cs typeface="Georgia"/>
                <a:sym typeface="Georgia"/>
              </a:rPr>
              <a:t>, which has a subject and a verb. It expresses a complete thought. It has no dependent clause. </a:t>
            </a:r>
            <a:endParaRPr/>
          </a:p>
          <a:p>
            <a:pPr indent="0" lvl="0" marL="0" rtl="0" algn="just">
              <a:lnSpc>
                <a:spcPct val="90000"/>
              </a:lnSpc>
              <a:spcBef>
                <a:spcPts val="1800"/>
              </a:spcBef>
              <a:spcAft>
                <a:spcPts val="0"/>
              </a:spcAft>
              <a:buClr>
                <a:srgbClr val="282421"/>
              </a:buClr>
              <a:buSzPts val="2600"/>
              <a:buNone/>
            </a:pPr>
            <a:r>
              <a:rPr lang="en-US" sz="2600">
                <a:solidFill>
                  <a:srgbClr val="282421"/>
                </a:solidFill>
                <a:latin typeface="Georgia"/>
                <a:ea typeface="Georgia"/>
                <a:cs typeface="Georgia"/>
                <a:sym typeface="Georgia"/>
              </a:rPr>
              <a:t>Examples:</a:t>
            </a:r>
            <a:endParaRPr/>
          </a:p>
          <a:p>
            <a:pPr indent="-228600" lvl="0" marL="228600" rtl="0" algn="just">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I kicked the ball.</a:t>
            </a:r>
            <a:endParaRPr/>
          </a:p>
          <a:p>
            <a:pPr indent="-228600" lvl="0" marL="228600" rtl="0" algn="just">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He bought a chair.</a:t>
            </a:r>
            <a:endParaRPr/>
          </a:p>
          <a:p>
            <a:pPr indent="-228600" lvl="0" marL="228600" rtl="0" algn="just">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She goes to college.</a:t>
            </a:r>
            <a:endParaRPr/>
          </a:p>
          <a:p>
            <a:pPr indent="-63500" lvl="0" marL="228600" rtl="0" algn="just">
              <a:lnSpc>
                <a:spcPct val="90000"/>
              </a:lnSpc>
              <a:spcBef>
                <a:spcPts val="1800"/>
              </a:spcBef>
              <a:spcAft>
                <a:spcPts val="0"/>
              </a:spcAft>
              <a:buClr>
                <a:schemeClr val="dk1"/>
              </a:buClr>
              <a:buSzPts val="2600"/>
              <a:buNone/>
            </a:pPr>
            <a:r>
              <a:t/>
            </a:r>
            <a:endParaRPr sz="26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COMPOUND SENTENCE:</a:t>
            </a:r>
            <a:endParaRPr/>
          </a:p>
        </p:txBody>
      </p:sp>
      <p:sp>
        <p:nvSpPr>
          <p:cNvPr id="545" name="Google Shape;545;p66"/>
          <p:cNvSpPr txBox="1"/>
          <p:nvPr>
            <p:ph idx="1" type="body"/>
          </p:nvPr>
        </p:nvSpPr>
        <p:spPr>
          <a:xfrm>
            <a:off x="728870" y="1600200"/>
            <a:ext cx="10827026" cy="491987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600"/>
              <a:buNone/>
            </a:pPr>
            <a:r>
              <a:rPr lang="en-US" sz="2600">
                <a:solidFill>
                  <a:srgbClr val="282421"/>
                </a:solidFill>
                <a:latin typeface="Georgia"/>
                <a:ea typeface="Georgia"/>
                <a:cs typeface="Georgia"/>
                <a:sym typeface="Georgia"/>
              </a:rPr>
              <a:t>Compound sentence has </a:t>
            </a:r>
            <a:r>
              <a:rPr b="1" lang="en-US" sz="2600">
                <a:solidFill>
                  <a:srgbClr val="282421"/>
                </a:solidFill>
                <a:latin typeface="Georgia"/>
                <a:ea typeface="Georgia"/>
                <a:cs typeface="Georgia"/>
                <a:sym typeface="Georgia"/>
              </a:rPr>
              <a:t>at least two independent clauses </a:t>
            </a:r>
            <a:r>
              <a:rPr lang="en-US" sz="2600">
                <a:solidFill>
                  <a:srgbClr val="282421"/>
                </a:solidFill>
                <a:latin typeface="Georgia"/>
                <a:ea typeface="Georgia"/>
                <a:cs typeface="Georgia"/>
                <a:sym typeface="Georgia"/>
              </a:rPr>
              <a:t>connected by </a:t>
            </a:r>
            <a:r>
              <a:rPr b="1" lang="en-US" sz="2600">
                <a:solidFill>
                  <a:srgbClr val="282421"/>
                </a:solidFill>
                <a:latin typeface="Georgia"/>
                <a:ea typeface="Georgia"/>
                <a:cs typeface="Georgia"/>
                <a:sym typeface="Georgia"/>
              </a:rPr>
              <a:t>coordinating conjunctions.</a:t>
            </a:r>
            <a:r>
              <a:rPr lang="en-US" sz="2600">
                <a:solidFill>
                  <a:srgbClr val="282421"/>
                </a:solidFill>
                <a:latin typeface="Georgia"/>
                <a:ea typeface="Georgia"/>
                <a:cs typeface="Georgia"/>
                <a:sym typeface="Georgia"/>
              </a:rPr>
              <a:t> It has no dependent clause. In these sentences, we have </a:t>
            </a:r>
            <a:r>
              <a:rPr i="1" lang="en-US" sz="2600">
                <a:solidFill>
                  <a:srgbClr val="282421"/>
                </a:solidFill>
                <a:latin typeface="Georgia"/>
                <a:ea typeface="Georgia"/>
                <a:cs typeface="Georgia"/>
                <a:sym typeface="Georgia"/>
              </a:rPr>
              <a:t>two</a:t>
            </a:r>
            <a:r>
              <a:rPr lang="en-US" sz="2600">
                <a:solidFill>
                  <a:srgbClr val="282421"/>
                </a:solidFill>
                <a:latin typeface="Georgia"/>
                <a:ea typeface="Georgia"/>
                <a:cs typeface="Georgia"/>
                <a:sym typeface="Georgia"/>
              </a:rPr>
              <a:t> complete thoughts that are joined with coordinating conjunctions, conjunctive adverbs or semicolon.</a:t>
            </a:r>
            <a:endParaRPr/>
          </a:p>
          <a:p>
            <a:pPr indent="-228600" lvl="0" marL="228600" rtl="0" algn="l">
              <a:lnSpc>
                <a:spcPct val="90000"/>
              </a:lnSpc>
              <a:spcBef>
                <a:spcPts val="1800"/>
              </a:spcBef>
              <a:spcAft>
                <a:spcPts val="0"/>
              </a:spcAft>
              <a:buClr>
                <a:srgbClr val="282421"/>
              </a:buClr>
              <a:buSzPts val="2600"/>
              <a:buChar char="▪"/>
            </a:pPr>
            <a:r>
              <a:rPr i="1" lang="en-US" sz="2600">
                <a:solidFill>
                  <a:srgbClr val="282421"/>
                </a:solidFill>
                <a:latin typeface="Georgia"/>
                <a:ea typeface="Georgia"/>
                <a:cs typeface="Georgia"/>
                <a:sym typeface="Georgia"/>
              </a:rPr>
              <a:t>I found a dollar on the street, </a:t>
            </a:r>
            <a:r>
              <a:rPr b="1" i="1" lang="en-US" sz="2600">
                <a:solidFill>
                  <a:srgbClr val="282421"/>
                </a:solidFill>
                <a:latin typeface="Georgia"/>
                <a:ea typeface="Georgia"/>
                <a:cs typeface="Georgia"/>
                <a:sym typeface="Georgia"/>
              </a:rPr>
              <a:t>so</a:t>
            </a:r>
            <a:r>
              <a:rPr i="1" lang="en-US" sz="2600">
                <a:solidFill>
                  <a:srgbClr val="282421"/>
                </a:solidFill>
                <a:latin typeface="Georgia"/>
                <a:ea typeface="Georgia"/>
                <a:cs typeface="Georgia"/>
                <a:sym typeface="Georgia"/>
              </a:rPr>
              <a:t> I went to the candy store.</a:t>
            </a:r>
            <a:endParaRPr sz="2600">
              <a:solidFill>
                <a:srgbClr val="282421"/>
              </a:solidFill>
              <a:latin typeface="Georgia"/>
              <a:ea typeface="Georgia"/>
              <a:cs typeface="Georgia"/>
              <a:sym typeface="Georgia"/>
            </a:endParaRPr>
          </a:p>
          <a:p>
            <a:pPr indent="-228600" lvl="0" marL="228600" rtl="0" algn="l">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We visited Paris last September, </a:t>
            </a:r>
            <a:r>
              <a:rPr b="1" i="1" lang="en-US" sz="2600">
                <a:solidFill>
                  <a:srgbClr val="282421"/>
                </a:solidFill>
                <a:latin typeface="Georgia"/>
                <a:ea typeface="Georgia"/>
                <a:cs typeface="Georgia"/>
                <a:sym typeface="Georgia"/>
              </a:rPr>
              <a:t>but</a:t>
            </a:r>
            <a:r>
              <a:rPr lang="en-US" sz="2600">
                <a:solidFill>
                  <a:srgbClr val="282421"/>
                </a:solidFill>
                <a:latin typeface="Georgia"/>
                <a:ea typeface="Georgia"/>
                <a:cs typeface="Georgia"/>
                <a:sym typeface="Georgia"/>
              </a:rPr>
              <a:t> my sister visited Berlin last summer.</a:t>
            </a:r>
            <a:endParaRPr/>
          </a:p>
          <a:p>
            <a:pPr indent="-228600" lvl="0" marL="228600" rtl="0" algn="l">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Most people enjoy visiting European cities; few do not.</a:t>
            </a:r>
            <a:endParaRPr/>
          </a:p>
          <a:p>
            <a:pPr indent="-228600" lvl="0" marL="228600" rtl="0" algn="l">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Most people enjoy visiting European cities; however, few do not.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PUNCTUATION TIP:</a:t>
            </a:r>
            <a:endParaRPr/>
          </a:p>
        </p:txBody>
      </p:sp>
      <p:sp>
        <p:nvSpPr>
          <p:cNvPr id="551" name="Google Shape;551;p67"/>
          <p:cNvSpPr txBox="1"/>
          <p:nvPr>
            <p:ph idx="1" type="body"/>
          </p:nvPr>
        </p:nvSpPr>
        <p:spPr>
          <a:xfrm>
            <a:off x="1104899" y="1600199"/>
            <a:ext cx="10702787" cy="4999383"/>
          </a:xfrm>
          <a:prstGeom prst="rect">
            <a:avLst/>
          </a:prstGeom>
          <a:noFill/>
          <a:ln>
            <a:noFill/>
          </a:ln>
        </p:spPr>
        <p:txBody>
          <a:bodyPr anchorCtr="0" anchor="t" bIns="45700" lIns="0" spcFirstLastPara="1" rIns="0" wrap="square" tIns="45700">
            <a:noAutofit/>
          </a:bodyPr>
          <a:lstStyle/>
          <a:p>
            <a:pPr indent="-228600" lvl="0" marL="228600" rtl="0" algn="l">
              <a:lnSpc>
                <a:spcPct val="90000"/>
              </a:lnSpc>
              <a:spcBef>
                <a:spcPts val="0"/>
              </a:spcBef>
              <a:spcAft>
                <a:spcPts val="0"/>
              </a:spcAft>
              <a:buClr>
                <a:srgbClr val="282421"/>
              </a:buClr>
              <a:buSzPts val="2500"/>
              <a:buChar char="▪"/>
            </a:pPr>
            <a:r>
              <a:rPr lang="en-US" sz="2500">
                <a:solidFill>
                  <a:srgbClr val="282421"/>
                </a:solidFill>
                <a:latin typeface="Georgia"/>
                <a:ea typeface="Georgia"/>
                <a:cs typeface="Georgia"/>
                <a:sym typeface="Georgia"/>
              </a:rPr>
              <a:t>Use comma to join two independent clauses along with FANBOYS.</a:t>
            </a:r>
            <a:endParaRPr/>
          </a:p>
          <a:p>
            <a:pPr indent="-228600" lvl="4" marL="1143000" rtl="0" algn="l">
              <a:lnSpc>
                <a:spcPct val="90000"/>
              </a:lnSpc>
              <a:spcBef>
                <a:spcPts val="1800"/>
              </a:spcBef>
              <a:spcAft>
                <a:spcPts val="0"/>
              </a:spcAft>
              <a:buClr>
                <a:srgbClr val="282421"/>
              </a:buClr>
              <a:buSzPts val="2500"/>
              <a:buChar char="▪"/>
            </a:pPr>
            <a:r>
              <a:rPr lang="en-US" sz="2500">
                <a:solidFill>
                  <a:srgbClr val="282421"/>
                </a:solidFill>
                <a:latin typeface="Georgia"/>
                <a:ea typeface="Georgia"/>
                <a:cs typeface="Georgia"/>
                <a:sym typeface="Georgia"/>
              </a:rPr>
              <a:t>We visited Paris last September, </a:t>
            </a:r>
            <a:r>
              <a:rPr b="1" i="1" lang="en-US" sz="2500">
                <a:solidFill>
                  <a:srgbClr val="282421"/>
                </a:solidFill>
                <a:latin typeface="Georgia"/>
                <a:ea typeface="Georgia"/>
                <a:cs typeface="Georgia"/>
                <a:sym typeface="Georgia"/>
              </a:rPr>
              <a:t>but</a:t>
            </a:r>
            <a:r>
              <a:rPr lang="en-US" sz="2500">
                <a:solidFill>
                  <a:srgbClr val="282421"/>
                </a:solidFill>
                <a:latin typeface="Georgia"/>
                <a:ea typeface="Georgia"/>
                <a:cs typeface="Georgia"/>
                <a:sym typeface="Georgia"/>
              </a:rPr>
              <a:t> my sister visited Berlin last summer.</a:t>
            </a:r>
            <a:endParaRPr/>
          </a:p>
          <a:p>
            <a:pPr indent="-228600" lvl="0" marL="228600" rtl="0" algn="l">
              <a:lnSpc>
                <a:spcPct val="90000"/>
              </a:lnSpc>
              <a:spcBef>
                <a:spcPts val="1800"/>
              </a:spcBef>
              <a:spcAft>
                <a:spcPts val="0"/>
              </a:spcAft>
              <a:buClr>
                <a:srgbClr val="282421"/>
              </a:buClr>
              <a:buSzPts val="2500"/>
              <a:buChar char="▪"/>
            </a:pPr>
            <a:r>
              <a:rPr lang="en-US" sz="2500">
                <a:solidFill>
                  <a:srgbClr val="282421"/>
                </a:solidFill>
                <a:latin typeface="Georgia"/>
                <a:ea typeface="Georgia"/>
                <a:cs typeface="Georgia"/>
                <a:sym typeface="Georgia"/>
              </a:rPr>
              <a:t> Use a semicolon between two independent clauses in one sentence and use a comma </a:t>
            </a:r>
            <a:r>
              <a:rPr b="1" lang="en-US" sz="2500">
                <a:solidFill>
                  <a:srgbClr val="282421"/>
                </a:solidFill>
                <a:latin typeface="Georgia"/>
                <a:ea typeface="Georgia"/>
                <a:cs typeface="Georgia"/>
                <a:sym typeface="Georgia"/>
              </a:rPr>
              <a:t>after conjunctive adverbs/transitional words.</a:t>
            </a:r>
            <a:endParaRPr/>
          </a:p>
          <a:p>
            <a:pPr indent="-228600" lvl="2" marL="1143000" rtl="0" algn="l">
              <a:lnSpc>
                <a:spcPct val="90000"/>
              </a:lnSpc>
              <a:spcBef>
                <a:spcPts val="600"/>
              </a:spcBef>
              <a:spcAft>
                <a:spcPts val="0"/>
              </a:spcAft>
              <a:buClr>
                <a:srgbClr val="282421"/>
              </a:buClr>
              <a:buSzPts val="2500"/>
              <a:buChar char="▪"/>
            </a:pPr>
            <a:r>
              <a:rPr lang="en-US" sz="2500">
                <a:solidFill>
                  <a:srgbClr val="282421"/>
                </a:solidFill>
                <a:latin typeface="Georgia"/>
                <a:ea typeface="Georgia"/>
                <a:cs typeface="Georgia"/>
                <a:sym typeface="Georgia"/>
              </a:rPr>
              <a:t>My car payments are high; </a:t>
            </a:r>
            <a:r>
              <a:rPr b="1" i="1" lang="en-US" sz="2500">
                <a:solidFill>
                  <a:srgbClr val="282421"/>
                </a:solidFill>
                <a:latin typeface="Georgia"/>
                <a:ea typeface="Georgia"/>
                <a:cs typeface="Georgia"/>
                <a:sym typeface="Georgia"/>
              </a:rPr>
              <a:t>on the other hand</a:t>
            </a:r>
            <a:r>
              <a:rPr i="1" lang="en-US" sz="2500">
                <a:solidFill>
                  <a:srgbClr val="282421"/>
                </a:solidFill>
                <a:latin typeface="Georgia"/>
                <a:ea typeface="Georgia"/>
                <a:cs typeface="Georgia"/>
                <a:sym typeface="Georgia"/>
              </a:rPr>
              <a:t>,</a:t>
            </a:r>
            <a:r>
              <a:rPr lang="en-US" sz="2500">
                <a:solidFill>
                  <a:srgbClr val="282421"/>
                </a:solidFill>
                <a:latin typeface="Georgia"/>
                <a:ea typeface="Georgia"/>
                <a:cs typeface="Georgia"/>
                <a:sym typeface="Georgia"/>
              </a:rPr>
              <a:t> I really enjoy driving such a nice vehicle.</a:t>
            </a:r>
            <a:endParaRPr/>
          </a:p>
          <a:p>
            <a:pPr indent="-228600" lvl="0" marL="228600" rtl="0" algn="l">
              <a:lnSpc>
                <a:spcPct val="90000"/>
              </a:lnSpc>
              <a:spcBef>
                <a:spcPts val="1800"/>
              </a:spcBef>
              <a:spcAft>
                <a:spcPts val="0"/>
              </a:spcAft>
              <a:buClr>
                <a:srgbClr val="282421"/>
              </a:buClr>
              <a:buSzPts val="2500"/>
              <a:buChar char="▪"/>
            </a:pPr>
            <a:r>
              <a:rPr lang="en-US" sz="2500">
                <a:solidFill>
                  <a:srgbClr val="282421"/>
                </a:solidFill>
                <a:latin typeface="Georgia"/>
                <a:ea typeface="Georgia"/>
                <a:cs typeface="Georgia"/>
                <a:sym typeface="Georgia"/>
              </a:rPr>
              <a:t>Use semicolon to connect two independent clauses when coordinating conjunction or conjunctive adverb is not used.</a:t>
            </a:r>
            <a:endParaRPr/>
          </a:p>
          <a:p>
            <a:pPr indent="-228600" lvl="2" marL="1143000" rtl="0" algn="l">
              <a:lnSpc>
                <a:spcPct val="90000"/>
              </a:lnSpc>
              <a:spcBef>
                <a:spcPts val="600"/>
              </a:spcBef>
              <a:spcAft>
                <a:spcPts val="0"/>
              </a:spcAft>
              <a:buClr>
                <a:srgbClr val="282421"/>
              </a:buClr>
              <a:buSzPts val="2500"/>
              <a:buChar char="▪"/>
            </a:pPr>
            <a:r>
              <a:rPr lang="en-US" sz="2500">
                <a:solidFill>
                  <a:srgbClr val="282421"/>
                </a:solidFill>
                <a:latin typeface="Georgia"/>
                <a:ea typeface="Georgia"/>
                <a:cs typeface="Georgia"/>
                <a:sym typeface="Georgia"/>
              </a:rPr>
              <a:t>Most people enjoy visiting European cities; few do not.</a:t>
            </a:r>
            <a:endParaRPr/>
          </a:p>
          <a:p>
            <a:pPr indent="0" lvl="2" marL="914400" rtl="0" algn="l">
              <a:lnSpc>
                <a:spcPct val="90000"/>
              </a:lnSpc>
              <a:spcBef>
                <a:spcPts val="600"/>
              </a:spcBef>
              <a:spcAft>
                <a:spcPts val="0"/>
              </a:spcAft>
              <a:buClr>
                <a:schemeClr val="dk1"/>
              </a:buClr>
              <a:buSzPts val="2500"/>
              <a:buNone/>
            </a:pPr>
            <a:r>
              <a:t/>
            </a:r>
            <a:endParaRPr sz="2500">
              <a:solidFill>
                <a:srgbClr val="282421"/>
              </a:solidFill>
              <a:latin typeface="Georgia"/>
              <a:ea typeface="Georgia"/>
              <a:cs typeface="Georgia"/>
              <a:sym typeface="Georgia"/>
            </a:endParaRPr>
          </a:p>
          <a:p>
            <a:pPr indent="0" lvl="2" marL="914400" rtl="0" algn="l">
              <a:lnSpc>
                <a:spcPct val="90000"/>
              </a:lnSpc>
              <a:spcBef>
                <a:spcPts val="600"/>
              </a:spcBef>
              <a:spcAft>
                <a:spcPts val="0"/>
              </a:spcAft>
              <a:buClr>
                <a:schemeClr val="dk1"/>
              </a:buClr>
              <a:buSzPts val="2500"/>
              <a:buNone/>
            </a:pPr>
            <a:r>
              <a:t/>
            </a:r>
            <a:endParaRPr sz="25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PHRASES</a:t>
            </a:r>
            <a:endParaRPr sz="4400">
              <a:solidFill>
                <a:srgbClr val="282421"/>
              </a:solidFill>
            </a:endParaRPr>
          </a:p>
        </p:txBody>
      </p:sp>
      <p:sp>
        <p:nvSpPr>
          <p:cNvPr id="322" name="Google Shape;322;p41"/>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800"/>
              <a:buNone/>
            </a:pPr>
            <a:r>
              <a:rPr lang="en-US" sz="2800">
                <a:solidFill>
                  <a:srgbClr val="282421"/>
                </a:solidFill>
                <a:latin typeface="Georgia"/>
                <a:ea typeface="Georgia"/>
                <a:cs typeface="Georgia"/>
                <a:sym typeface="Georgia"/>
              </a:rPr>
              <a:t>A phrase is a group of words that does not have a subject and a verb. A phrase is a meaningless alone.</a:t>
            </a:r>
            <a:endParaRPr/>
          </a:p>
          <a:p>
            <a:pPr indent="0" lvl="0" marL="0" rtl="0" algn="l">
              <a:lnSpc>
                <a:spcPct val="90000"/>
              </a:lnSpc>
              <a:spcBef>
                <a:spcPts val="1000"/>
              </a:spcBef>
              <a:spcAft>
                <a:spcPts val="0"/>
              </a:spcAft>
              <a:buClr>
                <a:srgbClr val="282421"/>
              </a:buClr>
              <a:buSzPts val="2800"/>
              <a:buNone/>
            </a:pPr>
            <a:r>
              <a:rPr b="1" lang="en-US" sz="2800">
                <a:solidFill>
                  <a:srgbClr val="282421"/>
                </a:solidFill>
                <a:latin typeface="Georgia"/>
                <a:ea typeface="Georgia"/>
                <a:cs typeface="Georgia"/>
                <a:sym typeface="Georgia"/>
              </a:rPr>
              <a:t>For Example:</a:t>
            </a:r>
            <a:endParaRPr/>
          </a:p>
          <a:p>
            <a:pPr indent="-228600" lvl="0" marL="228600" rtl="0" algn="l">
              <a:lnSpc>
                <a:spcPct val="90000"/>
              </a:lnSpc>
              <a:spcBef>
                <a:spcPts val="1000"/>
              </a:spcBef>
              <a:spcAft>
                <a:spcPts val="0"/>
              </a:spcAft>
              <a:buClr>
                <a:srgbClr val="282421"/>
              </a:buClr>
              <a:buSzPts val="2800"/>
              <a:buFont typeface="Arial"/>
              <a:buChar char="•"/>
            </a:pPr>
            <a:r>
              <a:rPr lang="en-US" sz="2800">
                <a:solidFill>
                  <a:srgbClr val="282421"/>
                </a:solidFill>
                <a:latin typeface="Georgia"/>
                <a:ea typeface="Georgia"/>
                <a:cs typeface="Georgia"/>
                <a:sym typeface="Georgia"/>
              </a:rPr>
              <a:t>In the evening</a:t>
            </a:r>
            <a:endParaRPr/>
          </a:p>
          <a:p>
            <a:pPr indent="-228600" lvl="0" marL="228600" rtl="0" algn="l">
              <a:lnSpc>
                <a:spcPct val="90000"/>
              </a:lnSpc>
              <a:spcBef>
                <a:spcPts val="1000"/>
              </a:spcBef>
              <a:spcAft>
                <a:spcPts val="0"/>
              </a:spcAft>
              <a:buClr>
                <a:srgbClr val="282421"/>
              </a:buClr>
              <a:buSzPts val="2800"/>
              <a:buFont typeface="Arial"/>
              <a:buChar char="•"/>
            </a:pPr>
            <a:r>
              <a:rPr lang="en-US" sz="2800">
                <a:solidFill>
                  <a:srgbClr val="282421"/>
                </a:solidFill>
                <a:latin typeface="Georgia"/>
                <a:ea typeface="Georgia"/>
                <a:cs typeface="Georgia"/>
                <a:sym typeface="Georgia"/>
              </a:rPr>
              <a:t>A sincere and honest leader</a:t>
            </a:r>
            <a:endParaRPr/>
          </a:p>
          <a:p>
            <a:pPr indent="-228600" lvl="0" marL="228600" rtl="0" algn="l">
              <a:lnSpc>
                <a:spcPct val="90000"/>
              </a:lnSpc>
              <a:spcBef>
                <a:spcPts val="1000"/>
              </a:spcBef>
              <a:spcAft>
                <a:spcPts val="0"/>
              </a:spcAft>
              <a:buClr>
                <a:srgbClr val="282421"/>
              </a:buClr>
              <a:buSzPts val="2800"/>
              <a:buFont typeface="Arial"/>
              <a:buChar char="•"/>
            </a:pPr>
            <a:r>
              <a:rPr lang="en-US" sz="2800">
                <a:solidFill>
                  <a:srgbClr val="282421"/>
                </a:solidFill>
                <a:latin typeface="Georgia"/>
                <a:ea typeface="Georgia"/>
                <a:cs typeface="Georgia"/>
                <a:sym typeface="Georgia"/>
              </a:rPr>
              <a:t>In early nineties</a:t>
            </a:r>
            <a:endParaRPr/>
          </a:p>
          <a:p>
            <a:pPr indent="-228600" lvl="0" marL="228600" rtl="0" algn="l">
              <a:lnSpc>
                <a:spcPct val="90000"/>
              </a:lnSpc>
              <a:spcBef>
                <a:spcPts val="1000"/>
              </a:spcBef>
              <a:spcAft>
                <a:spcPts val="0"/>
              </a:spcAft>
              <a:buClr>
                <a:srgbClr val="282421"/>
              </a:buClr>
              <a:buSzPts val="2800"/>
              <a:buFont typeface="Arial"/>
              <a:buChar char="•"/>
            </a:pPr>
            <a:r>
              <a:rPr lang="en-US" sz="2800">
                <a:solidFill>
                  <a:srgbClr val="282421"/>
                </a:solidFill>
                <a:latin typeface="Georgia"/>
                <a:ea typeface="Georgia"/>
                <a:cs typeface="Georgia"/>
                <a:sym typeface="Georgia"/>
              </a:rPr>
              <a:t>Extremely beautiful</a:t>
            </a:r>
            <a:endParaRPr/>
          </a:p>
          <a:p>
            <a:pPr indent="0" lvl="0" marL="0" rtl="0" algn="l">
              <a:lnSpc>
                <a:spcPct val="90000"/>
              </a:lnSpc>
              <a:spcBef>
                <a:spcPts val="1800"/>
              </a:spcBef>
              <a:spcAft>
                <a:spcPts val="0"/>
              </a:spcAft>
              <a:buClr>
                <a:schemeClr val="dk1"/>
              </a:buClr>
              <a:buSzPts val="2000"/>
              <a:buNone/>
            </a:pPr>
            <a:r>
              <a:t/>
            </a:r>
            <a:endParaRPr>
              <a:solidFill>
                <a:srgbClr val="282421"/>
              </a:solidFill>
            </a:endParaRPr>
          </a:p>
        </p:txBody>
      </p:sp>
      <p:pic>
        <p:nvPicPr>
          <p:cNvPr descr="Open book on table, blurred shelves of books in background" id="323" name="Google Shape;323;p41"/>
          <p:cNvPicPr preferRelativeResize="0"/>
          <p:nvPr/>
        </p:nvPicPr>
        <p:blipFill rotWithShape="1">
          <a:blip r:embed="rId3">
            <a:alphaModFix/>
          </a:blip>
          <a:srcRect b="0" l="8890" r="8889" t="0"/>
          <a:stretch/>
        </p:blipFill>
        <p:spPr>
          <a:xfrm>
            <a:off x="6620451" y="2405358"/>
            <a:ext cx="5210937" cy="42086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COMPLEX SENTENCE:</a:t>
            </a:r>
            <a:endParaRPr/>
          </a:p>
        </p:txBody>
      </p:sp>
      <p:sp>
        <p:nvSpPr>
          <p:cNvPr id="557" name="Google Shape;557;p68"/>
          <p:cNvSpPr txBox="1"/>
          <p:nvPr>
            <p:ph idx="1" type="body"/>
          </p:nvPr>
        </p:nvSpPr>
        <p:spPr>
          <a:xfrm>
            <a:off x="143691" y="1600199"/>
            <a:ext cx="11939451" cy="5127171"/>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200"/>
              <a:buNone/>
            </a:pPr>
            <a:r>
              <a:rPr b="1" lang="en-US" sz="2200">
                <a:solidFill>
                  <a:srgbClr val="282421"/>
                </a:solidFill>
                <a:latin typeface="Georgia"/>
                <a:ea typeface="Georgia"/>
                <a:cs typeface="Georgia"/>
                <a:sym typeface="Georgia"/>
              </a:rPr>
              <a:t>A complex sentence</a:t>
            </a:r>
            <a:r>
              <a:rPr lang="en-US" sz="2200">
                <a:solidFill>
                  <a:srgbClr val="282421"/>
                </a:solidFill>
                <a:latin typeface="Georgia"/>
                <a:ea typeface="Georgia"/>
                <a:cs typeface="Georgia"/>
                <a:sym typeface="Georgia"/>
              </a:rPr>
              <a:t> is composed of </a:t>
            </a:r>
            <a:r>
              <a:rPr b="1" lang="en-US" sz="2200">
                <a:solidFill>
                  <a:srgbClr val="282421"/>
                </a:solidFill>
                <a:latin typeface="Georgia"/>
                <a:ea typeface="Georgia"/>
                <a:cs typeface="Georgia"/>
                <a:sym typeface="Georgia"/>
              </a:rPr>
              <a:t>one independent clause</a:t>
            </a:r>
            <a:r>
              <a:rPr lang="en-US" sz="2200">
                <a:solidFill>
                  <a:srgbClr val="282421"/>
                </a:solidFill>
                <a:latin typeface="Georgia"/>
                <a:ea typeface="Georgia"/>
                <a:cs typeface="Georgia"/>
                <a:sym typeface="Georgia"/>
              </a:rPr>
              <a:t> (the main clause) and </a:t>
            </a:r>
            <a:r>
              <a:rPr b="1" lang="en-US" sz="2200">
                <a:solidFill>
                  <a:srgbClr val="282421"/>
                </a:solidFill>
                <a:latin typeface="Georgia"/>
                <a:ea typeface="Georgia"/>
                <a:cs typeface="Georgia"/>
                <a:sym typeface="Georgia"/>
              </a:rPr>
              <a:t>one or more dependent clauses</a:t>
            </a:r>
            <a:r>
              <a:rPr lang="en-US" sz="2200">
                <a:solidFill>
                  <a:srgbClr val="282421"/>
                </a:solidFill>
                <a:latin typeface="Georgia"/>
                <a:ea typeface="Georgia"/>
                <a:cs typeface="Georgia"/>
                <a:sym typeface="Georgia"/>
              </a:rPr>
              <a:t>. A dependent clause needs to attach to an independent one because it is not a complete thought by itself; it simply expands on the complete thought by providing more information. </a:t>
            </a:r>
            <a:endParaRPr/>
          </a:p>
          <a:p>
            <a:pPr indent="-228600" lvl="0" marL="228600" rtl="0" algn="l">
              <a:lnSpc>
                <a:spcPct val="90000"/>
              </a:lnSpc>
              <a:spcBef>
                <a:spcPts val="1800"/>
              </a:spcBef>
              <a:spcAft>
                <a:spcPts val="0"/>
              </a:spcAft>
              <a:buClr>
                <a:srgbClr val="282421"/>
              </a:buClr>
              <a:buSzPts val="2200"/>
              <a:buChar char="▪"/>
            </a:pPr>
            <a:r>
              <a:rPr b="1" i="1" lang="en-US" sz="2200">
                <a:solidFill>
                  <a:srgbClr val="282421"/>
                </a:solidFill>
                <a:latin typeface="Georgia"/>
                <a:ea typeface="Georgia"/>
                <a:cs typeface="Georgia"/>
                <a:sym typeface="Georgia"/>
              </a:rPr>
              <a:t>Because</a:t>
            </a:r>
            <a:r>
              <a:rPr lang="en-US" sz="2200">
                <a:solidFill>
                  <a:srgbClr val="282421"/>
                </a:solidFill>
                <a:latin typeface="Georgia"/>
                <a:ea typeface="Georgia"/>
                <a:cs typeface="Georgia"/>
                <a:sym typeface="Georgia"/>
              </a:rPr>
              <a:t> </a:t>
            </a:r>
            <a:r>
              <a:rPr i="1" lang="en-US" sz="2200">
                <a:solidFill>
                  <a:srgbClr val="282421"/>
                </a:solidFill>
                <a:latin typeface="Georgia"/>
                <a:ea typeface="Georgia"/>
                <a:cs typeface="Georgia"/>
                <a:sym typeface="Georgia"/>
              </a:rPr>
              <a:t>I found a dollar on the street, I went to the candy store.</a:t>
            </a:r>
            <a:endParaRPr sz="2200">
              <a:solidFill>
                <a:srgbClr val="282421"/>
              </a:solidFill>
              <a:latin typeface="Georgia"/>
              <a:ea typeface="Georgia"/>
              <a:cs typeface="Georgia"/>
              <a:sym typeface="Georgia"/>
            </a:endParaRPr>
          </a:p>
          <a:p>
            <a:pPr indent="-228600" lvl="0" marL="228600" rtl="0" algn="l">
              <a:lnSpc>
                <a:spcPct val="90000"/>
              </a:lnSpc>
              <a:spcBef>
                <a:spcPts val="1800"/>
              </a:spcBef>
              <a:spcAft>
                <a:spcPts val="0"/>
              </a:spcAft>
              <a:buClr>
                <a:srgbClr val="282421"/>
              </a:buClr>
              <a:buSzPts val="2200"/>
              <a:buChar char="▪"/>
            </a:pPr>
            <a:r>
              <a:rPr b="1" i="1" lang="en-US" sz="2200">
                <a:solidFill>
                  <a:srgbClr val="282421"/>
                </a:solidFill>
                <a:latin typeface="Georgia"/>
                <a:ea typeface="Georgia"/>
                <a:cs typeface="Georgia"/>
                <a:sym typeface="Georgia"/>
              </a:rPr>
              <a:t>Even though</a:t>
            </a:r>
            <a:r>
              <a:rPr lang="en-US" sz="2200">
                <a:solidFill>
                  <a:srgbClr val="282421"/>
                </a:solidFill>
                <a:latin typeface="Georgia"/>
                <a:ea typeface="Georgia"/>
                <a:cs typeface="Georgia"/>
                <a:sym typeface="Georgia"/>
              </a:rPr>
              <a:t> </a:t>
            </a:r>
            <a:r>
              <a:rPr i="1" lang="en-US" sz="2200">
                <a:solidFill>
                  <a:srgbClr val="282421"/>
                </a:solidFill>
                <a:latin typeface="Georgia"/>
                <a:ea typeface="Georgia"/>
                <a:cs typeface="Georgia"/>
                <a:sym typeface="Georgia"/>
              </a:rPr>
              <a:t>she loves to eat chocolate ice cream, it makes her stomach ache.</a:t>
            </a:r>
            <a:endParaRPr sz="2200">
              <a:solidFill>
                <a:srgbClr val="282421"/>
              </a:solidFill>
              <a:latin typeface="Georgia"/>
              <a:ea typeface="Georgia"/>
              <a:cs typeface="Georgia"/>
              <a:sym typeface="Georgia"/>
            </a:endParaRPr>
          </a:p>
          <a:p>
            <a:pPr indent="0" lvl="0" marL="0" rtl="0" algn="l">
              <a:lnSpc>
                <a:spcPct val="90000"/>
              </a:lnSpc>
              <a:spcBef>
                <a:spcPts val="1800"/>
              </a:spcBef>
              <a:spcAft>
                <a:spcPts val="0"/>
              </a:spcAft>
              <a:buClr>
                <a:srgbClr val="282421"/>
              </a:buClr>
              <a:buSzPts val="2200"/>
              <a:buNone/>
            </a:pPr>
            <a:r>
              <a:rPr lang="en-US" sz="2200">
                <a:solidFill>
                  <a:srgbClr val="282421"/>
                </a:solidFill>
                <a:latin typeface="Georgia"/>
                <a:ea typeface="Georgia"/>
                <a:cs typeface="Georgia"/>
                <a:sym typeface="Georgia"/>
              </a:rPr>
              <a:t>They are connected by </a:t>
            </a:r>
            <a:r>
              <a:rPr b="1" lang="en-US" sz="2200">
                <a:solidFill>
                  <a:srgbClr val="282421"/>
                </a:solidFill>
                <a:latin typeface="Georgia"/>
                <a:ea typeface="Georgia"/>
                <a:cs typeface="Georgia"/>
                <a:sym typeface="Georgia"/>
              </a:rPr>
              <a:t>subordinate conjunctions</a:t>
            </a:r>
            <a:r>
              <a:rPr lang="en-US" sz="2200">
                <a:solidFill>
                  <a:srgbClr val="282421"/>
                </a:solidFill>
                <a:latin typeface="Georgia"/>
                <a:ea typeface="Georgia"/>
                <a:cs typeface="Georgia"/>
                <a:sym typeface="Georgia"/>
              </a:rPr>
              <a:t> or </a:t>
            </a:r>
            <a:r>
              <a:rPr b="1" lang="en-US" sz="2200">
                <a:solidFill>
                  <a:srgbClr val="282421"/>
                </a:solidFill>
                <a:latin typeface="Georgia"/>
                <a:ea typeface="Georgia"/>
                <a:cs typeface="Georgia"/>
                <a:sym typeface="Georgia"/>
              </a:rPr>
              <a:t>relative pronouns</a:t>
            </a:r>
            <a:r>
              <a:rPr lang="en-US" sz="2200">
                <a:solidFill>
                  <a:srgbClr val="282421"/>
                </a:solidFill>
                <a:latin typeface="Georgia"/>
                <a:ea typeface="Georgia"/>
                <a:cs typeface="Georgia"/>
                <a:sym typeface="Georgia"/>
              </a:rPr>
              <a:t> such as </a:t>
            </a:r>
            <a:r>
              <a:rPr b="1" lang="en-US" sz="2200">
                <a:solidFill>
                  <a:srgbClr val="282421"/>
                </a:solidFill>
                <a:latin typeface="Georgia"/>
                <a:ea typeface="Georgia"/>
                <a:cs typeface="Georgia"/>
                <a:sym typeface="Georgia"/>
              </a:rPr>
              <a:t>who, that, which.</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I saw a man who was wearing a white shirt.</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The girl bought a doll that sings a song.</a:t>
            </a:r>
            <a:endParaRPr/>
          </a:p>
          <a:p>
            <a:pPr indent="-228600" lvl="0" marL="228600" rtl="0" algn="l">
              <a:lnSpc>
                <a:spcPct val="90000"/>
              </a:lnSpc>
              <a:spcBef>
                <a:spcPts val="1800"/>
              </a:spcBef>
              <a:spcAft>
                <a:spcPts val="0"/>
              </a:spcAft>
              <a:buClr>
                <a:srgbClr val="282421"/>
              </a:buClr>
              <a:buSzPts val="2200"/>
              <a:buChar char="▪"/>
            </a:pPr>
            <a:r>
              <a:rPr lang="en-US" sz="2200">
                <a:solidFill>
                  <a:srgbClr val="282421"/>
                </a:solidFill>
                <a:latin typeface="Georgia"/>
                <a:ea typeface="Georgia"/>
                <a:cs typeface="Georgia"/>
                <a:sym typeface="Georgia"/>
              </a:rPr>
              <a:t>While we were walking through the Louvre, which is one of the most famous museums in the world, we suddenly met our neighbor John and his family who were also on vacation in Paris.</a:t>
            </a:r>
            <a:endParaRPr/>
          </a:p>
          <a:p>
            <a:pPr indent="0" lvl="0" marL="0" rtl="0" algn="l">
              <a:lnSpc>
                <a:spcPct val="90000"/>
              </a:lnSpc>
              <a:spcBef>
                <a:spcPts val="1800"/>
              </a:spcBef>
              <a:spcAft>
                <a:spcPts val="0"/>
              </a:spcAft>
              <a:buClr>
                <a:schemeClr val="dk1"/>
              </a:buClr>
              <a:buSzPts val="2200"/>
              <a:buNone/>
            </a:pPr>
            <a:r>
              <a:t/>
            </a:r>
            <a:endParaRPr sz="22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PUNCTUATION TIP:</a:t>
            </a:r>
            <a:endParaRPr/>
          </a:p>
        </p:txBody>
      </p:sp>
      <p:sp>
        <p:nvSpPr>
          <p:cNvPr id="563" name="Google Shape;563;p69"/>
          <p:cNvSpPr txBox="1"/>
          <p:nvPr>
            <p:ph idx="1" type="body"/>
          </p:nvPr>
        </p:nvSpPr>
        <p:spPr>
          <a:xfrm>
            <a:off x="1104900" y="1600200"/>
            <a:ext cx="10623274" cy="4572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600"/>
              <a:buNone/>
            </a:pPr>
            <a:r>
              <a:rPr lang="en-US" sz="2600">
                <a:solidFill>
                  <a:srgbClr val="282421"/>
                </a:solidFill>
                <a:latin typeface="Georgia"/>
                <a:ea typeface="Georgia"/>
                <a:cs typeface="Georgia"/>
                <a:sym typeface="Georgia"/>
              </a:rPr>
              <a:t>Do not use comma if the complex sentence starts with independent clause.</a:t>
            </a:r>
            <a:endParaRPr/>
          </a:p>
          <a:p>
            <a:pPr indent="0" lvl="0" marL="0" rtl="0" algn="l">
              <a:lnSpc>
                <a:spcPct val="90000"/>
              </a:lnSpc>
              <a:spcBef>
                <a:spcPts val="1800"/>
              </a:spcBef>
              <a:spcAft>
                <a:spcPts val="0"/>
              </a:spcAft>
              <a:buClr>
                <a:srgbClr val="282421"/>
              </a:buClr>
              <a:buSzPts val="2600"/>
              <a:buNone/>
            </a:pPr>
            <a:r>
              <a:rPr lang="en-US" sz="2600">
                <a:solidFill>
                  <a:srgbClr val="282421"/>
                </a:solidFill>
                <a:latin typeface="Georgia"/>
                <a:ea typeface="Georgia"/>
                <a:cs typeface="Georgia"/>
                <a:sym typeface="Georgia"/>
              </a:rPr>
              <a:t>Example:</a:t>
            </a:r>
            <a:endParaRPr/>
          </a:p>
          <a:p>
            <a:pPr indent="-228600" lvl="0" marL="228600" rtl="0" algn="l">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We met our neighbor </a:t>
            </a:r>
            <a:r>
              <a:rPr b="1" lang="en-US" sz="2600">
                <a:solidFill>
                  <a:srgbClr val="282421"/>
                </a:solidFill>
                <a:latin typeface="Georgia"/>
                <a:ea typeface="Georgia"/>
                <a:cs typeface="Georgia"/>
                <a:sym typeface="Georgia"/>
              </a:rPr>
              <a:t>while </a:t>
            </a:r>
            <a:r>
              <a:rPr lang="en-US" sz="2600">
                <a:solidFill>
                  <a:srgbClr val="282421"/>
                </a:solidFill>
                <a:latin typeface="Georgia"/>
                <a:ea typeface="Georgia"/>
                <a:cs typeface="Georgia"/>
                <a:sym typeface="Georgia"/>
              </a:rPr>
              <a:t>we are walking through the passage. </a:t>
            </a:r>
            <a:endParaRPr/>
          </a:p>
          <a:p>
            <a:pPr indent="0" lvl="0" marL="0" rtl="0" algn="l">
              <a:lnSpc>
                <a:spcPct val="90000"/>
              </a:lnSpc>
              <a:spcBef>
                <a:spcPts val="1800"/>
              </a:spcBef>
              <a:spcAft>
                <a:spcPts val="0"/>
              </a:spcAft>
              <a:buClr>
                <a:srgbClr val="282421"/>
              </a:buClr>
              <a:buSzPts val="2600"/>
              <a:buNone/>
            </a:pPr>
            <a:r>
              <a:rPr lang="en-US" sz="2600">
                <a:solidFill>
                  <a:srgbClr val="282421"/>
                </a:solidFill>
                <a:latin typeface="Georgia"/>
                <a:ea typeface="Georgia"/>
                <a:cs typeface="Georgia"/>
                <a:sym typeface="Georgia"/>
              </a:rPr>
              <a:t>Use comma to join independent clause if a complex sentence starts with dependent clause.</a:t>
            </a:r>
            <a:endParaRPr/>
          </a:p>
          <a:p>
            <a:pPr indent="0" lvl="0" marL="0" rtl="0" algn="l">
              <a:lnSpc>
                <a:spcPct val="90000"/>
              </a:lnSpc>
              <a:spcBef>
                <a:spcPts val="1800"/>
              </a:spcBef>
              <a:spcAft>
                <a:spcPts val="0"/>
              </a:spcAft>
              <a:buClr>
                <a:srgbClr val="282421"/>
              </a:buClr>
              <a:buSzPts val="2600"/>
              <a:buNone/>
            </a:pPr>
            <a:r>
              <a:rPr lang="en-US" sz="2600">
                <a:solidFill>
                  <a:srgbClr val="282421"/>
                </a:solidFill>
                <a:latin typeface="Georgia"/>
                <a:ea typeface="Georgia"/>
                <a:cs typeface="Georgia"/>
                <a:sym typeface="Georgia"/>
              </a:rPr>
              <a:t>Example:</a:t>
            </a:r>
            <a:endParaRPr/>
          </a:p>
          <a:p>
            <a:pPr indent="-228600" lvl="0" marL="228600" rtl="0" algn="l">
              <a:lnSpc>
                <a:spcPct val="90000"/>
              </a:lnSpc>
              <a:spcBef>
                <a:spcPts val="1800"/>
              </a:spcBef>
              <a:spcAft>
                <a:spcPts val="0"/>
              </a:spcAft>
              <a:buClr>
                <a:srgbClr val="282421"/>
              </a:buClr>
              <a:buSzPts val="2600"/>
              <a:buChar char="▪"/>
            </a:pPr>
            <a:r>
              <a:rPr b="1" lang="en-US" sz="2600">
                <a:solidFill>
                  <a:srgbClr val="282421"/>
                </a:solidFill>
                <a:latin typeface="Georgia"/>
                <a:ea typeface="Georgia"/>
                <a:cs typeface="Georgia"/>
                <a:sym typeface="Georgia"/>
              </a:rPr>
              <a:t>While</a:t>
            </a:r>
            <a:r>
              <a:rPr lang="en-US" sz="2600">
                <a:solidFill>
                  <a:srgbClr val="282421"/>
                </a:solidFill>
                <a:latin typeface="Georgia"/>
                <a:ea typeface="Georgia"/>
                <a:cs typeface="Georgia"/>
                <a:sym typeface="Georgia"/>
              </a:rPr>
              <a:t> we were walking through the passage</a:t>
            </a:r>
            <a:r>
              <a:rPr b="1" lang="en-US" sz="2600">
                <a:solidFill>
                  <a:srgbClr val="282421"/>
                </a:solidFill>
                <a:latin typeface="Georgia"/>
                <a:ea typeface="Georgia"/>
                <a:cs typeface="Georgia"/>
                <a:sym typeface="Georgia"/>
              </a:rPr>
              <a:t>,</a:t>
            </a:r>
            <a:r>
              <a:rPr lang="en-US" sz="2600">
                <a:solidFill>
                  <a:srgbClr val="282421"/>
                </a:solidFill>
                <a:latin typeface="Georgia"/>
                <a:ea typeface="Georgia"/>
                <a:cs typeface="Georgia"/>
                <a:sym typeface="Georgia"/>
              </a:rPr>
              <a:t> we met our neighbor.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000"/>
              <a:buFont typeface="Georgia"/>
              <a:buNone/>
            </a:pPr>
            <a:r>
              <a:rPr b="1" i="1" lang="en-US" sz="4000">
                <a:solidFill>
                  <a:srgbClr val="282421"/>
                </a:solidFill>
                <a:latin typeface="Georgia"/>
                <a:ea typeface="Georgia"/>
                <a:cs typeface="Georgia"/>
                <a:sym typeface="Georgia"/>
              </a:rPr>
              <a:t>COMPOUND COMPLEX SENTENCE</a:t>
            </a:r>
            <a:endParaRPr/>
          </a:p>
        </p:txBody>
      </p:sp>
      <p:sp>
        <p:nvSpPr>
          <p:cNvPr id="569" name="Google Shape;569;p70"/>
          <p:cNvSpPr txBox="1"/>
          <p:nvPr>
            <p:ph idx="1" type="body"/>
          </p:nvPr>
        </p:nvSpPr>
        <p:spPr>
          <a:xfrm>
            <a:off x="914400" y="1600200"/>
            <a:ext cx="10853530" cy="4572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600"/>
              <a:buNone/>
            </a:pPr>
            <a:r>
              <a:rPr b="1" lang="en-US" sz="2600">
                <a:solidFill>
                  <a:srgbClr val="282421"/>
                </a:solidFill>
                <a:latin typeface="Georgia"/>
                <a:ea typeface="Georgia"/>
                <a:cs typeface="Georgia"/>
                <a:sym typeface="Georgia"/>
              </a:rPr>
              <a:t>A compound-complex sentence</a:t>
            </a:r>
            <a:r>
              <a:rPr lang="en-US" sz="2600">
                <a:solidFill>
                  <a:srgbClr val="282421"/>
                </a:solidFill>
                <a:latin typeface="Georgia"/>
                <a:ea typeface="Georgia"/>
                <a:cs typeface="Georgia"/>
                <a:sym typeface="Georgia"/>
              </a:rPr>
              <a:t> combines a compound sentence with a complex sentence. It contains </a:t>
            </a:r>
            <a:r>
              <a:rPr b="1" lang="en-US" sz="2600">
                <a:solidFill>
                  <a:srgbClr val="282421"/>
                </a:solidFill>
                <a:latin typeface="Georgia"/>
                <a:ea typeface="Georgia"/>
                <a:cs typeface="Georgia"/>
                <a:sym typeface="Georgia"/>
              </a:rPr>
              <a:t>two or more independent clauses</a:t>
            </a:r>
            <a:r>
              <a:rPr lang="en-US" sz="2600">
                <a:solidFill>
                  <a:srgbClr val="282421"/>
                </a:solidFill>
                <a:latin typeface="Georgia"/>
                <a:ea typeface="Georgia"/>
                <a:cs typeface="Georgia"/>
                <a:sym typeface="Georgia"/>
              </a:rPr>
              <a:t> and </a:t>
            </a:r>
            <a:r>
              <a:rPr b="1" lang="en-US" sz="2600">
                <a:solidFill>
                  <a:srgbClr val="282421"/>
                </a:solidFill>
                <a:latin typeface="Georgia"/>
                <a:ea typeface="Georgia"/>
                <a:cs typeface="Georgia"/>
                <a:sym typeface="Georgia"/>
              </a:rPr>
              <a:t>one or more dependent clauses</a:t>
            </a:r>
            <a:r>
              <a:rPr lang="en-US" sz="2600">
                <a:solidFill>
                  <a:srgbClr val="282421"/>
                </a:solidFill>
                <a:latin typeface="Georgia"/>
                <a:ea typeface="Georgia"/>
                <a:cs typeface="Georgia"/>
                <a:sym typeface="Georgia"/>
              </a:rPr>
              <a:t>.</a:t>
            </a:r>
            <a:endParaRPr/>
          </a:p>
          <a:p>
            <a:pPr indent="0" lvl="0" marL="0" rtl="0" algn="l">
              <a:lnSpc>
                <a:spcPct val="90000"/>
              </a:lnSpc>
              <a:spcBef>
                <a:spcPts val="1800"/>
              </a:spcBef>
              <a:spcAft>
                <a:spcPts val="0"/>
              </a:spcAft>
              <a:buClr>
                <a:srgbClr val="282421"/>
              </a:buClr>
              <a:buSzPts val="2600"/>
              <a:buNone/>
            </a:pPr>
            <a:r>
              <a:rPr lang="en-US" sz="2600">
                <a:solidFill>
                  <a:srgbClr val="282421"/>
                </a:solidFill>
                <a:latin typeface="Georgia"/>
                <a:ea typeface="Georgia"/>
                <a:cs typeface="Georgia"/>
                <a:sym typeface="Georgia"/>
              </a:rPr>
              <a:t>Examples:</a:t>
            </a:r>
            <a:endParaRPr/>
          </a:p>
          <a:p>
            <a:pPr indent="-228600" lvl="0" marL="228600" rtl="0" algn="l">
              <a:lnSpc>
                <a:spcPct val="90000"/>
              </a:lnSpc>
              <a:spcBef>
                <a:spcPts val="1800"/>
              </a:spcBef>
              <a:spcAft>
                <a:spcPts val="0"/>
              </a:spcAft>
              <a:buClr>
                <a:srgbClr val="282421"/>
              </a:buClr>
              <a:buSzPts val="2600"/>
              <a:buChar char="▪"/>
            </a:pPr>
            <a:r>
              <a:rPr b="1" i="1" lang="en-US" sz="2600">
                <a:solidFill>
                  <a:srgbClr val="282421"/>
                </a:solidFill>
                <a:latin typeface="Georgia"/>
                <a:ea typeface="Georgia"/>
                <a:cs typeface="Georgia"/>
                <a:sym typeface="Georgia"/>
              </a:rPr>
              <a:t>Because</a:t>
            </a:r>
            <a:r>
              <a:rPr lang="en-US" sz="2600">
                <a:solidFill>
                  <a:srgbClr val="282421"/>
                </a:solidFill>
                <a:latin typeface="Georgia"/>
                <a:ea typeface="Georgia"/>
                <a:cs typeface="Georgia"/>
                <a:sym typeface="Georgia"/>
              </a:rPr>
              <a:t> </a:t>
            </a:r>
            <a:r>
              <a:rPr i="1" lang="en-US" sz="2600">
                <a:solidFill>
                  <a:srgbClr val="282421"/>
                </a:solidFill>
                <a:latin typeface="Georgia"/>
                <a:ea typeface="Georgia"/>
                <a:cs typeface="Georgia"/>
                <a:sym typeface="Georgia"/>
              </a:rPr>
              <a:t>I found a dollar on the street, I went to the candy store, </a:t>
            </a:r>
            <a:r>
              <a:rPr b="1" i="1" lang="en-US" sz="2600">
                <a:solidFill>
                  <a:srgbClr val="282421"/>
                </a:solidFill>
                <a:latin typeface="Georgia"/>
                <a:ea typeface="Georgia"/>
                <a:cs typeface="Georgia"/>
                <a:sym typeface="Georgia"/>
              </a:rPr>
              <a:t>and</a:t>
            </a:r>
            <a:r>
              <a:rPr i="1" lang="en-US" sz="2600">
                <a:solidFill>
                  <a:srgbClr val="282421"/>
                </a:solidFill>
                <a:latin typeface="Georgia"/>
                <a:ea typeface="Georgia"/>
                <a:cs typeface="Georgia"/>
                <a:sym typeface="Georgia"/>
              </a:rPr>
              <a:t> I bought a lollipop.</a:t>
            </a:r>
            <a:endParaRPr/>
          </a:p>
          <a:p>
            <a:pPr indent="-228600" lvl="0" marL="228600" rtl="0" algn="l">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While we were walking through the Louvre, which is one of the most famous museums in the world, we suddenly met our neighbor John with his family, </a:t>
            </a:r>
            <a:r>
              <a:rPr b="1" lang="en-US" sz="2600">
                <a:solidFill>
                  <a:srgbClr val="282421"/>
                </a:solidFill>
                <a:latin typeface="Georgia"/>
                <a:ea typeface="Georgia"/>
                <a:cs typeface="Georgia"/>
                <a:sym typeface="Georgia"/>
              </a:rPr>
              <a:t>and</a:t>
            </a:r>
            <a:r>
              <a:rPr lang="en-US" sz="2600">
                <a:solidFill>
                  <a:srgbClr val="282421"/>
                </a:solidFill>
                <a:latin typeface="Georgia"/>
                <a:ea typeface="Georgia"/>
                <a:cs typeface="Georgia"/>
                <a:sym typeface="Georgia"/>
              </a:rPr>
              <a:t> all of us went out for lunch at a splendid bistro.</a:t>
            </a:r>
            <a:endParaRPr/>
          </a:p>
          <a:p>
            <a:pPr indent="0" lvl="0" marL="0" rtl="0" algn="l">
              <a:lnSpc>
                <a:spcPct val="90000"/>
              </a:lnSpc>
              <a:spcBef>
                <a:spcPts val="1800"/>
              </a:spcBef>
              <a:spcAft>
                <a:spcPts val="0"/>
              </a:spcAft>
              <a:buClr>
                <a:schemeClr val="dk1"/>
              </a:buClr>
              <a:buSzPts val="2600"/>
              <a:buNone/>
            </a:pPr>
            <a:r>
              <a:t/>
            </a:r>
            <a:endParaRPr sz="26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PUNCTUATION TIP:</a:t>
            </a:r>
            <a:endParaRPr/>
          </a:p>
        </p:txBody>
      </p:sp>
      <p:sp>
        <p:nvSpPr>
          <p:cNvPr id="575" name="Google Shape;575;p71"/>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228600" lvl="0" marL="228600" rtl="0" algn="l">
              <a:lnSpc>
                <a:spcPct val="90000"/>
              </a:lnSpc>
              <a:spcBef>
                <a:spcPts val="0"/>
              </a:spcBef>
              <a:spcAft>
                <a:spcPts val="0"/>
              </a:spcAft>
              <a:buClr>
                <a:srgbClr val="282421"/>
              </a:buClr>
              <a:buSzPts val="2600"/>
              <a:buChar char="▪"/>
            </a:pPr>
            <a:r>
              <a:rPr lang="en-US" sz="2600">
                <a:solidFill>
                  <a:srgbClr val="282421"/>
                </a:solidFill>
                <a:latin typeface="Georgia"/>
                <a:ea typeface="Georgia"/>
                <a:cs typeface="Georgia"/>
                <a:sym typeface="Georgia"/>
              </a:rPr>
              <a:t>Use a comma before a coordinating conjunction which connects two independent clauses.</a:t>
            </a:r>
            <a:endParaRPr/>
          </a:p>
          <a:p>
            <a:pPr indent="-228600" lvl="0" marL="228600" rtl="0" algn="l">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Use comma to join independent clause if a sentence starts with dependent clause.</a:t>
            </a:r>
            <a:endParaRPr/>
          </a:p>
          <a:p>
            <a:pPr indent="-228600" lvl="0" marL="228600" rtl="0" algn="l">
              <a:lnSpc>
                <a:spcPct val="90000"/>
              </a:lnSpc>
              <a:spcBef>
                <a:spcPts val="1800"/>
              </a:spcBef>
              <a:spcAft>
                <a:spcPts val="0"/>
              </a:spcAft>
              <a:buClr>
                <a:srgbClr val="282421"/>
              </a:buClr>
              <a:buSzPts val="2600"/>
              <a:buChar char="▪"/>
            </a:pPr>
            <a:r>
              <a:rPr lang="en-US" sz="2600">
                <a:solidFill>
                  <a:srgbClr val="282421"/>
                </a:solidFill>
                <a:latin typeface="Georgia"/>
                <a:ea typeface="Georgia"/>
                <a:cs typeface="Georgia"/>
                <a:sym typeface="Georgia"/>
              </a:rPr>
              <a:t>Do not use comma if sentence starts with independent clause.</a:t>
            </a:r>
            <a:endParaRPr/>
          </a:p>
          <a:p>
            <a:pPr indent="-63500" lvl="0" marL="228600" rtl="0" algn="l">
              <a:lnSpc>
                <a:spcPct val="90000"/>
              </a:lnSpc>
              <a:spcBef>
                <a:spcPts val="1800"/>
              </a:spcBef>
              <a:spcAft>
                <a:spcPts val="0"/>
              </a:spcAft>
              <a:buClr>
                <a:schemeClr val="dk1"/>
              </a:buClr>
              <a:buSzPts val="2600"/>
              <a:buNone/>
            </a:pPr>
            <a:r>
              <a:t/>
            </a:r>
            <a:endParaRPr sz="2600">
              <a:solidFill>
                <a:srgbClr val="282421"/>
              </a:solidFill>
              <a:latin typeface="Georgia"/>
              <a:ea typeface="Georgia"/>
              <a:cs typeface="Georgia"/>
              <a:sym typeface="Georgia"/>
            </a:endParaRPr>
          </a:p>
          <a:p>
            <a:pPr indent="-63500" lvl="0" marL="228600" rtl="0" algn="l">
              <a:lnSpc>
                <a:spcPct val="90000"/>
              </a:lnSpc>
              <a:spcBef>
                <a:spcPts val="1800"/>
              </a:spcBef>
              <a:spcAft>
                <a:spcPts val="0"/>
              </a:spcAft>
              <a:buClr>
                <a:schemeClr val="dk1"/>
              </a:buClr>
              <a:buSzPts val="2600"/>
              <a:buNone/>
            </a:pPr>
            <a:r>
              <a:t/>
            </a:r>
            <a:endParaRPr sz="26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chemeClr val="dk1"/>
              </a:buClr>
              <a:buSzPts val="4400"/>
              <a:buFont typeface="Georgia"/>
              <a:buNone/>
            </a:pPr>
            <a:r>
              <a:rPr lang="en-US" sz="4400">
                <a:latin typeface="Georgia"/>
                <a:ea typeface="Georgia"/>
                <a:cs typeface="Georgia"/>
                <a:sym typeface="Georgia"/>
              </a:rPr>
              <a:t>In a Nutshell: </a:t>
            </a:r>
            <a:endParaRPr/>
          </a:p>
        </p:txBody>
      </p:sp>
      <p:graphicFrame>
        <p:nvGraphicFramePr>
          <p:cNvPr id="581" name="Google Shape;581;p72"/>
          <p:cNvGraphicFramePr/>
          <p:nvPr/>
        </p:nvGraphicFramePr>
        <p:xfrm>
          <a:off x="1104900" y="1600200"/>
          <a:ext cx="3000000" cy="3000000"/>
        </p:xfrm>
        <a:graphic>
          <a:graphicData uri="http://schemas.openxmlformats.org/drawingml/2006/table">
            <a:tbl>
              <a:tblPr bandRow="1" firstRow="1">
                <a:noFill/>
                <a:tableStyleId>{D1A69B52-B3E9-414C-A8F3-2513791C9ED7}</a:tableStyleId>
              </a:tblPr>
              <a:tblGrid>
                <a:gridCol w="3327400"/>
                <a:gridCol w="3327400"/>
                <a:gridCol w="3327400"/>
              </a:tblGrid>
              <a:tr h="370850">
                <a:tc>
                  <a:txBody>
                    <a:bodyPr/>
                    <a:lstStyle/>
                    <a:p>
                      <a:pPr indent="0" lvl="0" marL="0" marR="0" rtl="0" algn="l">
                        <a:spcBef>
                          <a:spcPts val="0"/>
                        </a:spcBef>
                        <a:spcAft>
                          <a:spcPts val="0"/>
                        </a:spcAft>
                        <a:buNone/>
                      </a:pPr>
                      <a:r>
                        <a:rPr lang="en-US" sz="2400">
                          <a:latin typeface="Georgia"/>
                          <a:ea typeface="Georgia"/>
                          <a:cs typeface="Georgia"/>
                          <a:sym typeface="Georgia"/>
                        </a:rPr>
                        <a:t>Type</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Definition</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Example</a:t>
                      </a:r>
                      <a:endParaRPr/>
                    </a:p>
                  </a:txBody>
                  <a:tcPr marT="45725" marB="45725" marR="91450" marL="91450"/>
                </a:tc>
              </a:tr>
              <a:tr h="370850">
                <a:tc>
                  <a:txBody>
                    <a:bodyPr/>
                    <a:lstStyle/>
                    <a:p>
                      <a:pPr indent="-342900" lvl="0" marL="342900" marR="0" rtl="0" algn="l">
                        <a:spcBef>
                          <a:spcPts val="0"/>
                        </a:spcBef>
                        <a:spcAft>
                          <a:spcPts val="0"/>
                        </a:spcAft>
                        <a:buClr>
                          <a:schemeClr val="dk1"/>
                        </a:buClr>
                        <a:buSzPts val="2400"/>
                        <a:buFont typeface="Georgia"/>
                        <a:buAutoNum type="arabicPeriod"/>
                      </a:pPr>
                      <a:r>
                        <a:rPr lang="en-US" sz="2400">
                          <a:latin typeface="Georgia"/>
                          <a:ea typeface="Georgia"/>
                          <a:cs typeface="Georgia"/>
                          <a:sym typeface="Georgia"/>
                        </a:rPr>
                        <a:t>Simple</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One independent clause</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She did the work well.</a:t>
                      </a:r>
                      <a:endParaRPr/>
                    </a:p>
                  </a:txBody>
                  <a:tcPr marT="45725" marB="45725" marR="91450" marL="91450"/>
                </a:tc>
              </a:tr>
              <a:tr h="370850">
                <a:tc>
                  <a:txBody>
                    <a:bodyPr/>
                    <a:lstStyle/>
                    <a:p>
                      <a:pPr indent="0" lvl="0" marL="0" marR="0" rtl="0" algn="l">
                        <a:spcBef>
                          <a:spcPts val="0"/>
                        </a:spcBef>
                        <a:spcAft>
                          <a:spcPts val="0"/>
                        </a:spcAft>
                        <a:buNone/>
                      </a:pPr>
                      <a:r>
                        <a:rPr lang="en-US" sz="2400">
                          <a:latin typeface="Georgia"/>
                          <a:ea typeface="Georgia"/>
                          <a:cs typeface="Georgia"/>
                          <a:sym typeface="Georgia"/>
                        </a:rPr>
                        <a:t>2. Compound</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Two or more independent clauses</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She did the work well, and she was paid well.</a:t>
                      </a:r>
                      <a:endParaRPr/>
                    </a:p>
                  </a:txBody>
                  <a:tcPr marT="45725" marB="45725" marR="91450" marL="91450"/>
                </a:tc>
              </a:tr>
              <a:tr h="370850">
                <a:tc>
                  <a:txBody>
                    <a:bodyPr/>
                    <a:lstStyle/>
                    <a:p>
                      <a:pPr indent="0" lvl="0" marL="0" marR="0" rtl="0" algn="l">
                        <a:spcBef>
                          <a:spcPts val="0"/>
                        </a:spcBef>
                        <a:spcAft>
                          <a:spcPts val="0"/>
                        </a:spcAft>
                        <a:buNone/>
                      </a:pPr>
                      <a:r>
                        <a:rPr lang="en-US" sz="2400">
                          <a:latin typeface="Georgia"/>
                          <a:ea typeface="Georgia"/>
                          <a:cs typeface="Georgia"/>
                          <a:sym typeface="Georgia"/>
                        </a:rPr>
                        <a:t>3. Complex</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One independent clause and one or more dependent clauses</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Because she did the work well, she was paid.</a:t>
                      </a:r>
                      <a:endParaRPr/>
                    </a:p>
                  </a:txBody>
                  <a:tcPr marT="45725" marB="45725" marR="91450" marL="91450"/>
                </a:tc>
              </a:tr>
              <a:tr h="370850">
                <a:tc>
                  <a:txBody>
                    <a:bodyPr/>
                    <a:lstStyle/>
                    <a:p>
                      <a:pPr indent="0" lvl="0" marL="0" marR="0" rtl="0" algn="l">
                        <a:spcBef>
                          <a:spcPts val="0"/>
                        </a:spcBef>
                        <a:spcAft>
                          <a:spcPts val="0"/>
                        </a:spcAft>
                        <a:buNone/>
                      </a:pPr>
                      <a:r>
                        <a:rPr lang="en-US" sz="2400">
                          <a:latin typeface="Georgia"/>
                          <a:ea typeface="Georgia"/>
                          <a:cs typeface="Georgia"/>
                          <a:sym typeface="Georgia"/>
                        </a:rPr>
                        <a:t>4. Compound Complex</a:t>
                      </a:r>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Two or more independent clauses and</a:t>
                      </a:r>
                      <a:r>
                        <a:rPr lang="en-US" sz="2400">
                          <a:latin typeface="Georgia"/>
                          <a:ea typeface="Georgia"/>
                          <a:cs typeface="Georgia"/>
                          <a:sym typeface="Georgia"/>
                        </a:rPr>
                        <a:t> one or more dependent clauses</a:t>
                      </a:r>
                      <a:endParaRPr sz="24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2400">
                          <a:latin typeface="Georgia"/>
                          <a:ea typeface="Georgia"/>
                          <a:cs typeface="Georgia"/>
                          <a:sym typeface="Georgia"/>
                        </a:rPr>
                        <a:t>Because she</a:t>
                      </a:r>
                      <a:r>
                        <a:rPr lang="en-US" sz="2400">
                          <a:latin typeface="Georgia"/>
                          <a:ea typeface="Georgia"/>
                          <a:cs typeface="Georgia"/>
                          <a:sym typeface="Georgia"/>
                        </a:rPr>
                        <a:t> did the work well, she was paid well, and she was satisfied. </a:t>
                      </a:r>
                      <a:endParaRPr sz="2400">
                        <a:latin typeface="Georgia"/>
                        <a:ea typeface="Georgia"/>
                        <a:cs typeface="Georgia"/>
                        <a:sym typeface="Georgia"/>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chemeClr val="dk1"/>
              </a:buClr>
              <a:buSzPts val="2800"/>
              <a:buFont typeface="Arial"/>
              <a:buNone/>
            </a:pPr>
            <a:r>
              <a:t/>
            </a:r>
            <a:endParaRPr/>
          </a:p>
        </p:txBody>
      </p:sp>
      <p:sp>
        <p:nvSpPr>
          <p:cNvPr id="587" name="Google Shape;587;p7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342900" lvl="0" marL="228600" rtl="0" algn="l">
              <a:lnSpc>
                <a:spcPct val="90000"/>
              </a:lnSpc>
              <a:spcBef>
                <a:spcPts val="0"/>
              </a:spcBef>
              <a:spcAft>
                <a:spcPts val="0"/>
              </a:spcAft>
              <a:buClr>
                <a:srgbClr val="000000"/>
              </a:buClr>
              <a:buSzPts val="5400"/>
              <a:buFont typeface="Noto Sans Symbols"/>
              <a:buChar char="⮚"/>
            </a:pPr>
            <a:r>
              <a:rPr b="1" lang="en-US" sz="5400">
                <a:solidFill>
                  <a:srgbClr val="000000"/>
                </a:solidFill>
                <a:latin typeface="Calibri"/>
                <a:ea typeface="Calibri"/>
                <a:cs typeface="Calibri"/>
                <a:sym typeface="Calibri"/>
              </a:rPr>
              <a:t>ACTIVITY IS ON PAGE NUMBER 78, 79</a:t>
            </a:r>
            <a:endParaRPr sz="2800">
              <a:solidFill>
                <a:srgbClr val="000000"/>
              </a:solidFill>
              <a:latin typeface="Calibri"/>
              <a:ea typeface="Calibri"/>
              <a:cs typeface="Calibri"/>
              <a:sym typeface="Calibri"/>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chemeClr val="dk1"/>
              </a:buClr>
              <a:buSzPts val="4000"/>
              <a:buFont typeface="Georgia"/>
              <a:buNone/>
            </a:pPr>
            <a:r>
              <a:rPr b="1" i="1" lang="en-US" sz="4000">
                <a:latin typeface="Georgia"/>
                <a:ea typeface="Georgia"/>
                <a:cs typeface="Georgia"/>
                <a:sym typeface="Georgia"/>
              </a:rPr>
              <a:t>EXERCISE</a:t>
            </a:r>
            <a:r>
              <a:rPr lang="en-US">
                <a:latin typeface="Georgia"/>
                <a:ea typeface="Georgia"/>
                <a:cs typeface="Georgia"/>
                <a:sym typeface="Georgia"/>
              </a:rPr>
              <a:t>:</a:t>
            </a:r>
            <a:endParaRPr/>
          </a:p>
        </p:txBody>
      </p:sp>
      <p:sp>
        <p:nvSpPr>
          <p:cNvPr id="593" name="Google Shape;593;p74"/>
          <p:cNvSpPr txBox="1"/>
          <p:nvPr>
            <p:ph idx="1" type="body"/>
          </p:nvPr>
        </p:nvSpPr>
        <p:spPr>
          <a:xfrm>
            <a:off x="1104900" y="1600200"/>
            <a:ext cx="10610022" cy="5078896"/>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300"/>
              <a:buNone/>
            </a:pPr>
            <a:r>
              <a:rPr b="1" i="1" lang="en-US" sz="2300">
                <a:solidFill>
                  <a:srgbClr val="282421"/>
                </a:solidFill>
                <a:latin typeface="Georgia"/>
                <a:ea typeface="Georgia"/>
                <a:cs typeface="Georgia"/>
                <a:sym typeface="Georgia"/>
              </a:rPr>
              <a:t>Instructions</a:t>
            </a:r>
            <a:r>
              <a:rPr lang="en-US" sz="2300">
                <a:solidFill>
                  <a:srgbClr val="282421"/>
                </a:solidFill>
                <a:latin typeface="Georgia"/>
                <a:ea typeface="Georgia"/>
                <a:cs typeface="Georgia"/>
                <a:sym typeface="Georgia"/>
              </a:rPr>
              <a:t>: Combine each set of simple sentences below to produce the kind of sentence specified in parentheses. You will have to add, delete, change, and arrange words.</a:t>
            </a:r>
            <a:endParaRPr/>
          </a:p>
          <a:p>
            <a:pPr indent="0" lvl="0" marL="0" rtl="0" algn="l">
              <a:lnSpc>
                <a:spcPct val="90000"/>
              </a:lnSpc>
              <a:spcBef>
                <a:spcPts val="1800"/>
              </a:spcBef>
              <a:spcAft>
                <a:spcPts val="0"/>
              </a:spcAft>
              <a:buClr>
                <a:srgbClr val="282421"/>
              </a:buClr>
              <a:buSzPts val="2300"/>
              <a:buNone/>
            </a:pPr>
            <a:r>
              <a:rPr b="1" i="1" lang="en-US" sz="2300">
                <a:solidFill>
                  <a:srgbClr val="282421"/>
                </a:solidFill>
                <a:latin typeface="Georgia"/>
                <a:ea typeface="Georgia"/>
                <a:cs typeface="Georgia"/>
                <a:sym typeface="Georgia"/>
              </a:rPr>
              <a:t>Example:</a:t>
            </a:r>
            <a:r>
              <a:rPr lang="en-US" sz="2300">
                <a:solidFill>
                  <a:srgbClr val="282421"/>
                </a:solidFill>
                <a:latin typeface="Georgia"/>
                <a:ea typeface="Georgia"/>
                <a:cs typeface="Georgia"/>
                <a:sym typeface="Georgia"/>
              </a:rPr>
              <a:t> I could protest. The dentist began to drill. (Complex)</a:t>
            </a:r>
            <a:endParaRPr/>
          </a:p>
          <a:p>
            <a:pPr indent="0" lvl="0" marL="0" rtl="0" algn="l">
              <a:lnSpc>
                <a:spcPct val="90000"/>
              </a:lnSpc>
              <a:spcBef>
                <a:spcPts val="1800"/>
              </a:spcBef>
              <a:spcAft>
                <a:spcPts val="0"/>
              </a:spcAft>
              <a:buClr>
                <a:srgbClr val="282421"/>
              </a:buClr>
              <a:buSzPts val="2300"/>
              <a:buNone/>
            </a:pPr>
            <a:r>
              <a:rPr b="1" i="1" lang="en-US" sz="2300">
                <a:solidFill>
                  <a:srgbClr val="282421"/>
                </a:solidFill>
                <a:latin typeface="Georgia"/>
                <a:ea typeface="Georgia"/>
                <a:cs typeface="Georgia"/>
                <a:sym typeface="Georgia"/>
              </a:rPr>
              <a:t>Answer:</a:t>
            </a:r>
            <a:r>
              <a:rPr lang="en-US" sz="2300">
                <a:solidFill>
                  <a:srgbClr val="282421"/>
                </a:solidFill>
                <a:latin typeface="Georgia"/>
                <a:ea typeface="Georgia"/>
                <a:cs typeface="Georgia"/>
                <a:sym typeface="Georgia"/>
              </a:rPr>
              <a:t>    Before I could protest, the dentist began to drill.</a:t>
            </a:r>
            <a:endParaRPr/>
          </a:p>
          <a:p>
            <a:pPr indent="-457200" lvl="0" marL="457200" rtl="0" algn="l">
              <a:lnSpc>
                <a:spcPct val="90000"/>
              </a:lnSpc>
              <a:spcBef>
                <a:spcPts val="1800"/>
              </a:spcBef>
              <a:spcAft>
                <a:spcPts val="0"/>
              </a:spcAft>
              <a:buClr>
                <a:srgbClr val="282421"/>
              </a:buClr>
              <a:buSzPts val="2300"/>
              <a:buFont typeface="Arial"/>
              <a:buAutoNum type="arabicPeriod"/>
            </a:pPr>
            <a:r>
              <a:rPr lang="en-US" sz="2300">
                <a:solidFill>
                  <a:srgbClr val="282421"/>
                </a:solidFill>
                <a:latin typeface="Georgia"/>
                <a:ea typeface="Georgia"/>
                <a:cs typeface="Georgia"/>
                <a:sym typeface="Georgia"/>
              </a:rPr>
              <a:t>Recycling takes time. It reduces garbage in landfills. (Compound)</a:t>
            </a:r>
            <a:endParaRPr/>
          </a:p>
          <a:p>
            <a:pPr indent="-457200" lvl="0" marL="457200" rtl="0" algn="l">
              <a:lnSpc>
                <a:spcPct val="90000"/>
              </a:lnSpc>
              <a:spcBef>
                <a:spcPts val="1800"/>
              </a:spcBef>
              <a:spcAft>
                <a:spcPts val="0"/>
              </a:spcAft>
              <a:buClr>
                <a:srgbClr val="282421"/>
              </a:buClr>
              <a:buSzPts val="2300"/>
              <a:buFont typeface="Arial"/>
              <a:buAutoNum type="arabicPeriod"/>
            </a:pPr>
            <a:r>
              <a:rPr lang="en-US" sz="2300">
                <a:solidFill>
                  <a:srgbClr val="282421"/>
                </a:solidFill>
                <a:latin typeface="Georgia"/>
                <a:ea typeface="Georgia"/>
                <a:cs typeface="Georgia"/>
                <a:sym typeface="Georgia"/>
              </a:rPr>
              <a:t>People begin to recycle. They generate much less trash. (Complex)</a:t>
            </a:r>
            <a:endParaRPr/>
          </a:p>
          <a:p>
            <a:pPr indent="-457200" lvl="0" marL="457200" rtl="0" algn="l">
              <a:lnSpc>
                <a:spcPct val="90000"/>
              </a:lnSpc>
              <a:spcBef>
                <a:spcPts val="1800"/>
              </a:spcBef>
              <a:spcAft>
                <a:spcPts val="0"/>
              </a:spcAft>
              <a:buClr>
                <a:srgbClr val="282421"/>
              </a:buClr>
              <a:buSzPts val="2300"/>
              <a:buFont typeface="Arial"/>
              <a:buAutoNum type="arabicPeriod"/>
            </a:pPr>
            <a:r>
              <a:rPr lang="en-US" sz="2300">
                <a:solidFill>
                  <a:srgbClr val="282421"/>
                </a:solidFill>
                <a:latin typeface="Georgia"/>
                <a:ea typeface="Georgia"/>
                <a:cs typeface="Georgia"/>
                <a:sym typeface="Georgia"/>
              </a:rPr>
              <a:t>The cans are aluminum. They bring recyclers good money. (Simple)</a:t>
            </a:r>
            <a:endParaRPr/>
          </a:p>
          <a:p>
            <a:pPr indent="-457200" lvl="0" marL="457200" rtl="0" algn="l">
              <a:lnSpc>
                <a:spcPct val="90000"/>
              </a:lnSpc>
              <a:spcBef>
                <a:spcPts val="1800"/>
              </a:spcBef>
              <a:spcAft>
                <a:spcPts val="0"/>
              </a:spcAft>
              <a:buClr>
                <a:srgbClr val="282421"/>
              </a:buClr>
              <a:buSzPts val="2300"/>
              <a:buFont typeface="Arial"/>
              <a:buAutoNum type="arabicPeriod"/>
            </a:pPr>
            <a:r>
              <a:rPr lang="en-US" sz="2300">
                <a:solidFill>
                  <a:srgbClr val="282421"/>
                </a:solidFill>
                <a:latin typeface="Georgia"/>
                <a:ea typeface="Georgia"/>
                <a:cs typeface="Georgia"/>
                <a:sym typeface="Georgia"/>
              </a:rPr>
              <a:t>Environmentalist have hope. Perhaps more communities will recycle newspaper and glass. Many citizens refuse to participate.  (Compound Complex)</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2"/>
          <p:cNvSpPr/>
          <p:nvPr/>
        </p:nvSpPr>
        <p:spPr>
          <a:xfrm>
            <a:off x="65010" y="2893966"/>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262626"/>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TYPES OF PHRASE</a:t>
            </a:r>
            <a:endParaRPr/>
          </a:p>
        </p:txBody>
      </p:sp>
      <p:sp>
        <p:nvSpPr>
          <p:cNvPr id="329" name="Google Shape;329;p42"/>
          <p:cNvSpPr/>
          <p:nvPr/>
        </p:nvSpPr>
        <p:spPr>
          <a:xfrm rot="-4249260">
            <a:off x="1443240" y="2120813"/>
            <a:ext cx="2838423" cy="31025"/>
          </a:xfrm>
          <a:custGeom>
            <a:rect b="b" l="l" r="r" t="t"/>
            <a:pathLst>
              <a:path extrusionOk="0" h="31025" w="2838423">
                <a:moveTo>
                  <a:pt x="0" y="15512"/>
                </a:moveTo>
                <a:lnTo>
                  <a:pt x="2838423" y="15512"/>
                </a:lnTo>
              </a:path>
            </a:pathLst>
          </a:custGeom>
          <a:noFill/>
          <a:ln cap="flat" cmpd="sng" w="12700">
            <a:solidFill>
              <a:srgbClr val="487AA8"/>
            </a:solidFill>
            <a:prstDash val="solid"/>
            <a:miter lim="800000"/>
            <a:headEnd len="sm" w="sm" type="none"/>
            <a:tailEnd len="sm" w="sm" type="none"/>
          </a:ln>
        </p:spPr>
        <p:txBody>
          <a:bodyPr anchorCtr="0" anchor="ctr" bIns="0" lIns="1360950" spcFirstLastPara="1" rIns="1360950" wrap="square" tIns="0">
            <a:noAutofit/>
          </a:bodyPr>
          <a:lstStyle/>
          <a:p>
            <a:pPr indent="0" lvl="0" marL="0" marR="0" rtl="0" algn="ctr">
              <a:lnSpc>
                <a:spcPct val="90000"/>
              </a:lnSpc>
              <a:spcBef>
                <a:spcPts val="0"/>
              </a:spcBef>
              <a:spcAft>
                <a:spcPts val="0"/>
              </a:spcAft>
              <a:buNone/>
            </a:pPr>
            <a:r>
              <a:t/>
            </a:r>
            <a:endParaRPr b="0" i="0" sz="1000" u="none" cap="none" strike="noStrike">
              <a:solidFill>
                <a:schemeClr val="dk1"/>
              </a:solidFill>
              <a:latin typeface="Georgia"/>
              <a:ea typeface="Georgia"/>
              <a:cs typeface="Georgia"/>
              <a:sym typeface="Georgia"/>
            </a:endParaRPr>
          </a:p>
        </p:txBody>
      </p:sp>
      <p:sp>
        <p:nvSpPr>
          <p:cNvPr id="330" name="Google Shape;330;p42"/>
          <p:cNvSpPr/>
          <p:nvPr/>
        </p:nvSpPr>
        <p:spPr>
          <a:xfrm>
            <a:off x="5659894" y="780372"/>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31" name="Google Shape;331;p42"/>
          <p:cNvSpPr/>
          <p:nvPr/>
        </p:nvSpPr>
        <p:spPr>
          <a:xfrm>
            <a:off x="6592374" y="213084"/>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595959"/>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Which has noun or a pronoun</a:t>
            </a:r>
            <a:endParaRPr/>
          </a:p>
        </p:txBody>
      </p:sp>
      <p:sp>
        <p:nvSpPr>
          <p:cNvPr id="332" name="Google Shape;332;p42"/>
          <p:cNvSpPr/>
          <p:nvPr/>
        </p:nvSpPr>
        <p:spPr>
          <a:xfrm>
            <a:off x="8923576" y="780372"/>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33" name="Google Shape;333;p42"/>
          <p:cNvSpPr/>
          <p:nvPr/>
        </p:nvSpPr>
        <p:spPr>
          <a:xfrm>
            <a:off x="9856057" y="213084"/>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7F7F7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Steve and Tom</a:t>
            </a:r>
            <a:endParaRPr/>
          </a:p>
          <a:p>
            <a:pPr indent="0" lvl="0" marL="0" marR="0" rtl="0" algn="ctr">
              <a:lnSpc>
                <a:spcPct val="90000"/>
              </a:lnSpc>
              <a:spcBef>
                <a:spcPts val="560"/>
              </a:spcBef>
              <a:spcAft>
                <a:spcPts val="0"/>
              </a:spcAft>
              <a:buNone/>
            </a:pPr>
            <a:r>
              <a:rPr b="0" i="0" lang="en-US" sz="1600" u="none" cap="none" strike="noStrike">
                <a:solidFill>
                  <a:schemeClr val="lt1"/>
                </a:solidFill>
                <a:latin typeface="Georgia"/>
                <a:ea typeface="Georgia"/>
                <a:cs typeface="Georgia"/>
                <a:sym typeface="Georgia"/>
              </a:rPr>
              <a:t>Big dogs</a:t>
            </a:r>
            <a:endParaRPr/>
          </a:p>
        </p:txBody>
      </p:sp>
      <p:sp>
        <p:nvSpPr>
          <p:cNvPr id="334" name="Google Shape;334;p42"/>
          <p:cNvSpPr/>
          <p:nvPr/>
        </p:nvSpPr>
        <p:spPr>
          <a:xfrm rot="-3310531">
            <a:off x="2046011" y="2791033"/>
            <a:ext cx="1632881" cy="31025"/>
          </a:xfrm>
          <a:custGeom>
            <a:rect b="b" l="l" r="r" t="t"/>
            <a:pathLst>
              <a:path extrusionOk="0" h="31025" w="1632881">
                <a:moveTo>
                  <a:pt x="0" y="15512"/>
                </a:moveTo>
                <a:lnTo>
                  <a:pt x="1632881" y="15512"/>
                </a:lnTo>
              </a:path>
            </a:pathLst>
          </a:custGeom>
          <a:noFill/>
          <a:ln cap="flat" cmpd="sng" w="12700">
            <a:solidFill>
              <a:srgbClr val="487AA8"/>
            </a:solidFill>
            <a:prstDash val="solid"/>
            <a:miter lim="800000"/>
            <a:headEnd len="sm" w="sm" type="none"/>
            <a:tailEnd len="sm" w="sm" type="none"/>
          </a:ln>
        </p:spPr>
        <p:txBody>
          <a:bodyPr anchorCtr="0" anchor="ctr" bIns="0" lIns="788300" spcFirstLastPara="1" rIns="78830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dk1"/>
              </a:solidFill>
              <a:latin typeface="Georgia"/>
              <a:ea typeface="Georgia"/>
              <a:cs typeface="Georgia"/>
              <a:sym typeface="Georgia"/>
            </a:endParaRPr>
          </a:p>
        </p:txBody>
      </p:sp>
      <p:sp>
        <p:nvSpPr>
          <p:cNvPr id="335" name="Google Shape;335;p42"/>
          <p:cNvSpPr/>
          <p:nvPr/>
        </p:nvSpPr>
        <p:spPr>
          <a:xfrm>
            <a:off x="3328692" y="1553525"/>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3F3F3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ADJECTIVE PHRASE</a:t>
            </a:r>
            <a:endParaRPr/>
          </a:p>
        </p:txBody>
      </p:sp>
      <p:sp>
        <p:nvSpPr>
          <p:cNvPr id="336" name="Google Shape;336;p42"/>
          <p:cNvSpPr/>
          <p:nvPr/>
        </p:nvSpPr>
        <p:spPr>
          <a:xfrm>
            <a:off x="5659894" y="2120813"/>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37" name="Google Shape;337;p42"/>
          <p:cNvSpPr/>
          <p:nvPr/>
        </p:nvSpPr>
        <p:spPr>
          <a:xfrm>
            <a:off x="6592374" y="1553525"/>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595959"/>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Which has adjective</a:t>
            </a:r>
            <a:endParaRPr/>
          </a:p>
        </p:txBody>
      </p:sp>
      <p:sp>
        <p:nvSpPr>
          <p:cNvPr id="338" name="Google Shape;338;p42"/>
          <p:cNvSpPr/>
          <p:nvPr/>
        </p:nvSpPr>
        <p:spPr>
          <a:xfrm>
            <a:off x="8923576" y="2120813"/>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39" name="Google Shape;339;p42"/>
          <p:cNvSpPr/>
          <p:nvPr/>
        </p:nvSpPr>
        <p:spPr>
          <a:xfrm>
            <a:off x="9856057" y="1553525"/>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7F7F7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She has </a:t>
            </a:r>
            <a:r>
              <a:rPr b="1" i="0" lang="en-US" sz="1600" u="none" cap="none" strike="noStrike">
                <a:solidFill>
                  <a:schemeClr val="lt1"/>
                </a:solidFill>
                <a:latin typeface="Georgia"/>
                <a:ea typeface="Georgia"/>
                <a:cs typeface="Georgia"/>
                <a:sym typeface="Georgia"/>
              </a:rPr>
              <a:t>long hair</a:t>
            </a:r>
            <a:r>
              <a:rPr b="0" i="0" lang="en-US" sz="1600" u="none" cap="none" strike="noStrike">
                <a:solidFill>
                  <a:schemeClr val="lt1"/>
                </a:solidFill>
                <a:latin typeface="Georgia"/>
                <a:ea typeface="Georgia"/>
                <a:cs typeface="Georgia"/>
                <a:sym typeface="Georgia"/>
              </a:rPr>
              <a:t>.</a:t>
            </a:r>
            <a:endParaRPr/>
          </a:p>
          <a:p>
            <a:pPr indent="0" lvl="0" marL="0" marR="0" rtl="0" algn="ctr">
              <a:lnSpc>
                <a:spcPct val="90000"/>
              </a:lnSpc>
              <a:spcBef>
                <a:spcPts val="560"/>
              </a:spcBef>
              <a:spcAft>
                <a:spcPts val="0"/>
              </a:spcAft>
              <a:buNone/>
            </a:pPr>
            <a:r>
              <a:rPr b="0" i="0" lang="en-US" sz="1600" u="none" cap="none" strike="noStrike">
                <a:solidFill>
                  <a:schemeClr val="lt1"/>
                </a:solidFill>
                <a:latin typeface="Georgia"/>
                <a:ea typeface="Georgia"/>
                <a:cs typeface="Georgia"/>
                <a:sym typeface="Georgia"/>
              </a:rPr>
              <a:t>Their house is </a:t>
            </a:r>
            <a:r>
              <a:rPr b="1" i="0" lang="en-US" sz="1600" u="none" cap="none" strike="noStrike">
                <a:solidFill>
                  <a:schemeClr val="lt1"/>
                </a:solidFill>
                <a:latin typeface="Georgia"/>
                <a:ea typeface="Georgia"/>
                <a:cs typeface="Georgia"/>
                <a:sym typeface="Georgia"/>
              </a:rPr>
              <a:t>extremely beautiful.</a:t>
            </a:r>
            <a:endParaRPr/>
          </a:p>
        </p:txBody>
      </p:sp>
      <p:sp>
        <p:nvSpPr>
          <p:cNvPr id="340" name="Google Shape;340;p42"/>
          <p:cNvSpPr/>
          <p:nvPr/>
        </p:nvSpPr>
        <p:spPr>
          <a:xfrm>
            <a:off x="2396211" y="3461254"/>
            <a:ext cx="932480" cy="31025"/>
          </a:xfrm>
          <a:custGeom>
            <a:rect b="b" l="l" r="r" t="t"/>
            <a:pathLst>
              <a:path extrusionOk="0" h="31025" w="932480">
                <a:moveTo>
                  <a:pt x="0" y="15512"/>
                </a:moveTo>
                <a:lnTo>
                  <a:pt x="932480" y="15512"/>
                </a:lnTo>
              </a:path>
            </a:pathLst>
          </a:custGeom>
          <a:noFill/>
          <a:ln cap="flat" cmpd="sng" w="12700">
            <a:solidFill>
              <a:srgbClr val="487AA8"/>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41" name="Google Shape;341;p42"/>
          <p:cNvSpPr/>
          <p:nvPr/>
        </p:nvSpPr>
        <p:spPr>
          <a:xfrm>
            <a:off x="3328692" y="2893966"/>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3F3F3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ADVERB PHRASE</a:t>
            </a:r>
            <a:endParaRPr/>
          </a:p>
        </p:txBody>
      </p:sp>
      <p:sp>
        <p:nvSpPr>
          <p:cNvPr id="342" name="Google Shape;342;p42"/>
          <p:cNvSpPr/>
          <p:nvPr/>
        </p:nvSpPr>
        <p:spPr>
          <a:xfrm>
            <a:off x="5659894" y="3461254"/>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43" name="Google Shape;343;p42"/>
          <p:cNvSpPr/>
          <p:nvPr/>
        </p:nvSpPr>
        <p:spPr>
          <a:xfrm>
            <a:off x="6592374" y="2893966"/>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595959"/>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Which has adverb</a:t>
            </a:r>
            <a:endParaRPr/>
          </a:p>
        </p:txBody>
      </p:sp>
      <p:sp>
        <p:nvSpPr>
          <p:cNvPr id="344" name="Google Shape;344;p42"/>
          <p:cNvSpPr/>
          <p:nvPr/>
        </p:nvSpPr>
        <p:spPr>
          <a:xfrm>
            <a:off x="8923576" y="3461254"/>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45" name="Google Shape;345;p42"/>
          <p:cNvSpPr/>
          <p:nvPr/>
        </p:nvSpPr>
        <p:spPr>
          <a:xfrm>
            <a:off x="9856057" y="2893966"/>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7F7F7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He got out of bed </a:t>
            </a:r>
            <a:r>
              <a:rPr b="1" i="0" lang="en-US" sz="1600" u="none" cap="none" strike="noStrike">
                <a:solidFill>
                  <a:schemeClr val="lt1"/>
                </a:solidFill>
                <a:latin typeface="Georgia"/>
                <a:ea typeface="Georgia"/>
                <a:cs typeface="Georgia"/>
                <a:sym typeface="Georgia"/>
              </a:rPr>
              <a:t>very slowly.</a:t>
            </a:r>
            <a:endParaRPr/>
          </a:p>
          <a:p>
            <a:pPr indent="0" lvl="0" marL="0" marR="0" rtl="0" algn="ctr">
              <a:lnSpc>
                <a:spcPct val="90000"/>
              </a:lnSpc>
              <a:spcBef>
                <a:spcPts val="560"/>
              </a:spcBef>
              <a:spcAft>
                <a:spcPts val="0"/>
              </a:spcAft>
              <a:buNone/>
            </a:pPr>
            <a:r>
              <a:rPr b="0" i="0" lang="en-US" sz="1600" u="none" cap="none" strike="noStrike">
                <a:solidFill>
                  <a:schemeClr val="lt1"/>
                </a:solidFill>
                <a:latin typeface="Georgia"/>
                <a:ea typeface="Georgia"/>
                <a:cs typeface="Georgia"/>
                <a:sym typeface="Georgia"/>
              </a:rPr>
              <a:t>Please walk </a:t>
            </a:r>
            <a:r>
              <a:rPr b="1" i="0" lang="en-US" sz="1600" u="none" cap="none" strike="noStrike">
                <a:solidFill>
                  <a:schemeClr val="lt1"/>
                </a:solidFill>
                <a:latin typeface="Georgia"/>
                <a:ea typeface="Georgia"/>
                <a:cs typeface="Georgia"/>
                <a:sym typeface="Georgia"/>
              </a:rPr>
              <a:t>more quickly.</a:t>
            </a:r>
            <a:endParaRPr/>
          </a:p>
        </p:txBody>
      </p:sp>
      <p:sp>
        <p:nvSpPr>
          <p:cNvPr id="346" name="Google Shape;346;p42"/>
          <p:cNvSpPr/>
          <p:nvPr/>
        </p:nvSpPr>
        <p:spPr>
          <a:xfrm rot="3310531">
            <a:off x="2046011" y="4131474"/>
            <a:ext cx="1632881" cy="31025"/>
          </a:xfrm>
          <a:custGeom>
            <a:rect b="b" l="l" r="r" t="t"/>
            <a:pathLst>
              <a:path extrusionOk="0" h="31025" w="1632881">
                <a:moveTo>
                  <a:pt x="0" y="15512"/>
                </a:moveTo>
                <a:lnTo>
                  <a:pt x="1632881" y="15512"/>
                </a:lnTo>
              </a:path>
            </a:pathLst>
          </a:custGeom>
          <a:noFill/>
          <a:ln cap="flat" cmpd="sng" w="12700">
            <a:solidFill>
              <a:srgbClr val="487AA8"/>
            </a:solidFill>
            <a:prstDash val="solid"/>
            <a:miter lim="800000"/>
            <a:headEnd len="sm" w="sm" type="none"/>
            <a:tailEnd len="sm" w="sm" type="none"/>
          </a:ln>
        </p:spPr>
        <p:txBody>
          <a:bodyPr anchorCtr="0" anchor="ctr" bIns="0" lIns="788300" spcFirstLastPara="1" rIns="78830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dk1"/>
              </a:solidFill>
              <a:latin typeface="Georgia"/>
              <a:ea typeface="Georgia"/>
              <a:cs typeface="Georgia"/>
              <a:sym typeface="Georgia"/>
            </a:endParaRPr>
          </a:p>
        </p:txBody>
      </p:sp>
      <p:sp>
        <p:nvSpPr>
          <p:cNvPr id="347" name="Google Shape;347;p42"/>
          <p:cNvSpPr/>
          <p:nvPr/>
        </p:nvSpPr>
        <p:spPr>
          <a:xfrm>
            <a:off x="3328692" y="4234407"/>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3F3F3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VERB PHRASE</a:t>
            </a:r>
            <a:endParaRPr/>
          </a:p>
        </p:txBody>
      </p:sp>
      <p:sp>
        <p:nvSpPr>
          <p:cNvPr id="348" name="Google Shape;348;p42"/>
          <p:cNvSpPr/>
          <p:nvPr/>
        </p:nvSpPr>
        <p:spPr>
          <a:xfrm>
            <a:off x="5659894" y="4801695"/>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49" name="Google Shape;349;p42"/>
          <p:cNvSpPr/>
          <p:nvPr/>
        </p:nvSpPr>
        <p:spPr>
          <a:xfrm>
            <a:off x="6592374" y="4234407"/>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595959"/>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Which has a main verb and one more helping verb</a:t>
            </a:r>
            <a:endParaRPr/>
          </a:p>
        </p:txBody>
      </p:sp>
      <p:sp>
        <p:nvSpPr>
          <p:cNvPr id="350" name="Google Shape;350;p42"/>
          <p:cNvSpPr/>
          <p:nvPr/>
        </p:nvSpPr>
        <p:spPr>
          <a:xfrm>
            <a:off x="8923576" y="4801695"/>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51" name="Google Shape;351;p42"/>
          <p:cNvSpPr/>
          <p:nvPr/>
        </p:nvSpPr>
        <p:spPr>
          <a:xfrm>
            <a:off x="9856057" y="4234407"/>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7F7F7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I </a:t>
            </a:r>
            <a:r>
              <a:rPr b="1" i="0" lang="en-US" sz="1600" u="none" cap="none" strike="noStrike">
                <a:solidFill>
                  <a:schemeClr val="lt1"/>
                </a:solidFill>
                <a:latin typeface="Georgia"/>
                <a:ea typeface="Georgia"/>
                <a:cs typeface="Georgia"/>
                <a:sym typeface="Georgia"/>
              </a:rPr>
              <a:t>have read </a:t>
            </a:r>
            <a:r>
              <a:rPr b="0" i="0" lang="en-US" sz="1600" u="none" cap="none" strike="noStrike">
                <a:solidFill>
                  <a:schemeClr val="lt1"/>
                </a:solidFill>
                <a:latin typeface="Georgia"/>
                <a:ea typeface="Georgia"/>
                <a:cs typeface="Georgia"/>
                <a:sym typeface="Georgia"/>
              </a:rPr>
              <a:t>books.</a:t>
            </a:r>
            <a:endParaRPr/>
          </a:p>
          <a:p>
            <a:pPr indent="0" lvl="0" marL="0" marR="0" rtl="0" algn="ctr">
              <a:lnSpc>
                <a:spcPct val="90000"/>
              </a:lnSpc>
              <a:spcBef>
                <a:spcPts val="560"/>
              </a:spcBef>
              <a:spcAft>
                <a:spcPts val="0"/>
              </a:spcAft>
              <a:buNone/>
            </a:pPr>
            <a:r>
              <a:rPr b="0" i="0" lang="en-US" sz="1600" u="none" cap="none" strike="noStrike">
                <a:solidFill>
                  <a:schemeClr val="lt1"/>
                </a:solidFill>
                <a:latin typeface="Georgia"/>
                <a:ea typeface="Georgia"/>
                <a:cs typeface="Georgia"/>
                <a:sym typeface="Georgia"/>
              </a:rPr>
              <a:t>Tina </a:t>
            </a:r>
            <a:r>
              <a:rPr b="1" i="0" lang="en-US" sz="1600" u="none" cap="none" strike="noStrike">
                <a:solidFill>
                  <a:schemeClr val="lt1"/>
                </a:solidFill>
                <a:latin typeface="Georgia"/>
                <a:ea typeface="Georgia"/>
                <a:cs typeface="Georgia"/>
                <a:sym typeface="Georgia"/>
              </a:rPr>
              <a:t>should have known </a:t>
            </a:r>
            <a:r>
              <a:rPr b="0" i="0" lang="en-US" sz="1600" u="none" cap="none" strike="noStrike">
                <a:solidFill>
                  <a:schemeClr val="lt1"/>
                </a:solidFill>
                <a:latin typeface="Georgia"/>
                <a:ea typeface="Georgia"/>
                <a:cs typeface="Georgia"/>
                <a:sym typeface="Georgia"/>
              </a:rPr>
              <a:t>what to do.</a:t>
            </a:r>
            <a:endParaRPr/>
          </a:p>
        </p:txBody>
      </p:sp>
      <p:sp>
        <p:nvSpPr>
          <p:cNvPr id="352" name="Google Shape;352;p42"/>
          <p:cNvSpPr/>
          <p:nvPr/>
        </p:nvSpPr>
        <p:spPr>
          <a:xfrm rot="4249260">
            <a:off x="1443240" y="4801695"/>
            <a:ext cx="2838423" cy="31025"/>
          </a:xfrm>
          <a:custGeom>
            <a:rect b="b" l="l" r="r" t="t"/>
            <a:pathLst>
              <a:path extrusionOk="0" h="31025" w="2838423">
                <a:moveTo>
                  <a:pt x="0" y="15512"/>
                </a:moveTo>
                <a:lnTo>
                  <a:pt x="2838423" y="15512"/>
                </a:lnTo>
              </a:path>
            </a:pathLst>
          </a:custGeom>
          <a:noFill/>
          <a:ln cap="flat" cmpd="sng" w="12700">
            <a:solidFill>
              <a:srgbClr val="487AA8"/>
            </a:solidFill>
            <a:prstDash val="solid"/>
            <a:miter lim="800000"/>
            <a:headEnd len="sm" w="sm" type="none"/>
            <a:tailEnd len="sm" w="sm" type="none"/>
          </a:ln>
        </p:spPr>
        <p:txBody>
          <a:bodyPr anchorCtr="0" anchor="ctr" bIns="0" lIns="1360950" spcFirstLastPara="1" rIns="1360950" wrap="square" tIns="0">
            <a:noAutofit/>
          </a:bodyPr>
          <a:lstStyle/>
          <a:p>
            <a:pPr indent="0" lvl="0" marL="0" marR="0" rtl="0" algn="ctr">
              <a:lnSpc>
                <a:spcPct val="90000"/>
              </a:lnSpc>
              <a:spcBef>
                <a:spcPts val="0"/>
              </a:spcBef>
              <a:spcAft>
                <a:spcPts val="0"/>
              </a:spcAft>
              <a:buNone/>
            </a:pPr>
            <a:r>
              <a:t/>
            </a:r>
            <a:endParaRPr b="0" i="0" sz="1000" u="none" cap="none" strike="noStrike">
              <a:solidFill>
                <a:schemeClr val="dk1"/>
              </a:solidFill>
              <a:latin typeface="Georgia"/>
              <a:ea typeface="Georgia"/>
              <a:cs typeface="Georgia"/>
              <a:sym typeface="Georgia"/>
            </a:endParaRPr>
          </a:p>
        </p:txBody>
      </p:sp>
      <p:sp>
        <p:nvSpPr>
          <p:cNvPr id="353" name="Google Shape;353;p42"/>
          <p:cNvSpPr/>
          <p:nvPr/>
        </p:nvSpPr>
        <p:spPr>
          <a:xfrm>
            <a:off x="3328692" y="5574848"/>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3F3F3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PREPOSITIONAL PHRASE</a:t>
            </a:r>
            <a:endParaRPr/>
          </a:p>
        </p:txBody>
      </p:sp>
      <p:sp>
        <p:nvSpPr>
          <p:cNvPr id="354" name="Google Shape;354;p42"/>
          <p:cNvSpPr/>
          <p:nvPr/>
        </p:nvSpPr>
        <p:spPr>
          <a:xfrm>
            <a:off x="5659894" y="6142136"/>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55" name="Google Shape;355;p42"/>
          <p:cNvSpPr/>
          <p:nvPr/>
        </p:nvSpPr>
        <p:spPr>
          <a:xfrm>
            <a:off x="6592374" y="5574848"/>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595959"/>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Which has a preposition and one or more nouns or pronouns as their modifiers</a:t>
            </a:r>
            <a:endParaRPr/>
          </a:p>
        </p:txBody>
      </p:sp>
      <p:sp>
        <p:nvSpPr>
          <p:cNvPr id="356" name="Google Shape;356;p42"/>
          <p:cNvSpPr/>
          <p:nvPr/>
        </p:nvSpPr>
        <p:spPr>
          <a:xfrm>
            <a:off x="8923576" y="6142136"/>
            <a:ext cx="932480" cy="31025"/>
          </a:xfrm>
          <a:custGeom>
            <a:rect b="b" l="l" r="r" t="t"/>
            <a:pathLst>
              <a:path extrusionOk="0" h="31025" w="932480">
                <a:moveTo>
                  <a:pt x="0" y="15512"/>
                </a:moveTo>
                <a:lnTo>
                  <a:pt x="932480" y="15512"/>
                </a:lnTo>
              </a:path>
            </a:pathLst>
          </a:custGeom>
          <a:noFill/>
          <a:ln cap="flat" cmpd="sng" w="12700">
            <a:solidFill>
              <a:srgbClr val="528CBE"/>
            </a:solidFill>
            <a:prstDash val="solid"/>
            <a:miter lim="800000"/>
            <a:headEnd len="sm" w="sm" type="none"/>
            <a:tailEnd len="sm" w="sm" type="none"/>
          </a:ln>
        </p:spPr>
        <p:txBody>
          <a:bodyPr anchorCtr="0" anchor="ctr" bIns="0" lIns="455625" spcFirstLastPara="1" rIns="455625" wrap="square" tIns="0">
            <a:noAutofit/>
          </a:bodyPr>
          <a:lstStyle/>
          <a:p>
            <a:pPr indent="0" lvl="0" marL="0" marR="0" rtl="0" algn="ctr">
              <a:lnSpc>
                <a:spcPct val="90000"/>
              </a:lnSpc>
              <a:spcBef>
                <a:spcPts val="0"/>
              </a:spcBef>
              <a:spcAft>
                <a:spcPts val="0"/>
              </a:spcAft>
              <a:buNone/>
            </a:pPr>
            <a:r>
              <a:t/>
            </a:r>
            <a:endParaRPr b="0" i="0" sz="500" u="none" cap="none" strike="noStrike">
              <a:solidFill>
                <a:schemeClr val="dk1"/>
              </a:solidFill>
              <a:latin typeface="Georgia"/>
              <a:ea typeface="Georgia"/>
              <a:cs typeface="Georgia"/>
              <a:sym typeface="Georgia"/>
            </a:endParaRPr>
          </a:p>
        </p:txBody>
      </p:sp>
      <p:sp>
        <p:nvSpPr>
          <p:cNvPr id="357" name="Google Shape;357;p42"/>
          <p:cNvSpPr/>
          <p:nvPr/>
        </p:nvSpPr>
        <p:spPr>
          <a:xfrm>
            <a:off x="9856057" y="5574848"/>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7F7F7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The car </a:t>
            </a:r>
            <a:r>
              <a:rPr b="1" i="0" lang="en-US" sz="1600" u="none" cap="none" strike="noStrike">
                <a:solidFill>
                  <a:schemeClr val="lt1"/>
                </a:solidFill>
                <a:latin typeface="Georgia"/>
                <a:ea typeface="Georgia"/>
                <a:cs typeface="Georgia"/>
                <a:sym typeface="Georgia"/>
              </a:rPr>
              <a:t>with the dents</a:t>
            </a:r>
            <a:r>
              <a:rPr b="0" i="0" lang="en-US" sz="1600" u="none" cap="none" strike="noStrike">
                <a:solidFill>
                  <a:schemeClr val="lt1"/>
                </a:solidFill>
                <a:latin typeface="Georgia"/>
                <a:ea typeface="Georgia"/>
                <a:cs typeface="Georgia"/>
                <a:sym typeface="Georgia"/>
              </a:rPr>
              <a:t> is mine.</a:t>
            </a:r>
            <a:endParaRPr/>
          </a:p>
          <a:p>
            <a:pPr indent="0" lvl="0" marL="0" marR="0" rtl="0" algn="ctr">
              <a:lnSpc>
                <a:spcPct val="90000"/>
              </a:lnSpc>
              <a:spcBef>
                <a:spcPts val="560"/>
              </a:spcBef>
              <a:spcAft>
                <a:spcPts val="0"/>
              </a:spcAft>
              <a:buNone/>
            </a:pPr>
            <a:r>
              <a:rPr b="1" i="0" lang="en-US" sz="1600" u="none" cap="none" strike="noStrike">
                <a:solidFill>
                  <a:schemeClr val="lt1"/>
                </a:solidFill>
                <a:latin typeface="Georgia"/>
                <a:ea typeface="Georgia"/>
                <a:cs typeface="Georgia"/>
                <a:sym typeface="Georgia"/>
              </a:rPr>
              <a:t>Most</a:t>
            </a:r>
            <a:r>
              <a:rPr b="0" i="0" lang="en-US" sz="1600" u="none" cap="none" strike="noStrike">
                <a:solidFill>
                  <a:schemeClr val="lt1"/>
                </a:solidFill>
                <a:latin typeface="Georgia"/>
                <a:ea typeface="Georgia"/>
                <a:cs typeface="Georgia"/>
                <a:sym typeface="Georgia"/>
              </a:rPr>
              <a:t> </a:t>
            </a:r>
            <a:r>
              <a:rPr b="1" i="0" lang="en-US" sz="1600" u="none" cap="none" strike="noStrike">
                <a:solidFill>
                  <a:schemeClr val="lt1"/>
                </a:solidFill>
                <a:latin typeface="Georgia"/>
                <a:ea typeface="Georgia"/>
                <a:cs typeface="Georgia"/>
                <a:sym typeface="Georgia"/>
              </a:rPr>
              <a:t>of the pie</a:t>
            </a:r>
            <a:r>
              <a:rPr b="0" i="0" lang="en-US" sz="1600" u="none" cap="none" strike="noStrike">
                <a:solidFill>
                  <a:schemeClr val="lt1"/>
                </a:solidFill>
                <a:latin typeface="Georgia"/>
                <a:ea typeface="Georgia"/>
                <a:cs typeface="Georgia"/>
                <a:sym typeface="Georgia"/>
              </a:rPr>
              <a:t> has been eaten.</a:t>
            </a:r>
            <a:endParaRPr/>
          </a:p>
        </p:txBody>
      </p:sp>
      <p:sp>
        <p:nvSpPr>
          <p:cNvPr id="358" name="Google Shape;358;p42"/>
          <p:cNvSpPr/>
          <p:nvPr/>
        </p:nvSpPr>
        <p:spPr>
          <a:xfrm>
            <a:off x="3328692" y="213084"/>
            <a:ext cx="2331201" cy="1165600"/>
          </a:xfrm>
          <a:custGeom>
            <a:rect b="b" l="l" r="r" t="t"/>
            <a:pathLst>
              <a:path extrusionOk="0" h="1165600" w="2331201">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3F3F3F"/>
          </a:solidFill>
          <a:ln cap="flat" cmpd="sng" w="12700">
            <a:solidFill>
              <a:schemeClr val="lt1"/>
            </a:solidFill>
            <a:prstDash val="solid"/>
            <a:miter lim="800000"/>
            <a:headEnd len="sm" w="sm" type="none"/>
            <a:tailEnd len="sm" w="sm" type="none"/>
          </a:ln>
        </p:spPr>
        <p:txBody>
          <a:bodyPr anchorCtr="0" anchor="ctr" bIns="44275" lIns="44275" spcFirstLastPara="1" rIns="44275" wrap="square" tIns="44275">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Georgia"/>
                <a:ea typeface="Georgia"/>
                <a:cs typeface="Georgia"/>
                <a:sym typeface="Georgia"/>
              </a:rPr>
              <a:t>NOUN PHRASE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386366" y="3018173"/>
            <a:ext cx="1155986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Georgia"/>
              <a:buNone/>
            </a:pPr>
            <a:r>
              <a:rPr b="1" lang="en-US">
                <a:latin typeface="Georgia"/>
                <a:ea typeface="Georgia"/>
                <a:cs typeface="Georgia"/>
                <a:sym typeface="Georgia"/>
              </a:rPr>
              <a:t>ACTIVITY IS ON PAGE NUMBER 66</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1104900" y="89079"/>
            <a:ext cx="9980682" cy="10969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282421"/>
              </a:buClr>
              <a:buSzPts val="4400"/>
              <a:buFont typeface="Georgia"/>
              <a:buNone/>
            </a:pPr>
            <a:r>
              <a:rPr b="1" i="1" lang="en-US" sz="4400">
                <a:solidFill>
                  <a:srgbClr val="282421"/>
                </a:solidFill>
                <a:latin typeface="Georgia"/>
                <a:ea typeface="Georgia"/>
                <a:cs typeface="Georgia"/>
                <a:sym typeface="Georgia"/>
              </a:rPr>
              <a:t>CLAUSES</a:t>
            </a:r>
            <a:endParaRPr>
              <a:solidFill>
                <a:srgbClr val="282421"/>
              </a:solidFill>
            </a:endParaRPr>
          </a:p>
        </p:txBody>
      </p:sp>
      <p:sp>
        <p:nvSpPr>
          <p:cNvPr id="369" name="Google Shape;369;p44"/>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82421"/>
              </a:buClr>
              <a:buSzPts val="2800"/>
              <a:buNone/>
            </a:pPr>
            <a:r>
              <a:rPr lang="en-US" sz="2800">
                <a:solidFill>
                  <a:srgbClr val="282421"/>
                </a:solidFill>
                <a:latin typeface="Georgia"/>
                <a:ea typeface="Georgia"/>
                <a:cs typeface="Georgia"/>
                <a:sym typeface="Georgia"/>
              </a:rPr>
              <a:t>A Clause is a group of words with a subject and a verb that functions as a part or all of a complete sentence.</a:t>
            </a:r>
            <a:endParaRPr/>
          </a:p>
          <a:p>
            <a:pPr indent="0" lvl="0" marL="0" rtl="0" algn="l">
              <a:lnSpc>
                <a:spcPct val="90000"/>
              </a:lnSpc>
              <a:spcBef>
                <a:spcPts val="1800"/>
              </a:spcBef>
              <a:spcAft>
                <a:spcPts val="0"/>
              </a:spcAft>
              <a:buClr>
                <a:srgbClr val="282421"/>
              </a:buClr>
              <a:buSzPts val="2800"/>
              <a:buNone/>
            </a:pPr>
            <a:r>
              <a:rPr b="1" lang="en-US" sz="2800">
                <a:solidFill>
                  <a:srgbClr val="282421"/>
                </a:solidFill>
                <a:latin typeface="Georgia"/>
                <a:ea typeface="Georgia"/>
                <a:cs typeface="Georgia"/>
                <a:sym typeface="Georgia"/>
              </a:rPr>
              <a:t>For Example:</a:t>
            </a:r>
            <a:endParaRPr/>
          </a:p>
          <a:p>
            <a:pPr indent="-228600" lvl="0" marL="228600" rtl="0" algn="l">
              <a:lnSpc>
                <a:spcPct val="90000"/>
              </a:lnSpc>
              <a:spcBef>
                <a:spcPts val="1800"/>
              </a:spcBef>
              <a:spcAft>
                <a:spcPts val="0"/>
              </a:spcAft>
              <a:buClr>
                <a:srgbClr val="282421"/>
              </a:buClr>
              <a:buSzPts val="2800"/>
              <a:buChar char="▪"/>
            </a:pPr>
            <a:r>
              <a:rPr lang="en-US" sz="2800">
                <a:solidFill>
                  <a:srgbClr val="282421"/>
                </a:solidFill>
                <a:latin typeface="Georgia"/>
                <a:ea typeface="Georgia"/>
                <a:cs typeface="Georgia"/>
                <a:sym typeface="Georgia"/>
              </a:rPr>
              <a:t>I have books.</a:t>
            </a:r>
            <a:endParaRPr/>
          </a:p>
          <a:p>
            <a:pPr indent="-228600" lvl="0" marL="228600" rtl="0" algn="l">
              <a:lnSpc>
                <a:spcPct val="90000"/>
              </a:lnSpc>
              <a:spcBef>
                <a:spcPts val="1800"/>
              </a:spcBef>
              <a:spcAft>
                <a:spcPts val="0"/>
              </a:spcAft>
              <a:buClr>
                <a:srgbClr val="282421"/>
              </a:buClr>
              <a:buSzPts val="2800"/>
              <a:buChar char="▪"/>
            </a:pPr>
            <a:r>
              <a:rPr lang="en-US" sz="2800">
                <a:solidFill>
                  <a:srgbClr val="282421"/>
                </a:solidFill>
                <a:latin typeface="Georgia"/>
                <a:ea typeface="Georgia"/>
                <a:cs typeface="Georgia"/>
                <a:sym typeface="Georgia"/>
              </a:rPr>
              <a:t>You look beautiful. </a:t>
            </a:r>
            <a:endParaRPr/>
          </a:p>
          <a:p>
            <a:pPr indent="0" lvl="0" marL="0" rtl="0" algn="l">
              <a:lnSpc>
                <a:spcPct val="90000"/>
              </a:lnSpc>
              <a:spcBef>
                <a:spcPts val="1800"/>
              </a:spcBef>
              <a:spcAft>
                <a:spcPts val="0"/>
              </a:spcAft>
              <a:buClr>
                <a:schemeClr val="dk1"/>
              </a:buClr>
              <a:buSzPts val="2800"/>
              <a:buNone/>
            </a:pPr>
            <a:r>
              <a:t/>
            </a:r>
            <a:endParaRPr sz="2800">
              <a:solidFill>
                <a:srgbClr val="28242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76" name="Google Shape;376;p45"/>
          <p:cNvPicPr preferRelativeResize="0"/>
          <p:nvPr>
            <p:ph idx="1" type="body"/>
          </p:nvPr>
        </p:nvPicPr>
        <p:blipFill rotWithShape="1">
          <a:blip r:embed="rId3">
            <a:alphaModFix/>
          </a:blip>
          <a:srcRect b="0" l="0" r="0" t="0"/>
          <a:stretch/>
        </p:blipFill>
        <p:spPr>
          <a:xfrm>
            <a:off x="69819" y="1825625"/>
            <a:ext cx="12117821" cy="4932848"/>
          </a:xfrm>
          <a:prstGeom prst="rect">
            <a:avLst/>
          </a:prstGeom>
          <a:noFill/>
          <a:ln>
            <a:noFill/>
          </a:ln>
        </p:spPr>
      </p:pic>
      <p:sp>
        <p:nvSpPr>
          <p:cNvPr id="377" name="Google Shape;377;p45"/>
          <p:cNvSpPr/>
          <p:nvPr/>
        </p:nvSpPr>
        <p:spPr>
          <a:xfrm>
            <a:off x="69819" y="1837446"/>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595959"/>
          </a:solidFill>
          <a:ln>
            <a:noFill/>
          </a:ln>
        </p:spPr>
        <p:txBody>
          <a:bodyPr anchorCtr="0" anchor="ctr" bIns="178300" lIns="178300" spcFirstLastPara="1" rIns="178300" wrap="square" tIns="178300">
            <a:noAutofit/>
          </a:bodyPr>
          <a:lstStyle/>
          <a:p>
            <a:pPr indent="0" lvl="0" marL="0" marR="0" rtl="0" algn="ctr">
              <a:lnSpc>
                <a:spcPct val="90000"/>
              </a:lnSpc>
              <a:spcBef>
                <a:spcPts val="0"/>
              </a:spcBef>
              <a:spcAft>
                <a:spcPts val="0"/>
              </a:spcAft>
              <a:buNone/>
            </a:pPr>
            <a:r>
              <a:rPr b="0" i="0" lang="en-US" sz="3500" u="none" cap="none" strike="noStrike">
                <a:solidFill>
                  <a:schemeClr val="lt1"/>
                </a:solidFill>
                <a:latin typeface="Georgia"/>
                <a:ea typeface="Georgia"/>
                <a:cs typeface="Georgia"/>
                <a:sym typeface="Georgia"/>
              </a:rPr>
              <a:t>INDEPENDENT</a:t>
            </a:r>
            <a:endParaRPr/>
          </a:p>
        </p:txBody>
      </p:sp>
      <p:sp>
        <p:nvSpPr>
          <p:cNvPr id="378" name="Google Shape;378;p45"/>
          <p:cNvSpPr/>
          <p:nvPr/>
        </p:nvSpPr>
        <p:spPr>
          <a:xfrm>
            <a:off x="69819" y="144603"/>
            <a:ext cx="12117821" cy="1535340"/>
          </a:xfrm>
          <a:custGeom>
            <a:rect b="b" l="l" r="r" t="t"/>
            <a:pathLst>
              <a:path extrusionOk="0" h="1535340" w="12117821">
                <a:moveTo>
                  <a:pt x="0" y="153534"/>
                </a:moveTo>
                <a:cubicBezTo>
                  <a:pt x="0" y="68740"/>
                  <a:pt x="68740" y="0"/>
                  <a:pt x="153534" y="0"/>
                </a:cubicBezTo>
                <a:lnTo>
                  <a:pt x="11964287" y="0"/>
                </a:lnTo>
                <a:cubicBezTo>
                  <a:pt x="12049081" y="0"/>
                  <a:pt x="12117821" y="68740"/>
                  <a:pt x="12117821" y="153534"/>
                </a:cubicBezTo>
                <a:lnTo>
                  <a:pt x="12117821" y="1381806"/>
                </a:lnTo>
                <a:cubicBezTo>
                  <a:pt x="12117821" y="1466600"/>
                  <a:pt x="12049081" y="1535340"/>
                  <a:pt x="11964287" y="1535340"/>
                </a:cubicBezTo>
                <a:lnTo>
                  <a:pt x="153534" y="1535340"/>
                </a:lnTo>
                <a:cubicBezTo>
                  <a:pt x="68740" y="1535340"/>
                  <a:pt x="0" y="1466600"/>
                  <a:pt x="0" y="1381806"/>
                </a:cubicBezTo>
                <a:lnTo>
                  <a:pt x="0" y="153534"/>
                </a:lnTo>
                <a:close/>
              </a:path>
            </a:pathLst>
          </a:custGeom>
          <a:solidFill>
            <a:srgbClr val="3A3838"/>
          </a:solidFill>
          <a:ln>
            <a:noFill/>
          </a:ln>
        </p:spPr>
        <p:txBody>
          <a:bodyPr anchorCtr="0" anchor="ctr" bIns="292600" lIns="292600" spcFirstLastPara="1" rIns="292600" wrap="square" tIns="292600">
            <a:noAutofit/>
          </a:bodyPr>
          <a:lstStyle/>
          <a:p>
            <a:pPr indent="0" lvl="0" marL="0" marR="0" rtl="0" algn="ctr">
              <a:lnSpc>
                <a:spcPct val="90000"/>
              </a:lnSpc>
              <a:spcBef>
                <a:spcPts val="0"/>
              </a:spcBef>
              <a:spcAft>
                <a:spcPts val="0"/>
              </a:spcAft>
              <a:buNone/>
            </a:pPr>
            <a:r>
              <a:rPr b="0" i="0" lang="en-US" sz="6500" u="none" cap="none" strike="noStrike">
                <a:solidFill>
                  <a:schemeClr val="lt1"/>
                </a:solidFill>
                <a:latin typeface="Georgia"/>
                <a:ea typeface="Georgia"/>
                <a:cs typeface="Georgia"/>
                <a:sym typeface="Georgia"/>
              </a:rPr>
              <a:t>TYPES OF CLAUSES</a:t>
            </a:r>
            <a:endParaRPr/>
          </a:p>
        </p:txBody>
      </p:sp>
      <p:sp>
        <p:nvSpPr>
          <p:cNvPr id="379" name="Google Shape;379;p45"/>
          <p:cNvSpPr/>
          <p:nvPr/>
        </p:nvSpPr>
        <p:spPr>
          <a:xfrm>
            <a:off x="69819" y="3530289"/>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7F7F7F"/>
          </a:solid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Georgia"/>
                <a:ea typeface="Georgia"/>
                <a:cs typeface="Georgia"/>
                <a:sym typeface="Georgia"/>
              </a:rPr>
              <a:t>Group of words with a subject and verb that can stand alone and make sense.</a:t>
            </a:r>
            <a:endParaRPr/>
          </a:p>
        </p:txBody>
      </p:sp>
      <p:sp>
        <p:nvSpPr>
          <p:cNvPr id="380" name="Google Shape;380;p45"/>
          <p:cNvSpPr/>
          <p:nvPr/>
        </p:nvSpPr>
        <p:spPr>
          <a:xfrm>
            <a:off x="69819" y="5223132"/>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7F7F7F"/>
          </a:solid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Georgia"/>
                <a:ea typeface="Georgia"/>
                <a:cs typeface="Georgia"/>
                <a:sym typeface="Georgia"/>
              </a:rPr>
              <a:t>Sabrina plays the guitar.</a:t>
            </a:r>
            <a:endParaRPr/>
          </a:p>
          <a:p>
            <a:pPr indent="0" lvl="0" marL="0" marR="0" rtl="0" algn="ctr">
              <a:lnSpc>
                <a:spcPct val="90000"/>
              </a:lnSpc>
              <a:spcBef>
                <a:spcPts val="665"/>
              </a:spcBef>
              <a:spcAft>
                <a:spcPts val="0"/>
              </a:spcAft>
              <a:buNone/>
            </a:pPr>
            <a:r>
              <a:rPr b="0" i="0" lang="en-US" sz="1900" u="none" cap="none" strike="noStrike">
                <a:solidFill>
                  <a:schemeClr val="lt1"/>
                </a:solidFill>
                <a:latin typeface="Georgia"/>
                <a:ea typeface="Georgia"/>
                <a:cs typeface="Georgia"/>
                <a:sym typeface="Georgia"/>
              </a:rPr>
              <a:t>The manager is not at fault.</a:t>
            </a:r>
            <a:endParaRPr/>
          </a:p>
        </p:txBody>
      </p:sp>
      <p:sp>
        <p:nvSpPr>
          <p:cNvPr id="381" name="Google Shape;381;p45"/>
          <p:cNvSpPr/>
          <p:nvPr/>
        </p:nvSpPr>
        <p:spPr>
          <a:xfrm>
            <a:off x="8208649" y="1837446"/>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595959"/>
          </a:solidFill>
          <a:ln>
            <a:noFill/>
          </a:ln>
        </p:spPr>
        <p:txBody>
          <a:bodyPr anchorCtr="0" anchor="ctr" bIns="178300" lIns="178300" spcFirstLastPara="1" rIns="178300" wrap="square" tIns="178300">
            <a:noAutofit/>
          </a:bodyPr>
          <a:lstStyle/>
          <a:p>
            <a:pPr indent="0" lvl="0" marL="0" marR="0" rtl="0" algn="ctr">
              <a:lnSpc>
                <a:spcPct val="90000"/>
              </a:lnSpc>
              <a:spcBef>
                <a:spcPts val="0"/>
              </a:spcBef>
              <a:spcAft>
                <a:spcPts val="0"/>
              </a:spcAft>
              <a:buNone/>
            </a:pPr>
            <a:r>
              <a:rPr b="0" i="0" lang="en-US" sz="3500" u="none" cap="none" strike="noStrike">
                <a:solidFill>
                  <a:schemeClr val="lt1"/>
                </a:solidFill>
                <a:latin typeface="Georgia"/>
                <a:ea typeface="Georgia"/>
                <a:cs typeface="Georgia"/>
                <a:sym typeface="Georgia"/>
              </a:rPr>
              <a:t>DEPENDENT</a:t>
            </a:r>
            <a:endParaRPr/>
          </a:p>
        </p:txBody>
      </p:sp>
      <p:sp>
        <p:nvSpPr>
          <p:cNvPr id="382" name="Google Shape;382;p45"/>
          <p:cNvSpPr/>
          <p:nvPr/>
        </p:nvSpPr>
        <p:spPr>
          <a:xfrm>
            <a:off x="8208649" y="3530289"/>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7F7F7F"/>
          </a:solid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Georgia"/>
                <a:ea typeface="Georgia"/>
                <a:cs typeface="Georgia"/>
                <a:sym typeface="Georgia"/>
              </a:rPr>
              <a:t>Group of words with a subject and verb that cannot stand alone and it needs independent clause to make sense</a:t>
            </a:r>
            <a:endParaRPr/>
          </a:p>
        </p:txBody>
      </p:sp>
      <p:sp>
        <p:nvSpPr>
          <p:cNvPr id="383" name="Google Shape;383;p45"/>
          <p:cNvSpPr/>
          <p:nvPr/>
        </p:nvSpPr>
        <p:spPr>
          <a:xfrm>
            <a:off x="8208649" y="5223132"/>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7F7F7F"/>
          </a:solid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Georgia"/>
                <a:ea typeface="Georgia"/>
                <a:cs typeface="Georgia"/>
                <a:sym typeface="Georgia"/>
              </a:rPr>
              <a:t>Since Ahmed came home, his mother has been happy.</a:t>
            </a:r>
            <a:endParaRPr/>
          </a:p>
          <a:p>
            <a:pPr indent="0" lvl="0" marL="0" marR="0" rtl="0" algn="ctr">
              <a:lnSpc>
                <a:spcPct val="90000"/>
              </a:lnSpc>
              <a:spcBef>
                <a:spcPts val="665"/>
              </a:spcBef>
              <a:spcAft>
                <a:spcPts val="0"/>
              </a:spcAft>
              <a:buNone/>
            </a:pPr>
            <a:r>
              <a:rPr b="0" i="0" lang="en-US" sz="1900" u="none" cap="none" strike="noStrike">
                <a:solidFill>
                  <a:schemeClr val="lt1"/>
                </a:solidFill>
                <a:latin typeface="Georgia"/>
                <a:ea typeface="Georgia"/>
                <a:cs typeface="Georgia"/>
                <a:sym typeface="Georgia"/>
              </a:rPr>
              <a:t>Sana styed in the game because she was needed.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6"/>
          <p:cNvPicPr preferRelativeResize="0"/>
          <p:nvPr/>
        </p:nvPicPr>
        <p:blipFill rotWithShape="1">
          <a:blip r:embed="rId3">
            <a:alphaModFix/>
          </a:blip>
          <a:srcRect b="0" l="0" r="0" t="0"/>
          <a:stretch/>
        </p:blipFill>
        <p:spPr>
          <a:xfrm>
            <a:off x="69819" y="1825625"/>
            <a:ext cx="12117821" cy="4932848"/>
          </a:xfrm>
          <a:prstGeom prst="rect">
            <a:avLst/>
          </a:prstGeom>
          <a:noFill/>
          <a:ln>
            <a:noFill/>
          </a:ln>
        </p:spPr>
      </p:pic>
      <p:sp>
        <p:nvSpPr>
          <p:cNvPr id="389" name="Google Shape;38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0" name="Google Shape;390;p46"/>
          <p:cNvSpPr/>
          <p:nvPr/>
        </p:nvSpPr>
        <p:spPr>
          <a:xfrm>
            <a:off x="8362571" y="1837446"/>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3F3F3F"/>
          </a:solidFill>
          <a:ln>
            <a:noFill/>
          </a:ln>
        </p:spPr>
        <p:txBody>
          <a:bodyPr anchorCtr="0" anchor="ctr" bIns="178300" lIns="178300" spcFirstLastPara="1" rIns="178300" wrap="square" tIns="178300">
            <a:noAutofit/>
          </a:bodyPr>
          <a:lstStyle/>
          <a:p>
            <a:pPr indent="0" lvl="0" marL="0" marR="0" rtl="0" algn="ctr">
              <a:lnSpc>
                <a:spcPct val="90000"/>
              </a:lnSpc>
              <a:spcBef>
                <a:spcPts val="0"/>
              </a:spcBef>
              <a:spcAft>
                <a:spcPts val="0"/>
              </a:spcAft>
              <a:buNone/>
            </a:pPr>
            <a:r>
              <a:rPr b="0" i="0" lang="en-US" sz="3500" u="none" cap="none" strike="noStrike">
                <a:solidFill>
                  <a:schemeClr val="lt1"/>
                </a:solidFill>
                <a:latin typeface="Georgia"/>
                <a:ea typeface="Georgia"/>
                <a:cs typeface="Georgia"/>
                <a:sym typeface="Georgia"/>
              </a:rPr>
              <a:t>RELATIVE CLAUSE</a:t>
            </a:r>
            <a:endParaRPr/>
          </a:p>
        </p:txBody>
      </p:sp>
      <p:sp>
        <p:nvSpPr>
          <p:cNvPr id="391" name="Google Shape;391;p46"/>
          <p:cNvSpPr/>
          <p:nvPr/>
        </p:nvSpPr>
        <p:spPr>
          <a:xfrm>
            <a:off x="8362571" y="3530289"/>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595959"/>
          </a:solid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Georgia"/>
                <a:ea typeface="Georgia"/>
                <a:cs typeface="Georgia"/>
                <a:sym typeface="Georgia"/>
              </a:rPr>
              <a:t>It begins with a relative pronoun like That, Which or Who.  Relative pronouns relate the clause to another word in sentence.</a:t>
            </a:r>
            <a:endParaRPr/>
          </a:p>
        </p:txBody>
      </p:sp>
      <p:sp>
        <p:nvSpPr>
          <p:cNvPr id="392" name="Google Shape;392;p46"/>
          <p:cNvSpPr/>
          <p:nvPr/>
        </p:nvSpPr>
        <p:spPr>
          <a:xfrm>
            <a:off x="8362571" y="5223132"/>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7F7F7F"/>
          </a:solid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Georgia"/>
                <a:ea typeface="Georgia"/>
                <a:cs typeface="Georgia"/>
                <a:sym typeface="Georgia"/>
              </a:rPr>
              <a:t>The snow that fell last night is nearly gone.</a:t>
            </a:r>
            <a:endParaRPr/>
          </a:p>
          <a:p>
            <a:pPr indent="0" lvl="0" marL="0" marR="0" rtl="0" algn="ctr">
              <a:lnSpc>
                <a:spcPct val="90000"/>
              </a:lnSpc>
              <a:spcBef>
                <a:spcPts val="665"/>
              </a:spcBef>
              <a:spcAft>
                <a:spcPts val="0"/>
              </a:spcAft>
              <a:buNone/>
            </a:pPr>
            <a:r>
              <a:rPr b="0" i="0" lang="en-US" sz="1900" u="none" cap="none" strike="noStrike">
                <a:solidFill>
                  <a:schemeClr val="lt1"/>
                </a:solidFill>
                <a:latin typeface="Georgia"/>
                <a:ea typeface="Georgia"/>
                <a:cs typeface="Georgia"/>
                <a:sym typeface="Georgia"/>
              </a:rPr>
              <a:t>Sana was only one who stayed in the game. </a:t>
            </a:r>
            <a:endParaRPr/>
          </a:p>
        </p:txBody>
      </p:sp>
      <p:sp>
        <p:nvSpPr>
          <p:cNvPr id="393" name="Google Shape;393;p46"/>
          <p:cNvSpPr/>
          <p:nvPr/>
        </p:nvSpPr>
        <p:spPr>
          <a:xfrm>
            <a:off x="69819" y="144603"/>
            <a:ext cx="12117821" cy="1535340"/>
          </a:xfrm>
          <a:custGeom>
            <a:rect b="b" l="l" r="r" t="t"/>
            <a:pathLst>
              <a:path extrusionOk="0" h="1535340" w="12117821">
                <a:moveTo>
                  <a:pt x="0" y="153534"/>
                </a:moveTo>
                <a:cubicBezTo>
                  <a:pt x="0" y="68740"/>
                  <a:pt x="68740" y="0"/>
                  <a:pt x="153534" y="0"/>
                </a:cubicBezTo>
                <a:lnTo>
                  <a:pt x="11964287" y="0"/>
                </a:lnTo>
                <a:cubicBezTo>
                  <a:pt x="12049081" y="0"/>
                  <a:pt x="12117821" y="68740"/>
                  <a:pt x="12117821" y="153534"/>
                </a:cubicBezTo>
                <a:lnTo>
                  <a:pt x="12117821" y="1381806"/>
                </a:lnTo>
                <a:cubicBezTo>
                  <a:pt x="12117821" y="1466600"/>
                  <a:pt x="12049081" y="1535340"/>
                  <a:pt x="11964287" y="1535340"/>
                </a:cubicBezTo>
                <a:lnTo>
                  <a:pt x="153534" y="1535340"/>
                </a:lnTo>
                <a:cubicBezTo>
                  <a:pt x="68740" y="1535340"/>
                  <a:pt x="0" y="1466600"/>
                  <a:pt x="0" y="1381806"/>
                </a:cubicBezTo>
                <a:lnTo>
                  <a:pt x="0" y="153534"/>
                </a:lnTo>
                <a:close/>
              </a:path>
            </a:pathLst>
          </a:custGeom>
          <a:solidFill>
            <a:srgbClr val="262626"/>
          </a:solidFill>
          <a:ln>
            <a:noFill/>
          </a:ln>
        </p:spPr>
        <p:txBody>
          <a:bodyPr anchorCtr="0" anchor="ctr" bIns="292600" lIns="292600" spcFirstLastPara="1" rIns="292600" wrap="square" tIns="292600">
            <a:noAutofit/>
          </a:bodyPr>
          <a:lstStyle/>
          <a:p>
            <a:pPr indent="0" lvl="0" marL="0" marR="0" rtl="0" algn="ctr">
              <a:lnSpc>
                <a:spcPct val="90000"/>
              </a:lnSpc>
              <a:spcBef>
                <a:spcPts val="0"/>
              </a:spcBef>
              <a:spcAft>
                <a:spcPts val="0"/>
              </a:spcAft>
              <a:buNone/>
            </a:pPr>
            <a:r>
              <a:rPr b="0" i="0" lang="en-US" sz="6500" u="none" cap="none" strike="noStrike">
                <a:solidFill>
                  <a:schemeClr val="lt1"/>
                </a:solidFill>
                <a:latin typeface="Georgia"/>
                <a:ea typeface="Georgia"/>
                <a:cs typeface="Georgia"/>
                <a:sym typeface="Georgia"/>
              </a:rPr>
              <a:t>TYPES OF DEPENDENT CLAUSES</a:t>
            </a:r>
            <a:endParaRPr/>
          </a:p>
        </p:txBody>
      </p:sp>
      <p:sp>
        <p:nvSpPr>
          <p:cNvPr id="394" name="Google Shape;394;p46"/>
          <p:cNvSpPr/>
          <p:nvPr/>
        </p:nvSpPr>
        <p:spPr>
          <a:xfrm>
            <a:off x="69819" y="1837446"/>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3F3F3F"/>
          </a:solidFill>
          <a:ln>
            <a:noFill/>
          </a:ln>
        </p:spPr>
        <p:txBody>
          <a:bodyPr anchorCtr="0" anchor="ctr" bIns="178300" lIns="178300" spcFirstLastPara="1" rIns="178300" wrap="square" tIns="178300">
            <a:noAutofit/>
          </a:bodyPr>
          <a:lstStyle/>
          <a:p>
            <a:pPr indent="0" lvl="0" marL="0" marR="0" rtl="0" algn="ctr">
              <a:lnSpc>
                <a:spcPct val="90000"/>
              </a:lnSpc>
              <a:spcBef>
                <a:spcPts val="0"/>
              </a:spcBef>
              <a:spcAft>
                <a:spcPts val="0"/>
              </a:spcAft>
              <a:buNone/>
            </a:pPr>
            <a:r>
              <a:rPr b="0" i="0" lang="en-US" sz="3500" u="none" cap="none" strike="noStrike">
                <a:solidFill>
                  <a:schemeClr val="lt1"/>
                </a:solidFill>
                <a:latin typeface="Georgia"/>
                <a:ea typeface="Georgia"/>
                <a:cs typeface="Georgia"/>
                <a:sym typeface="Georgia"/>
              </a:rPr>
              <a:t>SUBORDINATE CLAUSE</a:t>
            </a:r>
            <a:endParaRPr/>
          </a:p>
        </p:txBody>
      </p:sp>
      <p:sp>
        <p:nvSpPr>
          <p:cNvPr id="395" name="Google Shape;395;p46"/>
          <p:cNvSpPr/>
          <p:nvPr/>
        </p:nvSpPr>
        <p:spPr>
          <a:xfrm>
            <a:off x="69819" y="3530289"/>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595959"/>
          </a:solid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Georgia"/>
                <a:ea typeface="Georgia"/>
                <a:cs typeface="Georgia"/>
                <a:sym typeface="Georgia"/>
              </a:rPr>
              <a:t>It begins with a subordinating conjunction like after, although, as, if, when, where, because etc.</a:t>
            </a:r>
            <a:endParaRPr b="0" i="0" sz="1900" u="none" cap="none" strike="noStrike">
              <a:solidFill>
                <a:schemeClr val="lt1"/>
              </a:solidFill>
              <a:latin typeface="Georgia"/>
              <a:ea typeface="Georgia"/>
              <a:cs typeface="Georgia"/>
              <a:sym typeface="Georgia"/>
            </a:endParaRPr>
          </a:p>
        </p:txBody>
      </p:sp>
      <p:sp>
        <p:nvSpPr>
          <p:cNvPr id="396" name="Google Shape;396;p46"/>
          <p:cNvSpPr/>
          <p:nvPr/>
        </p:nvSpPr>
        <p:spPr>
          <a:xfrm>
            <a:off x="69819" y="5223132"/>
            <a:ext cx="3825069" cy="1535340"/>
          </a:xfrm>
          <a:custGeom>
            <a:rect b="b" l="l" r="r" t="t"/>
            <a:pathLst>
              <a:path extrusionOk="0" h="1535340" w="3825069">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rgbClr val="7F7F7F"/>
          </a:solid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Georgia"/>
                <a:ea typeface="Georgia"/>
                <a:cs typeface="Georgia"/>
                <a:sym typeface="Georgia"/>
              </a:rPr>
              <a:t>Although she was in pain, she stayed in game.</a:t>
            </a:r>
            <a:endParaRPr/>
          </a:p>
          <a:p>
            <a:pPr indent="0" lvl="0" marL="0" marR="0" rtl="0" algn="ctr">
              <a:lnSpc>
                <a:spcPct val="90000"/>
              </a:lnSpc>
              <a:spcBef>
                <a:spcPts val="665"/>
              </a:spcBef>
              <a:spcAft>
                <a:spcPts val="0"/>
              </a:spcAft>
              <a:buNone/>
            </a:pPr>
            <a:r>
              <a:rPr b="0" i="0" lang="en-US" sz="1900" u="none" cap="none" strike="noStrike">
                <a:solidFill>
                  <a:schemeClr val="lt1"/>
                </a:solidFill>
                <a:latin typeface="Georgia"/>
                <a:ea typeface="Georgia"/>
                <a:cs typeface="Georgia"/>
                <a:sym typeface="Georgia"/>
              </a:rPr>
              <a:t>She stayed in game because she was needed.</a:t>
            </a:r>
            <a:endParaRPr b="0" i="0" sz="1900" u="none" cap="none" strike="noStrike">
              <a:solidFill>
                <a:schemeClr val="lt1"/>
              </a:solidFill>
              <a:latin typeface="Georgia"/>
              <a:ea typeface="Georgia"/>
              <a:cs typeface="Georgia"/>
              <a:sym typeface="Georgia"/>
            </a:endParaRPr>
          </a:p>
        </p:txBody>
      </p:sp>
      <p:sp>
        <p:nvSpPr>
          <p:cNvPr id="397" name="Google Shape;397;p46"/>
          <p:cNvSpPr txBox="1"/>
          <p:nvPr>
            <p:ph idx="1" type="body"/>
          </p:nvPr>
        </p:nvSpPr>
        <p:spPr>
          <a:xfrm>
            <a:off x="0" y="1825624"/>
            <a:ext cx="12192000" cy="493284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type="title"/>
          </p:nvPr>
        </p:nvSpPr>
        <p:spPr>
          <a:xfrm>
            <a:off x="838200" y="103031"/>
            <a:ext cx="10515600" cy="10174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Functions of Relative Clause</a:t>
            </a:r>
            <a:endParaRPr b="1"/>
          </a:p>
        </p:txBody>
      </p:sp>
      <p:sp>
        <p:nvSpPr>
          <p:cNvPr id="403" name="Google Shape;403;p47"/>
          <p:cNvSpPr txBox="1"/>
          <p:nvPr>
            <p:ph idx="1" type="body"/>
          </p:nvPr>
        </p:nvSpPr>
        <p:spPr>
          <a:xfrm>
            <a:off x="489397" y="1120462"/>
            <a:ext cx="11449317" cy="5537915"/>
          </a:xfrm>
          <a:prstGeom prst="rect">
            <a:avLst/>
          </a:prstGeom>
          <a:noFill/>
          <a:ln>
            <a:noFill/>
          </a:ln>
        </p:spPr>
        <p:txBody>
          <a:bodyPr anchorCtr="0" anchor="t" bIns="45700" lIns="91425" spcFirstLastPara="1" rIns="91425" wrap="square" tIns="45700">
            <a:noAutofit/>
          </a:bodyPr>
          <a:lstStyle/>
          <a:p>
            <a:pPr indent="-514350" lvl="0" marL="514350" rtl="0" algn="l">
              <a:lnSpc>
                <a:spcPct val="80000"/>
              </a:lnSpc>
              <a:spcBef>
                <a:spcPts val="0"/>
              </a:spcBef>
              <a:spcAft>
                <a:spcPts val="0"/>
              </a:spcAft>
              <a:buClr>
                <a:schemeClr val="dk1"/>
              </a:buClr>
              <a:buSzPts val="2800"/>
              <a:buAutoNum type="arabicPeriod"/>
            </a:pPr>
            <a:r>
              <a:rPr lang="en-US" u="sng"/>
              <a:t>To identify a Noun (Defining Relative clauses)</a:t>
            </a:r>
            <a:endParaRPr/>
          </a:p>
          <a:p>
            <a:pPr indent="0" lvl="0" marL="0" rtl="0" algn="l">
              <a:lnSpc>
                <a:spcPct val="140000"/>
              </a:lnSpc>
              <a:spcBef>
                <a:spcPts val="1000"/>
              </a:spcBef>
              <a:spcAft>
                <a:spcPts val="0"/>
              </a:spcAft>
              <a:buClr>
                <a:schemeClr val="dk1"/>
              </a:buClr>
              <a:buSzPts val="2800"/>
              <a:buNone/>
            </a:pPr>
            <a:r>
              <a:rPr i="1" lang="en-US"/>
              <a:t>I told you about the woman who lives next door.</a:t>
            </a:r>
            <a:endParaRPr/>
          </a:p>
          <a:p>
            <a:pPr indent="0" lvl="0" marL="0" rtl="0" algn="l">
              <a:lnSpc>
                <a:spcPct val="140000"/>
              </a:lnSpc>
              <a:spcBef>
                <a:spcPts val="1000"/>
              </a:spcBef>
              <a:spcAft>
                <a:spcPts val="0"/>
              </a:spcAft>
              <a:buClr>
                <a:schemeClr val="dk1"/>
              </a:buClr>
              <a:buSzPts val="2800"/>
              <a:buNone/>
            </a:pPr>
            <a:r>
              <a:rPr i="1" lang="en-US"/>
              <a:t>A seaman is a person who works on a ship.</a:t>
            </a:r>
            <a:endParaRPr/>
          </a:p>
          <a:p>
            <a:pPr indent="0" lvl="0" marL="0" rtl="0" algn="l">
              <a:lnSpc>
                <a:spcPct val="140000"/>
              </a:lnSpc>
              <a:spcBef>
                <a:spcPts val="1000"/>
              </a:spcBef>
              <a:spcAft>
                <a:spcPts val="0"/>
              </a:spcAft>
              <a:buClr>
                <a:schemeClr val="dk1"/>
              </a:buClr>
              <a:buSzPts val="2800"/>
              <a:buNone/>
            </a:pPr>
            <a:r>
              <a:rPr i="1" lang="en-US"/>
              <a:t>The man who we met yesterday is very nice.</a:t>
            </a:r>
            <a:endParaRPr/>
          </a:p>
          <a:p>
            <a:pPr indent="0" lvl="0" marL="0" rtl="0" algn="l">
              <a:lnSpc>
                <a:spcPct val="140000"/>
              </a:lnSpc>
              <a:spcBef>
                <a:spcPts val="1000"/>
              </a:spcBef>
              <a:spcAft>
                <a:spcPts val="0"/>
              </a:spcAft>
              <a:buClr>
                <a:schemeClr val="dk1"/>
              </a:buClr>
              <a:buSzPts val="2800"/>
              <a:buNone/>
            </a:pPr>
            <a:r>
              <a:t/>
            </a:r>
            <a:endParaRPr i="1"/>
          </a:p>
          <a:p>
            <a:pPr indent="0" lvl="0" marL="0" rtl="0" algn="l">
              <a:lnSpc>
                <a:spcPct val="80000"/>
              </a:lnSpc>
              <a:spcBef>
                <a:spcPts val="1000"/>
              </a:spcBef>
              <a:spcAft>
                <a:spcPts val="0"/>
              </a:spcAft>
              <a:buClr>
                <a:schemeClr val="dk1"/>
              </a:buClr>
              <a:buSzPts val="2800"/>
              <a:buNone/>
            </a:pPr>
            <a:r>
              <a:rPr lang="en-US"/>
              <a:t>2. </a:t>
            </a:r>
            <a:r>
              <a:rPr lang="en-US" u="sng"/>
              <a:t>To give extra information</a:t>
            </a:r>
            <a:endParaRPr/>
          </a:p>
          <a:p>
            <a:pPr indent="0" lvl="0" marL="0" rtl="0" algn="just">
              <a:lnSpc>
                <a:spcPct val="140000"/>
              </a:lnSpc>
              <a:spcBef>
                <a:spcPts val="1000"/>
              </a:spcBef>
              <a:spcAft>
                <a:spcPts val="0"/>
              </a:spcAft>
              <a:buClr>
                <a:schemeClr val="dk1"/>
              </a:buClr>
              <a:buSzPts val="2800"/>
              <a:buNone/>
            </a:pPr>
            <a:r>
              <a:rPr i="1" lang="en-US"/>
              <a:t>jim, who we met yesterday, is very good at Maths.</a:t>
            </a:r>
            <a:endParaRPr/>
          </a:p>
          <a:p>
            <a:pPr indent="0" lvl="0" marL="0" rtl="0" algn="just">
              <a:lnSpc>
                <a:spcPct val="140000"/>
              </a:lnSpc>
              <a:spcBef>
                <a:spcPts val="1000"/>
              </a:spcBef>
              <a:spcAft>
                <a:spcPts val="0"/>
              </a:spcAft>
              <a:buClr>
                <a:schemeClr val="dk1"/>
              </a:buClr>
              <a:buSzPts val="2800"/>
              <a:buNone/>
            </a:pPr>
            <a:r>
              <a:rPr i="1" lang="en-US"/>
              <a:t>Karachi, whish is a metropolitan city, is an expensive city.</a:t>
            </a:r>
            <a:endParaRPr/>
          </a:p>
          <a:p>
            <a:pPr indent="0" lvl="0" marL="0" rtl="0" algn="l">
              <a:lnSpc>
                <a:spcPct val="8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