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271" r:id="rId4"/>
    <p:sldId id="259" r:id="rId5"/>
    <p:sldId id="269" r:id="rId6"/>
    <p:sldId id="278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12</a:t>
            </a:r>
          </a:p>
          <a:p>
            <a:r>
              <a:rPr lang="en-US" dirty="0" smtClean="0"/>
              <a:t>April 27-30, 2020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the file before trying to access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561408" y="2548619"/>
            <a:ext cx="4781203" cy="331893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GB" sz="2800" b="1" dirty="0" smtClean="0">
                <a:ea typeface="华文仿宋"/>
              </a:rPr>
              <a:t>Method 1: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By checking the stream variable;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If ( ! </a:t>
            </a:r>
            <a:r>
              <a:rPr lang="en-GB" sz="2800" dirty="0" err="1" smtClean="0">
                <a:ea typeface="华文仿宋"/>
              </a:rPr>
              <a:t>Mystream</a:t>
            </a:r>
            <a:r>
              <a:rPr lang="en-GB" sz="2800" dirty="0" smtClean="0">
                <a:ea typeface="华文仿宋"/>
              </a:rPr>
              <a:t>) 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err="1" smtClean="0">
                <a:ea typeface="华文仿宋"/>
              </a:rPr>
              <a:t>Cout</a:t>
            </a:r>
            <a:r>
              <a:rPr lang="en-GB" sz="2000" dirty="0" smtClean="0">
                <a:ea typeface="华文仿宋"/>
              </a:rPr>
              <a:t> &lt;&lt; “Cannot open file.</a:t>
            </a:r>
            <a:r>
              <a:rPr lang="ar-SA" sz="2000" dirty="0" smtClean="0">
                <a:ea typeface="华文仿宋"/>
                <a:cs typeface="Arial" pitchFamily="34" charset="0"/>
              </a:rPr>
              <a:t>\</a:t>
            </a:r>
            <a:r>
              <a:rPr lang="en-GB" sz="2000" dirty="0" smtClean="0">
                <a:ea typeface="华文仿宋"/>
              </a:rPr>
              <a:t>n ”;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}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701444" y="2548619"/>
            <a:ext cx="4038600" cy="4038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2800" b="1" dirty="0" smtClean="0">
                <a:ea typeface="华文仿宋"/>
              </a:rPr>
              <a:t>Method 2:</a:t>
            </a:r>
          </a:p>
          <a:p>
            <a:pPr marL="0" indent="0">
              <a:buFont typeface="Wingdings" pitchFamily="2" charset="2"/>
              <a:buNone/>
            </a:pPr>
            <a:r>
              <a:rPr lang="en-GB" dirty="0" smtClean="0">
                <a:ea typeface="华文仿宋"/>
              </a:rPr>
              <a:t>By using </a:t>
            </a:r>
            <a:r>
              <a:rPr lang="en-GB" dirty="0" smtClean="0">
                <a:solidFill>
                  <a:srgbClr val="0070C0"/>
                </a:solidFill>
                <a:ea typeface="华文仿宋"/>
              </a:rPr>
              <a:t>bool</a:t>
            </a:r>
            <a:r>
              <a:rPr lang="en-GB" dirty="0" smtClean="0">
                <a:ea typeface="华文仿宋"/>
              </a:rPr>
              <a:t> </a:t>
            </a:r>
            <a:r>
              <a:rPr lang="en-GB" dirty="0" err="1" smtClean="0">
                <a:ea typeface="华文仿宋"/>
              </a:rPr>
              <a:t>is_open</a:t>
            </a:r>
            <a:r>
              <a:rPr lang="en-GB" dirty="0" smtClean="0">
                <a:ea typeface="华文仿宋"/>
              </a:rPr>
              <a:t>() function.</a:t>
            </a:r>
          </a:p>
          <a:p>
            <a:pPr marL="0" indent="0">
              <a:buFont typeface="Wingdings" pitchFamily="2" charset="2"/>
              <a:buNone/>
            </a:pPr>
            <a:endParaRPr lang="en-GB" dirty="0" smtClean="0">
              <a:ea typeface="华文仿宋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If ( ! </a:t>
            </a:r>
            <a:r>
              <a:rPr lang="en-GB" sz="2800" dirty="0" err="1" smtClean="0">
                <a:ea typeface="华文仿宋"/>
              </a:rPr>
              <a:t>Mystream.is_open</a:t>
            </a:r>
            <a:r>
              <a:rPr lang="en-GB" sz="2800" dirty="0" smtClean="0">
                <a:ea typeface="华文仿宋"/>
              </a:rPr>
              <a:t>())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err="1" smtClean="0">
                <a:ea typeface="华文仿宋"/>
              </a:rPr>
              <a:t>Cout</a:t>
            </a:r>
            <a:r>
              <a:rPr lang="en-GB" sz="2000" dirty="0" smtClean="0">
                <a:ea typeface="华文仿宋"/>
              </a:rPr>
              <a:t> &lt;&lt; “File is not open.</a:t>
            </a:r>
            <a:r>
              <a:rPr lang="ar-SA" sz="2000" dirty="0" smtClean="0">
                <a:ea typeface="华文仿宋"/>
                <a:cs typeface="Arial" pitchFamily="34" charset="0"/>
              </a:rPr>
              <a:t>\</a:t>
            </a:r>
            <a:r>
              <a:rPr lang="en-GB" sz="2000" dirty="0" smtClean="0">
                <a:ea typeface="华文仿宋"/>
              </a:rPr>
              <a:t>n ”;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 smtClean="0">
                <a:ea typeface="华文仿宋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GB" dirty="0" smtClean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83180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/>
              <a:t>File-Related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err="1"/>
              <a:t>fsin.get</a:t>
            </a:r>
            <a:r>
              <a:rPr lang="en-US" sz="3000" b="1" dirty="0"/>
              <a:t>(char character)</a:t>
            </a:r>
          </a:p>
          <a:p>
            <a:pPr marL="0" indent="0">
              <a:buNone/>
            </a:pPr>
            <a:r>
              <a:rPr lang="en-US" sz="3000" dirty="0"/>
              <a:t>extracts next character from the input stream </a:t>
            </a:r>
            <a:r>
              <a:rPr lang="en-US" sz="3000" dirty="0" err="1"/>
              <a:t>fsin</a:t>
            </a:r>
            <a:r>
              <a:rPr lang="en-US" sz="3000" dirty="0"/>
              <a:t> and places it in the character variable character.</a:t>
            </a:r>
          </a:p>
          <a:p>
            <a:r>
              <a:rPr lang="en-US" sz="3000" b="1" dirty="0" err="1"/>
              <a:t>fsin.eof</a:t>
            </a:r>
            <a:r>
              <a:rPr lang="en-US" sz="3000" b="1" dirty="0"/>
              <a:t>()</a:t>
            </a:r>
          </a:p>
          <a:p>
            <a:pPr marL="0" indent="0">
              <a:buNone/>
            </a:pPr>
            <a:r>
              <a:rPr lang="en-US" sz="3000" dirty="0"/>
              <a:t>tests for the end-of-file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Example: Reading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idx="1"/>
          </p:nvPr>
        </p:nvSpPr>
        <p:spPr>
          <a:xfrm>
            <a:off x="1864568" y="2388980"/>
            <a:ext cx="2586134" cy="494178"/>
          </a:xfrm>
        </p:spPr>
        <p:txBody>
          <a:bodyPr/>
          <a:lstStyle/>
          <a:p>
            <a:r>
              <a:rPr lang="en-GB" b="0" dirty="0" smtClean="0">
                <a:ea typeface="华文仿宋"/>
              </a:rPr>
              <a:t>Read char by char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84919" y="2883157"/>
            <a:ext cx="4422915" cy="325638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 smtClean="0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//Declare and open a text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ifstream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(“data.txt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");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ch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//do until the end of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 !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OpenFile.eof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() )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OpenFile.get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ch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 get one character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ch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;  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 display the character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OpenFile.close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 close the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320040" indent="-320040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800" dirty="0">
              <a:latin typeface="Arial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416351" y="2388980"/>
            <a:ext cx="4041775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 smtClean="0"/>
              <a:t>Read a line</a:t>
            </a:r>
            <a:endParaRPr lang="en-GB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813984" y="2883157"/>
            <a:ext cx="4186808" cy="311642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 smtClean="0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&lt;string&gt;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//Declare and open a text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ifstream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smtClean="0">
                <a:solidFill>
                  <a:srgbClr val="A31515"/>
                </a:solidFill>
                <a:latin typeface="Consolas"/>
              </a:rPr>
              <a:t>"data.txt"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string line;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(!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openFile.eof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srgbClr val="00B050"/>
                </a:solidFill>
                <a:latin typeface="Consolas"/>
              </a:rPr>
              <a:t>{//fetch line from data.txt and put it in a string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getline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, line);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&lt;&lt; line;</a:t>
            </a: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800" dirty="0" err="1" smtClean="0">
                <a:solidFill>
                  <a:prstClr val="black"/>
                </a:solidFill>
                <a:latin typeface="Consolas"/>
              </a:rPr>
              <a:t>openFile.close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800" dirty="0" smtClean="0">
                <a:solidFill>
                  <a:srgbClr val="008000"/>
                </a:solidFill>
                <a:latin typeface="Consolas"/>
              </a:rPr>
              <a:t>// close the file</a:t>
            </a:r>
            <a:endParaRPr lang="en-US" sz="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 smtClean="0">
                <a:solidFill>
                  <a:prstClr val="black"/>
                </a:solidFill>
                <a:latin typeface="Consolas"/>
              </a:rPr>
              <a:t> 0; }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505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/>
              <a:t>File-Related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6449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err="1"/>
              <a:t>ofstream</a:t>
            </a:r>
            <a:r>
              <a:rPr lang="en-US" sz="3600" b="1" dirty="0"/>
              <a:t> </a:t>
            </a:r>
            <a:r>
              <a:rPr lang="en-US" sz="3600" b="1" dirty="0" err="1"/>
              <a:t>fsOut</a:t>
            </a:r>
            <a:r>
              <a:rPr lang="en-US" sz="3600" b="1" dirty="0"/>
              <a:t>;</a:t>
            </a:r>
          </a:p>
          <a:p>
            <a:r>
              <a:rPr lang="en-US" sz="3600" b="1" dirty="0" err="1"/>
              <a:t>fsOut.open</a:t>
            </a:r>
            <a:r>
              <a:rPr lang="en-US" sz="3600" b="1" dirty="0"/>
              <a:t>(</a:t>
            </a:r>
            <a:r>
              <a:rPr lang="en-US" sz="3600" b="1" dirty="0" err="1"/>
              <a:t>const</a:t>
            </a:r>
            <a:r>
              <a:rPr lang="en-US" sz="3600" b="1" dirty="0"/>
              <a:t> char[] </a:t>
            </a:r>
            <a:r>
              <a:rPr lang="en-US" sz="3600" b="1" dirty="0" err="1"/>
              <a:t>fname</a:t>
            </a:r>
            <a:r>
              <a:rPr lang="en-US" sz="3600" b="1" dirty="0"/>
              <a:t>)</a:t>
            </a:r>
          </a:p>
          <a:p>
            <a:pPr marL="0" indent="0">
              <a:buNone/>
            </a:pPr>
            <a:r>
              <a:rPr lang="en-US" sz="3600" dirty="0" smtClean="0"/>
              <a:t>		connects </a:t>
            </a:r>
            <a:r>
              <a:rPr lang="en-US" sz="3600" dirty="0"/>
              <a:t>stream </a:t>
            </a:r>
            <a:r>
              <a:rPr lang="en-US" sz="3600" dirty="0" err="1"/>
              <a:t>fsOut</a:t>
            </a:r>
            <a:r>
              <a:rPr lang="en-US" sz="3600" dirty="0"/>
              <a:t> to the external file </a:t>
            </a:r>
            <a:r>
              <a:rPr lang="en-US" sz="3600" dirty="0" err="1"/>
              <a:t>fname</a:t>
            </a:r>
            <a:r>
              <a:rPr lang="en-US" sz="3600" dirty="0"/>
              <a:t>.</a:t>
            </a:r>
          </a:p>
          <a:p>
            <a:r>
              <a:rPr lang="en-US" sz="3600" b="1" dirty="0" err="1"/>
              <a:t>fsOut.put</a:t>
            </a:r>
            <a:r>
              <a:rPr lang="en-US" sz="3600" b="1" dirty="0"/>
              <a:t>(char character)</a:t>
            </a:r>
          </a:p>
          <a:p>
            <a:pPr marL="0" indent="0">
              <a:buNone/>
            </a:pPr>
            <a:r>
              <a:rPr lang="en-US" sz="3600" dirty="0" smtClean="0"/>
              <a:t>		inserts </a:t>
            </a:r>
            <a:r>
              <a:rPr lang="en-US" sz="3600" dirty="0"/>
              <a:t>character </a:t>
            </a:r>
            <a:r>
              <a:rPr lang="en-US" sz="3600" dirty="0" err="1"/>
              <a:t>character</a:t>
            </a:r>
            <a:r>
              <a:rPr lang="en-US" sz="3600" dirty="0"/>
              <a:t>  to the output stream </a:t>
            </a:r>
            <a:r>
              <a:rPr lang="en-US" sz="3600" dirty="0" err="1"/>
              <a:t>fsOut</a:t>
            </a:r>
            <a:r>
              <a:rPr lang="en-US" sz="3600" dirty="0"/>
              <a:t>.</a:t>
            </a:r>
          </a:p>
          <a:p>
            <a:r>
              <a:rPr lang="en-US" sz="3600" b="1" dirty="0" err="1"/>
              <a:t>fsOut.eof</a:t>
            </a:r>
            <a:r>
              <a:rPr lang="en-US" sz="3600" b="1" dirty="0"/>
              <a:t>()</a:t>
            </a:r>
          </a:p>
          <a:p>
            <a:pPr marL="0" indent="0">
              <a:buNone/>
            </a:pPr>
            <a:r>
              <a:rPr lang="en-US" sz="3600" dirty="0" smtClean="0"/>
              <a:t>		tests </a:t>
            </a:r>
            <a:r>
              <a:rPr lang="en-US" sz="3600" dirty="0"/>
              <a:t>for the end-of-file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3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Example: Writing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95402" y="2435634"/>
            <a:ext cx="404018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ea typeface="华文仿宋"/>
              </a:rPr>
              <a:t>First Method (use the constructor)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71735" y="2819400"/>
            <a:ext cx="4038600" cy="3460102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declare 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automatically 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open the file*/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ofstream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"fout.txt"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behave just like 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cout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, put the word into  the file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"Hello World</a:t>
            </a:r>
            <a:r>
              <a:rPr lang="en-US" sz="2800" dirty="0" smtClean="0">
                <a:solidFill>
                  <a:srgbClr val="A31515"/>
                </a:solidFill>
                <a:latin typeface="Consolas"/>
              </a:rPr>
              <a:t>!"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outFile.close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dirty="0">
              <a:latin typeface="Arial" charset="0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70306" y="2435634"/>
            <a:ext cx="4253204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 sz="2000" smtClean="0"/>
              <a:t>Second Method ( use Open function)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924869" y="2819400"/>
            <a:ext cx="4038600" cy="4176464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3200" dirty="0" smtClean="0">
                <a:solidFill>
                  <a:srgbClr val="008000"/>
                </a:solidFill>
                <a:latin typeface="Consolas"/>
              </a:rPr>
              <a:t>declare 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output file variable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prstClr val="black"/>
                </a:solidFill>
                <a:latin typeface="Consolas"/>
              </a:rPr>
              <a:t>ofstream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latin typeface="Consolas"/>
              </a:rPr>
              <a:t>// open an exist file fout.txt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outFile.open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"fout.txt”);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latin typeface="Consolas"/>
              </a:rPr>
              <a:t>//behave just like </a:t>
            </a:r>
            <a:r>
              <a:rPr lang="en-US" sz="3200" dirty="0" err="1">
                <a:solidFill>
                  <a:srgbClr val="008000"/>
                </a:solidFill>
                <a:latin typeface="Consolas"/>
              </a:rPr>
              <a:t>cout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, put the word into  the file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outFile.close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3200" dirty="0" smtClean="0">
              <a:latin typeface="Arial" charset="0"/>
              <a:cs typeface="+mn-cs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3200" dirty="0">
              <a:latin typeface="Arial" charset="0"/>
              <a:cs typeface="+mn-cs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9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Mode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698" y="2557463"/>
            <a:ext cx="5859624" cy="34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Mode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768" y="2501045"/>
            <a:ext cx="7102456" cy="3206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96" y="5112618"/>
            <a:ext cx="6621624" cy="11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</a:t>
            </a:r>
            <a:r>
              <a:rPr lang="en-US" sz="3200" dirty="0" err="1"/>
              <a:t>c++</a:t>
            </a:r>
            <a:r>
              <a:rPr lang="en-US" sz="3200" dirty="0"/>
              <a:t> files we (read from/ write to) them as a stream of characters </a:t>
            </a:r>
          </a:p>
          <a:p>
            <a:endParaRPr lang="en-US" sz="3200" dirty="0"/>
          </a:p>
          <a:p>
            <a:r>
              <a:rPr lang="en-US" sz="3200" dirty="0"/>
              <a:t>What if I want to write or read numbers ?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91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writing to file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2557463"/>
            <a:ext cx="6344816" cy="358208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5625" y="2697561"/>
            <a:ext cx="3763077" cy="240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075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Reading from  file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196" y="2622777"/>
            <a:ext cx="6405824" cy="3479443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314" y="2622777"/>
            <a:ext cx="5279535" cy="335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59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230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/>
              <a:t>Stream</a:t>
            </a:r>
            <a:endParaRPr lang="en-US" altLang="en-US" sz="3200" b="1" i="1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transfer of information in the form of a sequence of </a:t>
            </a:r>
            <a:r>
              <a:rPr lang="en-US" altLang="en-US" sz="2800" dirty="0" smtClean="0"/>
              <a:t>bytes</a:t>
            </a:r>
            <a:endParaRPr 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/>
              <a:t>I/O </a:t>
            </a:r>
            <a:r>
              <a:rPr lang="en-US" altLang="en-US" sz="3200" b="1" dirty="0" smtClean="0"/>
              <a:t>Operations</a:t>
            </a:r>
            <a:endParaRPr lang="en-US" altLang="en-US" sz="3200" b="1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Input:  A stream that flows from an input device ( i.e.: keyboard, disk drive, network connection) to main memory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Output: A stream that flows from main memory to an output device ( i.e.: screen, printer, disk drive, network connection)</a:t>
            </a:r>
            <a:r>
              <a:rPr lang="en-US" alt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5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OBJECTS to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6" y="3517669"/>
            <a:ext cx="166687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36" y="2469919"/>
            <a:ext cx="8220075" cy="36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6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03" y="1687484"/>
            <a:ext cx="7672647" cy="43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r>
              <a:rPr lang="en-US" dirty="0"/>
              <a:t> Library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85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36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3600" b="1" dirty="0">
                <a:latin typeface="Courier New" panose="02070309020205020404" pitchFamily="49" charset="0"/>
              </a:rPr>
              <a:t> </a:t>
            </a:r>
            <a:r>
              <a:rPr lang="en-US" altLang="en-US" sz="3600" dirty="0" smtClean="0"/>
              <a:t>library</a:t>
            </a:r>
          </a:p>
          <a:p>
            <a:endParaRPr lang="en-US" altLang="en-US" sz="3600" dirty="0"/>
          </a:p>
          <a:p>
            <a:pPr lvl="1"/>
            <a:r>
              <a:rPr lang="en-US" altLang="en-US" sz="3200" b="1" dirty="0">
                <a:latin typeface="Courier New" panose="02070309020205020404" pitchFamily="49" charset="0"/>
              </a:rPr>
              <a:t>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iostream.h</a:t>
            </a:r>
            <a:r>
              <a:rPr lang="en-US" altLang="en-US" sz="3200" b="1" dirty="0">
                <a:latin typeface="Courier New" panose="02070309020205020404" pitchFamily="49" charset="0"/>
              </a:rPr>
              <a:t>&gt;: </a:t>
            </a:r>
            <a:r>
              <a:rPr lang="en-US" altLang="en-US" sz="3200" dirty="0"/>
              <a:t>Contains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sz="3200" b="1" dirty="0">
                <a:latin typeface="Courier New" panose="02070309020205020404" pitchFamily="49" charset="0"/>
              </a:rPr>
              <a:t> 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&amp;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3200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sz="32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3200" dirty="0" smtClean="0"/>
              <a:t>objects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/>
            <a:endParaRPr lang="en-US" altLang="en-US" sz="3200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altLang="en-US" sz="3200" b="1" dirty="0" smtClean="0">
                <a:latin typeface="Courier New" panose="02070309020205020404" pitchFamily="49" charset="0"/>
              </a:rPr>
              <a:t>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fstream.h</a:t>
            </a:r>
            <a:r>
              <a:rPr lang="en-US" altLang="en-US" sz="3200" b="1" dirty="0">
                <a:latin typeface="Courier New" panose="02070309020205020404" pitchFamily="49" charset="0"/>
              </a:rPr>
              <a:t>&gt;:</a:t>
            </a:r>
            <a:r>
              <a:rPr lang="en-US" altLang="en-US" sz="3200" b="1" i="1" dirty="0"/>
              <a:t> </a:t>
            </a:r>
            <a:r>
              <a:rPr lang="en-US" altLang="en-US" sz="3200" dirty="0"/>
              <a:t>Contains information important to user-controlled file processing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(</a:t>
            </a:r>
            <a:r>
              <a:rPr lang="en-US" dirty="0" err="1"/>
              <a:t>fstream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 err="1" smtClean="0"/>
              <a:t>ifstream</a:t>
            </a:r>
            <a:r>
              <a:rPr lang="en-US" sz="3200" b="1" dirty="0" smtClean="0"/>
              <a:t> </a:t>
            </a:r>
            <a:r>
              <a:rPr lang="en-US" sz="3200" dirty="0"/>
              <a:t>- defines new input stream (normally associated with a file).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b="1" dirty="0" err="1" smtClean="0"/>
              <a:t>ofstream</a:t>
            </a:r>
            <a:r>
              <a:rPr lang="en-US" sz="3200" dirty="0" smtClean="0"/>
              <a:t> </a:t>
            </a:r>
            <a:r>
              <a:rPr lang="en-US" sz="3200" dirty="0"/>
              <a:t>- defines new output stream (normally associated with a file).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164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File I/O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0287"/>
            <a:ext cx="9601196" cy="3988836"/>
          </a:xfrm>
        </p:spPr>
        <p:txBody>
          <a:bodyPr>
            <a:normAutofit fontScale="70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GB" sz="4900" dirty="0"/>
              <a:t>Include the header file </a:t>
            </a:r>
            <a:r>
              <a:rPr lang="en-GB" sz="4900" dirty="0" err="1">
                <a:solidFill>
                  <a:srgbClr val="FF0000"/>
                </a:solidFill>
              </a:rPr>
              <a:t>fstream</a:t>
            </a:r>
            <a:r>
              <a:rPr lang="en-GB" sz="4900" dirty="0"/>
              <a:t> in the program</a:t>
            </a:r>
            <a:r>
              <a:rPr lang="en-GB" sz="4900" dirty="0" smtClean="0"/>
              <a:t>.</a:t>
            </a:r>
            <a:endParaRPr lang="en-GB" sz="4900" dirty="0"/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Declare file stream variables</a:t>
            </a:r>
            <a:r>
              <a:rPr lang="en-GB" sz="4900" dirty="0" smtClean="0"/>
              <a:t>.</a:t>
            </a:r>
            <a:endParaRPr lang="en-GB" sz="4900" dirty="0"/>
          </a:p>
          <a:p>
            <a:pPr marL="914400" indent="-914400">
              <a:buFont typeface="+mj-lt"/>
              <a:buAutoNum type="arabicPeriod"/>
            </a:pPr>
            <a:r>
              <a:rPr lang="en-GB" sz="4900" dirty="0" smtClean="0"/>
              <a:t>Open </a:t>
            </a:r>
            <a:r>
              <a:rPr lang="en-GB" sz="4900" dirty="0"/>
              <a:t>the </a:t>
            </a:r>
            <a:r>
              <a:rPr lang="en-GB" sz="4900" dirty="0" smtClean="0"/>
              <a:t>file</a:t>
            </a:r>
            <a:endParaRPr lang="en-GB" sz="4900" dirty="0"/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Use the file stream variables with &gt;&gt;, &lt;&lt;, or other input/output functions</a:t>
            </a:r>
            <a:r>
              <a:rPr lang="en-GB" sz="4900" dirty="0" smtClean="0"/>
              <a:t>.</a:t>
            </a:r>
            <a:endParaRPr lang="en-GB" sz="4900" dirty="0"/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Close the file.</a:t>
            </a:r>
            <a:endParaRPr lang="en-US" altLang="zh-CN" sz="4900" dirty="0"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12" y="873282"/>
            <a:ext cx="5364391" cy="516372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94" y="1514168"/>
            <a:ext cx="4581391" cy="399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0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Member Functions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73" y="2618509"/>
            <a:ext cx="9265054" cy="31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8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/>
              <a:t>Opening a file associates a file stream variable declared in the program with a physical file at the source, such as a disk.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/>
              <a:t>In the case of an input file: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 the file must exist before the open statement executes.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If the file does not exist, the open statement fails and the input stream enters the fail state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/>
              <a:t>An output file does not have to exist before it is opened;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if the output file does not exist, the computer prepares an empty file for output.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If the designated output file already exists, by default, the old contents are erased when the file is opened.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9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3101</TotalTime>
  <Words>728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Courier New</vt:lpstr>
      <vt:lpstr>方正舒体</vt:lpstr>
      <vt:lpstr>Garamond</vt:lpstr>
      <vt:lpstr>华文仿宋</vt:lpstr>
      <vt:lpstr>Wingdings</vt:lpstr>
      <vt:lpstr>Wingdings 2</vt:lpstr>
      <vt:lpstr>Organic</vt:lpstr>
      <vt:lpstr>Object-Oriented Programming (OOP)</vt:lpstr>
      <vt:lpstr>Streams</vt:lpstr>
      <vt:lpstr>PowerPoint Presentation</vt:lpstr>
      <vt:lpstr>Iostream Library Header Files</vt:lpstr>
      <vt:lpstr>file (fstream)</vt:lpstr>
      <vt:lpstr>General File I/O Steps</vt:lpstr>
      <vt:lpstr>PowerPoint Presentation</vt:lpstr>
      <vt:lpstr>Object and Member Functions </vt:lpstr>
      <vt:lpstr>Open()</vt:lpstr>
      <vt:lpstr>Validate the file before trying to access</vt:lpstr>
      <vt:lpstr>Input File-Related Functions </vt:lpstr>
      <vt:lpstr>File I/O Example: Reading</vt:lpstr>
      <vt:lpstr>Output File-Related Functions </vt:lpstr>
      <vt:lpstr>File I/O Example: Writing</vt:lpstr>
      <vt:lpstr>File Open Mode</vt:lpstr>
      <vt:lpstr>File Open Mode</vt:lpstr>
      <vt:lpstr>File format</vt:lpstr>
      <vt:lpstr>Example writing to file </vt:lpstr>
      <vt:lpstr>Example Reading from  file </vt:lpstr>
      <vt:lpstr>Writing OBJECTS to file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Jasani</cp:lastModifiedBy>
  <cp:revision>342</cp:revision>
  <dcterms:created xsi:type="dcterms:W3CDTF">2019-01-21T07:30:30Z</dcterms:created>
  <dcterms:modified xsi:type="dcterms:W3CDTF">2020-04-27T00:39:22Z</dcterms:modified>
</cp:coreProperties>
</file>