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0"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4D60AF-22E6-432A-873D-F08669D75AF2}"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C8AB334-16C0-4144-87E0-58D8A2ADC1C0}" type="slidenum">
              <a:rPr lang="en-US" smtClean="0"/>
              <a:t>‹#›</a:t>
            </a:fld>
            <a:endParaRPr lang="en-US"/>
          </a:p>
        </p:txBody>
      </p:sp>
    </p:spTree>
    <p:extLst>
      <p:ext uri="{BB962C8B-B14F-4D97-AF65-F5344CB8AC3E}">
        <p14:creationId xmlns:p14="http://schemas.microsoft.com/office/powerpoint/2010/main" val="584621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4D60AF-22E6-432A-873D-F08669D75AF2}"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8AB334-16C0-4144-87E0-58D8A2ADC1C0}" type="slidenum">
              <a:rPr lang="en-US" smtClean="0"/>
              <a:t>‹#›</a:t>
            </a:fld>
            <a:endParaRPr lang="en-US"/>
          </a:p>
        </p:txBody>
      </p:sp>
    </p:spTree>
    <p:extLst>
      <p:ext uri="{BB962C8B-B14F-4D97-AF65-F5344CB8AC3E}">
        <p14:creationId xmlns:p14="http://schemas.microsoft.com/office/powerpoint/2010/main" val="3984852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4D60AF-22E6-432A-873D-F08669D75AF2}"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8AB334-16C0-4144-87E0-58D8A2ADC1C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2986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E4D60AF-22E6-432A-873D-F08669D75AF2}"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8AB334-16C0-4144-87E0-58D8A2ADC1C0}" type="slidenum">
              <a:rPr lang="en-US" smtClean="0"/>
              <a:t>‹#›</a:t>
            </a:fld>
            <a:endParaRPr lang="en-US"/>
          </a:p>
        </p:txBody>
      </p:sp>
    </p:spTree>
    <p:extLst>
      <p:ext uri="{BB962C8B-B14F-4D97-AF65-F5344CB8AC3E}">
        <p14:creationId xmlns:p14="http://schemas.microsoft.com/office/powerpoint/2010/main" val="3690728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E4D60AF-22E6-432A-873D-F08669D75AF2}"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8AB334-16C0-4144-87E0-58D8A2ADC1C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105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E4D60AF-22E6-432A-873D-F08669D75AF2}"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8AB334-16C0-4144-87E0-58D8A2ADC1C0}" type="slidenum">
              <a:rPr lang="en-US" smtClean="0"/>
              <a:t>‹#›</a:t>
            </a:fld>
            <a:endParaRPr lang="en-US"/>
          </a:p>
        </p:txBody>
      </p:sp>
    </p:spTree>
    <p:extLst>
      <p:ext uri="{BB962C8B-B14F-4D97-AF65-F5344CB8AC3E}">
        <p14:creationId xmlns:p14="http://schemas.microsoft.com/office/powerpoint/2010/main" val="2835860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4D60AF-22E6-432A-873D-F08669D75AF2}"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8AB334-16C0-4144-87E0-58D8A2ADC1C0}" type="slidenum">
              <a:rPr lang="en-US" smtClean="0"/>
              <a:t>‹#›</a:t>
            </a:fld>
            <a:endParaRPr lang="en-US"/>
          </a:p>
        </p:txBody>
      </p:sp>
    </p:spTree>
    <p:extLst>
      <p:ext uri="{BB962C8B-B14F-4D97-AF65-F5344CB8AC3E}">
        <p14:creationId xmlns:p14="http://schemas.microsoft.com/office/powerpoint/2010/main" val="1910831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4D60AF-22E6-432A-873D-F08669D75AF2}"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8AB334-16C0-4144-87E0-58D8A2ADC1C0}" type="slidenum">
              <a:rPr lang="en-US" smtClean="0"/>
              <a:t>‹#›</a:t>
            </a:fld>
            <a:endParaRPr lang="en-US"/>
          </a:p>
        </p:txBody>
      </p:sp>
    </p:spTree>
    <p:extLst>
      <p:ext uri="{BB962C8B-B14F-4D97-AF65-F5344CB8AC3E}">
        <p14:creationId xmlns:p14="http://schemas.microsoft.com/office/powerpoint/2010/main" val="165685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4D60AF-22E6-432A-873D-F08669D75AF2}"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8AB334-16C0-4144-87E0-58D8A2ADC1C0}" type="slidenum">
              <a:rPr lang="en-US" smtClean="0"/>
              <a:t>‹#›</a:t>
            </a:fld>
            <a:endParaRPr lang="en-US"/>
          </a:p>
        </p:txBody>
      </p:sp>
    </p:spTree>
    <p:extLst>
      <p:ext uri="{BB962C8B-B14F-4D97-AF65-F5344CB8AC3E}">
        <p14:creationId xmlns:p14="http://schemas.microsoft.com/office/powerpoint/2010/main" val="408961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4D60AF-22E6-432A-873D-F08669D75AF2}"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8AB334-16C0-4144-87E0-58D8A2ADC1C0}" type="slidenum">
              <a:rPr lang="en-US" smtClean="0"/>
              <a:t>‹#›</a:t>
            </a:fld>
            <a:endParaRPr lang="en-US"/>
          </a:p>
        </p:txBody>
      </p:sp>
    </p:spTree>
    <p:extLst>
      <p:ext uri="{BB962C8B-B14F-4D97-AF65-F5344CB8AC3E}">
        <p14:creationId xmlns:p14="http://schemas.microsoft.com/office/powerpoint/2010/main" val="2154026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4D60AF-22E6-432A-873D-F08669D75AF2}"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C8AB334-16C0-4144-87E0-58D8A2ADC1C0}" type="slidenum">
              <a:rPr lang="en-US" smtClean="0"/>
              <a:t>‹#›</a:t>
            </a:fld>
            <a:endParaRPr lang="en-US"/>
          </a:p>
        </p:txBody>
      </p:sp>
    </p:spTree>
    <p:extLst>
      <p:ext uri="{BB962C8B-B14F-4D97-AF65-F5344CB8AC3E}">
        <p14:creationId xmlns:p14="http://schemas.microsoft.com/office/powerpoint/2010/main" val="217958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4D60AF-22E6-432A-873D-F08669D75AF2}" type="datetimeFigureOut">
              <a:rPr lang="en-US" smtClean="0"/>
              <a:t>2/23/2021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C8AB334-16C0-4144-87E0-58D8A2ADC1C0}" type="slidenum">
              <a:rPr lang="en-US" smtClean="0"/>
              <a:t>‹#›</a:t>
            </a:fld>
            <a:endParaRPr lang="en-US"/>
          </a:p>
        </p:txBody>
      </p:sp>
    </p:spTree>
    <p:extLst>
      <p:ext uri="{BB962C8B-B14F-4D97-AF65-F5344CB8AC3E}">
        <p14:creationId xmlns:p14="http://schemas.microsoft.com/office/powerpoint/2010/main" val="1079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4D60AF-22E6-432A-873D-F08669D75AF2}" type="datetimeFigureOut">
              <a:rPr lang="en-US" smtClean="0"/>
              <a:t>2/23/2021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C8AB334-16C0-4144-87E0-58D8A2ADC1C0}" type="slidenum">
              <a:rPr lang="en-US" smtClean="0"/>
              <a:t>‹#›</a:t>
            </a:fld>
            <a:endParaRPr lang="en-US"/>
          </a:p>
        </p:txBody>
      </p:sp>
    </p:spTree>
    <p:extLst>
      <p:ext uri="{BB962C8B-B14F-4D97-AF65-F5344CB8AC3E}">
        <p14:creationId xmlns:p14="http://schemas.microsoft.com/office/powerpoint/2010/main" val="1553147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4D60AF-22E6-432A-873D-F08669D75AF2}" type="datetimeFigureOut">
              <a:rPr lang="en-US" smtClean="0"/>
              <a:t>2/23/2021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C8AB334-16C0-4144-87E0-58D8A2ADC1C0}" type="slidenum">
              <a:rPr lang="en-US" smtClean="0"/>
              <a:t>‹#›</a:t>
            </a:fld>
            <a:endParaRPr lang="en-US"/>
          </a:p>
        </p:txBody>
      </p:sp>
    </p:spTree>
    <p:extLst>
      <p:ext uri="{BB962C8B-B14F-4D97-AF65-F5344CB8AC3E}">
        <p14:creationId xmlns:p14="http://schemas.microsoft.com/office/powerpoint/2010/main" val="1377873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4D60AF-22E6-432A-873D-F08669D75AF2}"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C8AB334-16C0-4144-87E0-58D8A2ADC1C0}" type="slidenum">
              <a:rPr lang="en-US" smtClean="0"/>
              <a:t>‹#›</a:t>
            </a:fld>
            <a:endParaRPr lang="en-US"/>
          </a:p>
        </p:txBody>
      </p:sp>
    </p:spTree>
    <p:extLst>
      <p:ext uri="{BB962C8B-B14F-4D97-AF65-F5344CB8AC3E}">
        <p14:creationId xmlns:p14="http://schemas.microsoft.com/office/powerpoint/2010/main" val="1875245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4D60AF-22E6-432A-873D-F08669D75AF2}"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8AB334-16C0-4144-87E0-58D8A2ADC1C0}" type="slidenum">
              <a:rPr lang="en-US" smtClean="0"/>
              <a:t>‹#›</a:t>
            </a:fld>
            <a:endParaRPr lang="en-US"/>
          </a:p>
        </p:txBody>
      </p:sp>
    </p:spTree>
    <p:extLst>
      <p:ext uri="{BB962C8B-B14F-4D97-AF65-F5344CB8AC3E}">
        <p14:creationId xmlns:p14="http://schemas.microsoft.com/office/powerpoint/2010/main" val="1122981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E4D60AF-22E6-432A-873D-F08669D75AF2}" type="datetimeFigureOut">
              <a:rPr lang="en-US" smtClean="0"/>
              <a:t>2/23/2021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C8AB334-16C0-4144-87E0-58D8A2ADC1C0}" type="slidenum">
              <a:rPr lang="en-US" smtClean="0"/>
              <a:t>‹#›</a:t>
            </a:fld>
            <a:endParaRPr lang="en-US"/>
          </a:p>
        </p:txBody>
      </p:sp>
    </p:spTree>
    <p:extLst>
      <p:ext uri="{BB962C8B-B14F-4D97-AF65-F5344CB8AC3E}">
        <p14:creationId xmlns:p14="http://schemas.microsoft.com/office/powerpoint/2010/main" val="554475833"/>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britannica.com/topic/language" TargetMode="External"/><Relationship Id="rId2" Type="http://schemas.openxmlformats.org/officeDocument/2006/relationships/hyperlink" Target="https://www.britannica.com/topic/alphabet-writing" TargetMode="External"/><Relationship Id="rId1" Type="http://schemas.openxmlformats.org/officeDocument/2006/relationships/slideLayout" Target="../slideLayouts/slideLayout2.xml"/><Relationship Id="rId4" Type="http://schemas.openxmlformats.org/officeDocument/2006/relationships/hyperlink" Target="https://www.britannica.com/topic/phone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ENGLISH LISTENING SKILLS</a:t>
            </a:r>
            <a:endParaRPr lang="en-US" dirty="0"/>
          </a:p>
        </p:txBody>
      </p:sp>
      <p:sp>
        <p:nvSpPr>
          <p:cNvPr id="3" name="Subtitle 2"/>
          <p:cNvSpPr>
            <a:spLocks noGrp="1"/>
          </p:cNvSpPr>
          <p:nvPr>
            <p:ph type="subTitle" idx="1"/>
          </p:nvPr>
        </p:nvSpPr>
        <p:spPr/>
        <p:txBody>
          <a:bodyPr/>
          <a:lstStyle/>
          <a:p>
            <a:r>
              <a:rPr lang="en-US" dirty="0" smtClean="0"/>
              <a:t>LAB THREE (pg. 130) </a:t>
            </a:r>
          </a:p>
          <a:p>
            <a:endParaRPr lang="en-US" dirty="0"/>
          </a:p>
        </p:txBody>
      </p:sp>
    </p:spTree>
    <p:extLst>
      <p:ext uri="{BB962C8B-B14F-4D97-AF65-F5344CB8AC3E}">
        <p14:creationId xmlns:p14="http://schemas.microsoft.com/office/powerpoint/2010/main" val="3009743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a:t>Critical listening</a:t>
            </a:r>
            <a:endParaRPr lang="en-US" dirty="0"/>
          </a:p>
        </p:txBody>
      </p:sp>
      <p:sp>
        <p:nvSpPr>
          <p:cNvPr id="6" name="Content Placeholder 5"/>
          <p:cNvSpPr>
            <a:spLocks noGrp="1"/>
          </p:cNvSpPr>
          <p:nvPr>
            <p:ph idx="1"/>
          </p:nvPr>
        </p:nvSpPr>
        <p:spPr>
          <a:xfrm>
            <a:off x="1602377" y="2133600"/>
            <a:ext cx="10258697" cy="3777622"/>
          </a:xfrm>
        </p:spPr>
        <p:txBody>
          <a:bodyPr>
            <a:noAutofit/>
          </a:bodyPr>
          <a:lstStyle/>
          <a:p>
            <a:r>
              <a:rPr lang="en-US" sz="3200" dirty="0"/>
              <a:t>  Critical listening is the style of listening people use when they are trying to analyze and judge complex information that is being communicated to them. </a:t>
            </a:r>
            <a:endParaRPr lang="en-US" sz="3200" dirty="0" smtClean="0"/>
          </a:p>
          <a:p>
            <a:r>
              <a:rPr lang="en-US" sz="3200" dirty="0"/>
              <a:t>The word “critical” has multiple meanings, but in this case it simply means that you are evaluating information—not necessarily passing judgment.</a:t>
            </a:r>
          </a:p>
        </p:txBody>
      </p:sp>
    </p:spTree>
    <p:extLst>
      <p:ext uri="{BB962C8B-B14F-4D97-AF65-F5344CB8AC3E}">
        <p14:creationId xmlns:p14="http://schemas.microsoft.com/office/powerpoint/2010/main" val="1470966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87531" y="545733"/>
            <a:ext cx="8911687" cy="1280890"/>
          </a:xfrm>
        </p:spPr>
        <p:txBody>
          <a:bodyPr>
            <a:normAutofit/>
          </a:bodyPr>
          <a:lstStyle/>
          <a:p>
            <a:r>
              <a:rPr lang="en-US" b="1" dirty="0"/>
              <a:t>Biased listening</a:t>
            </a:r>
            <a:endParaRPr lang="en-US" dirty="0"/>
          </a:p>
        </p:txBody>
      </p:sp>
      <p:sp>
        <p:nvSpPr>
          <p:cNvPr id="6" name="Content Placeholder 5"/>
          <p:cNvSpPr>
            <a:spLocks noGrp="1"/>
          </p:cNvSpPr>
          <p:nvPr>
            <p:ph idx="1"/>
          </p:nvPr>
        </p:nvSpPr>
        <p:spPr>
          <a:xfrm>
            <a:off x="1602377" y="2133600"/>
            <a:ext cx="10258697" cy="3777622"/>
          </a:xfrm>
        </p:spPr>
        <p:txBody>
          <a:bodyPr>
            <a:noAutofit/>
          </a:bodyPr>
          <a:lstStyle/>
          <a:p>
            <a:r>
              <a:rPr lang="en-US" sz="3200" dirty="0"/>
              <a:t>Biased listening (or selective listening) is a type of listening behavior demonstrated when someone is just listening for information that they want to hear. </a:t>
            </a:r>
            <a:endParaRPr lang="en-US" sz="3200" dirty="0" smtClean="0"/>
          </a:p>
          <a:p>
            <a:endParaRPr lang="en-US" sz="3200" dirty="0"/>
          </a:p>
        </p:txBody>
      </p:sp>
    </p:spTree>
    <p:extLst>
      <p:ext uri="{BB962C8B-B14F-4D97-AF65-F5344CB8AC3E}">
        <p14:creationId xmlns:p14="http://schemas.microsoft.com/office/powerpoint/2010/main" val="1641779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87531" y="545733"/>
            <a:ext cx="8911687" cy="1280890"/>
          </a:xfrm>
        </p:spPr>
        <p:txBody>
          <a:bodyPr>
            <a:normAutofit/>
          </a:bodyPr>
          <a:lstStyle/>
          <a:p>
            <a:r>
              <a:rPr lang="en-US" b="1" dirty="0"/>
              <a:t>Sympathetic listening</a:t>
            </a:r>
            <a:endParaRPr lang="en-US" dirty="0"/>
          </a:p>
        </p:txBody>
      </p:sp>
      <p:sp>
        <p:nvSpPr>
          <p:cNvPr id="6" name="Content Placeholder 5"/>
          <p:cNvSpPr>
            <a:spLocks noGrp="1"/>
          </p:cNvSpPr>
          <p:nvPr>
            <p:ph idx="1"/>
          </p:nvPr>
        </p:nvSpPr>
        <p:spPr>
          <a:xfrm>
            <a:off x="1010195" y="1497874"/>
            <a:ext cx="10850880" cy="4413348"/>
          </a:xfrm>
        </p:spPr>
        <p:txBody>
          <a:bodyPr>
            <a:noAutofit/>
          </a:bodyPr>
          <a:lstStyle/>
          <a:p>
            <a:r>
              <a:rPr lang="en-US" sz="3200" dirty="0"/>
              <a:t>Sympathetic listening is an emotionally-driven type of relationship listening, wherein a listener processes the feelings and emotions of a speaker and tries to provide support and understanding in return</a:t>
            </a:r>
            <a:r>
              <a:rPr lang="en-US" sz="3200" dirty="0" smtClean="0"/>
              <a:t>.</a:t>
            </a:r>
          </a:p>
          <a:p>
            <a:r>
              <a:rPr lang="en-US" sz="3200" dirty="0"/>
              <a:t>Sympathetic listening is an important type of listening to use when trying to establish a deep connection with another person, especially when that person is experiencing adversity.</a:t>
            </a:r>
          </a:p>
        </p:txBody>
      </p:sp>
    </p:spTree>
    <p:extLst>
      <p:ext uri="{BB962C8B-B14F-4D97-AF65-F5344CB8AC3E}">
        <p14:creationId xmlns:p14="http://schemas.microsoft.com/office/powerpoint/2010/main" val="2811717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54629" y="545733"/>
            <a:ext cx="10345782" cy="1280890"/>
          </a:xfrm>
        </p:spPr>
        <p:txBody>
          <a:bodyPr>
            <a:normAutofit/>
          </a:bodyPr>
          <a:lstStyle/>
          <a:p>
            <a:r>
              <a:rPr lang="en-US" b="1" dirty="0"/>
              <a:t>Therapeutic listening and </a:t>
            </a:r>
            <a:r>
              <a:rPr lang="en-US" b="1" dirty="0" smtClean="0"/>
              <a:t>Empathetic </a:t>
            </a:r>
            <a:r>
              <a:rPr lang="en-US" b="1" dirty="0"/>
              <a:t>listening</a:t>
            </a:r>
            <a:endParaRPr lang="en-US" dirty="0"/>
          </a:p>
        </p:txBody>
      </p:sp>
      <p:sp>
        <p:nvSpPr>
          <p:cNvPr id="6" name="Content Placeholder 5"/>
          <p:cNvSpPr>
            <a:spLocks noGrp="1"/>
          </p:cNvSpPr>
          <p:nvPr>
            <p:ph idx="1"/>
          </p:nvPr>
        </p:nvSpPr>
        <p:spPr>
          <a:xfrm>
            <a:off x="1010195" y="1497874"/>
            <a:ext cx="10850880" cy="4413348"/>
          </a:xfrm>
        </p:spPr>
        <p:txBody>
          <a:bodyPr>
            <a:noAutofit/>
          </a:bodyPr>
          <a:lstStyle/>
          <a:p>
            <a:r>
              <a:rPr lang="en-US" sz="3200" dirty="0"/>
              <a:t>Empathetic listening (sometimes referred to as empathic listening) goes a step further than sympathetic listening in that an empathic listener will relate to the speaker’s experience as if it were their own.</a:t>
            </a:r>
          </a:p>
        </p:txBody>
      </p:sp>
    </p:spTree>
    <p:extLst>
      <p:ext uri="{BB962C8B-B14F-4D97-AF65-F5344CB8AC3E}">
        <p14:creationId xmlns:p14="http://schemas.microsoft.com/office/powerpoint/2010/main" val="1336794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54629" y="545733"/>
            <a:ext cx="10345782" cy="1280890"/>
          </a:xfrm>
        </p:spPr>
        <p:txBody>
          <a:bodyPr>
            <a:normAutofit/>
          </a:bodyPr>
          <a:lstStyle/>
          <a:p>
            <a:r>
              <a:rPr lang="en-US" b="1" dirty="0" smtClean="0"/>
              <a:t>WHAT MAKES FOREIGN LANGUAGE LISTENING DIFFICULT </a:t>
            </a:r>
            <a:endParaRPr lang="en-US" dirty="0"/>
          </a:p>
        </p:txBody>
      </p:sp>
      <p:sp>
        <p:nvSpPr>
          <p:cNvPr id="6" name="Content Placeholder 5"/>
          <p:cNvSpPr>
            <a:spLocks noGrp="1"/>
          </p:cNvSpPr>
          <p:nvPr>
            <p:ph idx="1"/>
          </p:nvPr>
        </p:nvSpPr>
        <p:spPr>
          <a:xfrm>
            <a:off x="1010195" y="1497874"/>
            <a:ext cx="10850880" cy="4413348"/>
          </a:xfrm>
        </p:spPr>
        <p:txBody>
          <a:bodyPr>
            <a:noAutofit/>
          </a:bodyPr>
          <a:lstStyle/>
          <a:p>
            <a:r>
              <a:rPr lang="en-US" sz="3200" dirty="0" smtClean="0"/>
              <a:t>Accent</a:t>
            </a:r>
          </a:p>
          <a:p>
            <a:r>
              <a:rPr lang="en-US" sz="3200" dirty="0" err="1" smtClean="0"/>
              <a:t>Pronunicaition</a:t>
            </a:r>
            <a:r>
              <a:rPr lang="en-US" sz="3200" dirty="0" smtClean="0"/>
              <a:t> </a:t>
            </a:r>
          </a:p>
          <a:p>
            <a:r>
              <a:rPr lang="en-US" sz="3200" dirty="0" smtClean="0"/>
              <a:t>Speed</a:t>
            </a:r>
          </a:p>
          <a:p>
            <a:r>
              <a:rPr lang="en-US" sz="3200" dirty="0" smtClean="0"/>
              <a:t>Contraction &amp; other features of spoken English </a:t>
            </a:r>
          </a:p>
          <a:p>
            <a:endParaRPr lang="en-US" sz="3200" dirty="0" smtClean="0"/>
          </a:p>
        </p:txBody>
      </p:sp>
    </p:spTree>
    <p:extLst>
      <p:ext uri="{BB962C8B-B14F-4D97-AF65-F5344CB8AC3E}">
        <p14:creationId xmlns:p14="http://schemas.microsoft.com/office/powerpoint/2010/main" val="2480005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54629" y="545733"/>
            <a:ext cx="10345782" cy="1280890"/>
          </a:xfrm>
        </p:spPr>
        <p:txBody>
          <a:bodyPr>
            <a:normAutofit/>
          </a:bodyPr>
          <a:lstStyle/>
          <a:p>
            <a:r>
              <a:rPr lang="en-US" b="1" dirty="0" smtClean="0"/>
              <a:t>How to Overcome the Challenges of listening </a:t>
            </a:r>
            <a:br>
              <a:rPr lang="en-US" b="1" dirty="0" smtClean="0"/>
            </a:br>
            <a:endParaRPr lang="en-US" dirty="0"/>
          </a:p>
        </p:txBody>
      </p:sp>
      <p:sp>
        <p:nvSpPr>
          <p:cNvPr id="6" name="Content Placeholder 5"/>
          <p:cNvSpPr>
            <a:spLocks noGrp="1"/>
          </p:cNvSpPr>
          <p:nvPr>
            <p:ph idx="1"/>
          </p:nvPr>
        </p:nvSpPr>
        <p:spPr>
          <a:xfrm>
            <a:off x="1010195" y="1497874"/>
            <a:ext cx="10850880" cy="4413348"/>
          </a:xfrm>
        </p:spPr>
        <p:txBody>
          <a:bodyPr>
            <a:noAutofit/>
          </a:bodyPr>
          <a:lstStyle/>
          <a:p>
            <a:r>
              <a:rPr lang="en-US" sz="3200" dirty="0" smtClean="0"/>
              <a:t>Listen the foreign language regularly to familiarize </a:t>
            </a:r>
          </a:p>
          <a:p>
            <a:r>
              <a:rPr lang="en-US" sz="3200" dirty="0" smtClean="0"/>
              <a:t>Listen for the gist </a:t>
            </a:r>
          </a:p>
          <a:p>
            <a:r>
              <a:rPr lang="en-US" sz="3200" dirty="0" smtClean="0"/>
              <a:t>Listening daily or twice a week </a:t>
            </a:r>
          </a:p>
          <a:p>
            <a:endParaRPr lang="en-US" sz="3200" dirty="0" smtClean="0"/>
          </a:p>
        </p:txBody>
      </p:sp>
    </p:spTree>
    <p:extLst>
      <p:ext uri="{BB962C8B-B14F-4D97-AF65-F5344CB8AC3E}">
        <p14:creationId xmlns:p14="http://schemas.microsoft.com/office/powerpoint/2010/main" val="3657683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54629" y="545733"/>
            <a:ext cx="10345782" cy="1280890"/>
          </a:xfrm>
        </p:spPr>
        <p:txBody>
          <a:bodyPr>
            <a:normAutofit/>
          </a:bodyPr>
          <a:lstStyle/>
          <a:p>
            <a:r>
              <a:rPr lang="en-US" b="1" dirty="0" smtClean="0"/>
              <a:t>Improving English through listening </a:t>
            </a:r>
            <a:endParaRPr lang="en-US" dirty="0"/>
          </a:p>
        </p:txBody>
      </p:sp>
      <p:sp>
        <p:nvSpPr>
          <p:cNvPr id="6" name="Content Placeholder 5"/>
          <p:cNvSpPr>
            <a:spLocks noGrp="1"/>
          </p:cNvSpPr>
          <p:nvPr>
            <p:ph idx="1"/>
          </p:nvPr>
        </p:nvSpPr>
        <p:spPr>
          <a:xfrm>
            <a:off x="1010195" y="1497873"/>
            <a:ext cx="10694125" cy="5155475"/>
          </a:xfrm>
        </p:spPr>
        <p:txBody>
          <a:bodyPr>
            <a:noAutofit/>
          </a:bodyPr>
          <a:lstStyle/>
          <a:p>
            <a:r>
              <a:rPr lang="en-US" sz="3200" dirty="0" smtClean="0"/>
              <a:t>Maintain a listening vocabulary book. Maintain note of phrases, idioms or expression. </a:t>
            </a:r>
          </a:p>
          <a:p>
            <a:r>
              <a:rPr lang="en-US" sz="3200" dirty="0" smtClean="0"/>
              <a:t>Try to speak what you have just listened to </a:t>
            </a:r>
          </a:p>
          <a:p>
            <a:r>
              <a:rPr lang="en-US" sz="3200" dirty="0" smtClean="0"/>
              <a:t>Imitate the music of the language </a:t>
            </a:r>
          </a:p>
          <a:p>
            <a:r>
              <a:rPr lang="en-US" sz="3200" dirty="0" smtClean="0"/>
              <a:t>Focus on the grammatical structure </a:t>
            </a:r>
          </a:p>
          <a:p>
            <a:r>
              <a:rPr lang="en-US" sz="3200" dirty="0" smtClean="0"/>
              <a:t>Correct pronunciation of the words </a:t>
            </a:r>
          </a:p>
          <a:p>
            <a:r>
              <a:rPr lang="en-US" sz="3200" dirty="0" smtClean="0"/>
              <a:t>Focus on &amp; try to adopt the native stress patterns in words as well as sentences </a:t>
            </a:r>
          </a:p>
        </p:txBody>
      </p:sp>
    </p:spTree>
    <p:extLst>
      <p:ext uri="{BB962C8B-B14F-4D97-AF65-F5344CB8AC3E}">
        <p14:creationId xmlns:p14="http://schemas.microsoft.com/office/powerpoint/2010/main" val="2761125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54629" y="545733"/>
            <a:ext cx="10345782" cy="1280890"/>
          </a:xfrm>
        </p:spPr>
        <p:txBody>
          <a:bodyPr>
            <a:normAutofit/>
          </a:bodyPr>
          <a:lstStyle/>
          <a:p>
            <a:r>
              <a:rPr lang="en-US" b="1" dirty="0" smtClean="0"/>
              <a:t>Improving English through listening </a:t>
            </a:r>
            <a:endParaRPr lang="en-US" dirty="0"/>
          </a:p>
        </p:txBody>
      </p:sp>
      <p:sp>
        <p:nvSpPr>
          <p:cNvPr id="6" name="Content Placeholder 5"/>
          <p:cNvSpPr>
            <a:spLocks noGrp="1"/>
          </p:cNvSpPr>
          <p:nvPr>
            <p:ph idx="1"/>
          </p:nvPr>
        </p:nvSpPr>
        <p:spPr>
          <a:xfrm>
            <a:off x="1010195" y="1497874"/>
            <a:ext cx="10850880" cy="4413348"/>
          </a:xfrm>
        </p:spPr>
        <p:txBody>
          <a:bodyPr>
            <a:noAutofit/>
          </a:bodyPr>
          <a:lstStyle/>
          <a:p>
            <a:r>
              <a:rPr lang="en-US" sz="3200" dirty="0" smtClean="0"/>
              <a:t>Listen the foreign language regularly to familiarize </a:t>
            </a:r>
          </a:p>
          <a:p>
            <a:r>
              <a:rPr lang="en-US" sz="3200" dirty="0" smtClean="0"/>
              <a:t>Listen for the gist </a:t>
            </a:r>
          </a:p>
          <a:p>
            <a:r>
              <a:rPr lang="en-US" sz="3200" dirty="0" smtClean="0"/>
              <a:t>Listening daily or twice a week </a:t>
            </a:r>
          </a:p>
          <a:p>
            <a:endParaRPr lang="en-US" sz="3200" dirty="0" smtClean="0"/>
          </a:p>
        </p:txBody>
      </p:sp>
    </p:spTree>
    <p:extLst>
      <p:ext uri="{BB962C8B-B14F-4D97-AF65-F5344CB8AC3E}">
        <p14:creationId xmlns:p14="http://schemas.microsoft.com/office/powerpoint/2010/main" val="1846877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54629" y="545733"/>
            <a:ext cx="10345782" cy="1280890"/>
          </a:xfrm>
        </p:spPr>
        <p:txBody>
          <a:bodyPr>
            <a:normAutofit/>
          </a:bodyPr>
          <a:lstStyle/>
          <a:p>
            <a:r>
              <a:rPr lang="en-US" b="1" dirty="0" smtClean="0"/>
              <a:t>Improving English through listening </a:t>
            </a:r>
            <a:endParaRPr lang="en-US" dirty="0"/>
          </a:p>
        </p:txBody>
      </p:sp>
      <p:sp>
        <p:nvSpPr>
          <p:cNvPr id="6" name="Content Placeholder 5"/>
          <p:cNvSpPr>
            <a:spLocks noGrp="1"/>
          </p:cNvSpPr>
          <p:nvPr>
            <p:ph idx="1"/>
          </p:nvPr>
        </p:nvSpPr>
        <p:spPr>
          <a:xfrm>
            <a:off x="1010195" y="1497874"/>
            <a:ext cx="10850880" cy="4413348"/>
          </a:xfrm>
        </p:spPr>
        <p:txBody>
          <a:bodyPr>
            <a:noAutofit/>
          </a:bodyPr>
          <a:lstStyle/>
          <a:p>
            <a:r>
              <a:rPr lang="en-US" sz="3200" dirty="0" smtClean="0"/>
              <a:t>Listen the foreign language regularly to familiarize </a:t>
            </a:r>
          </a:p>
          <a:p>
            <a:r>
              <a:rPr lang="en-US" sz="3200" dirty="0" smtClean="0"/>
              <a:t>Listen for the gist </a:t>
            </a:r>
          </a:p>
          <a:p>
            <a:r>
              <a:rPr lang="en-US" sz="3200" dirty="0" smtClean="0"/>
              <a:t>Listening daily or twice a week </a:t>
            </a:r>
          </a:p>
          <a:p>
            <a:endParaRPr lang="en-US" sz="3200" dirty="0" smtClean="0"/>
          </a:p>
        </p:txBody>
      </p:sp>
    </p:spTree>
    <p:extLst>
      <p:ext uri="{BB962C8B-B14F-4D97-AF65-F5344CB8AC3E}">
        <p14:creationId xmlns:p14="http://schemas.microsoft.com/office/powerpoint/2010/main" val="3166208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54331" y="545733"/>
            <a:ext cx="10668000" cy="1280890"/>
          </a:xfrm>
        </p:spPr>
        <p:txBody>
          <a:bodyPr>
            <a:normAutofit/>
          </a:bodyPr>
          <a:lstStyle/>
          <a:p>
            <a:pPr algn="ctr"/>
            <a:r>
              <a:rPr lang="en-US" b="1" dirty="0" smtClean="0"/>
              <a:t>International Phonetic Alphabet (IPA) &amp; the Sound of English </a:t>
            </a:r>
            <a:endParaRPr lang="en-US" dirty="0"/>
          </a:p>
        </p:txBody>
      </p:sp>
      <p:sp>
        <p:nvSpPr>
          <p:cNvPr id="6" name="Content Placeholder 5"/>
          <p:cNvSpPr>
            <a:spLocks noGrp="1"/>
          </p:cNvSpPr>
          <p:nvPr>
            <p:ph idx="1"/>
          </p:nvPr>
        </p:nvSpPr>
        <p:spPr>
          <a:xfrm>
            <a:off x="1201784" y="1933302"/>
            <a:ext cx="10850880" cy="4413348"/>
          </a:xfrm>
        </p:spPr>
        <p:txBody>
          <a:bodyPr>
            <a:noAutofit/>
          </a:bodyPr>
          <a:lstStyle/>
          <a:p>
            <a:r>
              <a:rPr lang="en-US" sz="3200" dirty="0"/>
              <a:t>an </a:t>
            </a:r>
            <a:r>
              <a:rPr lang="en-US" sz="3200" dirty="0">
                <a:hlinkClick r:id="rId2"/>
              </a:rPr>
              <a:t>alphabet</a:t>
            </a:r>
            <a:r>
              <a:rPr lang="en-US" sz="3200" dirty="0"/>
              <a:t> developed in the 19th century to accurately represent the pronunciation of </a:t>
            </a:r>
            <a:r>
              <a:rPr lang="en-US" sz="3200" dirty="0">
                <a:hlinkClick r:id="rId3"/>
              </a:rPr>
              <a:t>languages</a:t>
            </a:r>
            <a:r>
              <a:rPr lang="en-US" sz="3200" dirty="0"/>
              <a:t>. One aim of the International Phonetic Alphabet (IPA) was to provide a unique symbol for each distinctive sound in a language—that is, every sound, or </a:t>
            </a:r>
            <a:r>
              <a:rPr lang="en-US" sz="3200" dirty="0">
                <a:hlinkClick r:id="rId4"/>
              </a:rPr>
              <a:t>phoneme</a:t>
            </a:r>
            <a:r>
              <a:rPr lang="en-US" sz="3200" dirty="0"/>
              <a:t>, that serves to distinguish one word from another.</a:t>
            </a:r>
          </a:p>
        </p:txBody>
      </p:sp>
    </p:spTree>
    <p:extLst>
      <p:ext uri="{BB962C8B-B14F-4D97-AF65-F5344CB8AC3E}">
        <p14:creationId xmlns:p14="http://schemas.microsoft.com/office/powerpoint/2010/main" val="426912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LISTENING? </a:t>
            </a:r>
            <a:endParaRPr lang="en-US" dirty="0"/>
          </a:p>
        </p:txBody>
      </p:sp>
      <p:sp>
        <p:nvSpPr>
          <p:cNvPr id="3" name="Content Placeholder 2"/>
          <p:cNvSpPr>
            <a:spLocks noGrp="1"/>
          </p:cNvSpPr>
          <p:nvPr>
            <p:ph idx="1"/>
          </p:nvPr>
        </p:nvSpPr>
        <p:spPr>
          <a:xfrm>
            <a:off x="2272937" y="2133599"/>
            <a:ext cx="9814560" cy="4397829"/>
          </a:xfrm>
        </p:spPr>
        <p:txBody>
          <a:bodyPr>
            <a:normAutofit fontScale="92500" lnSpcReduction="20000"/>
          </a:bodyPr>
          <a:lstStyle/>
          <a:p>
            <a:pPr algn="just"/>
            <a:r>
              <a:rPr lang="en-US" sz="3200" dirty="0" smtClean="0"/>
              <a:t>It refers to making a conscious </a:t>
            </a:r>
            <a:r>
              <a:rPr lang="en-US" sz="3200" b="1" dirty="0" smtClean="0"/>
              <a:t>MENTAL</a:t>
            </a:r>
            <a:r>
              <a:rPr lang="en-US" sz="3200" dirty="0" smtClean="0"/>
              <a:t> effort to receive, decode and interpret the oral message. </a:t>
            </a:r>
          </a:p>
          <a:p>
            <a:pPr marL="0" indent="0" algn="just">
              <a:buNone/>
            </a:pPr>
            <a:endParaRPr lang="en-US" sz="3200" dirty="0" smtClean="0"/>
          </a:p>
          <a:p>
            <a:r>
              <a:rPr lang="en-US" sz="3200" dirty="0"/>
              <a:t>the process of receiving, constructing meaning from, and responding to spoken and/or non-verbal messages</a:t>
            </a:r>
            <a:r>
              <a:rPr lang="en-US" sz="3200" dirty="0" smtClean="0"/>
              <a:t>.</a:t>
            </a:r>
          </a:p>
          <a:p>
            <a:pPr marL="0" indent="0">
              <a:buNone/>
            </a:pPr>
            <a:r>
              <a:rPr lang="en-US" sz="3200" dirty="0"/>
              <a:t/>
            </a:r>
            <a:br>
              <a:rPr lang="en-US" sz="3200" dirty="0"/>
            </a:br>
            <a:r>
              <a:rPr lang="en-US" sz="3200" b="1" dirty="0">
                <a:solidFill>
                  <a:schemeClr val="accent1">
                    <a:lumMod val="60000"/>
                    <a:lumOff val="40000"/>
                  </a:schemeClr>
                </a:solidFill>
              </a:rPr>
              <a:t>– International Listening Association</a:t>
            </a: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1212066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54331" y="545733"/>
            <a:ext cx="10668000" cy="1280890"/>
          </a:xfrm>
        </p:spPr>
        <p:txBody>
          <a:bodyPr>
            <a:normAutofit/>
          </a:bodyPr>
          <a:lstStyle/>
          <a:p>
            <a:pPr algn="ctr"/>
            <a:r>
              <a:rPr lang="en-US" b="1" dirty="0" smtClean="0"/>
              <a:t>International Phonetic Alphabet (IPA) &amp; the Sound of English </a:t>
            </a:r>
            <a:endParaRPr lang="en-US" dirty="0"/>
          </a:p>
        </p:txBody>
      </p:sp>
      <p:sp>
        <p:nvSpPr>
          <p:cNvPr id="6" name="Content Placeholder 5"/>
          <p:cNvSpPr>
            <a:spLocks noGrp="1"/>
          </p:cNvSpPr>
          <p:nvPr>
            <p:ph idx="1"/>
          </p:nvPr>
        </p:nvSpPr>
        <p:spPr>
          <a:xfrm>
            <a:off x="1201784" y="1933302"/>
            <a:ext cx="10850880" cy="4413348"/>
          </a:xfrm>
        </p:spPr>
        <p:txBody>
          <a:bodyPr>
            <a:noAutofit/>
          </a:bodyPr>
          <a:lstStyle/>
          <a:p>
            <a:r>
              <a:rPr lang="en-US" sz="3200" dirty="0" smtClean="0"/>
              <a:t>IPA enables you to </a:t>
            </a:r>
            <a:r>
              <a:rPr lang="en-US" sz="3200" dirty="0" err="1" smtClean="0"/>
              <a:t>dsicover</a:t>
            </a:r>
            <a:r>
              <a:rPr lang="en-US" sz="3200" dirty="0" smtClean="0"/>
              <a:t> correct pronunciation </a:t>
            </a:r>
          </a:p>
          <a:p>
            <a:r>
              <a:rPr lang="en-US" sz="3200" dirty="0" smtClean="0"/>
              <a:t>Each IPA symbol denotes or represents a single individual sound </a:t>
            </a:r>
          </a:p>
          <a:p>
            <a:r>
              <a:rPr lang="en-US" sz="3200" dirty="0" smtClean="0"/>
              <a:t>44 Sounds in English</a:t>
            </a:r>
            <a:endParaRPr lang="en-US" sz="3200" dirty="0"/>
          </a:p>
        </p:txBody>
      </p:sp>
    </p:spTree>
    <p:extLst>
      <p:ext uri="{BB962C8B-B14F-4D97-AF65-F5344CB8AC3E}">
        <p14:creationId xmlns:p14="http://schemas.microsoft.com/office/powerpoint/2010/main" val="2378093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54331" y="545733"/>
            <a:ext cx="10668000" cy="1280890"/>
          </a:xfrm>
        </p:spPr>
        <p:txBody>
          <a:bodyPr>
            <a:normAutofit/>
          </a:bodyPr>
          <a:lstStyle/>
          <a:p>
            <a:pPr algn="ctr"/>
            <a:r>
              <a:rPr lang="en-US" b="1" dirty="0" smtClean="0"/>
              <a:t>International Phonetic Alphabet (IPA) &amp; the Sound of English </a:t>
            </a:r>
            <a:endParaRPr lang="en-US" dirty="0"/>
          </a:p>
        </p:txBody>
      </p:sp>
      <p:sp>
        <p:nvSpPr>
          <p:cNvPr id="6" name="Content Placeholder 5"/>
          <p:cNvSpPr>
            <a:spLocks noGrp="1"/>
          </p:cNvSpPr>
          <p:nvPr>
            <p:ph idx="1"/>
          </p:nvPr>
        </p:nvSpPr>
        <p:spPr>
          <a:xfrm>
            <a:off x="1201784" y="1933302"/>
            <a:ext cx="10850880" cy="4413348"/>
          </a:xfrm>
        </p:spPr>
        <p:txBody>
          <a:bodyPr>
            <a:noAutofit/>
          </a:bodyPr>
          <a:lstStyle/>
          <a:p>
            <a:r>
              <a:rPr lang="en-US" sz="3200" dirty="0" smtClean="0"/>
              <a:t>44 Sounds in English</a:t>
            </a:r>
          </a:p>
          <a:p>
            <a:r>
              <a:rPr lang="en-US" sz="3200" dirty="0" smtClean="0"/>
              <a:t>12 vowels </a:t>
            </a:r>
          </a:p>
          <a:p>
            <a:r>
              <a:rPr lang="en-US" sz="3200" dirty="0" smtClean="0"/>
              <a:t>8 diphthongs </a:t>
            </a:r>
          </a:p>
          <a:p>
            <a:r>
              <a:rPr lang="en-US" sz="3200" dirty="0" smtClean="0"/>
              <a:t>24 consonants </a:t>
            </a:r>
            <a:endParaRPr lang="en-US" sz="3200" dirty="0"/>
          </a:p>
        </p:txBody>
      </p:sp>
    </p:spTree>
    <p:extLst>
      <p:ext uri="{BB962C8B-B14F-4D97-AF65-F5344CB8AC3E}">
        <p14:creationId xmlns:p14="http://schemas.microsoft.com/office/powerpoint/2010/main" val="1030511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54331" y="545733"/>
            <a:ext cx="10668000" cy="1280890"/>
          </a:xfrm>
        </p:spPr>
        <p:txBody>
          <a:bodyPr>
            <a:normAutofit/>
          </a:bodyPr>
          <a:lstStyle/>
          <a:p>
            <a:pPr algn="ctr"/>
            <a:r>
              <a:rPr lang="en-US" b="1" dirty="0" smtClean="0"/>
              <a:t>International Phonetic Alphabet (IPA) &amp; the Sound of English </a:t>
            </a:r>
            <a:endParaRPr lang="en-US"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5291" y="1724297"/>
            <a:ext cx="9892938" cy="4920343"/>
          </a:xfrm>
        </p:spPr>
      </p:pic>
    </p:spTree>
    <p:extLst>
      <p:ext uri="{BB962C8B-B14F-4D97-AF65-F5344CB8AC3E}">
        <p14:creationId xmlns:p14="http://schemas.microsoft.com/office/powerpoint/2010/main" val="287940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54331" y="545733"/>
            <a:ext cx="10668000" cy="1280890"/>
          </a:xfrm>
        </p:spPr>
        <p:txBody>
          <a:bodyPr>
            <a:normAutofit/>
          </a:bodyPr>
          <a:lstStyle/>
          <a:p>
            <a:pPr algn="ctr"/>
            <a:r>
              <a:rPr lang="en-US" b="1" dirty="0" smtClean="0"/>
              <a:t>International Phonetic Alphabet (IPA) &amp; the Sound of English </a:t>
            </a:r>
            <a:endParaRPr lang="en-US" dirty="0"/>
          </a:p>
        </p:txBody>
      </p:sp>
      <p:sp>
        <p:nvSpPr>
          <p:cNvPr id="3" name="Content Placeholder 2"/>
          <p:cNvSpPr>
            <a:spLocks noGrp="1"/>
          </p:cNvSpPr>
          <p:nvPr>
            <p:ph idx="1"/>
          </p:nvPr>
        </p:nvSpPr>
        <p:spPr/>
        <p:txBody>
          <a:bodyPr>
            <a:normAutofit/>
          </a:bodyPr>
          <a:lstStyle/>
          <a:p>
            <a:r>
              <a:rPr lang="en-US" sz="3200" b="1" dirty="0" smtClean="0"/>
              <a:t>VIDEO DROPPED </a:t>
            </a:r>
            <a:r>
              <a:rPr lang="en-US" sz="3200" b="1" smtClean="0"/>
              <a:t>IN </a:t>
            </a:r>
            <a:r>
              <a:rPr lang="en-US" sz="3200" b="1" smtClean="0"/>
              <a:t>GCR</a:t>
            </a:r>
            <a:r>
              <a:rPr lang="en-US" sz="3200" b="1" smtClean="0"/>
              <a:t>!</a:t>
            </a:r>
            <a:endParaRPr lang="en-US" sz="3200" b="1" dirty="0"/>
          </a:p>
        </p:txBody>
      </p:sp>
    </p:spTree>
    <p:extLst>
      <p:ext uri="{BB962C8B-B14F-4D97-AF65-F5344CB8AC3E}">
        <p14:creationId xmlns:p14="http://schemas.microsoft.com/office/powerpoint/2010/main" val="1022749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54331" y="545733"/>
            <a:ext cx="10668000" cy="1280890"/>
          </a:xfrm>
        </p:spPr>
        <p:txBody>
          <a:bodyPr>
            <a:normAutofit/>
          </a:bodyPr>
          <a:lstStyle/>
          <a:p>
            <a:pPr algn="ctr"/>
            <a:r>
              <a:rPr lang="en-US" b="1" dirty="0" smtClean="0"/>
              <a:t>EXERCISE </a:t>
            </a:r>
            <a:endParaRPr lang="en-US" dirty="0"/>
          </a:p>
        </p:txBody>
      </p:sp>
      <p:sp>
        <p:nvSpPr>
          <p:cNvPr id="3" name="Content Placeholder 2"/>
          <p:cNvSpPr>
            <a:spLocks noGrp="1"/>
          </p:cNvSpPr>
          <p:nvPr>
            <p:ph idx="1"/>
          </p:nvPr>
        </p:nvSpPr>
        <p:spPr>
          <a:xfrm>
            <a:off x="2240870" y="1419497"/>
            <a:ext cx="8915400" cy="3777622"/>
          </a:xfrm>
        </p:spPr>
        <p:txBody>
          <a:bodyPr>
            <a:normAutofit/>
          </a:bodyPr>
          <a:lstStyle/>
          <a:p>
            <a:r>
              <a:rPr lang="en-US" sz="3200" dirty="0" smtClean="0"/>
              <a:t>Commonly mispronounce words in Pakistan. (pg. 132) </a:t>
            </a:r>
          </a:p>
          <a:p>
            <a:r>
              <a:rPr lang="en-US" sz="3200" dirty="0" smtClean="0"/>
              <a:t>Check up their correct pronunciation in a dictionary </a:t>
            </a:r>
            <a:endParaRPr lang="en-US" sz="3200" dirty="0"/>
          </a:p>
        </p:txBody>
      </p:sp>
    </p:spTree>
    <p:extLst>
      <p:ext uri="{BB962C8B-B14F-4D97-AF65-F5344CB8AC3E}">
        <p14:creationId xmlns:p14="http://schemas.microsoft.com/office/powerpoint/2010/main" val="2493669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54331" y="545733"/>
            <a:ext cx="10668000" cy="1280890"/>
          </a:xfrm>
        </p:spPr>
        <p:txBody>
          <a:bodyPr>
            <a:normAutofit/>
          </a:bodyPr>
          <a:lstStyle/>
          <a:p>
            <a:pPr algn="ctr"/>
            <a:r>
              <a:rPr lang="en-US" b="1" dirty="0" smtClean="0"/>
              <a:t>SPEAKING TASK </a:t>
            </a:r>
            <a:endParaRPr lang="en-US" dirty="0"/>
          </a:p>
        </p:txBody>
      </p:sp>
      <p:sp>
        <p:nvSpPr>
          <p:cNvPr id="3" name="Content Placeholder 2"/>
          <p:cNvSpPr>
            <a:spLocks noGrp="1"/>
          </p:cNvSpPr>
          <p:nvPr>
            <p:ph idx="1"/>
          </p:nvPr>
        </p:nvSpPr>
        <p:spPr>
          <a:xfrm>
            <a:off x="2240870" y="1419497"/>
            <a:ext cx="8915400" cy="3777622"/>
          </a:xfrm>
        </p:spPr>
        <p:txBody>
          <a:bodyPr>
            <a:normAutofit lnSpcReduction="10000"/>
          </a:bodyPr>
          <a:lstStyle/>
          <a:p>
            <a:r>
              <a:rPr lang="en-US" sz="3200" dirty="0" smtClean="0"/>
              <a:t>Choose any one topic &amp; brainstorm some points. Share your thoughts with the class. </a:t>
            </a:r>
          </a:p>
          <a:p>
            <a:r>
              <a:rPr lang="en-US" sz="3200" dirty="0" smtClean="0"/>
              <a:t>1. Who am I? </a:t>
            </a:r>
          </a:p>
          <a:p>
            <a:r>
              <a:rPr lang="en-US" sz="3200" dirty="0" smtClean="0"/>
              <a:t>For the bright future, you have to work in the present </a:t>
            </a:r>
          </a:p>
          <a:p>
            <a:r>
              <a:rPr lang="en-US" sz="3200" dirty="0" smtClean="0"/>
              <a:t>What annoys you the most &amp; how you deal with this anger then? </a:t>
            </a:r>
            <a:endParaRPr lang="en-US" sz="3200" dirty="0"/>
          </a:p>
        </p:txBody>
      </p:sp>
    </p:spTree>
    <p:extLst>
      <p:ext uri="{BB962C8B-B14F-4D97-AF65-F5344CB8AC3E}">
        <p14:creationId xmlns:p14="http://schemas.microsoft.com/office/powerpoint/2010/main" val="382970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7 Types of Listening Styles</a:t>
            </a:r>
          </a:p>
        </p:txBody>
      </p:sp>
      <p:sp>
        <p:nvSpPr>
          <p:cNvPr id="3" name="Content Placeholder 2"/>
          <p:cNvSpPr>
            <a:spLocks noGrp="1"/>
          </p:cNvSpPr>
          <p:nvPr>
            <p:ph idx="1"/>
          </p:nvPr>
        </p:nvSpPr>
        <p:spPr>
          <a:xfrm>
            <a:off x="2272937" y="2133599"/>
            <a:ext cx="9814560" cy="4397829"/>
          </a:xfrm>
        </p:spPr>
        <p:txBody>
          <a:bodyPr>
            <a:normAutofit fontScale="92500" lnSpcReduction="20000"/>
          </a:bodyPr>
          <a:lstStyle/>
          <a:p>
            <a:pPr algn="just"/>
            <a:r>
              <a:rPr lang="en-US" sz="3200" b="1" dirty="0"/>
              <a:t>Discriminative </a:t>
            </a:r>
            <a:r>
              <a:rPr lang="en-US" sz="3200" b="1" dirty="0" smtClean="0"/>
              <a:t>listening</a:t>
            </a:r>
          </a:p>
          <a:p>
            <a:r>
              <a:rPr lang="en-US" sz="3200" b="1" dirty="0"/>
              <a:t>Comprehensive </a:t>
            </a:r>
            <a:r>
              <a:rPr lang="en-US" sz="3200" b="1" dirty="0" smtClean="0"/>
              <a:t>listening</a:t>
            </a:r>
          </a:p>
          <a:p>
            <a:r>
              <a:rPr lang="en-US" sz="3200" b="1" dirty="0"/>
              <a:t>Informational </a:t>
            </a:r>
            <a:r>
              <a:rPr lang="en-US" sz="3200" b="1" dirty="0" smtClean="0"/>
              <a:t>listening</a:t>
            </a:r>
          </a:p>
          <a:p>
            <a:r>
              <a:rPr lang="en-US" sz="3200" b="1" dirty="0"/>
              <a:t>Critical </a:t>
            </a:r>
            <a:r>
              <a:rPr lang="en-US" sz="3200" b="1" dirty="0" smtClean="0"/>
              <a:t>listening</a:t>
            </a:r>
          </a:p>
          <a:p>
            <a:r>
              <a:rPr lang="en-US" sz="3200" b="1" dirty="0"/>
              <a:t>Biased </a:t>
            </a:r>
            <a:r>
              <a:rPr lang="en-US" sz="3200" b="1" dirty="0" smtClean="0"/>
              <a:t>listening</a:t>
            </a:r>
          </a:p>
          <a:p>
            <a:r>
              <a:rPr lang="en-US" sz="3200" b="1" dirty="0"/>
              <a:t>Sympathetic </a:t>
            </a:r>
            <a:r>
              <a:rPr lang="en-US" sz="3200" b="1" dirty="0" smtClean="0"/>
              <a:t>listening</a:t>
            </a:r>
          </a:p>
          <a:p>
            <a:r>
              <a:rPr lang="en-US" sz="3200" b="1" dirty="0"/>
              <a:t>Therapeutic listening and empathetic listening</a:t>
            </a: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214466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t>Discriminative </a:t>
            </a:r>
            <a:r>
              <a:rPr lang="en-US" b="1" dirty="0" smtClean="0"/>
              <a:t>Listening</a:t>
            </a:r>
            <a:endParaRPr lang="en-US" b="1" dirty="0"/>
          </a:p>
        </p:txBody>
      </p:sp>
      <p:sp>
        <p:nvSpPr>
          <p:cNvPr id="3" name="Content Placeholder 2"/>
          <p:cNvSpPr>
            <a:spLocks noGrp="1"/>
          </p:cNvSpPr>
          <p:nvPr>
            <p:ph idx="1"/>
          </p:nvPr>
        </p:nvSpPr>
        <p:spPr>
          <a:xfrm>
            <a:off x="1759131" y="1436914"/>
            <a:ext cx="10328365" cy="4865915"/>
          </a:xfrm>
        </p:spPr>
        <p:txBody>
          <a:bodyPr>
            <a:normAutofit fontScale="25000" lnSpcReduction="20000"/>
          </a:bodyPr>
          <a:lstStyle/>
          <a:p>
            <a:r>
              <a:rPr lang="en-US" sz="12800" b="1" dirty="0"/>
              <a:t>Discriminative listening</a:t>
            </a:r>
            <a:r>
              <a:rPr lang="en-US" sz="12800" dirty="0"/>
              <a:t> is first developed at a very early </a:t>
            </a:r>
            <a:r>
              <a:rPr lang="en-US" sz="12800" dirty="0" smtClean="0"/>
              <a:t>age</a:t>
            </a:r>
          </a:p>
          <a:p>
            <a:r>
              <a:rPr lang="en-US" sz="12800" dirty="0"/>
              <a:t>This is the most basic form of listening and does not involve the understanding of the meaning of words or phrases but merely the different sounds that are produced. </a:t>
            </a:r>
            <a:endParaRPr lang="en-US" sz="12800" dirty="0" smtClean="0"/>
          </a:p>
          <a:p>
            <a:r>
              <a:rPr lang="en-US" sz="12800" dirty="0" smtClean="0"/>
              <a:t> </a:t>
            </a:r>
            <a:r>
              <a:rPr lang="en-US" sz="12800" dirty="0"/>
              <a:t>In early childhood, for example, a distinction is made between the sounds of the voices of the parents – the voice of the father sounds different to that of the mother.</a:t>
            </a:r>
            <a:br>
              <a:rPr lang="en-US" sz="12800" dirty="0"/>
            </a:br>
            <a:r>
              <a:rPr lang="en-US" sz="12800" dirty="0"/>
              <a:t/>
            </a:r>
            <a:br>
              <a:rPr lang="en-US" sz="12800" dirty="0"/>
            </a:br>
            <a:endParaRPr lang="en-US" sz="12800" dirty="0" smtClean="0"/>
          </a:p>
          <a:p>
            <a:pPr marL="0" indent="0">
              <a:buNone/>
            </a:pPr>
            <a:r>
              <a:rPr lang="en-US" sz="3200" dirty="0"/>
              <a:t/>
            </a:r>
            <a:br>
              <a:rPr lang="en-US" sz="3200" dirty="0"/>
            </a:br>
            <a:r>
              <a:rPr lang="en-US" sz="3200" dirty="0" smtClean="0"/>
              <a:t/>
            </a:r>
            <a:br>
              <a:rPr lang="en-US" sz="3200" dirty="0" smtClean="0"/>
            </a:br>
            <a:r>
              <a:rPr lang="en-US" sz="3200" dirty="0" smtClean="0"/>
              <a:t/>
            </a:r>
            <a:br>
              <a:rPr lang="en-US" sz="3200" dirty="0" smtClean="0"/>
            </a:br>
            <a:endParaRPr lang="en-US" sz="3200" dirty="0"/>
          </a:p>
        </p:txBody>
      </p:sp>
    </p:spTree>
    <p:extLst>
      <p:ext uri="{BB962C8B-B14F-4D97-AF65-F5344CB8AC3E}">
        <p14:creationId xmlns:p14="http://schemas.microsoft.com/office/powerpoint/2010/main" val="1074735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674" y="267059"/>
            <a:ext cx="8911687" cy="1280890"/>
          </a:xfrm>
        </p:spPr>
        <p:txBody>
          <a:bodyPr/>
          <a:lstStyle/>
          <a:p>
            <a:pPr algn="just"/>
            <a:r>
              <a:rPr lang="en-US" b="1" dirty="0"/>
              <a:t>Discriminative </a:t>
            </a:r>
            <a:r>
              <a:rPr lang="en-US" b="1" dirty="0" smtClean="0"/>
              <a:t>Listening</a:t>
            </a:r>
            <a:endParaRPr lang="en-US" b="1" dirty="0"/>
          </a:p>
        </p:txBody>
      </p:sp>
      <p:sp>
        <p:nvSpPr>
          <p:cNvPr id="3" name="Content Placeholder 2"/>
          <p:cNvSpPr>
            <a:spLocks noGrp="1"/>
          </p:cNvSpPr>
          <p:nvPr>
            <p:ph idx="1"/>
          </p:nvPr>
        </p:nvSpPr>
        <p:spPr>
          <a:xfrm>
            <a:off x="957943" y="1314994"/>
            <a:ext cx="11129553" cy="4987835"/>
          </a:xfrm>
        </p:spPr>
        <p:txBody>
          <a:bodyPr>
            <a:noAutofit/>
          </a:bodyPr>
          <a:lstStyle/>
          <a:p>
            <a:r>
              <a:rPr lang="en-US" sz="2400" b="1" dirty="0" smtClean="0"/>
              <a:t>Example</a:t>
            </a:r>
            <a:endParaRPr lang="en-US" sz="2400" b="1" dirty="0"/>
          </a:p>
          <a:p>
            <a:pPr marL="0" indent="0">
              <a:buNone/>
            </a:pPr>
            <a:r>
              <a:rPr lang="en-US" sz="2800" dirty="0"/>
              <a:t>Imagine yourself surrounded by people who are speaking a language that you cannot understand.   Perhaps passing through an airport in another country.  You can probably distinguish between different voices, male and female, young and old and also gain some understanding about what is going on around you based on the tone of voice, mannerisms and body language of the other people.  You are not understanding what is being said but using discriminative listening to gain some level of comprehension of your surroundings.</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a:r>
            <a:br>
              <a:rPr lang="en-US" sz="2400" dirty="0"/>
            </a:br>
            <a:endParaRPr lang="en-US" sz="2400" dirty="0" smtClean="0"/>
          </a:p>
          <a:p>
            <a:pPr marL="0" indent="0">
              <a:buNone/>
            </a:pPr>
            <a:r>
              <a:rPr lang="en-US" sz="2400" dirty="0"/>
              <a:t/>
            </a:r>
            <a:br>
              <a:rPr lang="en-US" sz="2400" dirty="0"/>
            </a:br>
            <a:r>
              <a:rPr lang="en-US" sz="2400" dirty="0" smtClean="0"/>
              <a:t/>
            </a:r>
            <a:br>
              <a:rPr lang="en-US" sz="2400" dirty="0" smtClean="0"/>
            </a:br>
            <a:r>
              <a:rPr lang="en-US" sz="2400" dirty="0" smtClean="0"/>
              <a:t/>
            </a:r>
            <a:br>
              <a:rPr lang="en-US" sz="2400" dirty="0" smtClean="0"/>
            </a:br>
            <a:endParaRPr lang="en-US" sz="2400" dirty="0"/>
          </a:p>
        </p:txBody>
      </p:sp>
    </p:spTree>
    <p:extLst>
      <p:ext uri="{BB962C8B-B14F-4D97-AF65-F5344CB8AC3E}">
        <p14:creationId xmlns:p14="http://schemas.microsoft.com/office/powerpoint/2010/main" val="65031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a:t>Comprehensive Listening</a:t>
            </a:r>
            <a:r>
              <a:rPr lang="en-US" dirty="0"/>
              <a:t/>
            </a:r>
            <a:br>
              <a:rPr lang="en-US" dirty="0"/>
            </a:br>
            <a:r>
              <a:rPr lang="en-US" dirty="0"/>
              <a:t/>
            </a:r>
            <a:br>
              <a:rPr lang="en-US" dirty="0"/>
            </a:br>
            <a:endParaRPr lang="en-US" dirty="0"/>
          </a:p>
        </p:txBody>
      </p:sp>
      <p:sp>
        <p:nvSpPr>
          <p:cNvPr id="6" name="Content Placeholder 5"/>
          <p:cNvSpPr>
            <a:spLocks noGrp="1"/>
          </p:cNvSpPr>
          <p:nvPr>
            <p:ph idx="1"/>
          </p:nvPr>
        </p:nvSpPr>
        <p:spPr/>
        <p:txBody>
          <a:bodyPr/>
          <a:lstStyle/>
          <a:p>
            <a:r>
              <a:rPr lang="en-US" dirty="0"/>
              <a:t>Comprehensive listening requires basic language skills and vocabulary to understand what is being communicated through a speaker’s words</a:t>
            </a:r>
            <a:r>
              <a:rPr lang="en-US" dirty="0" smtClean="0"/>
              <a:t>.</a:t>
            </a:r>
          </a:p>
          <a:p>
            <a:r>
              <a:rPr lang="en-US" dirty="0"/>
              <a:t>people use comprehensive listening paired with verbal cues to understand what messages are being communicated to them.</a:t>
            </a:r>
          </a:p>
        </p:txBody>
      </p:sp>
    </p:spTree>
    <p:extLst>
      <p:ext uri="{BB962C8B-B14F-4D97-AF65-F5344CB8AC3E}">
        <p14:creationId xmlns:p14="http://schemas.microsoft.com/office/powerpoint/2010/main" val="321079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a:t>Comprehensive Listening</a:t>
            </a:r>
            <a:r>
              <a:rPr lang="en-US" dirty="0"/>
              <a:t/>
            </a:r>
            <a:br>
              <a:rPr lang="en-US" dirty="0"/>
            </a:br>
            <a:r>
              <a:rPr lang="en-US" dirty="0"/>
              <a:t/>
            </a:r>
            <a:br>
              <a:rPr lang="en-US" dirty="0"/>
            </a:br>
            <a:endParaRPr lang="en-US" dirty="0"/>
          </a:p>
        </p:txBody>
      </p:sp>
      <p:sp>
        <p:nvSpPr>
          <p:cNvPr id="6" name="Content Placeholder 5"/>
          <p:cNvSpPr>
            <a:spLocks noGrp="1"/>
          </p:cNvSpPr>
          <p:nvPr>
            <p:ph idx="1"/>
          </p:nvPr>
        </p:nvSpPr>
        <p:spPr>
          <a:xfrm>
            <a:off x="1950720" y="2133600"/>
            <a:ext cx="9553892" cy="3777622"/>
          </a:xfrm>
        </p:spPr>
        <p:txBody>
          <a:bodyPr>
            <a:noAutofit/>
          </a:bodyPr>
          <a:lstStyle/>
          <a:p>
            <a:r>
              <a:rPr lang="en-US" sz="3200" dirty="0"/>
              <a:t>Comprehensive listening requires basic language skills and vocabulary to understand what is being communicated through a speaker’s words</a:t>
            </a:r>
            <a:r>
              <a:rPr lang="en-US" sz="3200" dirty="0" smtClean="0"/>
              <a:t>.</a:t>
            </a:r>
          </a:p>
          <a:p>
            <a:r>
              <a:rPr lang="en-US" sz="3200" dirty="0"/>
              <a:t>people use comprehensive listening paired with verbal cues to understand what messages are being communicated to them.</a:t>
            </a:r>
          </a:p>
        </p:txBody>
      </p:sp>
    </p:spTree>
    <p:extLst>
      <p:ext uri="{BB962C8B-B14F-4D97-AF65-F5344CB8AC3E}">
        <p14:creationId xmlns:p14="http://schemas.microsoft.com/office/powerpoint/2010/main" val="50646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a:t>Comprehensive Listening</a:t>
            </a:r>
            <a:r>
              <a:rPr lang="en-US" dirty="0"/>
              <a:t/>
            </a:r>
            <a:br>
              <a:rPr lang="en-US" dirty="0"/>
            </a:br>
            <a:r>
              <a:rPr lang="en-US" dirty="0"/>
              <a:t/>
            </a:r>
            <a:br>
              <a:rPr lang="en-US" dirty="0"/>
            </a:br>
            <a:endParaRPr lang="en-US" dirty="0"/>
          </a:p>
        </p:txBody>
      </p:sp>
      <p:sp>
        <p:nvSpPr>
          <p:cNvPr id="6" name="Content Placeholder 5"/>
          <p:cNvSpPr>
            <a:spLocks noGrp="1"/>
          </p:cNvSpPr>
          <p:nvPr>
            <p:ph idx="1"/>
          </p:nvPr>
        </p:nvSpPr>
        <p:spPr>
          <a:xfrm>
            <a:off x="1950720" y="2133600"/>
            <a:ext cx="9553892" cy="3777622"/>
          </a:xfrm>
        </p:spPr>
        <p:txBody>
          <a:bodyPr>
            <a:noAutofit/>
          </a:bodyPr>
          <a:lstStyle/>
          <a:p>
            <a:r>
              <a:rPr lang="en-US" sz="3200" dirty="0"/>
              <a:t>Comprehensive listening requires basic language skills and vocabulary to understand what is being communicated through a speaker’s words</a:t>
            </a:r>
            <a:r>
              <a:rPr lang="en-US" sz="3200" dirty="0" smtClean="0"/>
              <a:t>.</a:t>
            </a:r>
          </a:p>
          <a:p>
            <a:r>
              <a:rPr lang="en-US" sz="3200" dirty="0"/>
              <a:t>people use comprehensive listening paired with verbal cues to understand what messages are being communicated to them.</a:t>
            </a:r>
          </a:p>
        </p:txBody>
      </p:sp>
    </p:spTree>
    <p:extLst>
      <p:ext uri="{BB962C8B-B14F-4D97-AF65-F5344CB8AC3E}">
        <p14:creationId xmlns:p14="http://schemas.microsoft.com/office/powerpoint/2010/main" val="360058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a:t>Informational listening</a:t>
            </a:r>
            <a:endParaRPr lang="en-US" dirty="0"/>
          </a:p>
        </p:txBody>
      </p:sp>
      <p:sp>
        <p:nvSpPr>
          <p:cNvPr id="6" name="Content Placeholder 5"/>
          <p:cNvSpPr>
            <a:spLocks noGrp="1"/>
          </p:cNvSpPr>
          <p:nvPr>
            <p:ph idx="1"/>
          </p:nvPr>
        </p:nvSpPr>
        <p:spPr>
          <a:xfrm>
            <a:off x="1602377" y="2133600"/>
            <a:ext cx="10258697" cy="3777622"/>
          </a:xfrm>
        </p:spPr>
        <p:txBody>
          <a:bodyPr>
            <a:noAutofit/>
          </a:bodyPr>
          <a:lstStyle/>
          <a:p>
            <a:r>
              <a:rPr lang="en-US" sz="3200" dirty="0"/>
              <a:t>  Informational listening (or informative listening) is the type of listening people use when they are trying to learn. </a:t>
            </a:r>
            <a:endParaRPr lang="en-US" sz="3200" dirty="0" smtClean="0"/>
          </a:p>
          <a:p>
            <a:r>
              <a:rPr lang="en-US" sz="3200" dirty="0"/>
              <a:t> Informational listening builds upon basic comprehensive listening and requires a high level of concentration and engagement to understand new concepts and comprehend technical jargon. </a:t>
            </a:r>
          </a:p>
        </p:txBody>
      </p:sp>
    </p:spTree>
    <p:extLst>
      <p:ext uri="{BB962C8B-B14F-4D97-AF65-F5344CB8AC3E}">
        <p14:creationId xmlns:p14="http://schemas.microsoft.com/office/powerpoint/2010/main" val="950196614"/>
      </p:ext>
    </p:extLst>
  </p:cSld>
  <p:clrMapOvr>
    <a:masterClrMapping/>
  </p:clrMapOvr>
</p:sld>
</file>

<file path=ppt/theme/theme1.xml><?xml version="1.0" encoding="utf-8"?>
<a:theme xmlns:a="http://schemas.openxmlformats.org/drawingml/2006/main" name="Wisp">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TM02892315[[fn=Wisp]]</Template>
  <TotalTime>201</TotalTime>
  <Words>723</Words>
  <Application>Microsoft Office PowerPoint</Application>
  <PresentationFormat>Widescreen</PresentationFormat>
  <Paragraphs>96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Gothic</vt:lpstr>
      <vt:lpstr>Wingdings 3</vt:lpstr>
      <vt:lpstr>Wisp</vt:lpstr>
      <vt:lpstr>ENGLISH LISTENING SKILLS</vt:lpstr>
      <vt:lpstr>WHAT IS LISTENING? </vt:lpstr>
      <vt:lpstr>7 Types of Listening Styles</vt:lpstr>
      <vt:lpstr>Discriminative Listening</vt:lpstr>
      <vt:lpstr>Discriminative Listening</vt:lpstr>
      <vt:lpstr>Comprehensive Listening  </vt:lpstr>
      <vt:lpstr>Comprehensive Listening  </vt:lpstr>
      <vt:lpstr>Comprehensive Listening  </vt:lpstr>
      <vt:lpstr>Informational listening</vt:lpstr>
      <vt:lpstr>Critical listening</vt:lpstr>
      <vt:lpstr>Biased listening</vt:lpstr>
      <vt:lpstr>Sympathetic listening</vt:lpstr>
      <vt:lpstr>Therapeutic listening and Empathetic listening</vt:lpstr>
      <vt:lpstr>WHAT MAKES FOREIGN LANGUAGE LISTENING DIFFICULT </vt:lpstr>
      <vt:lpstr>How to Overcome the Challenges of listening  </vt:lpstr>
      <vt:lpstr>Improving English through listening </vt:lpstr>
      <vt:lpstr>Improving English through listening </vt:lpstr>
      <vt:lpstr>Improving English through listening </vt:lpstr>
      <vt:lpstr>International Phonetic Alphabet (IPA) &amp; the Sound of English </vt:lpstr>
      <vt:lpstr>International Phonetic Alphabet (IPA) &amp; the Sound of English </vt:lpstr>
      <vt:lpstr>International Phonetic Alphabet (IPA) &amp; the Sound of English </vt:lpstr>
      <vt:lpstr>International Phonetic Alphabet (IPA) &amp; the Sound of English </vt:lpstr>
      <vt:lpstr>International Phonetic Alphabet (IPA) &amp; the Sound of English </vt:lpstr>
      <vt:lpstr>EXERCISE </vt:lpstr>
      <vt:lpstr>SPEAKING TASK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LISTENING SKILLS</dc:title>
  <dc:creator>lab4</dc:creator>
  <cp:lastModifiedBy>Mustaafaa</cp:lastModifiedBy>
  <cp:revision>15</cp:revision>
  <dcterms:created xsi:type="dcterms:W3CDTF">2021-02-23T03:37:53Z</dcterms:created>
  <dcterms:modified xsi:type="dcterms:W3CDTF">2021-02-23T07:24:37Z</dcterms:modified>
</cp:coreProperties>
</file>