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7"/>
  </p:notesMasterIdLst>
  <p:sldIdLst>
    <p:sldId id="276" r:id="rId2"/>
    <p:sldId id="294" r:id="rId3"/>
    <p:sldId id="277" r:id="rId4"/>
    <p:sldId id="281" r:id="rId5"/>
    <p:sldId id="292" r:id="rId6"/>
    <p:sldId id="293" r:id="rId7"/>
    <p:sldId id="282" r:id="rId8"/>
    <p:sldId id="297" r:id="rId9"/>
    <p:sldId id="298" r:id="rId10"/>
    <p:sldId id="288" r:id="rId11"/>
    <p:sldId id="296" r:id="rId12"/>
    <p:sldId id="299" r:id="rId13"/>
    <p:sldId id="301" r:id="rId14"/>
    <p:sldId id="302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4" y="3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0:23.78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24575,'26'0'0,"34"5"0,-7 0 0,952 89-1318,765 54-2279,-655-112 1224,0-31-96,502-63 849,-924 7 3271,-639 46-1181,128-6 2428,-164 11-4731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3:35.64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62 24575,'2938'-21'-2949,"3920"-19"-4644,-3006 118 6971,-2610-31 4031,-1185-46-3845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08:15.33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24575,'26'0'0,"34"5"0,-7 0 0,952 89-1318,765 54-2279,-655-112 1224,0-31-96,502-63 849,-924 7 3271,-639 46-1181,128-6 2428,-164 11-4731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09:11.40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1440 1000 24575,'-415'-250'0,"51"27"0,271 172 0,1-4 0,-108-87 0,150 97 0,-48-56 0,17 17 0,35 35-1365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09:49.57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1275 1 24575,'-144'132'0,"-13"13"0,55-36 0,-59 58 0,102-107 0,40-39 0,-1 0 0,-1-1 0,-1-1 0,-1-1 0,-32 19 0,40-28 0,0 1 0,0 1 0,1 0 0,0 1 0,1 1 0,1 0 0,0 1 0,0 0 0,-15 26 0,21-32 0,0 0 0,-1-1 0,1 0 0,-2 0 0,1-1 0,-1 0 0,0 0 0,0 0 0,-13 5 0,11-5 0,0 0 0,0 1 0,0 0 0,1 0 0,-16 17 0,9-4 0,7-8 0,-1 0 0,0-1 0,0-1 0,-15 13 0,-78 56-1365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5:05.35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62 24575,'2938'-21'-2949,"3920"-19"-4644,-3006 118 6971,-2610-31 4031,-1185-46-3845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6:05.69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62 24575,'2938'-21'-2949,"3920"-19"-4644,-3006 118 6971,-2610-31 4031,-1185-46-3845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21:11.5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57 24575,'324'-7'0,"-12"0"0,-302 7 0,51 0 0,82-5 0,45-10 0,-125 11 0,1 0 0,65 2 0,45-2 0,542-5 0,-478 10 0,1849-1 0,-1882 7 0,-31 0 0,-59-7 0,38 0 0,-50 7 0,-68-4 0,51 1 0,3-4 0,-42 0 0,0 0 0,67 6 0,73 2 0,-42-2 0,-17 0 0,163-4 0,-216-2 0,-46 1 0,0 0 0,35 4 0,-30-2 0,35 1 0,164-4 0,31 0 0,-162 7 0,-66-4 0,53 2 0,-14-5 0,-42-1 0,1 1 0,0 1 0,41 4 0,-27-2 0,-1 0 0,0-2 0,62-1 0,54 1 0,-126 2 0,37 4 0,-39-4 0,17 3 269,-32-3-814,-1-1 1,36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0:23.78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1440 1000 24575,'-415'-250'0,"51"27"0,271 172 0,1-4 0,-108-87 0,150 97 0,-48-56 0,17 17 0,35 35-1365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0:23.78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1275 1 24575,'-144'132'0,"-13"13"0,55-36 0,-59 58 0,102-107 0,40-39 0,-1 0 0,-1-1 0,-1-1 0,-1-1 0,-32 19 0,40-28 0,0 1 0,0 1 0,1 0 0,0 1 0,1 1 0,1 0 0,0 1 0,0 0 0,-15 26 0,21-32 0,0 0 0,-1-1 0,1 0 0,-2 0 0,1-1 0,-1 0 0,0 0 0,0 0 0,-13 5 0,11-5 0,0 0 0,0 1 0,0 0 0,1 0 0,-16 17 0,9-4 0,7-8 0,-1 0 0,0-1 0,0-1 0,-15 13 0,-78 56-1365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6:58.58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62 24575,'2938'-21'-2949,"3920"-19"-4644,-3006 118 6971,-2610-31 4031,-1185-46-3845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5:09:56.73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24575,'14'0'0,"19"3"0,-4-1 0,518 50-1318,416 29-2279,-356-61 1224,-1-18-96,274-33 849,-503 3 3271,-347 25-1181,69-3 2428,-89 6-4731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5:09:56.73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784 548 24575,'-226'-137'0,"28"15"0,148 94 0,-1-2 0,-57-48 0,80 53 0,-25-30 0,9 9 0,19 19-1365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5:09:56.7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694 1 24575,'-78'72'0,"-8"8"0,31-21 0,-33 33 0,56-59 0,22-22 0,-1 1 0,0-1 0,-1-1 0,-1 0 0,-17 10 0,22-15 0,0 1 0,0 0 0,0 0 0,0 0 0,1 1 0,1 0 0,-1 1 0,1 0 0,-9 14 0,12-18 0,0 0 0,-1 0 0,1 0 0,-2 0 0,1-1 0,0 1 0,0-1 0,-1 0 0,-6 3 0,5-3 0,1 1 0,0 0 0,-1-1 0,1 1 0,-8 9 0,4-2 0,4-4 0,0-1 0,-1 0 0,1 0 0,-9 7 0,-42 30-1365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20:10.3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0 125 24575,'79'-2'0,"94"-15"0,-73 6 0,747-35 0,-747 47 0,-12 1 0,131-12 0,79-7 0,5 18 0,-104 0 0,442-1 0,-607-1 0,66-10 0,-63 5 0,52-1 0,479 6 0,-272 2 0,726-1 0,-971 2 0,61 9 0,23 1 0,58-12 0,35 1 0,-134 10 0,-59-6 0,37 2 0,59 6 0,-87-7 0,64 1 0,-89-7 0,-1 0 0,0 0 0,-1 1 0,1 1 0,26 5 0,1 3 0,1 0 0,0-3 0,1-1 0,72 1 0,407-9-1365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5:14:49.32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62 24575,'2938'-21'-2949,"3920"-19"-4644,-3006 118 6971,-2610-31 4031,-1185-46-3845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E10EF-2B17-4808-A22D-10159BE7BC5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CF37-1D18-4091-8848-27C50A66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ie-graph-illustration-66962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dell-laptop-3197390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ipad-on-top-of-wooden-table-3734603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dell-laptop-3197390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ipad-on-top-of-wooden-table-3734603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using-laptop-3740173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person-holding-tablet-374017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dell-laptop-3197390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ie-graph-illustration-669621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https://www.pexels.com/photo/pie-graph-illustration-669621/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https://www.pexels.com/photo/man-using-dell-laptop-3197390/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https://www.pexels.com/photo/photo-of-ipad-on-top-of-wooden-table-3734603/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https://www.pexels.com/photo/man-using-dell-laptop-3197390/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https://www.pexels.com/photo/photo-of-ipad-on-top-of-wooden-table-3734603/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https://www.pexels.com/photo/photo-of-people-using-laptop-3740173/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https://www.pexels.com/photo/photo-of-person-holding-tablet-3740170/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https://www.pexels.com/photo/man-using-dell-laptop-3197390/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https://www.pexels.com/photo/pie-graph-illustration-669621/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9077D-6FB4-4E29-B183-43C52C791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1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91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8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2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240865" y="1819215"/>
            <a:ext cx="3289656" cy="4382414"/>
          </a:xfrm>
          <a:custGeom>
            <a:avLst/>
            <a:gdLst>
              <a:gd name="connsiteX0" fmla="*/ 0 w 3289656"/>
              <a:gd name="connsiteY0" fmla="*/ 0 h 4382414"/>
              <a:gd name="connsiteX1" fmla="*/ 3289656 w 3289656"/>
              <a:gd name="connsiteY1" fmla="*/ 0 h 4382414"/>
              <a:gd name="connsiteX2" fmla="*/ 3289656 w 3289656"/>
              <a:gd name="connsiteY2" fmla="*/ 4382414 h 4382414"/>
              <a:gd name="connsiteX3" fmla="*/ 0 w 3289656"/>
              <a:gd name="connsiteY3" fmla="*/ 4382414 h 438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656" h="4382414">
                <a:moveTo>
                  <a:pt x="0" y="0"/>
                </a:moveTo>
                <a:lnTo>
                  <a:pt x="3289656" y="0"/>
                </a:lnTo>
                <a:lnTo>
                  <a:pt x="3289656" y="4382414"/>
                </a:lnTo>
                <a:lnTo>
                  <a:pt x="0" y="4382414"/>
                </a:lnTo>
                <a:close/>
              </a:path>
            </a:pathLst>
          </a:custGeom>
          <a:noFill/>
          <a:ln w="38100"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636917" y="656372"/>
            <a:ext cx="4803581" cy="4439328"/>
          </a:xfrm>
          <a:custGeom>
            <a:avLst/>
            <a:gdLst>
              <a:gd name="connsiteX0" fmla="*/ 0 w 4803581"/>
              <a:gd name="connsiteY0" fmla="*/ 0 h 4439328"/>
              <a:gd name="connsiteX1" fmla="*/ 4803581 w 4803581"/>
              <a:gd name="connsiteY1" fmla="*/ 0 h 4439328"/>
              <a:gd name="connsiteX2" fmla="*/ 4803581 w 4803581"/>
              <a:gd name="connsiteY2" fmla="*/ 4439328 h 4439328"/>
              <a:gd name="connsiteX3" fmla="*/ 2037538 w 4803581"/>
              <a:gd name="connsiteY3" fmla="*/ 4439328 h 4439328"/>
              <a:gd name="connsiteX4" fmla="*/ 2037538 w 4803581"/>
              <a:gd name="connsiteY4" fmla="*/ 1035843 h 4439328"/>
              <a:gd name="connsiteX5" fmla="*/ 0 w 4803581"/>
              <a:gd name="connsiteY5" fmla="*/ 1035843 h 44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3581" h="4439328">
                <a:moveTo>
                  <a:pt x="0" y="0"/>
                </a:moveTo>
                <a:lnTo>
                  <a:pt x="4803581" y="0"/>
                </a:lnTo>
                <a:lnTo>
                  <a:pt x="4803581" y="4439328"/>
                </a:lnTo>
                <a:lnTo>
                  <a:pt x="2037538" y="4439328"/>
                </a:lnTo>
                <a:lnTo>
                  <a:pt x="2037538" y="1035843"/>
                </a:lnTo>
                <a:lnTo>
                  <a:pt x="0" y="1035843"/>
                </a:lnTo>
                <a:close/>
              </a:path>
            </a:pathLst>
          </a:custGeom>
          <a:noFill/>
          <a:ln w="38100"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582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63509" y="1819215"/>
            <a:ext cx="3289656" cy="4382414"/>
          </a:xfrm>
          <a:custGeom>
            <a:avLst/>
            <a:gdLst>
              <a:gd name="connsiteX0" fmla="*/ 0 w 3289656"/>
              <a:gd name="connsiteY0" fmla="*/ 0 h 4382414"/>
              <a:gd name="connsiteX1" fmla="*/ 3289656 w 3289656"/>
              <a:gd name="connsiteY1" fmla="*/ 0 h 4382414"/>
              <a:gd name="connsiteX2" fmla="*/ 3289656 w 3289656"/>
              <a:gd name="connsiteY2" fmla="*/ 4382414 h 4382414"/>
              <a:gd name="connsiteX3" fmla="*/ 0 w 3289656"/>
              <a:gd name="connsiteY3" fmla="*/ 4382414 h 438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656" h="4382414">
                <a:moveTo>
                  <a:pt x="0" y="0"/>
                </a:moveTo>
                <a:lnTo>
                  <a:pt x="3289656" y="0"/>
                </a:lnTo>
                <a:lnTo>
                  <a:pt x="3289656" y="4382414"/>
                </a:lnTo>
                <a:lnTo>
                  <a:pt x="0" y="4382414"/>
                </a:lnTo>
                <a:close/>
              </a:path>
            </a:pathLst>
          </a:custGeom>
          <a:noFill/>
          <a:ln w="38100"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53533" y="656372"/>
            <a:ext cx="4803581" cy="4439328"/>
          </a:xfrm>
          <a:custGeom>
            <a:avLst/>
            <a:gdLst>
              <a:gd name="connsiteX0" fmla="*/ 0 w 4803581"/>
              <a:gd name="connsiteY0" fmla="*/ 0 h 4439328"/>
              <a:gd name="connsiteX1" fmla="*/ 4803581 w 4803581"/>
              <a:gd name="connsiteY1" fmla="*/ 0 h 4439328"/>
              <a:gd name="connsiteX2" fmla="*/ 4803581 w 4803581"/>
              <a:gd name="connsiteY2" fmla="*/ 1035843 h 4439328"/>
              <a:gd name="connsiteX3" fmla="*/ 2766043 w 4803581"/>
              <a:gd name="connsiteY3" fmla="*/ 1035843 h 4439328"/>
              <a:gd name="connsiteX4" fmla="*/ 2766043 w 4803581"/>
              <a:gd name="connsiteY4" fmla="*/ 4439328 h 4439328"/>
              <a:gd name="connsiteX5" fmla="*/ 0 w 4803581"/>
              <a:gd name="connsiteY5" fmla="*/ 4439328 h 44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3581" h="4439328">
                <a:moveTo>
                  <a:pt x="0" y="0"/>
                </a:moveTo>
                <a:lnTo>
                  <a:pt x="4803581" y="0"/>
                </a:lnTo>
                <a:lnTo>
                  <a:pt x="4803581" y="1035843"/>
                </a:lnTo>
                <a:lnTo>
                  <a:pt x="2766043" y="1035843"/>
                </a:lnTo>
                <a:lnTo>
                  <a:pt x="2766043" y="4439328"/>
                </a:lnTo>
                <a:lnTo>
                  <a:pt x="0" y="4439328"/>
                </a:lnTo>
                <a:close/>
              </a:path>
            </a:pathLst>
          </a:custGeom>
          <a:noFill/>
          <a:ln w="38100"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14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59317" y="1067082"/>
            <a:ext cx="5732683" cy="5799732"/>
          </a:xfrm>
          <a:custGeom>
            <a:avLst/>
            <a:gdLst>
              <a:gd name="connsiteX0" fmla="*/ 2976083 w 5732683"/>
              <a:gd name="connsiteY0" fmla="*/ 0 h 5799732"/>
              <a:gd name="connsiteX1" fmla="*/ 5732683 w 5732683"/>
              <a:gd name="connsiteY1" fmla="*/ 2758924 h 5799732"/>
              <a:gd name="connsiteX2" fmla="*/ 5732683 w 5732683"/>
              <a:gd name="connsiteY2" fmla="*/ 5799732 h 5799732"/>
              <a:gd name="connsiteX3" fmla="*/ 2823365 w 5732683"/>
              <a:gd name="connsiteY3" fmla="*/ 5799732 h 5799732"/>
              <a:gd name="connsiteX4" fmla="*/ 4605 w 5732683"/>
              <a:gd name="connsiteY4" fmla="*/ 2977826 h 5799732"/>
              <a:gd name="connsiteX5" fmla="*/ 0 w 5732683"/>
              <a:gd name="connsiteY5" fmla="*/ 2977826 h 5799732"/>
              <a:gd name="connsiteX6" fmla="*/ 2303 w 5732683"/>
              <a:gd name="connsiteY6" fmla="*/ 2976290 h 5799732"/>
              <a:gd name="connsiteX7" fmla="*/ 0 w 5732683"/>
              <a:gd name="connsiteY7" fmla="*/ 2973985 h 5799732"/>
              <a:gd name="connsiteX8" fmla="*/ 4605 w 5732683"/>
              <a:gd name="connsiteY8" fmla="*/ 2973985 h 579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2683" h="5799732">
                <a:moveTo>
                  <a:pt x="2976083" y="0"/>
                </a:moveTo>
                <a:lnTo>
                  <a:pt x="5732683" y="2758924"/>
                </a:lnTo>
                <a:lnTo>
                  <a:pt x="5732683" y="5799732"/>
                </a:lnTo>
                <a:lnTo>
                  <a:pt x="2823365" y="5799732"/>
                </a:lnTo>
                <a:lnTo>
                  <a:pt x="4605" y="2977826"/>
                </a:lnTo>
                <a:lnTo>
                  <a:pt x="0" y="2977826"/>
                </a:lnTo>
                <a:lnTo>
                  <a:pt x="2303" y="2976290"/>
                </a:lnTo>
                <a:lnTo>
                  <a:pt x="0" y="2973985"/>
                </a:lnTo>
                <a:lnTo>
                  <a:pt x="4605" y="2973985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717800" y="3889142"/>
            <a:ext cx="5953945" cy="2980326"/>
          </a:xfrm>
          <a:custGeom>
            <a:avLst/>
            <a:gdLst>
              <a:gd name="connsiteX0" fmla="*/ 2976589 w 5953945"/>
              <a:gd name="connsiteY0" fmla="*/ 0 h 2980326"/>
              <a:gd name="connsiteX1" fmla="*/ 5953945 w 5953945"/>
              <a:gd name="connsiteY1" fmla="*/ 2980326 h 2980326"/>
              <a:gd name="connsiteX2" fmla="*/ 0 w 5953945"/>
              <a:gd name="connsiteY2" fmla="*/ 2980326 h 298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945" h="2980326">
                <a:moveTo>
                  <a:pt x="2976589" y="0"/>
                </a:moveTo>
                <a:lnTo>
                  <a:pt x="5953945" y="2980326"/>
                </a:lnTo>
                <a:lnTo>
                  <a:pt x="0" y="2980326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8360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21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74439" cy="5728447"/>
          </a:xfrm>
          <a:custGeom>
            <a:avLst/>
            <a:gdLst>
              <a:gd name="connsiteX0" fmla="*/ 0 w 9174439"/>
              <a:gd name="connsiteY0" fmla="*/ 0 h 5728447"/>
              <a:gd name="connsiteX1" fmla="*/ 9174439 w 9174439"/>
              <a:gd name="connsiteY1" fmla="*/ 0 h 5728447"/>
              <a:gd name="connsiteX2" fmla="*/ 3876852 w 9174439"/>
              <a:gd name="connsiteY2" fmla="*/ 5728447 h 5728447"/>
              <a:gd name="connsiteX3" fmla="*/ 0 w 9174439"/>
              <a:gd name="connsiteY3" fmla="*/ 1536285 h 572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4439" h="5728447">
                <a:moveTo>
                  <a:pt x="0" y="0"/>
                </a:moveTo>
                <a:lnTo>
                  <a:pt x="9174439" y="0"/>
                </a:lnTo>
                <a:lnTo>
                  <a:pt x="3876852" y="5728447"/>
                </a:lnTo>
                <a:lnTo>
                  <a:pt x="0" y="1536285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40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hyperlink" Target="https://www.free-power-point-templates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DD5A25C-91B0-41F6-9263-B1926254891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EB24EB-57F5-48F2-9751-1F0E2B2D9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DB4F5-90A7-B604-338D-C07E9029D8C8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60B02-E9E6-8EF0-3FD9-BACFFE4FA5C0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79748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  <p:sldLayoutId id="2147483915" r:id="rId20"/>
    <p:sldLayoutId id="2147483916" r:id="rId21"/>
    <p:sldLayoutId id="2147483917" r:id="rId22"/>
    <p:sldLayoutId id="214748391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3.xml"/><Relationship Id="rId5" Type="http://schemas.openxmlformats.org/officeDocument/2006/relationships/image" Target="../media/image9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.tmp"/><Relationship Id="rId7" Type="http://schemas.openxmlformats.org/officeDocument/2006/relationships/customXml" Target="../ink/ink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9.tmp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96A679B-4587-4245-8471-0E349F5FD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7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/>
          <p:cNvSpPr/>
          <p:nvPr/>
        </p:nvSpPr>
        <p:spPr>
          <a:xfrm>
            <a:off x="0" y="-19283"/>
            <a:ext cx="12192000" cy="6917113"/>
          </a:xfrm>
          <a:prstGeom prst="rect">
            <a:avLst/>
          </a:prstGeom>
          <a:gradFill>
            <a:gsLst>
              <a:gs pos="0">
                <a:schemeClr val="accent5">
                  <a:alpha val="58000"/>
                </a:schemeClr>
              </a:gs>
              <a:gs pos="49000">
                <a:schemeClr val="accent2">
                  <a:alpha val="63000"/>
                </a:schemeClr>
              </a:gs>
              <a:gs pos="100000">
                <a:schemeClr val="accent1">
                  <a:alpha val="5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4951A-C5B7-4AE1-B42A-54267495570A}"/>
              </a:ext>
            </a:extLst>
          </p:cNvPr>
          <p:cNvSpPr txBox="1"/>
          <p:nvPr/>
        </p:nvSpPr>
        <p:spPr>
          <a:xfrm>
            <a:off x="1876067" y="2307824"/>
            <a:ext cx="2015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 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8ECBA-2DA9-C941-294C-710F5176A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3" y="59113"/>
            <a:ext cx="1483207" cy="1421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63382-A411-BB50-A2C9-C60667F1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11" y="219603"/>
            <a:ext cx="5245055" cy="5402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8477" y="1384297"/>
            <a:ext cx="637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SALES &amp; FINANCE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9B683-65F2-35B2-777F-5F09964130CA}"/>
              </a:ext>
            </a:extLst>
          </p:cNvPr>
          <p:cNvSpPr txBox="1"/>
          <p:nvPr/>
        </p:nvSpPr>
        <p:spPr>
          <a:xfrm>
            <a:off x="7759701" y="6055267"/>
            <a:ext cx="443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: Bilal Ahmed</a:t>
            </a:r>
            <a:endParaRPr lang="en-US" spc="3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687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57A51D-B80A-499E-9590-C7B31808CBB3}"/>
              </a:ext>
            </a:extLst>
          </p:cNvPr>
          <p:cNvGrpSpPr/>
          <p:nvPr/>
        </p:nvGrpSpPr>
        <p:grpSpPr>
          <a:xfrm>
            <a:off x="3686051" y="1598238"/>
            <a:ext cx="4819898" cy="4819898"/>
            <a:chOff x="3686051" y="1567416"/>
            <a:chExt cx="4819898" cy="48198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9F98A3-174D-AD87-514E-6C5D29869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051" y="1567416"/>
              <a:ext cx="4819898" cy="481989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442CD3-93F2-7304-CFAF-1A921BA39211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686051" y="3977365"/>
              <a:ext cx="481989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A49B85-8403-62A6-7435-432C3181408E}"/>
              </a:ext>
            </a:extLst>
          </p:cNvPr>
          <p:cNvSpPr txBox="1"/>
          <p:nvPr/>
        </p:nvSpPr>
        <p:spPr>
          <a:xfrm>
            <a:off x="3581579" y="462337"/>
            <a:ext cx="9446053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Top 5 and Bottom 5 Product </a:t>
            </a:r>
            <a:endParaRPr lang="en-IN" sz="3200" b="1" cap="all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2F65F4-B7F4-8D84-A782-5F6CCA99D752}"/>
                  </a:ext>
                </a:extLst>
              </p14:cNvPr>
              <p14:cNvContentPartPr/>
              <p14:nvPr/>
            </p14:nvContentPartPr>
            <p14:xfrm flipV="1">
              <a:off x="5706789" y="1126339"/>
              <a:ext cx="5381711" cy="4571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2F65F4-B7F4-8D84-A782-5F6CCA99D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5643784" y="1063340"/>
                <a:ext cx="5507361" cy="1713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974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8F837-EA02-324E-9A67-ECAE32956BC4}"/>
              </a:ext>
            </a:extLst>
          </p:cNvPr>
          <p:cNvSpPr txBox="1"/>
          <p:nvPr/>
        </p:nvSpPr>
        <p:spPr>
          <a:xfrm>
            <a:off x="1965957" y="2875002"/>
            <a:ext cx="8634309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FINANCE    REPORT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0D54A7-8A70-50B4-E3E8-5B92467AE26A}"/>
              </a:ext>
            </a:extLst>
          </p:cNvPr>
          <p:cNvGrpSpPr/>
          <p:nvPr/>
        </p:nvGrpSpPr>
        <p:grpSpPr>
          <a:xfrm>
            <a:off x="8414600" y="3982998"/>
            <a:ext cx="2774880" cy="851040"/>
            <a:chOff x="4078905" y="1335321"/>
            <a:chExt cx="277488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771F45-ECA7-0F03-D338-8A420F31D84D}"/>
                    </a:ext>
                  </a:extLst>
                </p14:cNvPr>
                <p14:cNvContentPartPr/>
                <p14:nvPr/>
              </p14:nvContentPartPr>
              <p14:xfrm>
                <a:off x="4078905" y="1674858"/>
                <a:ext cx="277488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771F45-ECA7-0F03-D338-8A420F31D8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5905" y="1611858"/>
                  <a:ext cx="2900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37331B-D56F-F348-2187-7564DCA488EA}"/>
                    </a:ext>
                  </a:extLst>
                </p14:cNvPr>
                <p14:cNvContentPartPr/>
                <p14:nvPr/>
              </p14:nvContentPartPr>
              <p14:xfrm>
                <a:off x="6313785" y="1335321"/>
                <a:ext cx="518760" cy="36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37331B-D56F-F348-2187-7564DCA48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51145" y="1272321"/>
                  <a:ext cx="6444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06CE68-5A51-2B35-3067-CD0347F3F326}"/>
                    </a:ext>
                  </a:extLst>
                </p14:cNvPr>
                <p14:cNvContentPartPr/>
                <p14:nvPr/>
              </p14:nvContentPartPr>
              <p14:xfrm>
                <a:off x="6393705" y="1756881"/>
                <a:ext cx="459000" cy="429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06CE68-5A51-2B35-3067-CD0347F3F3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065" y="1694241"/>
                  <a:ext cx="584640" cy="555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7B3065B6-04B6-6EEA-A3D3-0127E70767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15" y="154973"/>
            <a:ext cx="2572099" cy="24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861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AA67D4-4D08-1F57-0943-99D3FBB1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0" y="639042"/>
            <a:ext cx="5001788" cy="51186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50978-3D49-B4B1-FCB9-5393A22E0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47" y="2559325"/>
            <a:ext cx="5998473" cy="31983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A0378-F040-D571-70EA-AA2840299A77}"/>
              </a:ext>
            </a:extLst>
          </p:cNvPr>
          <p:cNvSpPr txBox="1"/>
          <p:nvPr/>
        </p:nvSpPr>
        <p:spPr>
          <a:xfrm>
            <a:off x="3812568" y="395617"/>
            <a:ext cx="9446053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IN" sz="3200" b="1" dirty="0">
                <a:solidFill>
                  <a:schemeClr val="tx1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L By Fiscal Year And Markets</a:t>
            </a:r>
            <a:endParaRPr lang="en-IN" sz="3200" b="1" cap="all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3CE350-962B-29D7-654B-94B9A7893C7D}"/>
                  </a:ext>
                </a:extLst>
              </p14:cNvPr>
              <p14:cNvContentPartPr/>
              <p14:nvPr/>
            </p14:nvContentPartPr>
            <p14:xfrm flipV="1">
              <a:off x="5853932" y="1084297"/>
              <a:ext cx="5381711" cy="4571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3CE350-962B-29D7-654B-94B9A789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5790927" y="1021298"/>
                <a:ext cx="5507361" cy="1713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2259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3B5F0-D2A6-5057-76B2-C9A15038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4" y="714031"/>
            <a:ext cx="4279987" cy="55591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8EEA0-B391-C781-52EA-4CFE65B7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1" y="3714097"/>
            <a:ext cx="5607113" cy="25590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B45B3-BFA6-1918-F0E1-BEA6EDF89E64}"/>
              </a:ext>
            </a:extLst>
          </p:cNvPr>
          <p:cNvSpPr txBox="1"/>
          <p:nvPr/>
        </p:nvSpPr>
        <p:spPr>
          <a:xfrm>
            <a:off x="3581579" y="462337"/>
            <a:ext cx="9446053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Profit And Loss Monthly</a:t>
            </a:r>
            <a:endParaRPr lang="en-IN" sz="3200" b="1" cap="all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BF4ED3-DEA0-6E32-E10B-1B1BB003AB93}"/>
                  </a:ext>
                </a:extLst>
              </p14:cNvPr>
              <p14:cNvContentPartPr/>
              <p14:nvPr/>
            </p14:nvContentPartPr>
            <p14:xfrm flipV="1">
              <a:off x="5706789" y="1126337"/>
              <a:ext cx="5381711" cy="4571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BF4ED3-DEA0-6E32-E10B-1B1BB003AB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5643784" y="1063338"/>
                <a:ext cx="5507361" cy="1713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8851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4B3E-2DBC-4932-4814-97C0ADB7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08" y="1056913"/>
            <a:ext cx="4039318" cy="53832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BB19DA-5575-5EE0-D03E-1446322B2708}"/>
              </a:ext>
            </a:extLst>
          </p:cNvPr>
          <p:cNvSpPr txBox="1"/>
          <p:nvPr/>
        </p:nvSpPr>
        <p:spPr>
          <a:xfrm>
            <a:off x="3920627" y="297951"/>
            <a:ext cx="9446053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cap="all" dirty="0">
                <a:solidFill>
                  <a:schemeClr val="tx1"/>
                </a:solidFill>
                <a:latin typeface="Bradley Hand ITC" panose="03070402050302030203" pitchFamily="66" charset="0"/>
              </a:rPr>
              <a:t>Gm % By Country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933D94-1586-0BD7-6E04-1F10A7035970}"/>
                  </a:ext>
                </a:extLst>
              </p14:cNvPr>
              <p14:cNvContentPartPr/>
              <p14:nvPr/>
            </p14:nvContentPartPr>
            <p14:xfrm flipV="1">
              <a:off x="7146956" y="858169"/>
              <a:ext cx="3027600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933D94-1586-0BD7-6E04-1F10A7035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7111316" y="822170"/>
                <a:ext cx="3099240" cy="117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352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96A679B-4587-4245-8471-0E349F5FD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7514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A64104-E71C-418A-8E60-B50237C131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alpha val="58000"/>
                </a:schemeClr>
              </a:gs>
              <a:gs pos="49000">
                <a:schemeClr val="accent2">
                  <a:alpha val="63000"/>
                </a:schemeClr>
              </a:gs>
              <a:gs pos="100000">
                <a:schemeClr val="accent1">
                  <a:alpha val="5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3472" y="2705725"/>
            <a:ext cx="9975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  <a:endParaRPr lang="en-US" sz="8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45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6D38440-DFF4-DB39-1BAE-E2A04E994865}"/>
              </a:ext>
            </a:extLst>
          </p:cNvPr>
          <p:cNvSpPr txBox="1"/>
          <p:nvPr/>
        </p:nvSpPr>
        <p:spPr>
          <a:xfrm>
            <a:off x="0" y="1037954"/>
            <a:ext cx="12192000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CONTENT</a:t>
            </a:r>
            <a:endParaRPr lang="en-IN" sz="6600" b="1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8F224B-0BD5-7D23-F43A-588F494F76A6}"/>
              </a:ext>
            </a:extLst>
          </p:cNvPr>
          <p:cNvGrpSpPr/>
          <p:nvPr/>
        </p:nvGrpSpPr>
        <p:grpSpPr>
          <a:xfrm>
            <a:off x="4089584" y="2834640"/>
            <a:ext cx="4292416" cy="2936240"/>
            <a:chOff x="3551104" y="2868071"/>
            <a:chExt cx="4526096" cy="1969769"/>
          </a:xfrm>
          <a:solidFill>
            <a:schemeClr val="tx2">
              <a:lumMod val="7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2C4C18-4F9E-43E6-8C97-A12DFC7DBE7E}"/>
                </a:ext>
              </a:extLst>
            </p:cNvPr>
            <p:cNvSpPr txBox="1"/>
            <p:nvPr/>
          </p:nvSpPr>
          <p:spPr>
            <a:xfrm>
              <a:off x="3551104" y="2868071"/>
              <a:ext cx="4526096" cy="4001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Introduction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623F36-E6DB-22C3-2CB0-1E11140151B5}"/>
                </a:ext>
              </a:extLst>
            </p:cNvPr>
            <p:cNvSpPr txBox="1"/>
            <p:nvPr/>
          </p:nvSpPr>
          <p:spPr>
            <a:xfrm>
              <a:off x="3551104" y="3658509"/>
              <a:ext cx="4526096" cy="4001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Problem Statement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0ED1F8-1BAF-F3B1-FEDB-B1FF1C24F617}"/>
                </a:ext>
              </a:extLst>
            </p:cNvPr>
            <p:cNvSpPr txBox="1"/>
            <p:nvPr/>
          </p:nvSpPr>
          <p:spPr>
            <a:xfrm>
              <a:off x="3551104" y="4437730"/>
              <a:ext cx="4526096" cy="40011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Sales &amp; Finance Report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0805388-0DB1-F8CD-6BD0-3BDECD89B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3" y="59113"/>
            <a:ext cx="1483207" cy="14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39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95CCC4-8EB5-4272-B5DD-1E8B872A5C52}"/>
              </a:ext>
            </a:extLst>
          </p:cNvPr>
          <p:cNvSpPr/>
          <p:nvPr/>
        </p:nvSpPr>
        <p:spPr>
          <a:xfrm>
            <a:off x="7266490" y="2876346"/>
            <a:ext cx="4526096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Atliq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Hardware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leading company that supplies product such as computer hardware and peripherals to client across the world.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27B72-90C9-544B-8EE2-3AE4578DAA74}"/>
              </a:ext>
            </a:extLst>
          </p:cNvPr>
          <p:cNvSpPr txBox="1"/>
          <p:nvPr/>
        </p:nvSpPr>
        <p:spPr>
          <a:xfrm>
            <a:off x="0" y="1037954"/>
            <a:ext cx="12192000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</a:t>
            </a:r>
            <a:endParaRPr lang="en-IN" sz="6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0D59D-C0A1-CD1D-AD88-83D348D40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8" y="4616910"/>
            <a:ext cx="3841512" cy="2159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C00F2-6098-D47D-183C-D2506503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77" y="2462732"/>
            <a:ext cx="3448913" cy="1932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E14F59-3E6B-4E92-FCBE-C712C58D7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3" y="2462732"/>
            <a:ext cx="3448913" cy="1932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D9C385-BE10-0B0F-00F1-8DDC88449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3" y="50800"/>
            <a:ext cx="1483207" cy="14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26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F23A1-A4F3-B466-41E0-43CDE855731C}"/>
              </a:ext>
            </a:extLst>
          </p:cNvPr>
          <p:cNvSpPr txBox="1"/>
          <p:nvPr/>
        </p:nvSpPr>
        <p:spPr>
          <a:xfrm>
            <a:off x="0" y="993308"/>
            <a:ext cx="12192000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2DA9E-9BA2-E8ED-2CD9-DB066F29B852}"/>
              </a:ext>
            </a:extLst>
          </p:cNvPr>
          <p:cNvSpPr/>
          <p:nvPr/>
        </p:nvSpPr>
        <p:spPr>
          <a:xfrm>
            <a:off x="1584960" y="2448373"/>
            <a:ext cx="9262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Altiq</a:t>
            </a:r>
            <a:r>
              <a:rPr lang="en-US" sz="2400" dirty="0"/>
              <a:t> Hardware has been facing significant losses in recent years. Instead of relying on handwritten reports, they recognize the need for more insightful data to make informed decisions. As a result, they're requesting an Excel report to thoroughly analyze their sales and financial performance.</a:t>
            </a:r>
          </a:p>
          <a:p>
            <a:pPr algn="ctr"/>
            <a:endParaRPr lang="en-IN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4DFE1F-ED3E-CEC7-B344-4C662B38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3" y="50800"/>
            <a:ext cx="1483207" cy="14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77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C74AE-2889-8151-F67E-BB15416A3483}"/>
              </a:ext>
            </a:extLst>
          </p:cNvPr>
          <p:cNvSpPr txBox="1"/>
          <p:nvPr/>
        </p:nvSpPr>
        <p:spPr>
          <a:xfrm>
            <a:off x="0" y="777168"/>
            <a:ext cx="12192000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BE633-F6E3-9F37-EFCA-5F82FF250920}"/>
              </a:ext>
            </a:extLst>
          </p:cNvPr>
          <p:cNvSpPr txBox="1"/>
          <p:nvPr/>
        </p:nvSpPr>
        <p:spPr>
          <a:xfrm>
            <a:off x="1271254" y="2018560"/>
            <a:ext cx="3078480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C09C8-0F4D-7FC5-A586-52920EFC7B14}"/>
              </a:ext>
            </a:extLst>
          </p:cNvPr>
          <p:cNvSpPr txBox="1"/>
          <p:nvPr/>
        </p:nvSpPr>
        <p:spPr>
          <a:xfrm>
            <a:off x="7255933" y="2101304"/>
            <a:ext cx="4072467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</a:rPr>
              <a:t>FINANCE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EBC5C-6683-4A1B-B135-C52071645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3" y="50800"/>
            <a:ext cx="1483207" cy="14214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6D293F-CA1B-279D-D2EA-52E67335E841}"/>
              </a:ext>
            </a:extLst>
          </p:cNvPr>
          <p:cNvSpPr/>
          <p:nvPr/>
        </p:nvSpPr>
        <p:spPr>
          <a:xfrm>
            <a:off x="973668" y="3209300"/>
            <a:ext cx="3962400" cy="307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Customer Performance Report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Market Performance Report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Top 5 Product &amp; Division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New Product &amp; Top 10 Product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Top N Button 5 Product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E5823-D454-6E6C-8C12-32D5EE4336DF}"/>
              </a:ext>
            </a:extLst>
          </p:cNvPr>
          <p:cNvSpPr/>
          <p:nvPr/>
        </p:nvSpPr>
        <p:spPr>
          <a:xfrm>
            <a:off x="7266207" y="3126556"/>
            <a:ext cx="3962400" cy="307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 &amp; L Yearly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 &amp; L Market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 &amp; L Monthly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GM % By Quarters</a:t>
            </a:r>
          </a:p>
        </p:txBody>
      </p:sp>
    </p:spTree>
    <p:extLst>
      <p:ext uri="{BB962C8B-B14F-4D97-AF65-F5344CB8AC3E}">
        <p14:creationId xmlns:p14="http://schemas.microsoft.com/office/powerpoint/2010/main" val="3367597757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47A18D-8EED-AD2C-2547-00660DE9D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15" y="154973"/>
            <a:ext cx="2572099" cy="2464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B9B438-1302-1F88-5F88-A3F9758EA7CC}"/>
              </a:ext>
            </a:extLst>
          </p:cNvPr>
          <p:cNvSpPr txBox="1"/>
          <p:nvPr/>
        </p:nvSpPr>
        <p:spPr>
          <a:xfrm>
            <a:off x="1660311" y="2900402"/>
            <a:ext cx="8634309" cy="11079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SALES </a:t>
            </a:r>
            <a:r>
              <a:rPr lang="en-IN" sz="6600" b="1" cap="all" dirty="0">
                <a:solidFill>
                  <a:schemeClr val="tx1"/>
                </a:solidFill>
                <a:latin typeface="Bradley Hand ITC" panose="03070402050302030203" pitchFamily="66" charset="0"/>
              </a:rPr>
              <a:t>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37BB99-1B18-FE12-B7C8-5615132C86E7}"/>
              </a:ext>
            </a:extLst>
          </p:cNvPr>
          <p:cNvGrpSpPr/>
          <p:nvPr/>
        </p:nvGrpSpPr>
        <p:grpSpPr>
          <a:xfrm>
            <a:off x="8414600" y="3982998"/>
            <a:ext cx="2774880" cy="851040"/>
            <a:chOff x="4078905" y="1335321"/>
            <a:chExt cx="277488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AD8972-4014-E4CA-03C3-7D6C58F744D6}"/>
                    </a:ext>
                  </a:extLst>
                </p14:cNvPr>
                <p14:cNvContentPartPr/>
                <p14:nvPr/>
              </p14:nvContentPartPr>
              <p14:xfrm>
                <a:off x="4078905" y="1674858"/>
                <a:ext cx="2774880" cy="10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AD8972-4014-E4CA-03C3-7D6C58F744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5905" y="1611858"/>
                  <a:ext cx="2900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0080F5-C6AF-A515-162E-7C9A7B2BCC8A}"/>
                    </a:ext>
                  </a:extLst>
                </p14:cNvPr>
                <p14:cNvContentPartPr/>
                <p14:nvPr/>
              </p14:nvContentPartPr>
              <p14:xfrm>
                <a:off x="6313785" y="1335321"/>
                <a:ext cx="518760" cy="360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0080F5-C6AF-A515-162E-7C9A7B2BCC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145" y="1272321"/>
                  <a:ext cx="6444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F70DCD-ADC0-23FB-22D5-9A4578839CB3}"/>
                    </a:ext>
                  </a:extLst>
                </p14:cNvPr>
                <p14:cNvContentPartPr/>
                <p14:nvPr/>
              </p14:nvContentPartPr>
              <p14:xfrm>
                <a:off x="6393705" y="1756881"/>
                <a:ext cx="459000" cy="42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F70DCD-ADC0-23FB-22D5-9A4578839C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1065" y="1694241"/>
                  <a:ext cx="584640" cy="55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5354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DF0D4CE-56EB-87DF-9F08-3E178C810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3" y="542216"/>
            <a:ext cx="3823832" cy="57735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9D24CF-E877-8232-C33D-CB802B8A0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85" y="2560757"/>
            <a:ext cx="3964740" cy="34852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38A34B-E5BE-A51B-8948-FB2A5D4A0BAF}"/>
              </a:ext>
            </a:extLst>
          </p:cNvPr>
          <p:cNvSpPr txBox="1"/>
          <p:nvPr/>
        </p:nvSpPr>
        <p:spPr>
          <a:xfrm>
            <a:off x="3581579" y="462337"/>
            <a:ext cx="9446053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Customer Net Sales Performance</a:t>
            </a:r>
            <a:endParaRPr lang="en-IN" sz="3200" b="1" cap="all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A2FEEB-5BD7-2D74-1A09-1DE6EC16A370}"/>
              </a:ext>
            </a:extLst>
          </p:cNvPr>
          <p:cNvCxnSpPr/>
          <p:nvPr/>
        </p:nvCxnSpPr>
        <p:spPr>
          <a:xfrm>
            <a:off x="5599416" y="1181528"/>
            <a:ext cx="5435029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D614AA-8415-6AC4-2727-ED0EF88BD403}"/>
                  </a:ext>
                </a:extLst>
              </p14:cNvPr>
              <p14:cNvContentPartPr/>
              <p14:nvPr/>
            </p14:nvContentPartPr>
            <p14:xfrm flipV="1">
              <a:off x="5706789" y="1126339"/>
              <a:ext cx="5381711" cy="45719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D614AA-8415-6AC4-2727-ED0EF88BD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5643784" y="1063340"/>
                <a:ext cx="5507361" cy="171356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D9FCA8-6D50-0D78-E257-C05CDF28A249}"/>
              </a:ext>
            </a:extLst>
          </p:cNvPr>
          <p:cNvGrpSpPr/>
          <p:nvPr/>
        </p:nvGrpSpPr>
        <p:grpSpPr>
          <a:xfrm rot="20633158">
            <a:off x="4804829" y="5890444"/>
            <a:ext cx="1510046" cy="466082"/>
            <a:chOff x="4078905" y="1335321"/>
            <a:chExt cx="277488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94E290-059E-6A29-9255-82BFAA79B1B3}"/>
                    </a:ext>
                  </a:extLst>
                </p14:cNvPr>
                <p14:cNvContentPartPr/>
                <p14:nvPr/>
              </p14:nvContentPartPr>
              <p14:xfrm>
                <a:off x="4078905" y="1674858"/>
                <a:ext cx="2774880" cy="10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AD8972-4014-E4CA-03C3-7D6C58F744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15905" y="1611858"/>
                  <a:ext cx="2900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63D813-705E-C630-E9B6-A0CD986DD87B}"/>
                    </a:ext>
                  </a:extLst>
                </p14:cNvPr>
                <p14:cNvContentPartPr/>
                <p14:nvPr/>
              </p14:nvContentPartPr>
              <p14:xfrm>
                <a:off x="6313785" y="1335321"/>
                <a:ext cx="518760" cy="360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0080F5-C6AF-A515-162E-7C9A7B2BCC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1145" y="1272321"/>
                  <a:ext cx="6444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A0EB70-CC26-545F-8373-3185EEB3E505}"/>
                    </a:ext>
                  </a:extLst>
                </p14:cNvPr>
                <p14:cNvContentPartPr/>
                <p14:nvPr/>
              </p14:nvContentPartPr>
              <p14:xfrm>
                <a:off x="6393705" y="1756881"/>
                <a:ext cx="459000" cy="42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F70DCD-ADC0-23FB-22D5-9A4578839C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1065" y="1694241"/>
                  <a:ext cx="584640" cy="55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24506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CE5FCBB-1717-24FC-CEDD-53F97E3221BC}"/>
              </a:ext>
            </a:extLst>
          </p:cNvPr>
          <p:cNvGrpSpPr/>
          <p:nvPr/>
        </p:nvGrpSpPr>
        <p:grpSpPr>
          <a:xfrm>
            <a:off x="7089696" y="1357754"/>
            <a:ext cx="4427634" cy="4904469"/>
            <a:chOff x="6539363" y="1493220"/>
            <a:chExt cx="4391103" cy="49044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7621AE-CF24-06CB-2092-116F57AB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363" y="1493220"/>
              <a:ext cx="4391103" cy="490446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610A46-B90F-7DBC-7431-111B4BB31A43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6539363" y="3945455"/>
              <a:ext cx="439110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D3CCF04-A101-4778-7257-204F45A58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97" y="1357754"/>
            <a:ext cx="4759322" cy="49044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0CED7-26AA-45F6-8AE0-D678D58FFB37}"/>
              </a:ext>
            </a:extLst>
          </p:cNvPr>
          <p:cNvSpPr txBox="1"/>
          <p:nvPr/>
        </p:nvSpPr>
        <p:spPr>
          <a:xfrm>
            <a:off x="3581579" y="184136"/>
            <a:ext cx="9446053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Market Performance | Top 5 Country|</a:t>
            </a:r>
            <a:br>
              <a:rPr lang="en-IN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</a:br>
            <a:r>
              <a:rPr lang="en-IN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Division Level Report</a:t>
            </a:r>
            <a:endParaRPr lang="en-IN" sz="2400" b="1" cap="all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0026EC-043A-AE6F-F339-528D2C05AF1E}"/>
                  </a:ext>
                </a:extLst>
              </p14:cNvPr>
              <p14:cNvContentPartPr/>
              <p14:nvPr/>
            </p14:nvContentPartPr>
            <p14:xfrm flipV="1">
              <a:off x="7010526" y="992499"/>
              <a:ext cx="2649600" cy="4571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0026EC-043A-AE6F-F339-528D2C05AF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6974526" y="956500"/>
                <a:ext cx="2721240" cy="117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612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597AC-DF75-954E-98DD-CD1AF05C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1" y="2226731"/>
            <a:ext cx="5029919" cy="40270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13B33-6E73-5B0E-D5B6-1B00F41D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71" y="2226731"/>
            <a:ext cx="5335222" cy="4041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6CDC0-D0C1-D8A8-5D4A-BD9F6AB0E527}"/>
              </a:ext>
            </a:extLst>
          </p:cNvPr>
          <p:cNvSpPr txBox="1"/>
          <p:nvPr/>
        </p:nvSpPr>
        <p:spPr>
          <a:xfrm>
            <a:off x="3561031" y="708916"/>
            <a:ext cx="9446053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Top 10 Product and New Product</a:t>
            </a:r>
            <a:endParaRPr lang="en-IN" sz="3200" b="1" cap="all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68502F-5C8A-3445-C19D-128A46B99E29}"/>
                  </a:ext>
                </a:extLst>
              </p14:cNvPr>
              <p14:cNvContentPartPr/>
              <p14:nvPr/>
            </p14:nvContentPartPr>
            <p14:xfrm flipV="1">
              <a:off x="5664749" y="1389099"/>
              <a:ext cx="5381711" cy="4571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68502F-5C8A-3445-C19D-128A46B99E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5601744" y="1326100"/>
                <a:ext cx="5507361" cy="1713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6523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3316</TotalTime>
  <Words>314</Words>
  <Application>Microsoft Office PowerPoint</Application>
  <PresentationFormat>Widescreen</PresentationFormat>
  <Paragraphs>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Bradley Hand ITC</vt:lpstr>
      <vt:lpstr>Calibri</vt:lpstr>
      <vt:lpstr>Corbel</vt:lpstr>
      <vt:lpstr>Open Sans</vt:lpstr>
      <vt:lpstr>Open Sans SemiBold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30011-business-presentation-2</dc:title>
  <dc:creator/>
  <cp:lastModifiedBy>Bilal Ahmed</cp:lastModifiedBy>
  <cp:revision>34</cp:revision>
  <dcterms:created xsi:type="dcterms:W3CDTF">2020-04-04T15:00:52Z</dcterms:created>
  <dcterms:modified xsi:type="dcterms:W3CDTF">2024-05-10T09:03:59Z</dcterms:modified>
</cp:coreProperties>
</file>