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26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</p:sldIdLst>
  <p:sldSz cx="9144000" cy="5143500" type="screen16x9"/>
  <p:notesSz cx="6858000" cy="9144000"/>
  <p:embeddedFontLst>
    <p:embeddedFont>
      <p:font typeface="Josefin Sans" pitchFamily="2" charset="0"/>
      <p:regular r:id="rId20"/>
      <p:bold r:id="rId21"/>
      <p:italic r:id="rId22"/>
      <p:boldItalic r:id="rId23"/>
    </p:embeddedFont>
    <p:embeddedFont>
      <p:font typeface="Josefin Sans Light" pitchFamily="2" charset="0"/>
      <p:regular r:id="rId24"/>
      <p:bold r:id="rId25"/>
      <p:italic r:id="rId26"/>
      <p:boldItalic r:id="rId27"/>
    </p:embeddedFont>
    <p:embeddedFont>
      <p:font typeface="Josefin Sans Medium" panose="020B0604020202020204" charset="0"/>
      <p:regular r:id="rId28"/>
      <p:bold r:id="rId29"/>
      <p:italic r:id="rId30"/>
      <p:boldItalic r:id="rId31"/>
    </p:embeddedFont>
    <p:embeddedFont>
      <p:font typeface="Microsoft YaHei UI" panose="020B0503020204020204" pitchFamily="34" charset="-122"/>
      <p:regular r:id="rId32"/>
      <p:bold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FB5EDF-F21A-49F3-9A2F-4E43563E46F1}">
  <a:tblStyle styleId="{CDFB5EDF-F21A-49F3-9A2F-4E43563E4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6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83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8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8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41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2" r:id="rId5"/>
    <p:sldLayoutId id="214748368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ATLIQ </a:t>
            </a:r>
            <a:br>
              <a:rPr lang="en" sz="4900" dirty="0"/>
            </a:br>
            <a:r>
              <a:rPr lang="en" sz="4900" dirty="0"/>
              <a:t>HARDWARES</a:t>
            </a:r>
            <a:r>
              <a:rPr lang="en" dirty="0"/>
              <a:t> </a:t>
            </a:r>
            <a:endParaRPr dirty="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Finance &amp; Supply Chain </a:t>
            </a:r>
            <a:br>
              <a:rPr lang="en-IN" dirty="0"/>
            </a:br>
            <a:r>
              <a:rPr lang="en-IN" dirty="0"/>
              <a:t>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2896B-3C51-6347-4AE7-BDEAE2E5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26" y="3313577"/>
            <a:ext cx="1229398" cy="12030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92275B-136C-784C-E3A6-EC5D2671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704" y="366166"/>
            <a:ext cx="1209122" cy="1203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A2E9C0-735E-F672-8951-1140535AD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667" y="468672"/>
            <a:ext cx="1065666" cy="1065666"/>
          </a:xfrm>
          <a:prstGeom prst="rect">
            <a:avLst/>
          </a:prstGeom>
          <a:noFill/>
        </p:spPr>
      </p:pic>
      <p:sp>
        <p:nvSpPr>
          <p:cNvPr id="21" name="Google Shape;323;p42">
            <a:extLst>
              <a:ext uri="{FF2B5EF4-FFF2-40B4-BE49-F238E27FC236}">
                <a16:creationId xmlns:a16="http://schemas.microsoft.com/office/drawing/2014/main" id="{7CAEC27C-BEC1-A913-D3BD-F1335BEF11E8}"/>
              </a:ext>
            </a:extLst>
          </p:cNvPr>
          <p:cNvSpPr txBox="1">
            <a:spLocks/>
          </p:cNvSpPr>
          <p:nvPr/>
        </p:nvSpPr>
        <p:spPr>
          <a:xfrm>
            <a:off x="6003910" y="4672587"/>
            <a:ext cx="3335700" cy="4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8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IN" dirty="0"/>
              <a:t>Presented By : Bilal Ahmed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6707C0-2D75-B7EC-209C-6D604B285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4051" y="325216"/>
            <a:ext cx="1209122" cy="12091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Yearly Gross Sales Report For Croma India</a:t>
            </a:r>
            <a:endParaRPr sz="2800" dirty="0"/>
          </a:p>
        </p:txBody>
      </p:sp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1031422" y="87566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5782711" y="1380745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B0C96-3EB2-0765-12BD-B94FE241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4" y="1380745"/>
            <a:ext cx="5156769" cy="24423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AA393-79CA-108D-C5D3-624D8A4A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776" y="1953450"/>
            <a:ext cx="2570447" cy="17503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045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Top 5 Market For FY 2021</a:t>
            </a:r>
            <a:endParaRPr sz="2800" dirty="0"/>
          </a:p>
        </p:txBody>
      </p:sp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1031422" y="87566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5782711" y="1380745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1F988-F1EB-DDE2-4CFC-B32762A8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4" y="1572926"/>
            <a:ext cx="4704895" cy="22806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210C9-F16D-0C1F-988B-EBD5CA35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876" y="2077330"/>
            <a:ext cx="3241538" cy="20537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29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Top 5 Customer For FY 2021</a:t>
            </a:r>
            <a:endParaRPr sz="2800" dirty="0"/>
          </a:p>
        </p:txBody>
      </p:sp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1031422" y="87566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5782711" y="1380745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DB171-1E6B-06A7-3480-D8932BD1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3" y="1558873"/>
            <a:ext cx="4028983" cy="24668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EA2F4-CD4F-A2AA-393A-8439543D6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800" y="2118603"/>
            <a:ext cx="3465137" cy="23146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10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Net Sales % Share By Customer</a:t>
            </a:r>
            <a:endParaRPr sz="2800" dirty="0"/>
          </a:p>
        </p:txBody>
      </p:sp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1031422" y="87566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5782711" y="1380745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6A06E-035D-0B8F-B02D-C2D560CD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44" y="1902279"/>
            <a:ext cx="3163265" cy="2584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AFDE5-64B1-6C3B-5946-FCABEA27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2" y="1441937"/>
            <a:ext cx="5607338" cy="2825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60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Net Sales % Share By Region</a:t>
            </a:r>
            <a:endParaRPr sz="2800" dirty="0"/>
          </a:p>
        </p:txBody>
      </p:sp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1031422" y="87566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5782711" y="1380745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59A74-FA6E-6974-8858-8879F7B0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0" y="1372580"/>
            <a:ext cx="5614641" cy="25217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A0A21-CC4B-1DBC-790C-17829E74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891" y="1953449"/>
            <a:ext cx="3208719" cy="29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Supply Chain – Forecast Accuracy FY 2021</a:t>
            </a:r>
            <a:endParaRPr sz="2800" dirty="0"/>
          </a:p>
        </p:txBody>
      </p:sp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1031422" y="87566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5480632" y="273611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441F3E-6B22-0E3B-3EF6-1B15D15D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" y="1362747"/>
            <a:ext cx="4350607" cy="19872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9DB375-E385-D4FB-D99A-C43172DF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" y="3340628"/>
            <a:ext cx="4349699" cy="86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7107FA-489C-5277-3401-7E61FC1C3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88" y="3264383"/>
            <a:ext cx="5698671" cy="18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142229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2896B-3C51-6347-4AE7-BDEAE2E5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26" y="3313577"/>
            <a:ext cx="1229398" cy="1203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BEBCFD-3734-D51C-D37E-8EAEFB1DFCFC}"/>
              </a:ext>
            </a:extLst>
          </p:cNvPr>
          <p:cNvSpPr txBox="1"/>
          <p:nvPr/>
        </p:nvSpPr>
        <p:spPr>
          <a:xfrm>
            <a:off x="1281793" y="1730829"/>
            <a:ext cx="42209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Year 2022 </a:t>
            </a:r>
            <a:r>
              <a:rPr lang="en-IN" dirty="0" err="1"/>
              <a:t>Atliq</a:t>
            </a:r>
            <a:r>
              <a:rPr lang="en-IN" dirty="0"/>
              <a:t> Hardware make the maximum Sale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India was the biggest market for </a:t>
            </a:r>
            <a:r>
              <a:rPr lang="en-IN" dirty="0" err="1"/>
              <a:t>Atliq</a:t>
            </a:r>
            <a:r>
              <a:rPr lang="en-IN" dirty="0"/>
              <a:t> Hardware in year 2021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AQ BZ Allin I was the highest selling product with 33.75 million net sales 2021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2021, Colombia, Chile, and Brazil had the lowest net sales</a:t>
            </a:r>
            <a:br>
              <a:rPr lang="en-IN" dirty="0"/>
            </a:br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08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2868779" y="1474582"/>
            <a:ext cx="5392800" cy="1142229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B2F0D8-9F19-A617-C97C-2507E51341EE}"/>
              </a:ext>
            </a:extLst>
          </p:cNvPr>
          <p:cNvGrpSpPr/>
          <p:nvPr/>
        </p:nvGrpSpPr>
        <p:grpSpPr>
          <a:xfrm>
            <a:off x="6710364" y="4203310"/>
            <a:ext cx="1674357" cy="385015"/>
            <a:chOff x="6571572" y="4717664"/>
            <a:chExt cx="1551215" cy="358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B53F7F-9588-5101-CBA5-52AAA9832759}"/>
                </a:ext>
              </a:extLst>
            </p:cNvPr>
            <p:cNvSpPr txBox="1"/>
            <p:nvPr/>
          </p:nvSpPr>
          <p:spPr>
            <a:xfrm>
              <a:off x="6571572" y="4767941"/>
              <a:ext cx="1510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Bilal Ahmed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072236-157B-B949-3E81-725D3CFC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5553" y="4717664"/>
              <a:ext cx="317234" cy="317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89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49;p45">
            <a:extLst>
              <a:ext uri="{FF2B5EF4-FFF2-40B4-BE49-F238E27FC236}">
                <a16:creationId xmlns:a16="http://schemas.microsoft.com/office/drawing/2014/main" id="{D878E0AA-6786-283C-3898-3CD4FF2F5F12}"/>
              </a:ext>
            </a:extLst>
          </p:cNvPr>
          <p:cNvSpPr txBox="1">
            <a:spLocks/>
          </p:cNvSpPr>
          <p:nvPr/>
        </p:nvSpPr>
        <p:spPr>
          <a:xfrm>
            <a:off x="1470900" y="209514"/>
            <a:ext cx="6202200" cy="85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5400" dirty="0"/>
              <a:t>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A40F6-7B09-D06B-DCEF-397AF1F2C7C8}"/>
              </a:ext>
            </a:extLst>
          </p:cNvPr>
          <p:cNvSpPr txBox="1"/>
          <p:nvPr/>
        </p:nvSpPr>
        <p:spPr>
          <a:xfrm>
            <a:off x="2435192" y="1617045"/>
            <a:ext cx="475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Atliq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Hardware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leading company that supplies product such as computer hardware and peripherals to client across the world.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363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49;p45">
            <a:extLst>
              <a:ext uri="{FF2B5EF4-FFF2-40B4-BE49-F238E27FC236}">
                <a16:creationId xmlns:a16="http://schemas.microsoft.com/office/drawing/2014/main" id="{D878E0AA-6786-283C-3898-3CD4FF2F5F12}"/>
              </a:ext>
            </a:extLst>
          </p:cNvPr>
          <p:cNvSpPr txBox="1">
            <a:spLocks/>
          </p:cNvSpPr>
          <p:nvPr/>
        </p:nvSpPr>
        <p:spPr>
          <a:xfrm>
            <a:off x="943275" y="228765"/>
            <a:ext cx="7451719" cy="85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5400" dirty="0"/>
              <a:t>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A40F6-7B09-D06B-DCEF-397AF1F2C7C8}"/>
              </a:ext>
            </a:extLst>
          </p:cNvPr>
          <p:cNvSpPr txBox="1"/>
          <p:nvPr/>
        </p:nvSpPr>
        <p:spPr>
          <a:xfrm>
            <a:off x="2290813" y="1588169"/>
            <a:ext cx="47566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Atliq</a:t>
            </a:r>
            <a:r>
              <a:rPr lang="en-US" sz="2000" dirty="0"/>
              <a:t> Hardware </a:t>
            </a:r>
            <a:r>
              <a:rPr lang="en-US" sz="1800" dirty="0"/>
              <a:t>is a company that deals in computer hardware and peripheral sales, Currently, they are using Excel to manage their business data,</a:t>
            </a:r>
            <a:r>
              <a:rPr lang="en-US" sz="2400" dirty="0"/>
              <a:t> </a:t>
            </a:r>
            <a:r>
              <a:rPr lang="en-US" sz="1800" dirty="0"/>
              <a:t>As the company grows, maintaining and analyzing data in Excel has become challenging.</a:t>
            </a:r>
            <a:r>
              <a:rPr lang="en-US" dirty="0"/>
              <a:t> </a:t>
            </a:r>
            <a:r>
              <a:rPr lang="en-US" sz="1800" dirty="0"/>
              <a:t>To address these limitations, they aim to migrate their data to a SQL database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1174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49;p45">
            <a:extLst>
              <a:ext uri="{FF2B5EF4-FFF2-40B4-BE49-F238E27FC236}">
                <a16:creationId xmlns:a16="http://schemas.microsoft.com/office/drawing/2014/main" id="{D878E0AA-6786-283C-3898-3CD4FF2F5F12}"/>
              </a:ext>
            </a:extLst>
          </p:cNvPr>
          <p:cNvSpPr txBox="1">
            <a:spLocks/>
          </p:cNvSpPr>
          <p:nvPr/>
        </p:nvSpPr>
        <p:spPr>
          <a:xfrm>
            <a:off x="943275" y="228765"/>
            <a:ext cx="7451719" cy="85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5400" dirty="0"/>
              <a:t> Project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A40F6-7B09-D06B-DCEF-397AF1F2C7C8}"/>
              </a:ext>
            </a:extLst>
          </p:cNvPr>
          <p:cNvSpPr txBox="1"/>
          <p:nvPr/>
        </p:nvSpPr>
        <p:spPr>
          <a:xfrm>
            <a:off x="2290813" y="1453417"/>
            <a:ext cx="5053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project aims to analyze and extract valuable insights from the provided database, which includes information about sales, products, customers, and regions for </a:t>
            </a:r>
            <a:r>
              <a:rPr lang="en-US" sz="2000" dirty="0" err="1"/>
              <a:t>Atliq</a:t>
            </a:r>
            <a:r>
              <a:rPr lang="en-US" sz="2000" dirty="0"/>
              <a:t> Hardware. Specifically, it seeks to address questions related to </a:t>
            </a:r>
            <a:r>
              <a:rPr lang="en-US" sz="2000" b="1" dirty="0"/>
              <a:t>sales reporting, market analysis, customer performance, </a:t>
            </a:r>
            <a:r>
              <a:rPr lang="en-US" sz="2000" dirty="0"/>
              <a:t>and</a:t>
            </a:r>
            <a:r>
              <a:rPr lang="en-US" sz="2000" b="1" dirty="0"/>
              <a:t> supply chain forecasting</a:t>
            </a:r>
            <a:r>
              <a:rPr lang="en-US" sz="20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9781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49;p45">
            <a:extLst>
              <a:ext uri="{FF2B5EF4-FFF2-40B4-BE49-F238E27FC236}">
                <a16:creationId xmlns:a16="http://schemas.microsoft.com/office/drawing/2014/main" id="{D878E0AA-6786-283C-3898-3CD4FF2F5F12}"/>
              </a:ext>
            </a:extLst>
          </p:cNvPr>
          <p:cNvSpPr txBox="1">
            <a:spLocks/>
          </p:cNvSpPr>
          <p:nvPr/>
        </p:nvSpPr>
        <p:spPr>
          <a:xfrm>
            <a:off x="0" y="228765"/>
            <a:ext cx="9143999" cy="85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/>
              <a:t>ATLIQ HARDWARE : Business Model</a:t>
            </a:r>
            <a:endParaRPr lang="en-IN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1DD2E4-3ECE-3866-7C86-42B688CE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26" y="1087654"/>
            <a:ext cx="3347793" cy="1882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616D3D-1D36-816A-58B4-1F0A2ED4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4" y="3077940"/>
            <a:ext cx="3448913" cy="1932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AE6B82-67D7-7692-A9AD-3C6424786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57" y="3089578"/>
            <a:ext cx="3448913" cy="1932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987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49;p45">
            <a:extLst>
              <a:ext uri="{FF2B5EF4-FFF2-40B4-BE49-F238E27FC236}">
                <a16:creationId xmlns:a16="http://schemas.microsoft.com/office/drawing/2014/main" id="{D878E0AA-6786-283C-3898-3CD4FF2F5F12}"/>
              </a:ext>
            </a:extLst>
          </p:cNvPr>
          <p:cNvSpPr txBox="1">
            <a:spLocks/>
          </p:cNvSpPr>
          <p:nvPr/>
        </p:nvSpPr>
        <p:spPr>
          <a:xfrm>
            <a:off x="0" y="228765"/>
            <a:ext cx="9143999" cy="85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/>
              <a:t>ATLIQ HARDWARE : Products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58391-1E72-4BAB-3D02-6B80CBFB7DBB}"/>
              </a:ext>
            </a:extLst>
          </p:cNvPr>
          <p:cNvSpPr txBox="1"/>
          <p:nvPr/>
        </p:nvSpPr>
        <p:spPr>
          <a:xfrm>
            <a:off x="3883792" y="1001029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Product Division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32262-C81E-96DE-FF1C-841C5CC0DCCF}"/>
              </a:ext>
            </a:extLst>
          </p:cNvPr>
          <p:cNvSpPr txBox="1"/>
          <p:nvPr/>
        </p:nvSpPr>
        <p:spPr>
          <a:xfrm>
            <a:off x="7044085" y="1866980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4037-9B14-0E09-16D9-B54CDA7CFA32}"/>
              </a:ext>
            </a:extLst>
          </p:cNvPr>
          <p:cNvSpPr txBox="1"/>
          <p:nvPr/>
        </p:nvSpPr>
        <p:spPr>
          <a:xfrm>
            <a:off x="839002" y="1883343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DCF3-5A4A-CAF3-4A79-726CDA4D7A18}"/>
              </a:ext>
            </a:extLst>
          </p:cNvPr>
          <p:cNvSpPr txBox="1"/>
          <p:nvPr/>
        </p:nvSpPr>
        <p:spPr>
          <a:xfrm>
            <a:off x="6318985" y="4416466"/>
            <a:ext cx="111814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98ADE-7293-2DD4-406B-0A89A4E9D202}"/>
              </a:ext>
            </a:extLst>
          </p:cNvPr>
          <p:cNvSpPr txBox="1"/>
          <p:nvPr/>
        </p:nvSpPr>
        <p:spPr>
          <a:xfrm>
            <a:off x="1669984" y="4424078"/>
            <a:ext cx="1134179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10ABA-DFD4-0187-CA20-942185551660}"/>
              </a:ext>
            </a:extLst>
          </p:cNvPr>
          <p:cNvSpPr txBox="1"/>
          <p:nvPr/>
        </p:nvSpPr>
        <p:spPr>
          <a:xfrm>
            <a:off x="280735" y="4424080"/>
            <a:ext cx="1134179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Note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71245-B4C7-B7D8-5F1A-1F332A7B67C7}"/>
              </a:ext>
            </a:extLst>
          </p:cNvPr>
          <p:cNvSpPr txBox="1"/>
          <p:nvPr/>
        </p:nvSpPr>
        <p:spPr>
          <a:xfrm>
            <a:off x="7660098" y="4416465"/>
            <a:ext cx="1118140" cy="315389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2FEB-DD25-79C9-BA69-11C877DA1EB2}"/>
              </a:ext>
            </a:extLst>
          </p:cNvPr>
          <p:cNvSpPr txBox="1"/>
          <p:nvPr/>
        </p:nvSpPr>
        <p:spPr>
          <a:xfrm>
            <a:off x="3883791" y="1927181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N&amp;S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D754C-567F-81DC-6148-22432E29AF6F}"/>
              </a:ext>
            </a:extLst>
          </p:cNvPr>
          <p:cNvSpPr txBox="1"/>
          <p:nvPr/>
        </p:nvSpPr>
        <p:spPr>
          <a:xfrm>
            <a:off x="3883791" y="3492256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C5062-A0CE-0566-24D4-DE06FF1EA08D}"/>
              </a:ext>
            </a:extLst>
          </p:cNvPr>
          <p:cNvSpPr txBox="1"/>
          <p:nvPr/>
        </p:nvSpPr>
        <p:spPr>
          <a:xfrm>
            <a:off x="664141" y="2382728"/>
            <a:ext cx="1904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Business Laptop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Personal Laptop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Gaming Laptop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6CC35-209A-F81A-AF44-434F5FB251F3}"/>
              </a:ext>
            </a:extLst>
          </p:cNvPr>
          <p:cNvSpPr txBox="1"/>
          <p:nvPr/>
        </p:nvSpPr>
        <p:spPr>
          <a:xfrm>
            <a:off x="3708931" y="2335821"/>
            <a:ext cx="1904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External SSD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USB Flash Drives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WIFI Extender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3822C-21F3-4CD4-EA10-8693C533DB71}"/>
              </a:ext>
            </a:extLst>
          </p:cNvPr>
          <p:cNvSpPr txBox="1"/>
          <p:nvPr/>
        </p:nvSpPr>
        <p:spPr>
          <a:xfrm>
            <a:off x="6926975" y="2335821"/>
            <a:ext cx="1904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Internal HDD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Graphic Card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Processor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Mother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Keyboard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Batteries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D8974-E088-A925-6A71-3411B3AFD4D9}"/>
              </a:ext>
            </a:extLst>
          </p:cNvPr>
          <p:cNvSpPr txBox="1"/>
          <p:nvPr/>
        </p:nvSpPr>
        <p:spPr>
          <a:xfrm>
            <a:off x="4880005" y="4431689"/>
            <a:ext cx="111814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F4BF48-9791-3182-117D-26AE0D11FBD7}"/>
              </a:ext>
            </a:extLst>
          </p:cNvPr>
          <p:cNvSpPr txBox="1"/>
          <p:nvPr/>
        </p:nvSpPr>
        <p:spPr>
          <a:xfrm>
            <a:off x="3037585" y="4424077"/>
            <a:ext cx="1236033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Accessories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E68F07-51C6-870B-18BD-913A0E83099F}"/>
              </a:ext>
            </a:extLst>
          </p:cNvPr>
          <p:cNvCxnSpPr>
            <a:cxnSpLocks/>
          </p:cNvCxnSpPr>
          <p:nvPr/>
        </p:nvCxnSpPr>
        <p:spPr>
          <a:xfrm flipH="1">
            <a:off x="4661030" y="1308806"/>
            <a:ext cx="1" cy="618375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FA6DA6-E0A7-C908-61B2-963E178BAC16}"/>
              </a:ext>
            </a:extLst>
          </p:cNvPr>
          <p:cNvCxnSpPr>
            <a:cxnSpLocks/>
          </p:cNvCxnSpPr>
          <p:nvPr/>
        </p:nvCxnSpPr>
        <p:spPr>
          <a:xfrm flipH="1">
            <a:off x="1616240" y="1172732"/>
            <a:ext cx="2261595" cy="15785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EDE344-84F1-00FB-B82B-966503208119}"/>
              </a:ext>
            </a:extLst>
          </p:cNvPr>
          <p:cNvCxnSpPr>
            <a:cxnSpLocks/>
          </p:cNvCxnSpPr>
          <p:nvPr/>
        </p:nvCxnSpPr>
        <p:spPr>
          <a:xfrm flipH="1" flipV="1">
            <a:off x="5438272" y="1130193"/>
            <a:ext cx="2383053" cy="24724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02FD4D-32EF-DC9D-694E-A564D5172F5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821326" y="1154917"/>
            <a:ext cx="0" cy="712063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A0F081-2253-1E3E-5545-AFA23473C12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616243" y="1179427"/>
            <a:ext cx="5951" cy="703916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BF4341-4028-8B1D-B359-F9EC3BDD97D6}"/>
              </a:ext>
            </a:extLst>
          </p:cNvPr>
          <p:cNvCxnSpPr>
            <a:cxnSpLocks/>
          </p:cNvCxnSpPr>
          <p:nvPr/>
        </p:nvCxnSpPr>
        <p:spPr>
          <a:xfrm flipH="1">
            <a:off x="1061357" y="3777558"/>
            <a:ext cx="2847068" cy="59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903308-DB22-922E-4B78-ED93D4B5D700}"/>
              </a:ext>
            </a:extLst>
          </p:cNvPr>
          <p:cNvCxnSpPr>
            <a:cxnSpLocks/>
          </p:cNvCxnSpPr>
          <p:nvPr/>
        </p:nvCxnSpPr>
        <p:spPr>
          <a:xfrm flipH="1">
            <a:off x="2470501" y="3796227"/>
            <a:ext cx="1681479" cy="58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469755-4415-A3B5-A1EA-2D5CE80EDDF7}"/>
              </a:ext>
            </a:extLst>
          </p:cNvPr>
          <p:cNvCxnSpPr>
            <a:cxnSpLocks/>
          </p:cNvCxnSpPr>
          <p:nvPr/>
        </p:nvCxnSpPr>
        <p:spPr>
          <a:xfrm flipH="1">
            <a:off x="3655602" y="3789746"/>
            <a:ext cx="714799" cy="60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6F7763-B7C9-94EC-6465-92E8818DE246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4661032" y="3800033"/>
            <a:ext cx="778043" cy="63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F241C-1816-52A4-C3A9-B19231DC08E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98987" y="3796227"/>
            <a:ext cx="1779068" cy="62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BC26C1-04AA-4BEE-027E-7668E89E6E2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30324" y="3793410"/>
            <a:ext cx="2788844" cy="62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49;p45">
            <a:extLst>
              <a:ext uri="{FF2B5EF4-FFF2-40B4-BE49-F238E27FC236}">
                <a16:creationId xmlns:a16="http://schemas.microsoft.com/office/drawing/2014/main" id="{D878E0AA-6786-283C-3898-3CD4FF2F5F12}"/>
              </a:ext>
            </a:extLst>
          </p:cNvPr>
          <p:cNvSpPr txBox="1">
            <a:spLocks/>
          </p:cNvSpPr>
          <p:nvPr/>
        </p:nvSpPr>
        <p:spPr>
          <a:xfrm>
            <a:off x="0" y="228765"/>
            <a:ext cx="9143999" cy="85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/>
              <a:t>DATA SETS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58391-1E72-4BAB-3D02-6B80CBFB7DBB}"/>
              </a:ext>
            </a:extLst>
          </p:cNvPr>
          <p:cNvSpPr txBox="1"/>
          <p:nvPr/>
        </p:nvSpPr>
        <p:spPr>
          <a:xfrm>
            <a:off x="3875843" y="993417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32262-C81E-96DE-FF1C-841C5CC0DCCF}"/>
              </a:ext>
            </a:extLst>
          </p:cNvPr>
          <p:cNvSpPr txBox="1"/>
          <p:nvPr/>
        </p:nvSpPr>
        <p:spPr>
          <a:xfrm>
            <a:off x="5430324" y="1852306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Fact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4037-9B14-0E09-16D9-B54CDA7CFA32}"/>
              </a:ext>
            </a:extLst>
          </p:cNvPr>
          <p:cNvSpPr txBox="1"/>
          <p:nvPr/>
        </p:nvSpPr>
        <p:spPr>
          <a:xfrm>
            <a:off x="2060821" y="1852305"/>
            <a:ext cx="1554481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Dimension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C5062-A0CE-0566-24D4-DE06FF1EA08D}"/>
              </a:ext>
            </a:extLst>
          </p:cNvPr>
          <p:cNvSpPr txBox="1"/>
          <p:nvPr/>
        </p:nvSpPr>
        <p:spPr>
          <a:xfrm>
            <a:off x="1885961" y="2246013"/>
            <a:ext cx="190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dim_customer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dim_ 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3822C-21F3-4CD4-EA10-8693C533DB71}"/>
              </a:ext>
            </a:extLst>
          </p:cNvPr>
          <p:cNvSpPr txBox="1"/>
          <p:nvPr/>
        </p:nvSpPr>
        <p:spPr>
          <a:xfrm>
            <a:off x="5249636" y="2246013"/>
            <a:ext cx="2930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fact_sales_monthly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fact_gross_price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fact_pre_invoice_deductions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fact_post_invoice_deductions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fact_manufacturing_cost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fact_ </a:t>
            </a:r>
            <a:r>
              <a:rPr lang="en-IN" dirty="0" err="1"/>
              <a:t>freight_cost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fact_forcast_monthly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936CB-35D2-816F-E822-551CF05EEC6B}"/>
              </a:ext>
            </a:extLst>
          </p:cNvPr>
          <p:cNvSpPr txBox="1"/>
          <p:nvPr/>
        </p:nvSpPr>
        <p:spPr>
          <a:xfrm>
            <a:off x="1023044" y="998505"/>
            <a:ext cx="2075555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 Base – gdb0041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E6CCB60-C703-CD03-5955-3E27CF2A538A}"/>
              </a:ext>
            </a:extLst>
          </p:cNvPr>
          <p:cNvSpPr/>
          <p:nvPr/>
        </p:nvSpPr>
        <p:spPr>
          <a:xfrm rot="16200000">
            <a:off x="3406561" y="965472"/>
            <a:ext cx="162226" cy="411271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4A619B-8D46-2A12-9206-C8849AD77058}"/>
              </a:ext>
            </a:extLst>
          </p:cNvPr>
          <p:cNvCxnSpPr>
            <a:cxnSpLocks/>
          </p:cNvCxnSpPr>
          <p:nvPr/>
        </p:nvCxnSpPr>
        <p:spPr>
          <a:xfrm>
            <a:off x="4639961" y="1290822"/>
            <a:ext cx="0" cy="2848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F12575-3BEB-9C7E-6494-1FB1FCDDE369}"/>
              </a:ext>
            </a:extLst>
          </p:cNvPr>
          <p:cNvCxnSpPr>
            <a:cxnSpLocks/>
          </p:cNvCxnSpPr>
          <p:nvPr/>
        </p:nvCxnSpPr>
        <p:spPr>
          <a:xfrm flipH="1">
            <a:off x="3371215" y="1575708"/>
            <a:ext cx="128186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BAAB51-D460-FAE0-28DB-1A426DEBC511}"/>
              </a:ext>
            </a:extLst>
          </p:cNvPr>
          <p:cNvCxnSpPr>
            <a:cxnSpLocks/>
          </p:cNvCxnSpPr>
          <p:nvPr/>
        </p:nvCxnSpPr>
        <p:spPr>
          <a:xfrm flipH="1">
            <a:off x="4653083" y="1575708"/>
            <a:ext cx="128186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4C3E4C-1B60-893D-98BF-78E0028DCD02}"/>
              </a:ext>
            </a:extLst>
          </p:cNvPr>
          <p:cNvCxnSpPr>
            <a:cxnSpLocks/>
          </p:cNvCxnSpPr>
          <p:nvPr/>
        </p:nvCxnSpPr>
        <p:spPr>
          <a:xfrm>
            <a:off x="3371215" y="1567419"/>
            <a:ext cx="0" cy="2848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03CA15-8013-F0B7-F534-11E21D701A6D}"/>
              </a:ext>
            </a:extLst>
          </p:cNvPr>
          <p:cNvCxnSpPr>
            <a:cxnSpLocks/>
          </p:cNvCxnSpPr>
          <p:nvPr/>
        </p:nvCxnSpPr>
        <p:spPr>
          <a:xfrm>
            <a:off x="5931595" y="1567419"/>
            <a:ext cx="0" cy="2848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Croma India Sales Report for FY 2021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B0CDC-EBAC-EACD-FD38-E5E08E11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" y="1469033"/>
            <a:ext cx="4035305" cy="2294703"/>
          </a:xfrm>
          <a:prstGeom prst="rect">
            <a:avLst/>
          </a:prstGeom>
          <a:ln>
            <a:solidFill>
              <a:schemeClr val="accent2">
                <a:lumMod val="2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FB7B2-3C3B-83D0-1125-72BA281D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929" y="2937020"/>
            <a:ext cx="5712819" cy="21635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494975" y="896328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4819325" y="2401281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" y="119827"/>
            <a:ext cx="9144000" cy="6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Gross Monthly Total Sales Report For Croma</a:t>
            </a:r>
            <a:endParaRPr sz="2800" dirty="0"/>
          </a:p>
        </p:txBody>
      </p:sp>
      <p:sp>
        <p:nvSpPr>
          <p:cNvPr id="13" name="Google Shape;377;p46">
            <a:extLst>
              <a:ext uri="{FF2B5EF4-FFF2-40B4-BE49-F238E27FC236}">
                <a16:creationId xmlns:a16="http://schemas.microsoft.com/office/drawing/2014/main" id="{1BF4F7A8-E66D-EEF8-8D07-0721F0CB11C7}"/>
              </a:ext>
            </a:extLst>
          </p:cNvPr>
          <p:cNvSpPr txBox="1">
            <a:spLocks/>
          </p:cNvSpPr>
          <p:nvPr/>
        </p:nvSpPr>
        <p:spPr>
          <a:xfrm>
            <a:off x="1164446" y="968164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 Query</a:t>
            </a:r>
          </a:p>
        </p:txBody>
      </p:sp>
      <p:sp>
        <p:nvSpPr>
          <p:cNvPr id="14" name="Google Shape;377;p46">
            <a:extLst>
              <a:ext uri="{FF2B5EF4-FFF2-40B4-BE49-F238E27FC236}">
                <a16:creationId xmlns:a16="http://schemas.microsoft.com/office/drawing/2014/main" id="{0FDA4F4C-1D0A-05B4-3C9F-959A057DDEAB}"/>
              </a:ext>
            </a:extLst>
          </p:cNvPr>
          <p:cNvSpPr txBox="1">
            <a:spLocks/>
          </p:cNvSpPr>
          <p:nvPr/>
        </p:nvSpPr>
        <p:spPr>
          <a:xfrm>
            <a:off x="6224275" y="1430459"/>
            <a:ext cx="2329868" cy="57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7D6B9-657B-3A4A-DD2C-45D729D8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8" y="1540869"/>
            <a:ext cx="4121362" cy="22353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207454-E31B-7744-00DA-5325F8C9D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54" y="2003164"/>
            <a:ext cx="1903923" cy="30205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5948013"/>
      </p:ext>
    </p:extLst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1614</TotalTime>
  <Words>392</Words>
  <Application>Microsoft Office PowerPoint</Application>
  <PresentationFormat>On-screen Show (16:9)</PresentationFormat>
  <Paragraphs>81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Josefin Sans Light</vt:lpstr>
      <vt:lpstr>Microsoft YaHei UI</vt:lpstr>
      <vt:lpstr>Josefin Sans Medium</vt:lpstr>
      <vt:lpstr>Open Sans</vt:lpstr>
      <vt:lpstr>Josefin Sans</vt:lpstr>
      <vt:lpstr>Arial</vt:lpstr>
      <vt:lpstr>Macari Company Profile by Slidesgo</vt:lpstr>
      <vt:lpstr>ATLIQ  HARDWARES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Croma India Sales Report for FY 2021</vt:lpstr>
      <vt:lpstr>Gross Monthly Total Sales Report For Croma</vt:lpstr>
      <vt:lpstr>Yearly Gross Sales Report For Croma India</vt:lpstr>
      <vt:lpstr>Top 5 Market For FY 2021</vt:lpstr>
      <vt:lpstr>Top 5 Customer For FY 2021</vt:lpstr>
      <vt:lpstr>Net Sales % Share By Customer</vt:lpstr>
      <vt:lpstr>Net Sales % Share By Region</vt:lpstr>
      <vt:lpstr>Supply Chain – Forecast Accuracy FY 2021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 HARDWARES </dc:title>
  <cp:lastModifiedBy>Bilal Ahmed</cp:lastModifiedBy>
  <cp:revision>9</cp:revision>
  <dcterms:modified xsi:type="dcterms:W3CDTF">2024-05-08T11:19:33Z</dcterms:modified>
</cp:coreProperties>
</file>