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  <p:sldId id="262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80163"/>
  </p:normalViewPr>
  <p:slideViewPr>
    <p:cSldViewPr snapToGrid="0">
      <p:cViewPr varScale="1">
        <p:scale>
          <a:sx n="92" d="100"/>
          <a:sy n="92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rgbClr val="202122"/>
              </a:solidFill>
              <a:latin typeface="Arial" panose="020B0604020202020204" pitchFamily="34" charset="0"/>
            </a:rPr>
            <a:t>This is a recursive estimator, no history of observations or estimates is required. </a:t>
          </a:r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rgbClr val="202122"/>
              </a:solidFill>
              <a:latin typeface="Arial" panose="020B0604020202020204" pitchFamily="34" charset="0"/>
            </a:rPr>
            <a:t>This is a weighted average between the prior estimate and the new observation, with more weight being given to estimates with greater certainty. The weight is controlled by Kalman Gain.</a:t>
          </a:r>
          <a:endParaRPr lang="en-US" sz="2000" dirty="0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2"/>
      <dgm:spPr/>
    </dgm:pt>
    <dgm:pt modelId="{5AB2669C-837F-4BE1-A4F9-FC4983083069}" type="pres">
      <dgm:prSet presAssocID="{DB0587CD-C029-4791-8200-4FCD93A8C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2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2"/>
      <dgm:spPr/>
    </dgm:pt>
    <dgm:pt modelId="{CCA371A8-DB59-49A2-9A4C-C148FC13D8A1}" type="pres">
      <dgm:prSet presAssocID="{1E65A0AA-939E-45B6-B8B2-9F22FAF3147B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202122"/>
              </a:solidFill>
              <a:latin typeface="Arial" panose="020B0604020202020204" pitchFamily="34" charset="0"/>
            </a:rPr>
            <a:t>Kalman Gain determines how much we trust the new observation</a:t>
          </a:r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HK" b="0" i="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With a high gain, the filter places more weight on the most recent measurements. With a low gain, the filter conforms to the model predictions more closely</a:t>
          </a:r>
          <a:endParaRPr lang="en-US" dirty="0">
            <a:solidFill>
              <a:srgbClr val="202122"/>
            </a:solidFill>
            <a:latin typeface="Arial" panose="020B0604020202020204" pitchFamily="34" charset="0"/>
          </a:endParaRPr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A7761720-16AA-9345-BB54-F0DEBEF7946F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Ø"/>
          </a:pPr>
          <a:r>
            <a:rPr lang="en-US">
              <a:solidFill>
                <a:srgbClr val="202122"/>
              </a:solidFill>
              <a:latin typeface="Arial" panose="020B0604020202020204" pitchFamily="34" charset="0"/>
            </a:rPr>
            <a:t>Kalman Gain may need to be tuned to achieve a particular performance </a:t>
          </a:r>
          <a:endParaRPr lang="en-GB" dirty="0"/>
        </a:p>
      </dgm:t>
    </dgm:pt>
    <dgm:pt modelId="{CB90D009-D74B-BD4F-87C1-59902D8A297A}" type="parTrans" cxnId="{83FC19F9-2264-8749-A54C-FFC63AB5625F}">
      <dgm:prSet/>
      <dgm:spPr/>
      <dgm:t>
        <a:bodyPr/>
        <a:lstStyle/>
        <a:p>
          <a:endParaRPr lang="en-GB"/>
        </a:p>
      </dgm:t>
    </dgm:pt>
    <dgm:pt modelId="{7FBAD641-5184-084D-8D26-FBB27B8107CC}" type="sibTrans" cxnId="{83FC19F9-2264-8749-A54C-FFC63AB5625F}">
      <dgm:prSet/>
      <dgm:spPr/>
      <dgm:t>
        <a:bodyPr/>
        <a:lstStyle/>
        <a:p>
          <a:endParaRPr lang="en-GB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3" custLinFactNeighborX="-990" custLinFactNeighborY="3359"/>
      <dgm:spPr/>
    </dgm:pt>
    <dgm:pt modelId="{5AB2669C-837F-4BE1-A4F9-FC4983083069}" type="pres">
      <dgm:prSet presAssocID="{DB0587CD-C029-4791-8200-4FCD93A8CE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3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3"/>
      <dgm:spPr/>
    </dgm:pt>
    <dgm:pt modelId="{CCA371A8-DB59-49A2-9A4C-C148FC13D8A1}" type="pres">
      <dgm:prSet presAssocID="{1E65A0AA-939E-45B6-B8B2-9F22FAF314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ights Uneven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3">
        <dgm:presLayoutVars>
          <dgm:chMax val="0"/>
          <dgm:chPref val="0"/>
        </dgm:presLayoutVars>
      </dgm:prSet>
      <dgm:spPr/>
    </dgm:pt>
    <dgm:pt modelId="{27505A6B-D7E9-7C44-9457-2D2339DB3D66}" type="pres">
      <dgm:prSet presAssocID="{07CFB2AD-244C-4367-AEEB-1A0B4F88A75E}" presName="sibTrans" presStyleCnt="0"/>
      <dgm:spPr/>
    </dgm:pt>
    <dgm:pt modelId="{44E0847D-D58F-3A4C-829F-C395C30BBE15}" type="pres">
      <dgm:prSet presAssocID="{A7761720-16AA-9345-BB54-F0DEBEF7946F}" presName="compNode" presStyleCnt="0"/>
      <dgm:spPr/>
    </dgm:pt>
    <dgm:pt modelId="{C1F0BBDA-BD9A-024C-BAB3-E74CC2F98932}" type="pres">
      <dgm:prSet presAssocID="{A7761720-16AA-9345-BB54-F0DEBEF7946F}" presName="bgRect" presStyleLbl="bgShp" presStyleIdx="2" presStyleCnt="3"/>
      <dgm:spPr/>
    </dgm:pt>
    <dgm:pt modelId="{B381FD6A-824C-6D49-A952-B89EBB577FB8}" type="pres">
      <dgm:prSet presAssocID="{A7761720-16AA-9345-BB54-F0DEBEF7946F}" presName="iconRect" presStyleLbl="node1" presStyleIdx="2" presStyleCnt="3"/>
      <dgm:spPr/>
    </dgm:pt>
    <dgm:pt modelId="{F94B7E9B-6DD4-A14C-B5B3-7CA16372D19A}" type="pres">
      <dgm:prSet presAssocID="{A7761720-16AA-9345-BB54-F0DEBEF7946F}" presName="spaceRect" presStyleCnt="0"/>
      <dgm:spPr/>
    </dgm:pt>
    <dgm:pt modelId="{A1A9EFF1-512D-5845-BFD5-3A07F00610AB}" type="pres">
      <dgm:prSet presAssocID="{A7761720-16AA-9345-BB54-F0DEBEF794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C3C89A39-E25C-8145-8384-816E1E7F8CF3}" type="presOf" srcId="{A7761720-16AA-9345-BB54-F0DEBEF7946F}" destId="{A1A9EFF1-512D-5845-BFD5-3A07F00610AB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3FC19F9-2264-8749-A54C-FFC63AB5625F}" srcId="{42793215-43DE-4A32-AA19-15877D8707E0}" destId="{A7761720-16AA-9345-BB54-F0DEBEF7946F}" srcOrd="2" destOrd="0" parTransId="{CB90D009-D74B-BD4F-87C1-59902D8A297A}" sibTransId="{7FBAD641-5184-084D-8D26-FBB27B8107CC}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  <dgm:cxn modelId="{C2532364-528E-ED4A-BD09-1A06437E311C}" type="presParOf" srcId="{FF2100C5-B359-4A61-8516-5CC8095A7E71}" destId="{27505A6B-D7E9-7C44-9457-2D2339DB3D66}" srcOrd="3" destOrd="0" presId="urn:microsoft.com/office/officeart/2018/2/layout/IconVerticalSolidList"/>
    <dgm:cxn modelId="{A1E2737A-EB7F-4B4A-B401-83D613063B12}" type="presParOf" srcId="{FF2100C5-B359-4A61-8516-5CC8095A7E71}" destId="{44E0847D-D58F-3A4C-829F-C395C30BBE15}" srcOrd="4" destOrd="0" presId="urn:microsoft.com/office/officeart/2018/2/layout/IconVerticalSolidList"/>
    <dgm:cxn modelId="{F87C3E49-7159-1A42-B0AF-F5DF7AF9760C}" type="presParOf" srcId="{44E0847D-D58F-3A4C-829F-C395C30BBE15}" destId="{C1F0BBDA-BD9A-024C-BAB3-E74CC2F98932}" srcOrd="0" destOrd="0" presId="urn:microsoft.com/office/officeart/2018/2/layout/IconVerticalSolidList"/>
    <dgm:cxn modelId="{BE0C0397-272B-D544-83D4-2A6EF7FFE9AE}" type="presParOf" srcId="{44E0847D-D58F-3A4C-829F-C395C30BBE15}" destId="{B381FD6A-824C-6D49-A952-B89EBB577FB8}" srcOrd="1" destOrd="0" presId="urn:microsoft.com/office/officeart/2018/2/layout/IconVerticalSolidList"/>
    <dgm:cxn modelId="{B19ADB29-BD06-0B45-A2D9-50568D363493}" type="presParOf" srcId="{44E0847D-D58F-3A4C-829F-C395C30BBE15}" destId="{F94B7E9B-6DD4-A14C-B5B3-7CA16372D19A}" srcOrd="2" destOrd="0" presId="urn:microsoft.com/office/officeart/2018/2/layout/IconVerticalSolidList"/>
    <dgm:cxn modelId="{F812D13B-1497-934D-8FC7-CDD265F08917}" type="presParOf" srcId="{44E0847D-D58F-3A4C-829F-C395C30BBE15}" destId="{A1A9EFF1-512D-5845-BFD5-3A07F00610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587CD-C029-4791-8200-4FCD93A8CE24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Creating symmetrical bid/ask orders around the market mid-price may lead to inventory skewing in one direction</a:t>
          </a:r>
          <a:endParaRPr lang="en-US"/>
        </a:p>
      </dgm:t>
    </dgm:pt>
    <dgm:pt modelId="{B6779BD1-6DCD-4C09-9011-93F2920F5D2B}" type="parTrans" cxnId="{AB3775E7-A7A1-4AEF-A24E-215299CF515E}">
      <dgm:prSet/>
      <dgm:spPr/>
      <dgm:t>
        <a:bodyPr/>
        <a:lstStyle/>
        <a:p>
          <a:endParaRPr lang="en-US"/>
        </a:p>
      </dgm:t>
    </dgm:pt>
    <dgm:pt modelId="{580E7BD4-6C5C-4AD8-9003-98A5ECC00E59}" type="sibTrans" cxnId="{AB3775E7-A7A1-4AEF-A24E-215299CF515E}">
      <dgm:prSet/>
      <dgm:spPr/>
      <dgm:t>
        <a:bodyPr/>
        <a:lstStyle/>
        <a:p>
          <a:endParaRPr lang="en-US"/>
        </a:p>
      </dgm:t>
    </dgm:pt>
    <dgm:pt modelId="{1E65A0AA-939E-45B6-B8B2-9F22FAF3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HK"/>
            <a:t>Instead of using market mid-price, we can calculate a new reference price that takes inventory, market volatility, and time until trading session ends into consideration</a:t>
          </a:r>
          <a:endParaRPr lang="en-US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52228D1-935D-4C19-851C-B8F90861D391}" type="pres">
      <dgm:prSet presAssocID="{DB0587CD-C029-4791-8200-4FCD93A8CE24}" presName="compNode" presStyleCnt="0"/>
      <dgm:spPr/>
    </dgm:pt>
    <dgm:pt modelId="{52AF9912-962E-4412-A67D-99E4F0211EBD}" type="pres">
      <dgm:prSet presAssocID="{DB0587CD-C029-4791-8200-4FCD93A8CE24}" presName="bgRect" presStyleLbl="bgShp" presStyleIdx="0" presStyleCnt="2"/>
      <dgm:spPr/>
    </dgm:pt>
    <dgm:pt modelId="{5AB2669C-837F-4BE1-A4F9-FC4983083069}" type="pres">
      <dgm:prSet presAssocID="{DB0587CD-C029-4791-8200-4FCD93A8C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berg with solid fill"/>
        </a:ext>
      </dgm:extLst>
    </dgm:pt>
    <dgm:pt modelId="{4BBBADCB-74FB-4FB4-988B-70DF2A833EB5}" type="pres">
      <dgm:prSet presAssocID="{DB0587CD-C029-4791-8200-4FCD93A8CE24}" presName="spaceRect" presStyleCnt="0"/>
      <dgm:spPr/>
    </dgm:pt>
    <dgm:pt modelId="{2FC878F3-B340-4C44-AF9A-26896DB98298}" type="pres">
      <dgm:prSet presAssocID="{DB0587CD-C029-4791-8200-4FCD93A8CE24}" presName="parTx" presStyleLbl="revTx" presStyleIdx="0" presStyleCnt="2">
        <dgm:presLayoutVars>
          <dgm:chMax val="0"/>
          <dgm:chPref val="0"/>
        </dgm:presLayoutVars>
      </dgm:prSet>
      <dgm:spPr/>
    </dgm:pt>
    <dgm:pt modelId="{6345239A-C1F2-445F-95F3-6DCE2CBD24EA}" type="pres">
      <dgm:prSet presAssocID="{580E7BD4-6C5C-4AD8-9003-98A5ECC00E59}" presName="sibTrans" presStyleCnt="0"/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1" presStyleCnt="2"/>
      <dgm:spPr/>
    </dgm:pt>
    <dgm:pt modelId="{CCA371A8-DB59-49A2-9A4C-C148FC13D8A1}" type="pres">
      <dgm:prSet presAssocID="{1E65A0AA-939E-45B6-B8B2-9F22FAF314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1" destOrd="0" parTransId="{23071B59-64A6-4597-AEA8-AA73EAECE9D1}" sibTransId="{07CFB2AD-244C-4367-AEEB-1A0B4F88A75E}"/>
    <dgm:cxn modelId="{AB3775E7-A7A1-4AEF-A24E-215299CF515E}" srcId="{42793215-43DE-4A32-AA19-15877D8707E0}" destId="{DB0587CD-C029-4791-8200-4FCD93A8CE24}" srcOrd="0" destOrd="0" parTransId="{B6779BD1-6DCD-4C09-9011-93F2920F5D2B}" sibTransId="{580E7BD4-6C5C-4AD8-9003-98A5ECC00E59}"/>
    <dgm:cxn modelId="{491AAFF8-826A-40B1-AD37-5EE7C4DA2A58}" type="presOf" srcId="{DB0587CD-C029-4791-8200-4FCD93A8CE24}" destId="{2FC878F3-B340-4C44-AF9A-26896DB98298}" srcOrd="0" destOrd="0" presId="urn:microsoft.com/office/officeart/2018/2/layout/IconVerticalSolidList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2521E70D-9423-4DF3-BB56-8146B3D45A82}" type="presParOf" srcId="{FF2100C5-B359-4A61-8516-5CC8095A7E71}" destId="{152228D1-935D-4C19-851C-B8F90861D391}" srcOrd="0" destOrd="0" presId="urn:microsoft.com/office/officeart/2018/2/layout/IconVerticalSolidList"/>
    <dgm:cxn modelId="{48E0E3BF-B2CA-46CB-9183-A9C6CBE94E05}" type="presParOf" srcId="{152228D1-935D-4C19-851C-B8F90861D391}" destId="{52AF9912-962E-4412-A67D-99E4F0211EBD}" srcOrd="0" destOrd="0" presId="urn:microsoft.com/office/officeart/2018/2/layout/IconVerticalSolidList"/>
    <dgm:cxn modelId="{5F718CFF-3E9B-48C8-A522-A6E2248B1E2C}" type="presParOf" srcId="{152228D1-935D-4C19-851C-B8F90861D391}" destId="{5AB2669C-837F-4BE1-A4F9-FC4983083069}" srcOrd="1" destOrd="0" presId="urn:microsoft.com/office/officeart/2018/2/layout/IconVerticalSolidList"/>
    <dgm:cxn modelId="{7DA6C6C3-BFF0-423B-9554-228E28A2216B}" type="presParOf" srcId="{152228D1-935D-4C19-851C-B8F90861D391}" destId="{4BBBADCB-74FB-4FB4-988B-70DF2A833EB5}" srcOrd="2" destOrd="0" presId="urn:microsoft.com/office/officeart/2018/2/layout/IconVerticalSolidList"/>
    <dgm:cxn modelId="{BD9B07CD-A8D0-45E7-918F-4C3459017529}" type="presParOf" srcId="{152228D1-935D-4C19-851C-B8F90861D391}" destId="{2FC878F3-B340-4C44-AF9A-26896DB98298}" srcOrd="3" destOrd="0" presId="urn:microsoft.com/office/officeart/2018/2/layout/IconVerticalSolidList"/>
    <dgm:cxn modelId="{8ACA9B34-DF7F-4DD3-892C-FAA5716407A9}" type="presParOf" srcId="{FF2100C5-B359-4A61-8516-5CC8095A7E71}" destId="{6345239A-C1F2-445F-95F3-6DCE2CBD24EA}" srcOrd="1" destOrd="0" presId="urn:microsoft.com/office/officeart/2018/2/layout/IconVerticalSolidList"/>
    <dgm:cxn modelId="{88B9439E-A808-4539-9CEE-0179F53F9CCE}" type="presParOf" srcId="{FF2100C5-B359-4A61-8516-5CC8095A7E71}" destId="{1CFE5620-85C6-4D19-AF5C-DC00642F8205}" srcOrd="2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93215-43DE-4A32-AA19-15877D8707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5A0AA-939E-45B6-B8B2-9F22FAF314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HK" sz="2000" b="0" i="0" dirty="0"/>
            <a:t>Denser order book </a:t>
          </a:r>
          <a:r>
            <a:rPr lang="en-HK" sz="2000" b="1" i="0" dirty="0"/>
            <a:t>-&gt;</a:t>
          </a:r>
          <a:r>
            <a:rPr lang="en-HK" sz="2000" b="0" i="0" dirty="0"/>
            <a:t> significant </a:t>
          </a:r>
          <a:r>
            <a:rPr lang="el-GR" sz="2000" b="0" i="0" dirty="0"/>
            <a:t>κ </a:t>
          </a:r>
          <a:r>
            <a:rPr lang="en-HK" sz="2000" b="0" i="0" dirty="0"/>
            <a:t>value </a:t>
          </a:r>
          <a:r>
            <a:rPr lang="en-HK" sz="2000" b="1" i="0" dirty="0"/>
            <a:t>-&gt;</a:t>
          </a:r>
          <a:r>
            <a:rPr lang="en-HK" sz="2000" b="0" i="0" dirty="0"/>
            <a:t> smaller optimal spread (more competition)</a:t>
          </a:r>
          <a:endParaRPr lang="en-US" sz="2000" dirty="0"/>
        </a:p>
      </dgm:t>
    </dgm:pt>
    <dgm:pt modelId="{23071B59-64A6-4597-AEA8-AA73EAECE9D1}" type="parTrans" cxnId="{0F647E3B-E36F-43C8-96E0-57A21BC169A1}">
      <dgm:prSet/>
      <dgm:spPr/>
      <dgm:t>
        <a:bodyPr/>
        <a:lstStyle/>
        <a:p>
          <a:endParaRPr lang="en-US"/>
        </a:p>
      </dgm:t>
    </dgm:pt>
    <dgm:pt modelId="{07CFB2AD-244C-4367-AEEB-1A0B4F88A75E}" type="sibTrans" cxnId="{0F647E3B-E36F-43C8-96E0-57A21BC169A1}">
      <dgm:prSet/>
      <dgm:spPr/>
      <dgm:t>
        <a:bodyPr/>
        <a:lstStyle/>
        <a:p>
          <a:endParaRPr lang="en-US"/>
        </a:p>
      </dgm:t>
    </dgm:pt>
    <dgm:pt modelId="{FF2100C5-B359-4A61-8516-5CC8095A7E71}" type="pres">
      <dgm:prSet presAssocID="{42793215-43DE-4A32-AA19-15877D8707E0}" presName="root" presStyleCnt="0">
        <dgm:presLayoutVars>
          <dgm:dir/>
          <dgm:resizeHandles val="exact"/>
        </dgm:presLayoutVars>
      </dgm:prSet>
      <dgm:spPr/>
    </dgm:pt>
    <dgm:pt modelId="{1CFE5620-85C6-4D19-AF5C-DC00642F8205}" type="pres">
      <dgm:prSet presAssocID="{1E65A0AA-939E-45B6-B8B2-9F22FAF3147B}" presName="compNode" presStyleCnt="0"/>
      <dgm:spPr/>
    </dgm:pt>
    <dgm:pt modelId="{527F6F78-15FB-4736-B15E-70A0FC131E9F}" type="pres">
      <dgm:prSet presAssocID="{1E65A0AA-939E-45B6-B8B2-9F22FAF3147B}" presName="bgRect" presStyleLbl="bgShp" presStyleIdx="0" presStyleCnt="1"/>
      <dgm:spPr/>
    </dgm:pt>
    <dgm:pt modelId="{CCA371A8-DB59-49A2-9A4C-C148FC13D8A1}" type="pres">
      <dgm:prSet presAssocID="{1E65A0AA-939E-45B6-B8B2-9F22FAF3147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279E2E3A-9568-45E2-A336-7B60B2230B0B}" type="pres">
      <dgm:prSet presAssocID="{1E65A0AA-939E-45B6-B8B2-9F22FAF3147B}" presName="spaceRect" presStyleCnt="0"/>
      <dgm:spPr/>
    </dgm:pt>
    <dgm:pt modelId="{4A95C059-C136-4084-8079-4777E0FB24B1}" type="pres">
      <dgm:prSet presAssocID="{1E65A0AA-939E-45B6-B8B2-9F22FAF3147B}" presName="parTx" presStyleLbl="revTx" presStyleIdx="0" presStyleCnt="1" custScaleX="100259">
        <dgm:presLayoutVars>
          <dgm:chMax val="0"/>
          <dgm:chPref val="0"/>
        </dgm:presLayoutVars>
      </dgm:prSet>
      <dgm:spPr/>
    </dgm:pt>
  </dgm:ptLst>
  <dgm:cxnLst>
    <dgm:cxn modelId="{BC1EBD06-C156-47FB-AA87-CC1BDD1F8F44}" type="presOf" srcId="{1E65A0AA-939E-45B6-B8B2-9F22FAF3147B}" destId="{4A95C059-C136-4084-8079-4777E0FB24B1}" srcOrd="0" destOrd="0" presId="urn:microsoft.com/office/officeart/2018/2/layout/IconVerticalSolidList"/>
    <dgm:cxn modelId="{0F647E3B-E36F-43C8-96E0-57A21BC169A1}" srcId="{42793215-43DE-4A32-AA19-15877D8707E0}" destId="{1E65A0AA-939E-45B6-B8B2-9F22FAF3147B}" srcOrd="0" destOrd="0" parTransId="{23071B59-64A6-4597-AEA8-AA73EAECE9D1}" sibTransId="{07CFB2AD-244C-4367-AEEB-1A0B4F88A75E}"/>
    <dgm:cxn modelId="{884761FC-BD33-4F99-B392-56EE992BFF56}" type="presOf" srcId="{42793215-43DE-4A32-AA19-15877D8707E0}" destId="{FF2100C5-B359-4A61-8516-5CC8095A7E71}" srcOrd="0" destOrd="0" presId="urn:microsoft.com/office/officeart/2018/2/layout/IconVerticalSolidList"/>
    <dgm:cxn modelId="{88B9439E-A808-4539-9CEE-0179F53F9CCE}" type="presParOf" srcId="{FF2100C5-B359-4A61-8516-5CC8095A7E71}" destId="{1CFE5620-85C6-4D19-AF5C-DC00642F8205}" srcOrd="0" destOrd="0" presId="urn:microsoft.com/office/officeart/2018/2/layout/IconVerticalSolidList"/>
    <dgm:cxn modelId="{1DC474B4-2ADF-4A15-A7EA-F28004AE9294}" type="presParOf" srcId="{1CFE5620-85C6-4D19-AF5C-DC00642F8205}" destId="{527F6F78-15FB-4736-B15E-70A0FC131E9F}" srcOrd="0" destOrd="0" presId="urn:microsoft.com/office/officeart/2018/2/layout/IconVerticalSolidList"/>
    <dgm:cxn modelId="{D850BDA2-A566-47B7-85AA-AE15380930DB}" type="presParOf" srcId="{1CFE5620-85C6-4D19-AF5C-DC00642F8205}" destId="{CCA371A8-DB59-49A2-9A4C-C148FC13D8A1}" srcOrd="1" destOrd="0" presId="urn:microsoft.com/office/officeart/2018/2/layout/IconVerticalSolidList"/>
    <dgm:cxn modelId="{9568FE6E-EB2D-4C8A-A8D5-043B0CA853DF}" type="presParOf" srcId="{1CFE5620-85C6-4D19-AF5C-DC00642F8205}" destId="{279E2E3A-9568-45E2-A336-7B60B2230B0B}" srcOrd="2" destOrd="0" presId="urn:microsoft.com/office/officeart/2018/2/layout/IconVerticalSolidList"/>
    <dgm:cxn modelId="{F87476B2-3E26-4561-9F8D-3E73AAF7D9DF}" type="presParOf" srcId="{1CFE5620-85C6-4D19-AF5C-DC00642F8205}" destId="{4A95C059-C136-4084-8079-4777E0FB2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1021"/>
          <a:ext cx="10855036" cy="9775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295717" y="220976"/>
          <a:ext cx="537667" cy="537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1129101" y="1021"/>
          <a:ext cx="9637952" cy="97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60" tIns="103460" rIns="103460" bIns="1034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02122"/>
              </a:solidFill>
              <a:latin typeface="Arial" panose="020B0604020202020204" pitchFamily="34" charset="0"/>
            </a:rPr>
            <a:t>This is a recursive estimator, no history of observations or estimates is required. </a:t>
          </a:r>
        </a:p>
      </dsp:txBody>
      <dsp:txXfrm>
        <a:off x="1129101" y="1021"/>
        <a:ext cx="9637952" cy="977577"/>
      </dsp:txXfrm>
    </dsp:sp>
    <dsp:sp modelId="{527F6F78-15FB-4736-B15E-70A0FC131E9F}">
      <dsp:nvSpPr>
        <dsp:cNvPr id="0" name=""/>
        <dsp:cNvSpPr/>
      </dsp:nvSpPr>
      <dsp:spPr>
        <a:xfrm>
          <a:off x="0" y="1113437"/>
          <a:ext cx="10855036" cy="9775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95717" y="1333392"/>
          <a:ext cx="537667" cy="5376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1129101" y="1113437"/>
          <a:ext cx="9637952" cy="977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60" tIns="103460" rIns="103460" bIns="1034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202122"/>
              </a:solidFill>
              <a:latin typeface="Arial" panose="020B0604020202020204" pitchFamily="34" charset="0"/>
            </a:rPr>
            <a:t>This is a weighted average between the prior estimate and the new observation, with more weight being given to estimates with greater certainty. The weight is controlled by Kalman Gain.</a:t>
          </a:r>
          <a:endParaRPr lang="en-US" sz="2000" kern="1200" dirty="0"/>
        </a:p>
      </dsp:txBody>
      <dsp:txXfrm>
        <a:off x="1129101" y="1113437"/>
        <a:ext cx="9637952" cy="977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21786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193735" y="144374"/>
          <a:ext cx="352247" cy="35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739718" y="273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202122"/>
              </a:solidFill>
              <a:latin typeface="Arial" panose="020B0604020202020204" pitchFamily="34" charset="0"/>
            </a:rPr>
            <a:t>Kalman Gain determines how much we trust the new observation</a:t>
          </a:r>
        </a:p>
      </dsp:txBody>
      <dsp:txXfrm>
        <a:off x="739718" y="273"/>
        <a:ext cx="9055445" cy="640449"/>
      </dsp:txXfrm>
    </dsp:sp>
    <dsp:sp modelId="{527F6F78-15FB-4736-B15E-70A0FC131E9F}">
      <dsp:nvSpPr>
        <dsp:cNvPr id="0" name=""/>
        <dsp:cNvSpPr/>
      </dsp:nvSpPr>
      <dsp:spPr>
        <a:xfrm>
          <a:off x="0" y="800835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193735" y="944936"/>
          <a:ext cx="352247" cy="3522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739718" y="800835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</a:rPr>
            <a:t>With a high gain, the filter places more weight on the most recent measurements. With a low gain, the filter conforms to the model predictions more closely</a:t>
          </a:r>
          <a:endParaRPr lang="en-US" sz="1700" kern="1200" dirty="0">
            <a:solidFill>
              <a:srgbClr val="202122"/>
            </a:solidFill>
            <a:latin typeface="Arial" panose="020B0604020202020204" pitchFamily="34" charset="0"/>
          </a:endParaRPr>
        </a:p>
      </dsp:txBody>
      <dsp:txXfrm>
        <a:off x="739718" y="800835"/>
        <a:ext cx="9055445" cy="640449"/>
      </dsp:txXfrm>
    </dsp:sp>
    <dsp:sp modelId="{C1F0BBDA-BD9A-024C-BAB3-E74CC2F98932}">
      <dsp:nvSpPr>
        <dsp:cNvPr id="0" name=""/>
        <dsp:cNvSpPr/>
      </dsp:nvSpPr>
      <dsp:spPr>
        <a:xfrm>
          <a:off x="0" y="1601396"/>
          <a:ext cx="9795164" cy="640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1FD6A-824C-6D49-A952-B89EBB577FB8}">
      <dsp:nvSpPr>
        <dsp:cNvPr id="0" name=""/>
        <dsp:cNvSpPr/>
      </dsp:nvSpPr>
      <dsp:spPr>
        <a:xfrm>
          <a:off x="193735" y="1745498"/>
          <a:ext cx="352247" cy="352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EFF1-512D-5845-BFD5-3A07F00610AB}">
      <dsp:nvSpPr>
        <dsp:cNvPr id="0" name=""/>
        <dsp:cNvSpPr/>
      </dsp:nvSpPr>
      <dsp:spPr>
        <a:xfrm>
          <a:off x="739718" y="1601396"/>
          <a:ext cx="9055445" cy="64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81" tIns="67781" rIns="67781" bIns="6778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US" sz="1700" kern="1200">
              <a:solidFill>
                <a:srgbClr val="202122"/>
              </a:solidFill>
              <a:latin typeface="Arial" panose="020B0604020202020204" pitchFamily="34" charset="0"/>
            </a:rPr>
            <a:t>Kalman Gain may need to be tuned to achieve a particular performance </a:t>
          </a:r>
          <a:endParaRPr lang="en-GB" sz="1700" kern="1200" dirty="0"/>
        </a:p>
      </dsp:txBody>
      <dsp:txXfrm>
        <a:off x="739718" y="1601396"/>
        <a:ext cx="9055445" cy="640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F9912-962E-4412-A67D-99E4F0211EBD}">
      <dsp:nvSpPr>
        <dsp:cNvPr id="0" name=""/>
        <dsp:cNvSpPr/>
      </dsp:nvSpPr>
      <dsp:spPr>
        <a:xfrm>
          <a:off x="0" y="380104"/>
          <a:ext cx="9795164" cy="701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669C-837F-4BE1-A4F9-FC4983083069}">
      <dsp:nvSpPr>
        <dsp:cNvPr id="0" name=""/>
        <dsp:cNvSpPr/>
      </dsp:nvSpPr>
      <dsp:spPr>
        <a:xfrm>
          <a:off x="212273" y="537993"/>
          <a:ext cx="385951" cy="385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78F3-B340-4C44-AF9A-26896DB98298}">
      <dsp:nvSpPr>
        <dsp:cNvPr id="0" name=""/>
        <dsp:cNvSpPr/>
      </dsp:nvSpPr>
      <dsp:spPr>
        <a:xfrm>
          <a:off x="810498" y="380104"/>
          <a:ext cx="8984665" cy="7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66" tIns="74266" rIns="74266" bIns="7426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/>
            <a:t>Creating symmetrical bid/ask orders around the market mid-price may lead to inventory skewing in one direction</a:t>
          </a:r>
          <a:endParaRPr lang="en-US" sz="1700" kern="1200"/>
        </a:p>
      </dsp:txBody>
      <dsp:txXfrm>
        <a:off x="810498" y="380104"/>
        <a:ext cx="8984665" cy="701730"/>
      </dsp:txXfrm>
    </dsp:sp>
    <dsp:sp modelId="{527F6F78-15FB-4736-B15E-70A0FC131E9F}">
      <dsp:nvSpPr>
        <dsp:cNvPr id="0" name=""/>
        <dsp:cNvSpPr/>
      </dsp:nvSpPr>
      <dsp:spPr>
        <a:xfrm>
          <a:off x="0" y="1257267"/>
          <a:ext cx="9795164" cy="701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12273" y="1415156"/>
          <a:ext cx="385951" cy="385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810498" y="1257267"/>
          <a:ext cx="8984665" cy="7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66" tIns="74266" rIns="74266" bIns="7426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/>
            <a:t>Instead of using market mid-price, we can calculate a new reference price that takes inventory, market volatility, and time until trading session ends into consideration</a:t>
          </a:r>
          <a:endParaRPr lang="en-US" sz="1700" kern="1200"/>
        </a:p>
      </dsp:txBody>
      <dsp:txXfrm>
        <a:off x="810498" y="1257267"/>
        <a:ext cx="8984665" cy="701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6F78-15FB-4736-B15E-70A0FC131E9F}">
      <dsp:nvSpPr>
        <dsp:cNvPr id="0" name=""/>
        <dsp:cNvSpPr/>
      </dsp:nvSpPr>
      <dsp:spPr>
        <a:xfrm>
          <a:off x="-5961" y="820054"/>
          <a:ext cx="11236036" cy="6989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371A8-DB59-49A2-9A4C-C148FC13D8A1}">
      <dsp:nvSpPr>
        <dsp:cNvPr id="0" name=""/>
        <dsp:cNvSpPr/>
      </dsp:nvSpPr>
      <dsp:spPr>
        <a:xfrm>
          <a:off x="205483" y="977327"/>
          <a:ext cx="384446" cy="3844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C059-C136-4084-8079-4777E0FB24B1}">
      <dsp:nvSpPr>
        <dsp:cNvPr id="0" name=""/>
        <dsp:cNvSpPr/>
      </dsp:nvSpPr>
      <dsp:spPr>
        <a:xfrm>
          <a:off x="787872" y="820054"/>
          <a:ext cx="10454126" cy="69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77" tIns="73977" rIns="73977" bIns="739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b="0" i="0" kern="1200" dirty="0"/>
            <a:t>Denser order book </a:t>
          </a:r>
          <a:r>
            <a:rPr lang="en-HK" sz="2000" b="1" i="0" kern="1200" dirty="0"/>
            <a:t>-&gt;</a:t>
          </a:r>
          <a:r>
            <a:rPr lang="en-HK" sz="2000" b="0" i="0" kern="1200" dirty="0"/>
            <a:t> significant </a:t>
          </a:r>
          <a:r>
            <a:rPr lang="el-GR" sz="2000" b="0" i="0" kern="1200" dirty="0"/>
            <a:t>κ </a:t>
          </a:r>
          <a:r>
            <a:rPr lang="en-HK" sz="2000" b="0" i="0" kern="1200" dirty="0"/>
            <a:t>value </a:t>
          </a:r>
          <a:r>
            <a:rPr lang="en-HK" sz="2000" b="1" i="0" kern="1200" dirty="0"/>
            <a:t>-&gt;</a:t>
          </a:r>
          <a:r>
            <a:rPr lang="en-HK" sz="2000" b="0" i="0" kern="1200" dirty="0"/>
            <a:t> smaller optimal spread (more competition)</a:t>
          </a:r>
          <a:endParaRPr lang="en-US" sz="2000" kern="1200" dirty="0"/>
        </a:p>
      </dsp:txBody>
      <dsp:txXfrm>
        <a:off x="787872" y="820054"/>
        <a:ext cx="10454126" cy="69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B5AB2-4ED1-0045-8380-06F269BA09FF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0958-37F6-6440-86B1-D2C08F8FB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blog.hummingbot.org</a:t>
            </a:r>
            <a:r>
              <a:rPr lang="en-US" dirty="0"/>
              <a:t>/2021-04-avellaneda-stoikov-market-making-strategy/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q: is the distant of the trader’s current inventory position from the target position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Gamma: how much inventory risk does the trader wants to take? Your risk appetite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(T-t): Time until the trading session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q: is the distant of the trader’s current inventory position from the target position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Gamma: how much inventory risk does the trader wants to take? Your risk appetite</a:t>
            </a:r>
          </a:p>
          <a:p>
            <a:endParaRPr lang="en-US" sz="2400" b="0" i="0" kern="1200" dirty="0">
              <a:solidFill>
                <a:srgbClr val="202122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24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(T-t): Time until the trading session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0958-37F6-6440-86B1-D2C08F8FB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FB03-28AE-48A8-062F-B9C9ACAA1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8D85-9FE1-2844-4056-62A8FDC25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68B3-CC3E-A84F-223E-58302B8E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EC06-BA6F-0EC0-3C9F-8A44CC4B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30EA-FA3A-D700-720A-A34C33B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4ACF-9F28-7F9D-87E0-943EB1C8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B0EA-BA89-DEA5-A9CC-91531A98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61F-11F2-0338-FC16-F53970A4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C707-41B7-26E4-DCDD-F0D7564D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C06B-35F3-6495-95D2-270DCD61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40DA7-53B4-CA2C-CFD5-9EBE91DB0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A63E-88D0-EAC2-3902-359EAE56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7DE5-60C0-2C0F-6F83-892D09A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8FA1-7F47-9EDB-70B5-BB5EBA0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342B-54B2-5CDF-6CBD-6B5F8690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8DD4-FBBC-F050-2256-3E056C81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AB89-C6EF-E05D-2946-1EE39F63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407B-1545-B045-A8FF-11125987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AA28-D9DA-ED85-DEC8-6B28095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7CED-B89A-BF71-617E-A56DC89E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891B-23AD-6886-B792-A2B7E332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2C89-6548-036C-D197-92035EFD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A2FF-ABFC-6F81-638E-EFB5B39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130-0235-6747-EEEA-03774E0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7FF1-E261-FCE5-F0D1-9C26992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525E-6921-D1E1-22C8-77EA9743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B641-25EE-3208-4323-F5FC50B2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E260-2C4B-F7BF-D9D2-3013A922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6A1A-9325-7872-D443-421A5745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AC13-65E8-AEA0-8EA5-CE7AB5E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EA9D-68EA-AD46-2939-EF7DD1A9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A24-55F1-998B-CD69-F6E7E9E7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DB8E-2701-E840-986A-4607EC02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2F4-5B99-FAB0-27DE-90F97283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4AE61-091F-8231-0DD2-7D5BFC1D4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6AC5F-4262-BB49-7682-FDD42F08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4D1BB-11B9-3C42-E9EC-A54C70D4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1B513-F468-0244-BDE3-97469FF0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E1F94-C6A9-CA3E-8990-D246338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165B-AFEF-448F-FE1E-E8ADB28A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D621-853C-774A-CBEB-562F99A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E0629-8674-D75F-FEB4-B5B07BF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43C3E-FCAA-9470-F656-419F39FD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EB4EA-5CE6-9754-558A-01260839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C3E25-DD84-74E6-9774-3F37C16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12A27-EDF0-E408-9D6E-904BD21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9C0F-788F-8288-EEB4-1AA4DB0C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D43-0C8F-BFE9-BE3F-FF11AFA7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B515-B4FC-6D8A-F9B7-5258EB96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73A9-F731-9985-2BDF-81103CEB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8AD1A-65E5-937C-8F97-60DBD7A8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1B2A-088A-1492-76E5-6E37A2CA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FFF5-C564-D2EF-5193-21A19A6C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586F0-0634-FA63-C2DF-2CC4B056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2D34-4A63-DD61-DBE3-45E79F8E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03E1-946C-4327-8361-9A3E0B6C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1B37-4F02-13E8-948C-CCDB6CE5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4E39-B055-0852-1B68-8E2488E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D0DEC-87A3-77CA-A740-4BC1FFF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F30E-32E4-D9C9-CB5C-E5734645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DBCB-50C0-0C1C-A696-D7CDAD858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7490-1724-894E-ACE5-CF78990DB94E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E94A-C079-A73F-A875-CCC11510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CA15-735A-DD06-9F80-45C5D5A1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329D-34B6-1B49-9686-8AAE61AFE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nyu.edu/~avellane/HighFrequencyTrad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2C7-238D-497C-738C-ABBA16513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Kalman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3EC-1B5B-31FA-8375-4B585CF8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ED8D5-8EE0-E6C4-ED2D-0EB58A04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078"/>
            <a:ext cx="393700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CD358-4002-BC13-07BD-CB46D3DEC612}"/>
              </a:ext>
            </a:extLst>
          </p:cNvPr>
          <p:cNvSpPr txBox="1"/>
          <p:nvPr/>
        </p:nvSpPr>
        <p:spPr>
          <a:xfrm>
            <a:off x="902855" y="2071978"/>
            <a:ext cx="10751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s = current market mid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q = quantity of assets in inventory of base asset (could be positive/negative for long/short positions)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b="0" i="0" dirty="0">
                <a:solidFill>
                  <a:srgbClr val="15171A"/>
                </a:solidFill>
                <a:effectLst/>
                <a:latin typeface="var(--font-serif)"/>
              </a:rPr>
              <a:t>σ = </a:t>
            </a: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market volatility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T = closing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 t = current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>
                <a:solidFill>
                  <a:srgbClr val="15171A"/>
                </a:solidFill>
                <a:latin typeface="var(--font-serif)"/>
              </a:rPr>
              <a:t> </a:t>
            </a:r>
            <a:r>
              <a:rPr lang="el-GR" b="0" i="0" dirty="0">
                <a:solidFill>
                  <a:srgbClr val="15171A"/>
                </a:solidFill>
                <a:effectLst/>
                <a:latin typeface="var(--font-serif)"/>
              </a:rPr>
              <a:t>γ = </a:t>
            </a:r>
            <a:r>
              <a:rPr lang="en-HK" b="0" i="0" dirty="0">
                <a:solidFill>
                  <a:srgbClr val="15171A"/>
                </a:solidFill>
                <a:effectLst/>
                <a:latin typeface="var(--font-serif)"/>
              </a:rPr>
              <a:t>inventory risk aversion parameter</a:t>
            </a:r>
          </a:p>
          <a:p>
            <a:endParaRPr lang="en-US" dirty="0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39486114-D2C5-EB76-0F6C-DB185118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200261"/>
              </p:ext>
            </p:extLst>
          </p:nvPr>
        </p:nvGraphicFramePr>
        <p:xfrm>
          <a:off x="665019" y="4071314"/>
          <a:ext cx="9795164" cy="23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195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3EC-1B5B-31FA-8375-4B585CF8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Spread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CD358-4002-BC13-07BD-CB46D3DEC612}"/>
              </a:ext>
            </a:extLst>
          </p:cNvPr>
          <p:cNvSpPr txBox="1"/>
          <p:nvPr/>
        </p:nvSpPr>
        <p:spPr>
          <a:xfrm>
            <a:off x="838200" y="2600938"/>
            <a:ext cx="10751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a,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b = bid/ask spread, symmetrical →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a=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δ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γ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inventory risk aversion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sz="2000" dirty="0">
                <a:solidFill>
                  <a:srgbClr val="15171A"/>
                </a:solidFill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σ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market volatility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5171A"/>
                </a:solidFill>
                <a:effectLst/>
                <a:latin typeface="var(--font-serif)"/>
              </a:rPr>
              <a:t> </a:t>
            </a:r>
            <a:r>
              <a:rPr lang="el-GR" sz="2000" b="0" i="0" dirty="0">
                <a:solidFill>
                  <a:srgbClr val="15171A"/>
                </a:solidFill>
                <a:effectLst/>
                <a:latin typeface="var(--font-serif)"/>
              </a:rPr>
              <a:t>κ = </a:t>
            </a:r>
            <a:r>
              <a:rPr lang="en-HK" sz="2000" b="0" i="0" dirty="0">
                <a:solidFill>
                  <a:srgbClr val="15171A"/>
                </a:solidFill>
                <a:effectLst/>
                <a:latin typeface="var(--font-serif)"/>
              </a:rPr>
              <a:t>order book liquidity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E109E-2DC5-41CF-32E1-759B9BF4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0090"/>
            <a:ext cx="4704196" cy="1167380"/>
          </a:xfrm>
          <a:prstGeom prst="rect">
            <a:avLst/>
          </a:prstGeom>
        </p:spPr>
      </p:pic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39486114-D2C5-EB76-0F6C-DB185118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14342"/>
              </p:ext>
            </p:extLst>
          </p:nvPr>
        </p:nvGraphicFramePr>
        <p:xfrm>
          <a:off x="665018" y="4071314"/>
          <a:ext cx="11236037" cy="23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806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4635-1295-FAEF-6C0E-7B861390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Kalman Filter Fair Price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56AC-A15B-9613-5D18-DCA20920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observed mid-price is an important reference for fair price, but they tend to be noisy, dynamic and unstable, especially for a low liquidity market.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Kalman filter is an algorithm used for estimating the state of a dynamic system from a series of incomplete and noisy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8796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x(t) = F(t)x(t-1) + w(t)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x(): true state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F(): state-transition matrix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w(t) ~</a:t>
            </a:r>
            <a:r>
              <a:rPr lang="en-US" sz="8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iid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N(0, Q(t)) process noise</a:t>
            </a: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Let x() represents the fair price, F() = 1: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x(t) = x(t-1) + w(t)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fair price follows random walk</a:t>
            </a:r>
          </a:p>
        </p:txBody>
      </p:sp>
    </p:spTree>
    <p:extLst>
      <p:ext uri="{BB962C8B-B14F-4D97-AF65-F5344CB8AC3E}">
        <p14:creationId xmlns:p14="http://schemas.microsoft.com/office/powerpoint/2010/main" val="36352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Measurement (Observation)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= H(t)x(t) + v(t) 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x(): true state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z(): observation of the true state (noisy)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H(): observation matrix, (true state space -&gt; observed space)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v ~</a:t>
            </a:r>
            <a:r>
              <a:rPr lang="en-US" sz="8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iid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N(0, R(t)) observation noise </a:t>
            </a: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Let z(t) is the observed price, H() = 1: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= x(t) + v(t)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The observed price is the true price plus some observation noise</a:t>
            </a:r>
          </a:p>
          <a:p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5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Update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795163" cy="2828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</a:t>
            </a:r>
            <a:r>
              <a:rPr lang="en-US" sz="24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 = x(t|t-1) + K(t) (z(t) - x(t|t-1))</a:t>
            </a:r>
          </a:p>
          <a:p>
            <a:pPr marL="0" indent="0">
              <a:buNone/>
            </a:pPr>
            <a:r>
              <a:rPr lang="en-US" sz="24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             = (1-K(t)) x(t|t-1) + K(t) z(t)</a:t>
            </a:r>
          </a:p>
          <a:p>
            <a:pPr marL="0" indent="0">
              <a:buNone/>
            </a:pPr>
            <a:endParaRPr lang="en-US" sz="2400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</a:t>
            </a:r>
            <a:r>
              <a:rPr lang="en-US" sz="2000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): posterior state estimate 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x(t|t-1) : prior state estimate = x(t-1|t-1)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z(): observation of the true state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z(t) - x(t|t-1)): innovation</a:t>
            </a:r>
          </a:p>
          <a:p>
            <a:pPr lvl="1"/>
            <a:r>
              <a:rPr lang="en-US" sz="2000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K(): Kalman gain</a:t>
            </a: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  <p:graphicFrame>
        <p:nvGraphicFramePr>
          <p:cNvPr id="5" name="TextBox 6">
            <a:extLst>
              <a:ext uri="{FF2B5EF4-FFF2-40B4-BE49-F238E27FC236}">
                <a16:creationId xmlns:a16="http://schemas.microsoft.com/office/drawing/2014/main" id="{33E94196-7D28-C28B-92FF-DFBABD777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030057"/>
              </p:ext>
            </p:extLst>
          </p:nvPr>
        </p:nvGraphicFramePr>
        <p:xfrm>
          <a:off x="838200" y="4668982"/>
          <a:ext cx="10855036" cy="209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43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F740-D87F-B686-4245-8DB344CD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Kalman Gain K(t)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8818-682F-868F-504D-3A653355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91256" cy="26771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K(t) = P(t|t-1) / [P(t|t-1) + R(t)]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P(t|t-1) = P(t-1|t-1) + Q(t)</a:t>
            </a:r>
          </a:p>
          <a:p>
            <a:pPr marL="0" indent="0">
              <a:buNone/>
            </a:pP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</a:t>
            </a:r>
            <a:r>
              <a:rPr lang="en-US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 = [1-K(t)] P(t|t-1)</a:t>
            </a:r>
          </a:p>
          <a:p>
            <a:pPr marL="0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P(t|t-1) : prior covariance (estimated accuracy of the state estimate)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P(</a:t>
            </a:r>
            <a:r>
              <a:rPr lang="en-US" dirty="0" err="1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t|t</a:t>
            </a:r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): updated posterior estimate covariance </a:t>
            </a:r>
          </a:p>
          <a:p>
            <a:pPr lvl="1"/>
            <a:r>
              <a:rPr lang="en-US" dirty="0"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  <a:cs typeface="Arial Narrow" panose="020B0604020202020204" pitchFamily="34" charset="0"/>
              </a:rPr>
              <a:t>[P(t|t-1) + R(t)]: innovation covariance</a:t>
            </a: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  <a:p>
            <a:pPr lvl="1"/>
            <a:endParaRPr lang="en-US" dirty="0">
              <a:latin typeface="Toppan Bunkyu Midashi Mincho Extrabold" panose="02020900000000000000" pitchFamily="18" charset="-128"/>
              <a:ea typeface="Toppan Bunkyu Midashi Mincho Extrabold" panose="02020900000000000000" pitchFamily="18" charset="-128"/>
              <a:cs typeface="Arial Narrow" panose="020B0604020202020204" pitchFamily="34" charset="0"/>
            </a:endParaRPr>
          </a:p>
        </p:txBody>
      </p:sp>
      <p:graphicFrame>
        <p:nvGraphicFramePr>
          <p:cNvPr id="4" name="TextBox 6">
            <a:extLst>
              <a:ext uri="{FF2B5EF4-FFF2-40B4-BE49-F238E27FC236}">
                <a16:creationId xmlns:a16="http://schemas.microsoft.com/office/drawing/2014/main" id="{6D129138-10EC-F2C9-040B-F80254173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732677"/>
              </p:ext>
            </p:extLst>
          </p:nvPr>
        </p:nvGraphicFramePr>
        <p:xfrm>
          <a:off x="838200" y="4502727"/>
          <a:ext cx="9795164" cy="224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63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D8BE-9D18-CF83-A5FE-31B16D3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Mid Prices VS Kalman Filter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84EE8-5EAD-CF29-28D8-142F730E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41" y="2009715"/>
            <a:ext cx="907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2C7-238D-497C-738C-ABBA16513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Avellaneda and </a:t>
            </a:r>
            <a:r>
              <a:rPr lang="en-US" dirty="0" err="1"/>
              <a:t>Stoikov’s</a:t>
            </a:r>
            <a:r>
              <a:rPr lang="en-US" dirty="0"/>
              <a:t> Market Making Strategy</a:t>
            </a:r>
          </a:p>
        </p:txBody>
      </p:sp>
    </p:spTree>
    <p:extLst>
      <p:ext uri="{BB962C8B-B14F-4D97-AF65-F5344CB8AC3E}">
        <p14:creationId xmlns:p14="http://schemas.microsoft.com/office/powerpoint/2010/main" val="35730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B9E6-96CE-C3D3-BFD3-D1A8FF12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Avellaneda and </a:t>
            </a:r>
            <a:r>
              <a:rPr lang="en-US" dirty="0" err="1"/>
              <a:t>Stoikov’s</a:t>
            </a:r>
            <a:r>
              <a:rPr lang="en-US" dirty="0"/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7E4F-A61E-401E-DD82-D4201099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"High-frequency trading in a limit order book"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Avellaneda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Stoikov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focus on market maker's two challenges:</a:t>
            </a:r>
          </a:p>
          <a:p>
            <a:pPr lvl="1">
              <a:buFont typeface="Wingdings" pitchFamily="2" charset="2"/>
              <a:buChar char="Ø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inventory risk</a:t>
            </a:r>
          </a:p>
          <a:p>
            <a:pPr lvl="1">
              <a:buFont typeface="Wingdings" pitchFamily="2" charset="2"/>
              <a:buChar char="Ø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bid and ask spreads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a reservation price based on inventory, volatility, time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optimal bid and ask spread based on utility framework and the microstructure of actual limit order books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market orders using the reservation price as reference:</a:t>
            </a:r>
          </a:p>
          <a:p>
            <a:pPr lvl="2"/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Bid offer price = reservation price - optimal spread / 2</a:t>
            </a:r>
          </a:p>
          <a:p>
            <a:pPr lvl="2"/>
            <a:r>
              <a:rPr lang="en-HK" b="0" i="0" dirty="0">
                <a:solidFill>
                  <a:srgbClr val="15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 offer price = reservation price + optimal spread / 2</a:t>
            </a:r>
          </a:p>
          <a:p>
            <a:pPr marL="1371600" lvl="2" indent="-457200">
              <a:buFont typeface="+mj-lt"/>
              <a:buAutoNum type="arabicPeriod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HK" b="0" i="0" dirty="0">
              <a:solidFill>
                <a:srgbClr val="1517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915</Words>
  <Application>Microsoft Macintosh PowerPoint</Application>
  <PresentationFormat>Widescreen</PresentationFormat>
  <Paragraphs>100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Toppan Bunkyu Midashi Mincho Extrabold</vt:lpstr>
      <vt:lpstr>var(--font-serif)</vt:lpstr>
      <vt:lpstr>Arial</vt:lpstr>
      <vt:lpstr>Calibri</vt:lpstr>
      <vt:lpstr>Calibri Light</vt:lpstr>
      <vt:lpstr>Wingdings</vt:lpstr>
      <vt:lpstr>Office Theme</vt:lpstr>
      <vt:lpstr>Kalman Filter</vt:lpstr>
      <vt:lpstr>Kalman Filter Fair Price Estimation</vt:lpstr>
      <vt:lpstr>State Transition Equation</vt:lpstr>
      <vt:lpstr>Measurement (Observation) Equation</vt:lpstr>
      <vt:lpstr>State Update Equation</vt:lpstr>
      <vt:lpstr>Optimal Kalman Gain K(t)</vt:lpstr>
      <vt:lpstr>Actual Mid Prices VS Kalman Filter Prices</vt:lpstr>
      <vt:lpstr>Avellaneda and Stoikov’s Market Making Strategy</vt:lpstr>
      <vt:lpstr>Avellaneda and Stoikov’s Strategy</vt:lpstr>
      <vt:lpstr>Reservation price</vt:lpstr>
      <vt:lpstr>Optimal Spread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bilalbai@connect.hku.hk</dc:creator>
  <cp:lastModifiedBy>Bai Yue</cp:lastModifiedBy>
  <cp:revision>32</cp:revision>
  <dcterms:created xsi:type="dcterms:W3CDTF">2023-07-27T20:51:34Z</dcterms:created>
  <dcterms:modified xsi:type="dcterms:W3CDTF">2023-07-29T20:44:34Z</dcterms:modified>
</cp:coreProperties>
</file>