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430000" cy="8972550"/>
  <p:notesSz cx="11430000" cy="89725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666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3716" y="436594"/>
            <a:ext cx="5674995" cy="1164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82407"/>
            <a:ext cx="102870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4"/>
            <a:ext cx="4648200" cy="89630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68316" y="2047875"/>
            <a:ext cx="5340350" cy="1206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95"/>
              </a:spcBef>
            </a:pPr>
            <a:r>
              <a:rPr spc="-190" dirty="0"/>
              <a:t>Cutting-</a:t>
            </a:r>
            <a:r>
              <a:rPr spc="-290" dirty="0"/>
              <a:t>Edge</a:t>
            </a:r>
            <a:r>
              <a:rPr spc="-65" dirty="0"/>
              <a:t> </a:t>
            </a:r>
            <a:r>
              <a:rPr spc="-310" dirty="0"/>
              <a:t>AI </a:t>
            </a:r>
            <a:r>
              <a:rPr spc="-270" dirty="0"/>
              <a:t>Innovations:</a:t>
            </a:r>
            <a:r>
              <a:rPr spc="-120" dirty="0"/>
              <a:t> </a:t>
            </a:r>
            <a:r>
              <a:rPr spc="-305" dirty="0"/>
              <a:t>A</a:t>
            </a:r>
            <a:r>
              <a:rPr spc="-110" dirty="0"/>
              <a:t> </a:t>
            </a:r>
            <a:r>
              <a:rPr spc="-310" dirty="0"/>
              <a:t>Deep</a:t>
            </a:r>
            <a:r>
              <a:rPr spc="-110" dirty="0"/>
              <a:t> </a:t>
            </a:r>
            <a:r>
              <a:rPr spc="-275" dirty="0"/>
              <a:t>Dive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68316" y="4029075"/>
            <a:ext cx="580834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sz="1400" spc="-25" dirty="0">
                <a:solidFill>
                  <a:srgbClr val="262424"/>
                </a:solidFill>
                <a:latin typeface="Verdana"/>
                <a:cs typeface="Verdana"/>
              </a:rPr>
              <a:t>This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 presentation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explores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groundbreaking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AI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advancements.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 We </a:t>
            </a:r>
            <a:r>
              <a:rPr sz="1400" spc="-20" dirty="0">
                <a:solidFill>
                  <a:srgbClr val="262424"/>
                </a:solidFill>
                <a:latin typeface="Verdana"/>
                <a:cs typeface="Verdana"/>
              </a:rPr>
              <a:t>will 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examine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DeepMind,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Tesla,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262424"/>
                </a:solidFill>
                <a:latin typeface="Verdana"/>
                <a:cs typeface="Verdana"/>
              </a:rPr>
              <a:t>NVIDIA,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Yandex.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Discover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how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AI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Verdana"/>
                <a:cs typeface="Verdana"/>
              </a:rPr>
              <a:t>is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revolutionizing</a:t>
            </a:r>
            <a:r>
              <a:rPr sz="1400" spc="-4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gaming,</a:t>
            </a:r>
            <a:r>
              <a:rPr sz="1400" spc="-4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transportation,</a:t>
            </a:r>
            <a:r>
              <a:rPr sz="1400" spc="-4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healthcare,</a:t>
            </a:r>
            <a:r>
              <a:rPr sz="1400" spc="-3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graphics,</a:t>
            </a:r>
            <a:r>
              <a:rPr sz="1400" spc="-4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Verdana"/>
                <a:cs typeface="Verdana"/>
              </a:rPr>
              <a:t>and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robotics.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466" y="1484344"/>
            <a:ext cx="8719185" cy="116459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10"/>
              </a:spcBef>
            </a:pPr>
            <a:r>
              <a:rPr spc="-280" dirty="0"/>
              <a:t>DeepMind's</a:t>
            </a:r>
            <a:r>
              <a:rPr spc="-90" dirty="0"/>
              <a:t> </a:t>
            </a:r>
            <a:r>
              <a:rPr spc="-340" dirty="0"/>
              <a:t>MuZero:</a:t>
            </a:r>
            <a:r>
              <a:rPr spc="-85" dirty="0"/>
              <a:t> </a:t>
            </a:r>
            <a:r>
              <a:rPr spc="-245" dirty="0"/>
              <a:t>Mastering</a:t>
            </a:r>
            <a:r>
              <a:rPr spc="-80" dirty="0"/>
              <a:t> </a:t>
            </a:r>
            <a:r>
              <a:rPr spc="-265" dirty="0"/>
              <a:t>Complex </a:t>
            </a:r>
            <a:r>
              <a:rPr spc="-335" dirty="0"/>
              <a:t>Games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7466" y="2985007"/>
            <a:ext cx="1010729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MuZero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learns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rules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Verdana"/>
                <a:cs typeface="Verdana"/>
              </a:rPr>
              <a:t>as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262424"/>
                </a:solidFill>
                <a:latin typeface="Verdana"/>
                <a:cs typeface="Verdana"/>
              </a:rPr>
              <a:t>it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goes.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It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62424"/>
                </a:solidFill>
                <a:latin typeface="Verdana"/>
                <a:cs typeface="Verdana"/>
              </a:rPr>
              <a:t>achieves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superhuman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performance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without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prior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knowledge.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It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Verdana"/>
                <a:cs typeface="Verdana"/>
              </a:rPr>
              <a:t>excels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in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games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Verdana"/>
                <a:cs typeface="Verdana"/>
              </a:rPr>
              <a:t>like </a:t>
            </a:r>
            <a:r>
              <a:rPr sz="1400" spc="-30" dirty="0">
                <a:solidFill>
                  <a:srgbClr val="262424"/>
                </a:solidFill>
                <a:latin typeface="Verdana"/>
                <a:cs typeface="Verdana"/>
              </a:rPr>
              <a:t>chess,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Go,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Atari. </a:t>
            </a: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MuZero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represents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262424"/>
                </a:solidFill>
                <a:latin typeface="Verdana"/>
                <a:cs typeface="Verdana"/>
              </a:rPr>
              <a:t>major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step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in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general-</a:t>
            </a:r>
            <a:r>
              <a:rPr sz="1400" spc="-40" dirty="0">
                <a:solidFill>
                  <a:srgbClr val="262424"/>
                </a:solidFill>
                <a:latin typeface="Verdana"/>
                <a:cs typeface="Verdana"/>
              </a:rPr>
              <a:t>purpose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Verdana"/>
                <a:cs typeface="Verdana"/>
              </a:rPr>
              <a:t>AI.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466" y="3955319"/>
            <a:ext cx="3296920" cy="7505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110" dirty="0">
                <a:latin typeface="Georgia"/>
                <a:cs typeface="Georgia"/>
              </a:rPr>
              <a:t>Model-</a:t>
            </a:r>
            <a:r>
              <a:rPr sz="1800" b="1" spc="-135" dirty="0">
                <a:latin typeface="Georgia"/>
                <a:cs typeface="Georgia"/>
              </a:rPr>
              <a:t>Based</a:t>
            </a:r>
            <a:r>
              <a:rPr sz="1800" b="1" spc="25" dirty="0">
                <a:latin typeface="Georgia"/>
                <a:cs typeface="Georgia"/>
              </a:rPr>
              <a:t> </a:t>
            </a:r>
            <a:r>
              <a:rPr sz="1800" b="1" spc="-35" dirty="0">
                <a:latin typeface="Georgia"/>
                <a:cs typeface="Georgia"/>
              </a:rPr>
              <a:t>RL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It</a:t>
            </a:r>
            <a:r>
              <a:rPr sz="140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Verdana"/>
                <a:cs typeface="Verdana"/>
              </a:rPr>
              <a:t>uses</a:t>
            </a:r>
            <a:r>
              <a:rPr sz="140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model</a:t>
            </a:r>
            <a:r>
              <a:rPr sz="140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to</a:t>
            </a:r>
            <a:r>
              <a:rPr sz="14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predict</a:t>
            </a:r>
            <a:r>
              <a:rPr sz="140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future</a:t>
            </a:r>
            <a:r>
              <a:rPr sz="14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states.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7928" y="3955319"/>
            <a:ext cx="3043555" cy="7505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125" dirty="0">
                <a:latin typeface="Georgia"/>
                <a:cs typeface="Georgia"/>
              </a:rPr>
              <a:t>Tabula</a:t>
            </a:r>
            <a:r>
              <a:rPr sz="1800" b="1" spc="-5" dirty="0">
                <a:latin typeface="Georgia"/>
                <a:cs typeface="Georgia"/>
              </a:rPr>
              <a:t> </a:t>
            </a:r>
            <a:r>
              <a:rPr sz="1800" b="1" spc="-20" dirty="0">
                <a:latin typeface="Georgia"/>
                <a:cs typeface="Georgia"/>
              </a:rPr>
              <a:t>Rasa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It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learns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from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scratch,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without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rules.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9524"/>
            <a:ext cx="4712741" cy="89630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3716" y="503269"/>
            <a:ext cx="5216525" cy="116459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10"/>
              </a:spcBef>
            </a:pPr>
            <a:r>
              <a:rPr spc="-330" dirty="0"/>
              <a:t>Hoi4</a:t>
            </a:r>
            <a:r>
              <a:rPr spc="-130" dirty="0"/>
              <a:t> </a:t>
            </a:r>
            <a:r>
              <a:rPr spc="-390" dirty="0"/>
              <a:t>AI:</a:t>
            </a:r>
            <a:r>
              <a:rPr spc="-114" dirty="0"/>
              <a:t> </a:t>
            </a:r>
            <a:r>
              <a:rPr spc="-220" dirty="0"/>
              <a:t>Revolutionizing </a:t>
            </a:r>
            <a:r>
              <a:rPr spc="-250" dirty="0"/>
              <a:t>Real-</a:t>
            </a:r>
            <a:r>
              <a:rPr spc="-229" dirty="0"/>
              <a:t>Time</a:t>
            </a:r>
            <a:r>
              <a:rPr spc="-65" dirty="0"/>
              <a:t> </a:t>
            </a:r>
            <a:r>
              <a:rPr spc="-105" dirty="0"/>
              <a:t>Strategy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3716" y="1918207"/>
            <a:ext cx="565658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Hearts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262424"/>
                </a:solidFill>
                <a:latin typeface="Verdana"/>
                <a:cs typeface="Verdana"/>
              </a:rPr>
              <a:t>of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262424"/>
                </a:solidFill>
                <a:latin typeface="Verdana"/>
                <a:cs typeface="Verdana"/>
              </a:rPr>
              <a:t>Iron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IV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(Hoi4)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features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sophisticated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AI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opponents.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These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opponents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adapt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to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player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strategies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world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events.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Verdana"/>
                <a:cs typeface="Verdana"/>
              </a:rPr>
              <a:t>AI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manages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complex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62424"/>
                </a:solidFill>
                <a:latin typeface="Verdana"/>
                <a:cs typeface="Verdana"/>
              </a:rPr>
              <a:t>economies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military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campaigns.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Verdana"/>
                <a:cs typeface="Verdana"/>
              </a:rPr>
              <a:t>This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pushes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40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boundaries</a:t>
            </a:r>
            <a:r>
              <a:rPr sz="140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262424"/>
                </a:solidFill>
                <a:latin typeface="Verdana"/>
                <a:cs typeface="Verdana"/>
              </a:rPr>
              <a:t>of</a:t>
            </a:r>
            <a:r>
              <a:rPr sz="140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game</a:t>
            </a:r>
            <a:r>
              <a:rPr sz="140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Verdana"/>
                <a:cs typeface="Verdana"/>
              </a:rPr>
              <a:t>AI.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05375" y="3314700"/>
            <a:ext cx="2867025" cy="1343025"/>
            <a:chOff x="4905375" y="3314700"/>
            <a:chExt cx="2867025" cy="1343025"/>
          </a:xfrm>
        </p:grpSpPr>
        <p:sp>
          <p:nvSpPr>
            <p:cNvPr id="6" name="object 6"/>
            <p:cNvSpPr/>
            <p:nvPr/>
          </p:nvSpPr>
          <p:spPr>
            <a:xfrm>
              <a:off x="4910137" y="3319462"/>
              <a:ext cx="2857500" cy="1333500"/>
            </a:xfrm>
            <a:custGeom>
              <a:avLst/>
              <a:gdLst/>
              <a:ahLst/>
              <a:cxnLst/>
              <a:rect l="l" t="t" r="r" b="b"/>
              <a:pathLst>
                <a:path w="2857500" h="1333500">
                  <a:moveTo>
                    <a:pt x="2803994" y="0"/>
                  </a:moveTo>
                  <a:lnTo>
                    <a:pt x="53505" y="0"/>
                  </a:lnTo>
                  <a:lnTo>
                    <a:pt x="49784" y="368"/>
                  </a:lnTo>
                  <a:lnTo>
                    <a:pt x="14109" y="19431"/>
                  </a:lnTo>
                  <a:lnTo>
                    <a:pt x="0" y="53505"/>
                  </a:lnTo>
                  <a:lnTo>
                    <a:pt x="0" y="1276235"/>
                  </a:lnTo>
                  <a:lnTo>
                    <a:pt x="0" y="1279994"/>
                  </a:lnTo>
                  <a:lnTo>
                    <a:pt x="19431" y="1319390"/>
                  </a:lnTo>
                  <a:lnTo>
                    <a:pt x="53505" y="1333500"/>
                  </a:lnTo>
                  <a:lnTo>
                    <a:pt x="2803994" y="1333500"/>
                  </a:lnTo>
                  <a:lnTo>
                    <a:pt x="2843390" y="1314069"/>
                  </a:lnTo>
                  <a:lnTo>
                    <a:pt x="2857500" y="1279994"/>
                  </a:lnTo>
                  <a:lnTo>
                    <a:pt x="2857500" y="53505"/>
                  </a:lnTo>
                  <a:lnTo>
                    <a:pt x="2838069" y="14109"/>
                  </a:lnTo>
                  <a:lnTo>
                    <a:pt x="2807716" y="368"/>
                  </a:lnTo>
                  <a:lnTo>
                    <a:pt x="2803994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10137" y="3319462"/>
              <a:ext cx="2857500" cy="1333500"/>
            </a:xfrm>
            <a:custGeom>
              <a:avLst/>
              <a:gdLst/>
              <a:ahLst/>
              <a:cxnLst/>
              <a:rect l="l" t="t" r="r" b="b"/>
              <a:pathLst>
                <a:path w="2857500" h="1333500">
                  <a:moveTo>
                    <a:pt x="0" y="1276235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8" y="49784"/>
                  </a:lnTo>
                  <a:lnTo>
                    <a:pt x="1104" y="46088"/>
                  </a:lnTo>
                  <a:lnTo>
                    <a:pt x="1828" y="42405"/>
                  </a:lnTo>
                  <a:lnTo>
                    <a:pt x="2921" y="38823"/>
                  </a:lnTo>
                  <a:lnTo>
                    <a:pt x="4356" y="35344"/>
                  </a:lnTo>
                  <a:lnTo>
                    <a:pt x="5803" y="31877"/>
                  </a:lnTo>
                  <a:lnTo>
                    <a:pt x="7556" y="28575"/>
                  </a:lnTo>
                  <a:lnTo>
                    <a:pt x="9652" y="25450"/>
                  </a:lnTo>
                  <a:lnTo>
                    <a:pt x="11734" y="22313"/>
                  </a:lnTo>
                  <a:lnTo>
                    <a:pt x="14109" y="19431"/>
                  </a:lnTo>
                  <a:lnTo>
                    <a:pt x="16776" y="16764"/>
                  </a:lnTo>
                  <a:lnTo>
                    <a:pt x="19431" y="14109"/>
                  </a:lnTo>
                  <a:lnTo>
                    <a:pt x="22313" y="11734"/>
                  </a:lnTo>
                  <a:lnTo>
                    <a:pt x="25450" y="9652"/>
                  </a:lnTo>
                  <a:lnTo>
                    <a:pt x="28575" y="7556"/>
                  </a:lnTo>
                  <a:lnTo>
                    <a:pt x="53505" y="0"/>
                  </a:lnTo>
                  <a:lnTo>
                    <a:pt x="57264" y="0"/>
                  </a:lnTo>
                  <a:lnTo>
                    <a:pt x="2800235" y="0"/>
                  </a:lnTo>
                  <a:lnTo>
                    <a:pt x="2803994" y="0"/>
                  </a:lnTo>
                  <a:lnTo>
                    <a:pt x="2807716" y="368"/>
                  </a:lnTo>
                  <a:lnTo>
                    <a:pt x="2811411" y="1092"/>
                  </a:lnTo>
                  <a:lnTo>
                    <a:pt x="2815094" y="1828"/>
                  </a:lnTo>
                  <a:lnTo>
                    <a:pt x="2818676" y="2921"/>
                  </a:lnTo>
                  <a:lnTo>
                    <a:pt x="2822143" y="4356"/>
                  </a:lnTo>
                  <a:lnTo>
                    <a:pt x="2825623" y="5791"/>
                  </a:lnTo>
                  <a:lnTo>
                    <a:pt x="2828925" y="7556"/>
                  </a:lnTo>
                  <a:lnTo>
                    <a:pt x="2832049" y="9652"/>
                  </a:lnTo>
                  <a:lnTo>
                    <a:pt x="2835173" y="11734"/>
                  </a:lnTo>
                  <a:lnTo>
                    <a:pt x="2856395" y="46088"/>
                  </a:lnTo>
                  <a:lnTo>
                    <a:pt x="2857500" y="53505"/>
                  </a:lnTo>
                  <a:lnTo>
                    <a:pt x="2857500" y="57264"/>
                  </a:lnTo>
                  <a:lnTo>
                    <a:pt x="2857500" y="1276235"/>
                  </a:lnTo>
                  <a:lnTo>
                    <a:pt x="2857500" y="1279994"/>
                  </a:lnTo>
                  <a:lnTo>
                    <a:pt x="2857131" y="1283728"/>
                  </a:lnTo>
                  <a:lnTo>
                    <a:pt x="2856395" y="1287411"/>
                  </a:lnTo>
                  <a:lnTo>
                    <a:pt x="2855658" y="1291094"/>
                  </a:lnTo>
                  <a:lnTo>
                    <a:pt x="2847848" y="1308049"/>
                  </a:lnTo>
                  <a:lnTo>
                    <a:pt x="2845765" y="1311173"/>
                  </a:lnTo>
                  <a:lnTo>
                    <a:pt x="2843390" y="1314069"/>
                  </a:lnTo>
                  <a:lnTo>
                    <a:pt x="2840723" y="1316723"/>
                  </a:lnTo>
                  <a:lnTo>
                    <a:pt x="2838069" y="1319390"/>
                  </a:lnTo>
                  <a:lnTo>
                    <a:pt x="2811411" y="1332395"/>
                  </a:lnTo>
                  <a:lnTo>
                    <a:pt x="2807716" y="1333131"/>
                  </a:lnTo>
                  <a:lnTo>
                    <a:pt x="2803994" y="1333500"/>
                  </a:lnTo>
                  <a:lnTo>
                    <a:pt x="2800235" y="1333500"/>
                  </a:lnTo>
                  <a:lnTo>
                    <a:pt x="57264" y="1333500"/>
                  </a:lnTo>
                  <a:lnTo>
                    <a:pt x="53505" y="1333500"/>
                  </a:lnTo>
                  <a:lnTo>
                    <a:pt x="49784" y="1333131"/>
                  </a:lnTo>
                  <a:lnTo>
                    <a:pt x="46088" y="1332395"/>
                  </a:lnTo>
                  <a:lnTo>
                    <a:pt x="42405" y="1331671"/>
                  </a:lnTo>
                  <a:lnTo>
                    <a:pt x="16776" y="1316723"/>
                  </a:lnTo>
                  <a:lnTo>
                    <a:pt x="14109" y="1314069"/>
                  </a:lnTo>
                  <a:lnTo>
                    <a:pt x="11734" y="1311173"/>
                  </a:lnTo>
                  <a:lnTo>
                    <a:pt x="9652" y="1308049"/>
                  </a:lnTo>
                  <a:lnTo>
                    <a:pt x="7556" y="1304925"/>
                  </a:lnTo>
                  <a:lnTo>
                    <a:pt x="1104" y="1287411"/>
                  </a:lnTo>
                  <a:lnTo>
                    <a:pt x="368" y="1283728"/>
                  </a:lnTo>
                  <a:lnTo>
                    <a:pt x="0" y="1279994"/>
                  </a:lnTo>
                  <a:lnTo>
                    <a:pt x="0" y="1276235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80343" y="3469544"/>
            <a:ext cx="2324735" cy="9601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10" dirty="0">
                <a:solidFill>
                  <a:srgbClr val="262424"/>
                </a:solidFill>
                <a:latin typeface="Georgia"/>
                <a:cs typeface="Georgia"/>
              </a:rPr>
              <a:t>Adaptive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33900"/>
              </a:lnSpc>
              <a:spcBef>
                <a:spcPts val="670"/>
              </a:spcBef>
            </a:pPr>
            <a:r>
              <a:rPr sz="1400" spc="-25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40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AI</a:t>
            </a:r>
            <a:r>
              <a:rPr sz="140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reacts</a:t>
            </a:r>
            <a:r>
              <a:rPr sz="14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to</a:t>
            </a:r>
            <a:r>
              <a:rPr sz="140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40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Verdana"/>
                <a:cs typeface="Verdana"/>
              </a:rPr>
              <a:t>game's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evolution.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43850" y="3314700"/>
            <a:ext cx="2867025" cy="1343025"/>
            <a:chOff x="7943850" y="3314700"/>
            <a:chExt cx="2867025" cy="1343025"/>
          </a:xfrm>
        </p:grpSpPr>
        <p:sp>
          <p:nvSpPr>
            <p:cNvPr id="10" name="object 10"/>
            <p:cNvSpPr/>
            <p:nvPr/>
          </p:nvSpPr>
          <p:spPr>
            <a:xfrm>
              <a:off x="7948612" y="3319462"/>
              <a:ext cx="2857500" cy="1333500"/>
            </a:xfrm>
            <a:custGeom>
              <a:avLst/>
              <a:gdLst/>
              <a:ahLst/>
              <a:cxnLst/>
              <a:rect l="l" t="t" r="r" b="b"/>
              <a:pathLst>
                <a:path w="2857500" h="1333500">
                  <a:moveTo>
                    <a:pt x="2803994" y="0"/>
                  </a:moveTo>
                  <a:lnTo>
                    <a:pt x="53505" y="0"/>
                  </a:lnTo>
                  <a:lnTo>
                    <a:pt x="49784" y="368"/>
                  </a:lnTo>
                  <a:lnTo>
                    <a:pt x="14109" y="19431"/>
                  </a:lnTo>
                  <a:lnTo>
                    <a:pt x="0" y="53505"/>
                  </a:lnTo>
                  <a:lnTo>
                    <a:pt x="0" y="1276235"/>
                  </a:lnTo>
                  <a:lnTo>
                    <a:pt x="0" y="1279994"/>
                  </a:lnTo>
                  <a:lnTo>
                    <a:pt x="19431" y="1319390"/>
                  </a:lnTo>
                  <a:lnTo>
                    <a:pt x="53505" y="1333500"/>
                  </a:lnTo>
                  <a:lnTo>
                    <a:pt x="2803994" y="1333500"/>
                  </a:lnTo>
                  <a:lnTo>
                    <a:pt x="2843390" y="1314069"/>
                  </a:lnTo>
                  <a:lnTo>
                    <a:pt x="2857500" y="1279994"/>
                  </a:lnTo>
                  <a:lnTo>
                    <a:pt x="2857500" y="53505"/>
                  </a:lnTo>
                  <a:lnTo>
                    <a:pt x="2838069" y="14109"/>
                  </a:lnTo>
                  <a:lnTo>
                    <a:pt x="2807716" y="368"/>
                  </a:lnTo>
                  <a:lnTo>
                    <a:pt x="2803994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48612" y="3319462"/>
              <a:ext cx="2857500" cy="1333500"/>
            </a:xfrm>
            <a:custGeom>
              <a:avLst/>
              <a:gdLst/>
              <a:ahLst/>
              <a:cxnLst/>
              <a:rect l="l" t="t" r="r" b="b"/>
              <a:pathLst>
                <a:path w="2857500" h="1333500">
                  <a:moveTo>
                    <a:pt x="0" y="1276235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8" y="49784"/>
                  </a:lnTo>
                  <a:lnTo>
                    <a:pt x="1104" y="46088"/>
                  </a:lnTo>
                  <a:lnTo>
                    <a:pt x="1828" y="42405"/>
                  </a:lnTo>
                  <a:lnTo>
                    <a:pt x="2921" y="38823"/>
                  </a:lnTo>
                  <a:lnTo>
                    <a:pt x="4356" y="35344"/>
                  </a:lnTo>
                  <a:lnTo>
                    <a:pt x="5791" y="31877"/>
                  </a:lnTo>
                  <a:lnTo>
                    <a:pt x="7556" y="28575"/>
                  </a:lnTo>
                  <a:lnTo>
                    <a:pt x="9652" y="25450"/>
                  </a:lnTo>
                  <a:lnTo>
                    <a:pt x="11734" y="22313"/>
                  </a:lnTo>
                  <a:lnTo>
                    <a:pt x="25450" y="9652"/>
                  </a:lnTo>
                  <a:lnTo>
                    <a:pt x="28575" y="7556"/>
                  </a:lnTo>
                  <a:lnTo>
                    <a:pt x="53505" y="0"/>
                  </a:lnTo>
                  <a:lnTo>
                    <a:pt x="57264" y="0"/>
                  </a:lnTo>
                  <a:lnTo>
                    <a:pt x="2800235" y="0"/>
                  </a:lnTo>
                  <a:lnTo>
                    <a:pt x="2803994" y="0"/>
                  </a:lnTo>
                  <a:lnTo>
                    <a:pt x="2807716" y="368"/>
                  </a:lnTo>
                  <a:lnTo>
                    <a:pt x="2832049" y="9652"/>
                  </a:lnTo>
                  <a:lnTo>
                    <a:pt x="2835173" y="11734"/>
                  </a:lnTo>
                  <a:lnTo>
                    <a:pt x="2856395" y="46088"/>
                  </a:lnTo>
                  <a:lnTo>
                    <a:pt x="2857500" y="53505"/>
                  </a:lnTo>
                  <a:lnTo>
                    <a:pt x="2857500" y="57264"/>
                  </a:lnTo>
                  <a:lnTo>
                    <a:pt x="2857500" y="1276235"/>
                  </a:lnTo>
                  <a:lnTo>
                    <a:pt x="2857500" y="1279994"/>
                  </a:lnTo>
                  <a:lnTo>
                    <a:pt x="2857131" y="1283728"/>
                  </a:lnTo>
                  <a:lnTo>
                    <a:pt x="2856395" y="1287411"/>
                  </a:lnTo>
                  <a:lnTo>
                    <a:pt x="2855658" y="1291094"/>
                  </a:lnTo>
                  <a:lnTo>
                    <a:pt x="2840723" y="1316723"/>
                  </a:lnTo>
                  <a:lnTo>
                    <a:pt x="2838069" y="1319390"/>
                  </a:lnTo>
                  <a:lnTo>
                    <a:pt x="2811411" y="1332395"/>
                  </a:lnTo>
                  <a:lnTo>
                    <a:pt x="2807716" y="1333131"/>
                  </a:lnTo>
                  <a:lnTo>
                    <a:pt x="2803994" y="1333500"/>
                  </a:lnTo>
                  <a:lnTo>
                    <a:pt x="2800235" y="1333500"/>
                  </a:lnTo>
                  <a:lnTo>
                    <a:pt x="57264" y="1333500"/>
                  </a:lnTo>
                  <a:lnTo>
                    <a:pt x="53505" y="1333500"/>
                  </a:lnTo>
                  <a:lnTo>
                    <a:pt x="49784" y="1333131"/>
                  </a:lnTo>
                  <a:lnTo>
                    <a:pt x="46088" y="1332395"/>
                  </a:lnTo>
                  <a:lnTo>
                    <a:pt x="42405" y="1331671"/>
                  </a:lnTo>
                  <a:lnTo>
                    <a:pt x="16776" y="1316723"/>
                  </a:lnTo>
                  <a:lnTo>
                    <a:pt x="14109" y="1314069"/>
                  </a:lnTo>
                  <a:lnTo>
                    <a:pt x="11734" y="1311173"/>
                  </a:lnTo>
                  <a:lnTo>
                    <a:pt x="9652" y="1308049"/>
                  </a:lnTo>
                  <a:lnTo>
                    <a:pt x="7556" y="1304925"/>
                  </a:lnTo>
                  <a:lnTo>
                    <a:pt x="5791" y="1301623"/>
                  </a:lnTo>
                  <a:lnTo>
                    <a:pt x="4356" y="1298143"/>
                  </a:lnTo>
                  <a:lnTo>
                    <a:pt x="2921" y="1294676"/>
                  </a:lnTo>
                  <a:lnTo>
                    <a:pt x="1828" y="1291094"/>
                  </a:lnTo>
                  <a:lnTo>
                    <a:pt x="1104" y="1287411"/>
                  </a:lnTo>
                  <a:lnTo>
                    <a:pt x="368" y="1283728"/>
                  </a:lnTo>
                  <a:lnTo>
                    <a:pt x="0" y="1279994"/>
                  </a:lnTo>
                  <a:lnTo>
                    <a:pt x="0" y="1276235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120608" y="3469544"/>
            <a:ext cx="2178685" cy="9601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10" dirty="0">
                <a:solidFill>
                  <a:srgbClr val="262424"/>
                </a:solidFill>
                <a:latin typeface="Georgia"/>
                <a:cs typeface="Georgia"/>
              </a:rPr>
              <a:t>Strategic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33900"/>
              </a:lnSpc>
              <a:spcBef>
                <a:spcPts val="670"/>
              </a:spcBef>
            </a:pP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It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plans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operations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across </a:t>
            </a:r>
            <a:r>
              <a:rPr sz="1400" spc="-90" dirty="0">
                <a:solidFill>
                  <a:srgbClr val="262424"/>
                </a:solidFill>
                <a:latin typeface="Verdana"/>
                <a:cs typeface="Verdana"/>
              </a:rPr>
              <a:t>many</a:t>
            </a:r>
            <a:r>
              <a:rPr sz="1400" spc="-10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nations.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05375" y="4829175"/>
            <a:ext cx="5905500" cy="1057275"/>
            <a:chOff x="4905375" y="4829175"/>
            <a:chExt cx="5905500" cy="1057275"/>
          </a:xfrm>
        </p:grpSpPr>
        <p:sp>
          <p:nvSpPr>
            <p:cNvPr id="14" name="object 14"/>
            <p:cNvSpPr/>
            <p:nvPr/>
          </p:nvSpPr>
          <p:spPr>
            <a:xfrm>
              <a:off x="4910137" y="4833937"/>
              <a:ext cx="5895975" cy="1047750"/>
            </a:xfrm>
            <a:custGeom>
              <a:avLst/>
              <a:gdLst/>
              <a:ahLst/>
              <a:cxnLst/>
              <a:rect l="l" t="t" r="r" b="b"/>
              <a:pathLst>
                <a:path w="5895975" h="1047750">
                  <a:moveTo>
                    <a:pt x="5842469" y="0"/>
                  </a:moveTo>
                  <a:lnTo>
                    <a:pt x="53505" y="0"/>
                  </a:lnTo>
                  <a:lnTo>
                    <a:pt x="49784" y="368"/>
                  </a:lnTo>
                  <a:lnTo>
                    <a:pt x="14109" y="19431"/>
                  </a:lnTo>
                  <a:lnTo>
                    <a:pt x="0" y="53505"/>
                  </a:lnTo>
                  <a:lnTo>
                    <a:pt x="0" y="990486"/>
                  </a:lnTo>
                  <a:lnTo>
                    <a:pt x="0" y="994247"/>
                  </a:lnTo>
                  <a:lnTo>
                    <a:pt x="19431" y="1033636"/>
                  </a:lnTo>
                  <a:lnTo>
                    <a:pt x="53505" y="1047751"/>
                  </a:lnTo>
                  <a:lnTo>
                    <a:pt x="5842469" y="1047751"/>
                  </a:lnTo>
                  <a:lnTo>
                    <a:pt x="5881865" y="1028319"/>
                  </a:lnTo>
                  <a:lnTo>
                    <a:pt x="5895975" y="994247"/>
                  </a:lnTo>
                  <a:lnTo>
                    <a:pt x="5895975" y="53505"/>
                  </a:lnTo>
                  <a:lnTo>
                    <a:pt x="5876544" y="14109"/>
                  </a:lnTo>
                  <a:lnTo>
                    <a:pt x="5846191" y="368"/>
                  </a:lnTo>
                  <a:lnTo>
                    <a:pt x="5842469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10137" y="4833937"/>
              <a:ext cx="5895975" cy="1047750"/>
            </a:xfrm>
            <a:custGeom>
              <a:avLst/>
              <a:gdLst/>
              <a:ahLst/>
              <a:cxnLst/>
              <a:rect l="l" t="t" r="r" b="b"/>
              <a:pathLst>
                <a:path w="5895975" h="1047750">
                  <a:moveTo>
                    <a:pt x="0" y="990486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8" y="49771"/>
                  </a:lnTo>
                  <a:lnTo>
                    <a:pt x="1104" y="46088"/>
                  </a:lnTo>
                  <a:lnTo>
                    <a:pt x="1828" y="42405"/>
                  </a:lnTo>
                  <a:lnTo>
                    <a:pt x="2921" y="38823"/>
                  </a:lnTo>
                  <a:lnTo>
                    <a:pt x="4356" y="35344"/>
                  </a:lnTo>
                  <a:lnTo>
                    <a:pt x="5803" y="31877"/>
                  </a:lnTo>
                  <a:lnTo>
                    <a:pt x="7556" y="28575"/>
                  </a:lnTo>
                  <a:lnTo>
                    <a:pt x="9652" y="25450"/>
                  </a:lnTo>
                  <a:lnTo>
                    <a:pt x="11734" y="22313"/>
                  </a:lnTo>
                  <a:lnTo>
                    <a:pt x="14109" y="19431"/>
                  </a:lnTo>
                  <a:lnTo>
                    <a:pt x="16776" y="16764"/>
                  </a:lnTo>
                  <a:lnTo>
                    <a:pt x="19431" y="14109"/>
                  </a:lnTo>
                  <a:lnTo>
                    <a:pt x="22313" y="11734"/>
                  </a:lnTo>
                  <a:lnTo>
                    <a:pt x="25450" y="9652"/>
                  </a:lnTo>
                  <a:lnTo>
                    <a:pt x="28575" y="7556"/>
                  </a:lnTo>
                  <a:lnTo>
                    <a:pt x="53505" y="0"/>
                  </a:lnTo>
                  <a:lnTo>
                    <a:pt x="57264" y="0"/>
                  </a:lnTo>
                  <a:lnTo>
                    <a:pt x="5838710" y="0"/>
                  </a:lnTo>
                  <a:lnTo>
                    <a:pt x="5842469" y="0"/>
                  </a:lnTo>
                  <a:lnTo>
                    <a:pt x="5846191" y="368"/>
                  </a:lnTo>
                  <a:lnTo>
                    <a:pt x="5870524" y="9652"/>
                  </a:lnTo>
                  <a:lnTo>
                    <a:pt x="5873648" y="11734"/>
                  </a:lnTo>
                  <a:lnTo>
                    <a:pt x="5894870" y="46088"/>
                  </a:lnTo>
                  <a:lnTo>
                    <a:pt x="5895975" y="53505"/>
                  </a:lnTo>
                  <a:lnTo>
                    <a:pt x="5895975" y="57264"/>
                  </a:lnTo>
                  <a:lnTo>
                    <a:pt x="5895975" y="990486"/>
                  </a:lnTo>
                  <a:lnTo>
                    <a:pt x="5895975" y="994247"/>
                  </a:lnTo>
                  <a:lnTo>
                    <a:pt x="5895606" y="997972"/>
                  </a:lnTo>
                  <a:lnTo>
                    <a:pt x="5879198" y="1030978"/>
                  </a:lnTo>
                  <a:lnTo>
                    <a:pt x="5876544" y="1033636"/>
                  </a:lnTo>
                  <a:lnTo>
                    <a:pt x="5873648" y="1036008"/>
                  </a:lnTo>
                  <a:lnTo>
                    <a:pt x="5870524" y="1038096"/>
                  </a:lnTo>
                  <a:lnTo>
                    <a:pt x="5867400" y="1040185"/>
                  </a:lnTo>
                  <a:lnTo>
                    <a:pt x="5864098" y="1041951"/>
                  </a:lnTo>
                  <a:lnTo>
                    <a:pt x="5860618" y="1043390"/>
                  </a:lnTo>
                  <a:lnTo>
                    <a:pt x="5857151" y="1044829"/>
                  </a:lnTo>
                  <a:lnTo>
                    <a:pt x="5853569" y="1045914"/>
                  </a:lnTo>
                  <a:lnTo>
                    <a:pt x="5849886" y="1046650"/>
                  </a:lnTo>
                  <a:lnTo>
                    <a:pt x="5846191" y="1047384"/>
                  </a:lnTo>
                  <a:lnTo>
                    <a:pt x="5842469" y="1047751"/>
                  </a:lnTo>
                  <a:lnTo>
                    <a:pt x="5838710" y="1047751"/>
                  </a:lnTo>
                  <a:lnTo>
                    <a:pt x="57264" y="1047751"/>
                  </a:lnTo>
                  <a:lnTo>
                    <a:pt x="53505" y="1047751"/>
                  </a:lnTo>
                  <a:lnTo>
                    <a:pt x="49784" y="1047384"/>
                  </a:lnTo>
                  <a:lnTo>
                    <a:pt x="25450" y="1038096"/>
                  </a:lnTo>
                  <a:lnTo>
                    <a:pt x="22313" y="1036008"/>
                  </a:lnTo>
                  <a:lnTo>
                    <a:pt x="19431" y="1033636"/>
                  </a:lnTo>
                  <a:lnTo>
                    <a:pt x="16776" y="1030978"/>
                  </a:lnTo>
                  <a:lnTo>
                    <a:pt x="14109" y="1028319"/>
                  </a:lnTo>
                  <a:lnTo>
                    <a:pt x="11734" y="1025427"/>
                  </a:lnTo>
                  <a:lnTo>
                    <a:pt x="9652" y="1022301"/>
                  </a:lnTo>
                  <a:lnTo>
                    <a:pt x="7556" y="1019171"/>
                  </a:lnTo>
                  <a:lnTo>
                    <a:pt x="1104" y="1001659"/>
                  </a:lnTo>
                  <a:lnTo>
                    <a:pt x="368" y="997972"/>
                  </a:lnTo>
                  <a:lnTo>
                    <a:pt x="0" y="994247"/>
                  </a:lnTo>
                  <a:lnTo>
                    <a:pt x="0" y="990486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80343" y="4984020"/>
            <a:ext cx="4117340" cy="6743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10" dirty="0">
                <a:solidFill>
                  <a:srgbClr val="262424"/>
                </a:solidFill>
                <a:latin typeface="Georgia"/>
                <a:cs typeface="Georgia"/>
              </a:rPr>
              <a:t>Challenging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400" spc="-25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AI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provides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62424"/>
                </a:solidFill>
                <a:latin typeface="Verdana"/>
                <a:cs typeface="Verdana"/>
              </a:rPr>
              <a:t>difficult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and 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engaging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Verdana"/>
                <a:cs typeface="Verdana"/>
              </a:rPr>
              <a:t>gameplay.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343400" cy="89722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3716" y="436594"/>
            <a:ext cx="4492625" cy="174561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5"/>
              </a:spcBef>
            </a:pPr>
            <a:r>
              <a:rPr spc="-270" dirty="0"/>
              <a:t>Tesla</a:t>
            </a:r>
            <a:r>
              <a:rPr spc="-125" dirty="0"/>
              <a:t> </a:t>
            </a:r>
            <a:r>
              <a:rPr spc="-145" dirty="0"/>
              <a:t>Autopilot: </a:t>
            </a:r>
            <a:r>
              <a:rPr spc="-280" dirty="0"/>
              <a:t>Autonomous</a:t>
            </a:r>
            <a:r>
              <a:rPr spc="-120" dirty="0"/>
              <a:t> </a:t>
            </a:r>
            <a:r>
              <a:rPr spc="-195" dirty="0"/>
              <a:t>Driving </a:t>
            </a:r>
            <a:r>
              <a:rPr spc="-265" dirty="0"/>
              <a:t>Advancements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3716" y="2432557"/>
            <a:ext cx="577913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Tesla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Autopilot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62424"/>
                </a:solidFill>
                <a:latin typeface="Verdana"/>
                <a:cs typeface="Verdana"/>
              </a:rPr>
              <a:t>enhances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driving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safety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and </a:t>
            </a: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convenience.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It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Verdana"/>
                <a:cs typeface="Verdana"/>
              </a:rPr>
              <a:t>uses </a:t>
            </a:r>
            <a:r>
              <a:rPr sz="1400" spc="-40" dirty="0">
                <a:solidFill>
                  <a:srgbClr val="262424"/>
                </a:solidFill>
                <a:latin typeface="Verdana"/>
                <a:cs typeface="Verdana"/>
              </a:rPr>
              <a:t>advanced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neural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networks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62424"/>
                </a:solidFill>
                <a:latin typeface="Verdana"/>
                <a:cs typeface="Verdana"/>
              </a:rPr>
              <a:t>sensor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fusion.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It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enables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features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Verdana"/>
                <a:cs typeface="Verdana"/>
              </a:rPr>
              <a:t>like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lane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keeping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adaptive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Verdana"/>
                <a:cs typeface="Verdana"/>
              </a:rPr>
              <a:t>cruise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control.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Tesla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Verdana"/>
                <a:cs typeface="Verdana"/>
              </a:rPr>
              <a:t>is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paving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way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Verdana"/>
                <a:cs typeface="Verdana"/>
              </a:rPr>
              <a:t>for </a:t>
            </a: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full</a:t>
            </a:r>
            <a:r>
              <a:rPr sz="14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autonomy.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99660" y="3823334"/>
            <a:ext cx="897890" cy="1075055"/>
            <a:chOff x="4899660" y="3823334"/>
            <a:chExt cx="897890" cy="1075055"/>
          </a:xfrm>
        </p:grpSpPr>
        <p:sp>
          <p:nvSpPr>
            <p:cNvPr id="6" name="object 6"/>
            <p:cNvSpPr/>
            <p:nvPr/>
          </p:nvSpPr>
          <p:spPr>
            <a:xfrm>
              <a:off x="4905375" y="3829049"/>
              <a:ext cx="886460" cy="1063625"/>
            </a:xfrm>
            <a:custGeom>
              <a:avLst/>
              <a:gdLst/>
              <a:ahLst/>
              <a:cxnLst/>
              <a:rect l="l" t="t" r="r" b="b"/>
              <a:pathLst>
                <a:path w="886460" h="1063625">
                  <a:moveTo>
                    <a:pt x="886053" y="0"/>
                  </a:moveTo>
                  <a:lnTo>
                    <a:pt x="443026" y="177215"/>
                  </a:lnTo>
                  <a:lnTo>
                    <a:pt x="0" y="0"/>
                  </a:lnTo>
                  <a:lnTo>
                    <a:pt x="0" y="886015"/>
                  </a:lnTo>
                  <a:lnTo>
                    <a:pt x="443026" y="1063231"/>
                  </a:lnTo>
                  <a:lnTo>
                    <a:pt x="886053" y="886015"/>
                  </a:lnTo>
                  <a:lnTo>
                    <a:pt x="886053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05375" y="3829049"/>
              <a:ext cx="886460" cy="1063625"/>
            </a:xfrm>
            <a:custGeom>
              <a:avLst/>
              <a:gdLst/>
              <a:ahLst/>
              <a:cxnLst/>
              <a:rect l="l" t="t" r="r" b="b"/>
              <a:pathLst>
                <a:path w="886460" h="1063625">
                  <a:moveTo>
                    <a:pt x="0" y="886015"/>
                  </a:moveTo>
                  <a:lnTo>
                    <a:pt x="443026" y="1063231"/>
                  </a:lnTo>
                  <a:lnTo>
                    <a:pt x="886053" y="886015"/>
                  </a:lnTo>
                  <a:lnTo>
                    <a:pt x="886053" y="0"/>
                  </a:lnTo>
                  <a:lnTo>
                    <a:pt x="443026" y="177215"/>
                  </a:lnTo>
                  <a:lnTo>
                    <a:pt x="0" y="0"/>
                  </a:lnTo>
                  <a:lnTo>
                    <a:pt x="0" y="886015"/>
                  </a:lnTo>
                  <a:close/>
                </a:path>
              </a:pathLst>
            </a:custGeom>
            <a:ln w="1107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79771" y="4150677"/>
            <a:ext cx="13970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b="1" spc="-75" dirty="0">
                <a:solidFill>
                  <a:srgbClr val="262424"/>
                </a:solidFill>
                <a:latin typeface="Georgia"/>
                <a:cs typeface="Georgia"/>
              </a:rPr>
              <a:t>1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45492" y="3974369"/>
            <a:ext cx="3501390" cy="6743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135" dirty="0">
                <a:solidFill>
                  <a:srgbClr val="262424"/>
                </a:solidFill>
                <a:latin typeface="Georgia"/>
                <a:cs typeface="Georgia"/>
              </a:rPr>
              <a:t>Data</a:t>
            </a:r>
            <a:r>
              <a:rPr sz="1800" b="1" spc="-25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800" b="1" spc="-10" dirty="0">
                <a:solidFill>
                  <a:srgbClr val="262424"/>
                </a:solidFill>
                <a:latin typeface="Georgia"/>
                <a:cs typeface="Georgia"/>
              </a:rPr>
              <a:t>Collection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Real-</a:t>
            </a: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world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driving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data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improves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models.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99660" y="4890134"/>
            <a:ext cx="897890" cy="1075055"/>
            <a:chOff x="4899660" y="4890134"/>
            <a:chExt cx="897890" cy="1075055"/>
          </a:xfrm>
        </p:grpSpPr>
        <p:sp>
          <p:nvSpPr>
            <p:cNvPr id="11" name="object 11"/>
            <p:cNvSpPr/>
            <p:nvPr/>
          </p:nvSpPr>
          <p:spPr>
            <a:xfrm>
              <a:off x="4905375" y="4895849"/>
              <a:ext cx="886460" cy="1063625"/>
            </a:xfrm>
            <a:custGeom>
              <a:avLst/>
              <a:gdLst/>
              <a:ahLst/>
              <a:cxnLst/>
              <a:rect l="l" t="t" r="r" b="b"/>
              <a:pathLst>
                <a:path w="886460" h="1063625">
                  <a:moveTo>
                    <a:pt x="886053" y="0"/>
                  </a:moveTo>
                  <a:lnTo>
                    <a:pt x="443026" y="177215"/>
                  </a:lnTo>
                  <a:lnTo>
                    <a:pt x="0" y="0"/>
                  </a:lnTo>
                  <a:lnTo>
                    <a:pt x="0" y="886015"/>
                  </a:lnTo>
                  <a:lnTo>
                    <a:pt x="443026" y="1063231"/>
                  </a:lnTo>
                  <a:lnTo>
                    <a:pt x="886053" y="886015"/>
                  </a:lnTo>
                  <a:lnTo>
                    <a:pt x="886053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05375" y="4895849"/>
              <a:ext cx="886460" cy="1063625"/>
            </a:xfrm>
            <a:custGeom>
              <a:avLst/>
              <a:gdLst/>
              <a:ahLst/>
              <a:cxnLst/>
              <a:rect l="l" t="t" r="r" b="b"/>
              <a:pathLst>
                <a:path w="886460" h="1063625">
                  <a:moveTo>
                    <a:pt x="0" y="886015"/>
                  </a:moveTo>
                  <a:lnTo>
                    <a:pt x="443026" y="1063231"/>
                  </a:lnTo>
                  <a:lnTo>
                    <a:pt x="886053" y="886015"/>
                  </a:lnTo>
                  <a:lnTo>
                    <a:pt x="886053" y="0"/>
                  </a:lnTo>
                  <a:lnTo>
                    <a:pt x="443026" y="177215"/>
                  </a:lnTo>
                  <a:lnTo>
                    <a:pt x="0" y="0"/>
                  </a:lnTo>
                  <a:lnTo>
                    <a:pt x="0" y="886015"/>
                  </a:lnTo>
                  <a:close/>
                </a:path>
              </a:pathLst>
            </a:custGeom>
            <a:ln w="1107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261178" y="5217477"/>
            <a:ext cx="176530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b="1" spc="-80" dirty="0">
                <a:solidFill>
                  <a:srgbClr val="262424"/>
                </a:solidFill>
                <a:latin typeface="Georgia"/>
                <a:cs typeface="Georgia"/>
              </a:rPr>
              <a:t>2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45502" y="5031644"/>
            <a:ext cx="3513454" cy="683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125" dirty="0">
                <a:solidFill>
                  <a:srgbClr val="262424"/>
                </a:solidFill>
                <a:latin typeface="Georgia"/>
                <a:cs typeface="Georgia"/>
              </a:rPr>
              <a:t>Neural</a:t>
            </a:r>
            <a:r>
              <a:rPr sz="1800" b="1" spc="-5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800" b="1" spc="-20" dirty="0">
                <a:solidFill>
                  <a:srgbClr val="262424"/>
                </a:solidFill>
                <a:latin typeface="Georgia"/>
                <a:cs typeface="Georgia"/>
              </a:rPr>
              <a:t>Nets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400" spc="-35" dirty="0">
                <a:solidFill>
                  <a:srgbClr val="262424"/>
                </a:solidFill>
                <a:latin typeface="Verdana"/>
                <a:cs typeface="Verdana"/>
              </a:rPr>
              <a:t>Advanced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Verdana"/>
                <a:cs typeface="Verdana"/>
              </a:rPr>
              <a:t>deep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 learning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 algorithms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used.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99837" y="5947586"/>
            <a:ext cx="897255" cy="1074420"/>
            <a:chOff x="4899837" y="5947586"/>
            <a:chExt cx="897255" cy="1074420"/>
          </a:xfrm>
        </p:grpSpPr>
        <p:sp>
          <p:nvSpPr>
            <p:cNvPr id="16" name="object 16"/>
            <p:cNvSpPr/>
            <p:nvPr/>
          </p:nvSpPr>
          <p:spPr>
            <a:xfrm>
              <a:off x="4905375" y="5953124"/>
              <a:ext cx="886460" cy="1063625"/>
            </a:xfrm>
            <a:custGeom>
              <a:avLst/>
              <a:gdLst/>
              <a:ahLst/>
              <a:cxnLst/>
              <a:rect l="l" t="t" r="r" b="b"/>
              <a:pathLst>
                <a:path w="886460" h="1063625">
                  <a:moveTo>
                    <a:pt x="886053" y="0"/>
                  </a:moveTo>
                  <a:lnTo>
                    <a:pt x="443026" y="177215"/>
                  </a:lnTo>
                  <a:lnTo>
                    <a:pt x="0" y="0"/>
                  </a:lnTo>
                  <a:lnTo>
                    <a:pt x="0" y="886019"/>
                  </a:lnTo>
                  <a:lnTo>
                    <a:pt x="443026" y="1063228"/>
                  </a:lnTo>
                  <a:lnTo>
                    <a:pt x="886053" y="886019"/>
                  </a:lnTo>
                  <a:lnTo>
                    <a:pt x="886053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05375" y="5953124"/>
              <a:ext cx="886460" cy="1063625"/>
            </a:xfrm>
            <a:custGeom>
              <a:avLst/>
              <a:gdLst/>
              <a:ahLst/>
              <a:cxnLst/>
              <a:rect l="l" t="t" r="r" b="b"/>
              <a:pathLst>
                <a:path w="886460" h="1063625">
                  <a:moveTo>
                    <a:pt x="0" y="886019"/>
                  </a:moveTo>
                  <a:lnTo>
                    <a:pt x="443026" y="1063228"/>
                  </a:lnTo>
                  <a:lnTo>
                    <a:pt x="886053" y="886019"/>
                  </a:lnTo>
                  <a:lnTo>
                    <a:pt x="886053" y="0"/>
                  </a:lnTo>
                  <a:lnTo>
                    <a:pt x="443026" y="177215"/>
                  </a:lnTo>
                  <a:lnTo>
                    <a:pt x="0" y="0"/>
                  </a:lnTo>
                  <a:lnTo>
                    <a:pt x="0" y="886019"/>
                  </a:lnTo>
                  <a:close/>
                </a:path>
              </a:pathLst>
            </a:custGeom>
            <a:ln w="1107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261318" y="6274753"/>
            <a:ext cx="175895" cy="344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b="1" spc="-85" dirty="0">
                <a:solidFill>
                  <a:srgbClr val="262424"/>
                </a:solidFill>
                <a:latin typeface="Georgia"/>
                <a:cs typeface="Georgia"/>
              </a:rPr>
              <a:t>3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45493" y="6098445"/>
            <a:ext cx="3563620" cy="683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130" dirty="0">
                <a:solidFill>
                  <a:srgbClr val="262424"/>
                </a:solidFill>
                <a:latin typeface="Georgia"/>
                <a:cs typeface="Georgia"/>
              </a:rPr>
              <a:t>Sensor</a:t>
            </a:r>
            <a:r>
              <a:rPr sz="1800" b="1" spc="-2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800" b="1" spc="-10" dirty="0">
                <a:solidFill>
                  <a:srgbClr val="262424"/>
                </a:solidFill>
                <a:latin typeface="Georgia"/>
                <a:cs typeface="Georgia"/>
              </a:rPr>
              <a:t>Fusion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400" spc="-40" dirty="0">
                <a:solidFill>
                  <a:srgbClr val="262424"/>
                </a:solidFill>
                <a:latin typeface="Verdana"/>
                <a:cs typeface="Verdana"/>
              </a:rPr>
              <a:t>Multiple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Verdana"/>
                <a:cs typeface="Verdana"/>
              </a:rPr>
              <a:t>sensors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create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safety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Verdana"/>
                <a:cs typeface="Verdana"/>
              </a:rPr>
              <a:t>envelope.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9525"/>
            <a:ext cx="4286250" cy="6429375"/>
            <a:chOff x="7143750" y="9525"/>
            <a:chExt cx="4286250" cy="64293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9525"/>
              <a:ext cx="4286249" cy="6429375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7466" y="1198594"/>
            <a:ext cx="5444490" cy="116459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10"/>
              </a:spcBef>
            </a:pPr>
            <a:r>
              <a:rPr spc="-270" dirty="0"/>
              <a:t>DeepMind</a:t>
            </a:r>
            <a:r>
              <a:rPr spc="-125" dirty="0"/>
              <a:t> </a:t>
            </a:r>
            <a:r>
              <a:rPr spc="-315" dirty="0"/>
              <a:t>Health: </a:t>
            </a:r>
            <a:r>
              <a:rPr spc="-254" dirty="0"/>
              <a:t>Transforming</a:t>
            </a:r>
            <a:r>
              <a:rPr spc="-125" dirty="0"/>
              <a:t> </a:t>
            </a:r>
            <a:r>
              <a:rPr spc="-265" dirty="0"/>
              <a:t>Healthcare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7466" y="2623057"/>
            <a:ext cx="5661660" cy="11493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32400"/>
              </a:lnSpc>
              <a:spcBef>
                <a:spcPts val="50"/>
              </a:spcBef>
            </a:pPr>
            <a:r>
              <a:rPr sz="1400" spc="-35" dirty="0">
                <a:solidFill>
                  <a:srgbClr val="262424"/>
                </a:solidFill>
                <a:latin typeface="Verdana"/>
                <a:cs typeface="Verdana"/>
              </a:rPr>
              <a:t>DeepMind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Health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62424"/>
                </a:solidFill>
                <a:latin typeface="Verdana"/>
                <a:cs typeface="Verdana"/>
              </a:rPr>
              <a:t>applies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AI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to </a:t>
            </a:r>
            <a:r>
              <a:rPr sz="1400" spc="-35" dirty="0">
                <a:solidFill>
                  <a:srgbClr val="262424"/>
                </a:solidFill>
                <a:latin typeface="Verdana"/>
                <a:cs typeface="Verdana"/>
              </a:rPr>
              <a:t>solve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healthcare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challenges.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It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helps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with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262424"/>
                </a:solidFill>
                <a:latin typeface="Verdana"/>
                <a:cs typeface="Verdana"/>
              </a:rPr>
              <a:t>disease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detection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personalized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262424"/>
                </a:solidFill>
                <a:latin typeface="Verdana"/>
                <a:cs typeface="Verdana"/>
              </a:rPr>
              <a:t>treatments.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AI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Verdana"/>
                <a:cs typeface="Verdana"/>
              </a:rPr>
              <a:t>can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analyze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medical</a:t>
            </a:r>
            <a:r>
              <a:rPr sz="14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images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with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greater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Verdana"/>
                <a:cs typeface="Verdana"/>
              </a:rPr>
              <a:t>accuracy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speed.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Verdana"/>
                <a:cs typeface="Verdana"/>
              </a:rPr>
              <a:t>This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improves 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patient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outcomes.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9124" y="4010025"/>
            <a:ext cx="443230" cy="438150"/>
          </a:xfrm>
          <a:custGeom>
            <a:avLst/>
            <a:gdLst/>
            <a:ahLst/>
            <a:cxnLst/>
            <a:rect l="l" t="t" r="r" b="b"/>
            <a:pathLst>
              <a:path w="443230" h="438150">
                <a:moveTo>
                  <a:pt x="436681" y="415226"/>
                </a:moveTo>
                <a:lnTo>
                  <a:pt x="6225" y="415226"/>
                </a:lnTo>
                <a:lnTo>
                  <a:pt x="0" y="421462"/>
                </a:lnTo>
                <a:lnTo>
                  <a:pt x="0" y="436676"/>
                </a:lnTo>
                <a:lnTo>
                  <a:pt x="1470" y="438149"/>
                </a:lnTo>
                <a:lnTo>
                  <a:pt x="441440" y="438149"/>
                </a:lnTo>
                <a:lnTo>
                  <a:pt x="442912" y="436676"/>
                </a:lnTo>
                <a:lnTo>
                  <a:pt x="442912" y="421462"/>
                </a:lnTo>
                <a:lnTo>
                  <a:pt x="436681" y="415226"/>
                </a:lnTo>
                <a:close/>
              </a:path>
              <a:path w="443230" h="438150">
                <a:moveTo>
                  <a:pt x="339427" y="138417"/>
                </a:moveTo>
                <a:lnTo>
                  <a:pt x="249138" y="138417"/>
                </a:lnTo>
                <a:lnTo>
                  <a:pt x="292898" y="145469"/>
                </a:lnTo>
                <a:lnTo>
                  <a:pt x="330894" y="165109"/>
                </a:lnTo>
                <a:lnTo>
                  <a:pt x="360852" y="195064"/>
                </a:lnTo>
                <a:lnTo>
                  <a:pt x="380494" y="233059"/>
                </a:lnTo>
                <a:lnTo>
                  <a:pt x="387548" y="276821"/>
                </a:lnTo>
                <a:lnTo>
                  <a:pt x="380494" y="320579"/>
                </a:lnTo>
                <a:lnTo>
                  <a:pt x="360852" y="358573"/>
                </a:lnTo>
                <a:lnTo>
                  <a:pt x="330894" y="388530"/>
                </a:lnTo>
                <a:lnTo>
                  <a:pt x="292898" y="408173"/>
                </a:lnTo>
                <a:lnTo>
                  <a:pt x="249138" y="415226"/>
                </a:lnTo>
                <a:lnTo>
                  <a:pt x="341010" y="415226"/>
                </a:lnTo>
                <a:lnTo>
                  <a:pt x="371474" y="389173"/>
                </a:lnTo>
                <a:lnTo>
                  <a:pt x="394891" y="356535"/>
                </a:lnTo>
                <a:lnTo>
                  <a:pt x="409922" y="318641"/>
                </a:lnTo>
                <a:lnTo>
                  <a:pt x="415230" y="276821"/>
                </a:lnTo>
                <a:lnTo>
                  <a:pt x="409346" y="233059"/>
                </a:lnTo>
                <a:lnTo>
                  <a:pt x="409295" y="232680"/>
                </a:lnTo>
                <a:lnTo>
                  <a:pt x="392546" y="193008"/>
                </a:lnTo>
                <a:lnTo>
                  <a:pt x="366571" y="159391"/>
                </a:lnTo>
                <a:lnTo>
                  <a:pt x="339427" y="138417"/>
                </a:lnTo>
                <a:close/>
              </a:path>
              <a:path w="443230" h="438150">
                <a:moveTo>
                  <a:pt x="270589" y="359867"/>
                </a:moveTo>
                <a:lnTo>
                  <a:pt x="89272" y="359867"/>
                </a:lnTo>
                <a:lnTo>
                  <a:pt x="83046" y="366090"/>
                </a:lnTo>
                <a:lnTo>
                  <a:pt x="83046" y="381317"/>
                </a:lnTo>
                <a:lnTo>
                  <a:pt x="89272" y="387553"/>
                </a:lnTo>
                <a:lnTo>
                  <a:pt x="270589" y="387553"/>
                </a:lnTo>
                <a:lnTo>
                  <a:pt x="276820" y="381317"/>
                </a:lnTo>
                <a:lnTo>
                  <a:pt x="276820" y="366090"/>
                </a:lnTo>
                <a:lnTo>
                  <a:pt x="270589" y="359867"/>
                </a:lnTo>
                <a:close/>
              </a:path>
              <a:path w="443230" h="438150">
                <a:moveTo>
                  <a:pt x="215225" y="304507"/>
                </a:moveTo>
                <a:lnTo>
                  <a:pt x="144636" y="304507"/>
                </a:lnTo>
                <a:lnTo>
                  <a:pt x="138409" y="310730"/>
                </a:lnTo>
                <a:lnTo>
                  <a:pt x="138409" y="325958"/>
                </a:lnTo>
                <a:lnTo>
                  <a:pt x="144636" y="332181"/>
                </a:lnTo>
                <a:lnTo>
                  <a:pt x="215225" y="332181"/>
                </a:lnTo>
                <a:lnTo>
                  <a:pt x="221456" y="325958"/>
                </a:lnTo>
                <a:lnTo>
                  <a:pt x="221456" y="310730"/>
                </a:lnTo>
                <a:lnTo>
                  <a:pt x="215225" y="304507"/>
                </a:lnTo>
                <a:close/>
              </a:path>
              <a:path w="443230" h="438150">
                <a:moveTo>
                  <a:pt x="193774" y="0"/>
                </a:moveTo>
                <a:lnTo>
                  <a:pt x="166091" y="0"/>
                </a:lnTo>
                <a:lnTo>
                  <a:pt x="155308" y="2172"/>
                </a:lnTo>
                <a:lnTo>
                  <a:pt x="146510" y="8099"/>
                </a:lnTo>
                <a:lnTo>
                  <a:pt x="140582" y="16898"/>
                </a:lnTo>
                <a:lnTo>
                  <a:pt x="138409" y="27685"/>
                </a:lnTo>
                <a:lnTo>
                  <a:pt x="127626" y="29857"/>
                </a:lnTo>
                <a:lnTo>
                  <a:pt x="118828" y="35783"/>
                </a:lnTo>
                <a:lnTo>
                  <a:pt x="112901" y="44579"/>
                </a:lnTo>
                <a:lnTo>
                  <a:pt x="110728" y="55359"/>
                </a:lnTo>
                <a:lnTo>
                  <a:pt x="110728" y="249135"/>
                </a:lnTo>
                <a:lnTo>
                  <a:pt x="112901" y="259923"/>
                </a:lnTo>
                <a:lnTo>
                  <a:pt x="118828" y="268722"/>
                </a:lnTo>
                <a:lnTo>
                  <a:pt x="127626" y="274649"/>
                </a:lnTo>
                <a:lnTo>
                  <a:pt x="138409" y="276821"/>
                </a:lnTo>
                <a:lnTo>
                  <a:pt x="221456" y="276821"/>
                </a:lnTo>
                <a:lnTo>
                  <a:pt x="232240" y="274649"/>
                </a:lnTo>
                <a:lnTo>
                  <a:pt x="241038" y="268722"/>
                </a:lnTo>
                <a:lnTo>
                  <a:pt x="246966" y="259923"/>
                </a:lnTo>
                <a:lnTo>
                  <a:pt x="249138" y="249135"/>
                </a:lnTo>
                <a:lnTo>
                  <a:pt x="138409" y="249135"/>
                </a:lnTo>
                <a:lnTo>
                  <a:pt x="138409" y="55359"/>
                </a:lnTo>
                <a:lnTo>
                  <a:pt x="159861" y="55359"/>
                </a:lnTo>
                <a:lnTo>
                  <a:pt x="166091" y="49136"/>
                </a:lnTo>
                <a:lnTo>
                  <a:pt x="166091" y="27685"/>
                </a:lnTo>
                <a:lnTo>
                  <a:pt x="221456" y="27685"/>
                </a:lnTo>
                <a:lnTo>
                  <a:pt x="219283" y="16898"/>
                </a:lnTo>
                <a:lnTo>
                  <a:pt x="213356" y="8099"/>
                </a:lnTo>
                <a:lnTo>
                  <a:pt x="204558" y="2172"/>
                </a:lnTo>
                <a:lnTo>
                  <a:pt x="193774" y="0"/>
                </a:lnTo>
                <a:close/>
              </a:path>
              <a:path w="443230" h="438150">
                <a:moveTo>
                  <a:pt x="221456" y="27685"/>
                </a:moveTo>
                <a:lnTo>
                  <a:pt x="193774" y="27685"/>
                </a:lnTo>
                <a:lnTo>
                  <a:pt x="193774" y="49136"/>
                </a:lnTo>
                <a:lnTo>
                  <a:pt x="199999" y="55359"/>
                </a:lnTo>
                <a:lnTo>
                  <a:pt x="221456" y="55359"/>
                </a:lnTo>
                <a:lnTo>
                  <a:pt x="221456" y="249135"/>
                </a:lnTo>
                <a:lnTo>
                  <a:pt x="249138" y="249135"/>
                </a:lnTo>
                <a:lnTo>
                  <a:pt x="249138" y="138417"/>
                </a:lnTo>
                <a:lnTo>
                  <a:pt x="339427" y="138417"/>
                </a:lnTo>
                <a:lnTo>
                  <a:pt x="332953" y="133415"/>
                </a:lnTo>
                <a:lnTo>
                  <a:pt x="293281" y="116666"/>
                </a:lnTo>
                <a:lnTo>
                  <a:pt x="249138" y="110731"/>
                </a:lnTo>
                <a:lnTo>
                  <a:pt x="249138" y="55359"/>
                </a:lnTo>
                <a:lnTo>
                  <a:pt x="246966" y="44579"/>
                </a:lnTo>
                <a:lnTo>
                  <a:pt x="241038" y="35783"/>
                </a:lnTo>
                <a:lnTo>
                  <a:pt x="232240" y="29857"/>
                </a:lnTo>
                <a:lnTo>
                  <a:pt x="221456" y="27685"/>
                </a:lnTo>
                <a:close/>
              </a:path>
            </a:pathLst>
          </a:custGeom>
          <a:solidFill>
            <a:srgbClr val="007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7466" y="4566157"/>
            <a:ext cx="160147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sz="1400" spc="-30" dirty="0">
                <a:solidFill>
                  <a:srgbClr val="262424"/>
                </a:solidFill>
                <a:latin typeface="Verdana"/>
                <a:cs typeface="Verdana"/>
              </a:rPr>
              <a:t>Helps</a:t>
            </a:r>
            <a:r>
              <a:rPr sz="140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with</a:t>
            </a:r>
            <a:r>
              <a:rPr sz="140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Verdana"/>
                <a:cs typeface="Verdana"/>
              </a:rPr>
              <a:t>disease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detection.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31884" y="4010025"/>
            <a:ext cx="332740" cy="438150"/>
          </a:xfrm>
          <a:custGeom>
            <a:avLst/>
            <a:gdLst/>
            <a:ahLst/>
            <a:cxnLst/>
            <a:rect l="l" t="t" r="r" b="b"/>
            <a:pathLst>
              <a:path w="332739" h="438150">
                <a:moveTo>
                  <a:pt x="21450" y="0"/>
                </a:moveTo>
                <a:lnTo>
                  <a:pt x="6235" y="0"/>
                </a:lnTo>
                <a:lnTo>
                  <a:pt x="0" y="6222"/>
                </a:lnTo>
                <a:lnTo>
                  <a:pt x="0" y="13842"/>
                </a:lnTo>
                <a:lnTo>
                  <a:pt x="8083" y="68092"/>
                </a:lnTo>
                <a:lnTo>
                  <a:pt x="29954" y="114397"/>
                </a:lnTo>
                <a:lnTo>
                  <a:pt x="62040" y="154338"/>
                </a:lnTo>
                <a:lnTo>
                  <a:pt x="100769" y="189499"/>
                </a:lnTo>
                <a:lnTo>
                  <a:pt x="142570" y="221462"/>
                </a:lnTo>
                <a:lnTo>
                  <a:pt x="100769" y="253413"/>
                </a:lnTo>
                <a:lnTo>
                  <a:pt x="62040" y="288567"/>
                </a:lnTo>
                <a:lnTo>
                  <a:pt x="29954" y="328506"/>
                </a:lnTo>
                <a:lnTo>
                  <a:pt x="8083" y="374813"/>
                </a:lnTo>
                <a:lnTo>
                  <a:pt x="0" y="429069"/>
                </a:lnTo>
                <a:lnTo>
                  <a:pt x="0" y="436676"/>
                </a:lnTo>
                <a:lnTo>
                  <a:pt x="1473" y="438149"/>
                </a:lnTo>
                <a:lnTo>
                  <a:pt x="26212" y="438149"/>
                </a:lnTo>
                <a:lnTo>
                  <a:pt x="27685" y="436676"/>
                </a:lnTo>
                <a:lnTo>
                  <a:pt x="27685" y="424319"/>
                </a:lnTo>
                <a:lnTo>
                  <a:pt x="27939" y="419722"/>
                </a:lnTo>
                <a:lnTo>
                  <a:pt x="28295" y="415226"/>
                </a:lnTo>
                <a:lnTo>
                  <a:pt x="330354" y="415226"/>
                </a:lnTo>
                <a:lnTo>
                  <a:pt x="326678" y="387553"/>
                </a:lnTo>
                <a:lnTo>
                  <a:pt x="33223" y="387553"/>
                </a:lnTo>
                <a:lnTo>
                  <a:pt x="38135" y="372693"/>
                </a:lnTo>
                <a:lnTo>
                  <a:pt x="44491" y="358555"/>
                </a:lnTo>
                <a:lnTo>
                  <a:pt x="52175" y="345051"/>
                </a:lnTo>
                <a:lnTo>
                  <a:pt x="61074" y="332092"/>
                </a:lnTo>
                <a:lnTo>
                  <a:pt x="303819" y="332092"/>
                </a:lnTo>
                <a:lnTo>
                  <a:pt x="284116" y="304584"/>
                </a:lnTo>
                <a:lnTo>
                  <a:pt x="85293" y="304584"/>
                </a:lnTo>
                <a:lnTo>
                  <a:pt x="105191" y="286078"/>
                </a:lnTo>
                <a:lnTo>
                  <a:pt x="126953" y="268123"/>
                </a:lnTo>
                <a:lnTo>
                  <a:pt x="150142" y="250429"/>
                </a:lnTo>
                <a:lnTo>
                  <a:pt x="174320" y="232702"/>
                </a:lnTo>
                <a:lnTo>
                  <a:pt x="176733" y="230885"/>
                </a:lnTo>
                <a:lnTo>
                  <a:pt x="212560" y="204330"/>
                </a:lnTo>
                <a:lnTo>
                  <a:pt x="166103" y="204330"/>
                </a:lnTo>
                <a:lnTo>
                  <a:pt x="144140" y="188116"/>
                </a:lnTo>
                <a:lnTo>
                  <a:pt x="123121" y="171888"/>
                </a:lnTo>
                <a:lnTo>
                  <a:pt x="103372" y="155402"/>
                </a:lnTo>
                <a:lnTo>
                  <a:pt x="85216" y="138417"/>
                </a:lnTo>
                <a:lnTo>
                  <a:pt x="284135" y="138417"/>
                </a:lnTo>
                <a:lnTo>
                  <a:pt x="303792" y="110731"/>
                </a:lnTo>
                <a:lnTo>
                  <a:pt x="61074" y="110731"/>
                </a:lnTo>
                <a:lnTo>
                  <a:pt x="52188" y="97805"/>
                </a:lnTo>
                <a:lnTo>
                  <a:pt x="44524" y="84307"/>
                </a:lnTo>
                <a:lnTo>
                  <a:pt x="38173" y="70178"/>
                </a:lnTo>
                <a:lnTo>
                  <a:pt x="33223" y="55359"/>
                </a:lnTo>
                <a:lnTo>
                  <a:pt x="326726" y="55359"/>
                </a:lnTo>
                <a:lnTo>
                  <a:pt x="330370" y="27685"/>
                </a:lnTo>
                <a:lnTo>
                  <a:pt x="28295" y="27685"/>
                </a:lnTo>
                <a:lnTo>
                  <a:pt x="27863" y="23177"/>
                </a:lnTo>
                <a:lnTo>
                  <a:pt x="27685" y="18605"/>
                </a:lnTo>
                <a:lnTo>
                  <a:pt x="27685" y="6222"/>
                </a:lnTo>
                <a:lnTo>
                  <a:pt x="21450" y="0"/>
                </a:lnTo>
                <a:close/>
              </a:path>
              <a:path w="332739" h="438150">
                <a:moveTo>
                  <a:pt x="330354" y="415226"/>
                </a:moveTo>
                <a:lnTo>
                  <a:pt x="303898" y="415226"/>
                </a:lnTo>
                <a:lnTo>
                  <a:pt x="304330" y="419722"/>
                </a:lnTo>
                <a:lnTo>
                  <a:pt x="304507" y="424319"/>
                </a:lnTo>
                <a:lnTo>
                  <a:pt x="304507" y="436676"/>
                </a:lnTo>
                <a:lnTo>
                  <a:pt x="305978" y="438149"/>
                </a:lnTo>
                <a:lnTo>
                  <a:pt x="330720" y="438149"/>
                </a:lnTo>
                <a:lnTo>
                  <a:pt x="332193" y="436676"/>
                </a:lnTo>
                <a:lnTo>
                  <a:pt x="332193" y="429069"/>
                </a:lnTo>
                <a:lnTo>
                  <a:pt x="330354" y="415226"/>
                </a:lnTo>
                <a:close/>
              </a:path>
              <a:path w="332739" h="438150">
                <a:moveTo>
                  <a:pt x="303819" y="332092"/>
                </a:moveTo>
                <a:lnTo>
                  <a:pt x="271119" y="332092"/>
                </a:lnTo>
                <a:lnTo>
                  <a:pt x="280005" y="345051"/>
                </a:lnTo>
                <a:lnTo>
                  <a:pt x="287669" y="358555"/>
                </a:lnTo>
                <a:lnTo>
                  <a:pt x="294020" y="372693"/>
                </a:lnTo>
                <a:lnTo>
                  <a:pt x="298970" y="387553"/>
                </a:lnTo>
                <a:lnTo>
                  <a:pt x="326678" y="387553"/>
                </a:lnTo>
                <a:lnTo>
                  <a:pt x="325703" y="380209"/>
                </a:lnTo>
                <a:lnTo>
                  <a:pt x="307925" y="337824"/>
                </a:lnTo>
                <a:lnTo>
                  <a:pt x="303819" y="332092"/>
                </a:lnTo>
                <a:close/>
              </a:path>
              <a:path w="332739" h="438150">
                <a:moveTo>
                  <a:pt x="212293" y="238328"/>
                </a:moveTo>
                <a:lnTo>
                  <a:pt x="202171" y="245681"/>
                </a:lnTo>
                <a:lnTo>
                  <a:pt x="197065" y="249313"/>
                </a:lnTo>
                <a:lnTo>
                  <a:pt x="194208" y="251307"/>
                </a:lnTo>
                <a:lnTo>
                  <a:pt x="188671" y="255282"/>
                </a:lnTo>
                <a:lnTo>
                  <a:pt x="204403" y="267365"/>
                </a:lnTo>
                <a:lnTo>
                  <a:pt x="219459" y="279542"/>
                </a:lnTo>
                <a:lnTo>
                  <a:pt x="233719" y="291915"/>
                </a:lnTo>
                <a:lnTo>
                  <a:pt x="247065" y="304584"/>
                </a:lnTo>
                <a:lnTo>
                  <a:pt x="284116" y="304584"/>
                </a:lnTo>
                <a:lnTo>
                  <a:pt x="281403" y="300796"/>
                </a:lnTo>
                <a:lnTo>
                  <a:pt x="248798" y="268123"/>
                </a:lnTo>
                <a:lnTo>
                  <a:pt x="247895" y="267365"/>
                </a:lnTo>
                <a:lnTo>
                  <a:pt x="212293" y="238328"/>
                </a:lnTo>
                <a:close/>
              </a:path>
              <a:path w="332739" h="438150">
                <a:moveTo>
                  <a:pt x="284135" y="138417"/>
                </a:moveTo>
                <a:lnTo>
                  <a:pt x="246976" y="138417"/>
                </a:lnTo>
                <a:lnTo>
                  <a:pt x="228820" y="155402"/>
                </a:lnTo>
                <a:lnTo>
                  <a:pt x="209068" y="171888"/>
                </a:lnTo>
                <a:lnTo>
                  <a:pt x="188053" y="188116"/>
                </a:lnTo>
                <a:lnTo>
                  <a:pt x="166103" y="204330"/>
                </a:lnTo>
                <a:lnTo>
                  <a:pt x="212560" y="204330"/>
                </a:lnTo>
                <a:lnTo>
                  <a:pt x="213931" y="203314"/>
                </a:lnTo>
                <a:lnTo>
                  <a:pt x="249911" y="173766"/>
                </a:lnTo>
                <a:lnTo>
                  <a:pt x="282200" y="141143"/>
                </a:lnTo>
                <a:lnTo>
                  <a:pt x="284135" y="138417"/>
                </a:lnTo>
                <a:close/>
              </a:path>
              <a:path w="332739" h="438150">
                <a:moveTo>
                  <a:pt x="326726" y="55359"/>
                </a:moveTo>
                <a:lnTo>
                  <a:pt x="299059" y="55359"/>
                </a:lnTo>
                <a:lnTo>
                  <a:pt x="294109" y="70178"/>
                </a:lnTo>
                <a:lnTo>
                  <a:pt x="287758" y="84307"/>
                </a:lnTo>
                <a:lnTo>
                  <a:pt x="280094" y="97805"/>
                </a:lnTo>
                <a:lnTo>
                  <a:pt x="271208" y="110731"/>
                </a:lnTo>
                <a:lnTo>
                  <a:pt x="303792" y="110731"/>
                </a:lnTo>
                <a:lnTo>
                  <a:pt x="308325" y="104346"/>
                </a:lnTo>
                <a:lnTo>
                  <a:pt x="325814" y="62279"/>
                </a:lnTo>
                <a:lnTo>
                  <a:pt x="326726" y="55359"/>
                </a:lnTo>
                <a:close/>
              </a:path>
              <a:path w="332739" h="438150">
                <a:moveTo>
                  <a:pt x="325958" y="0"/>
                </a:moveTo>
                <a:lnTo>
                  <a:pt x="310730" y="0"/>
                </a:lnTo>
                <a:lnTo>
                  <a:pt x="304507" y="6222"/>
                </a:lnTo>
                <a:lnTo>
                  <a:pt x="304507" y="18605"/>
                </a:lnTo>
                <a:lnTo>
                  <a:pt x="304253" y="23177"/>
                </a:lnTo>
                <a:lnTo>
                  <a:pt x="303898" y="27685"/>
                </a:lnTo>
                <a:lnTo>
                  <a:pt x="330370" y="27685"/>
                </a:lnTo>
                <a:lnTo>
                  <a:pt x="332193" y="13842"/>
                </a:lnTo>
                <a:lnTo>
                  <a:pt x="332193" y="6222"/>
                </a:lnTo>
                <a:lnTo>
                  <a:pt x="325958" y="0"/>
                </a:lnTo>
                <a:close/>
              </a:path>
            </a:pathLst>
          </a:custGeom>
          <a:solidFill>
            <a:srgbClr val="007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63825" y="4566157"/>
            <a:ext cx="166814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sz="1400" spc="-40" dirty="0">
                <a:solidFill>
                  <a:srgbClr val="262424"/>
                </a:solidFill>
                <a:latin typeface="Verdana"/>
                <a:cs typeface="Verdana"/>
              </a:rPr>
              <a:t>Offers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Verdana"/>
                <a:cs typeface="Verdana"/>
              </a:rPr>
              <a:t>personalized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treatments.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33924" y="4047124"/>
            <a:ext cx="438150" cy="378460"/>
          </a:xfrm>
          <a:custGeom>
            <a:avLst/>
            <a:gdLst/>
            <a:ahLst/>
            <a:cxnLst/>
            <a:rect l="l" t="t" r="r" b="b"/>
            <a:pathLst>
              <a:path w="438150" h="378460">
                <a:moveTo>
                  <a:pt x="128950" y="0"/>
                </a:moveTo>
                <a:lnTo>
                  <a:pt x="128689" y="0"/>
                </a:lnTo>
                <a:lnTo>
                  <a:pt x="102336" y="1914"/>
                </a:lnTo>
                <a:lnTo>
                  <a:pt x="61346" y="17179"/>
                </a:lnTo>
                <a:lnTo>
                  <a:pt x="28946" y="44728"/>
                </a:lnTo>
                <a:lnTo>
                  <a:pt x="7656" y="81537"/>
                </a:lnTo>
                <a:lnTo>
                  <a:pt x="0" y="124584"/>
                </a:lnTo>
                <a:lnTo>
                  <a:pt x="0" y="127606"/>
                </a:lnTo>
                <a:lnTo>
                  <a:pt x="8194" y="172740"/>
                </a:lnTo>
                <a:lnTo>
                  <a:pt x="31572" y="212036"/>
                </a:lnTo>
                <a:lnTo>
                  <a:pt x="40830" y="221548"/>
                </a:lnTo>
                <a:lnTo>
                  <a:pt x="199999" y="369655"/>
                </a:lnTo>
                <a:lnTo>
                  <a:pt x="205879" y="375015"/>
                </a:lnTo>
                <a:lnTo>
                  <a:pt x="213499" y="378037"/>
                </a:lnTo>
                <a:lnTo>
                  <a:pt x="228371" y="378037"/>
                </a:lnTo>
                <a:lnTo>
                  <a:pt x="235127" y="375790"/>
                </a:lnTo>
                <a:lnTo>
                  <a:pt x="242138" y="370341"/>
                </a:lnTo>
                <a:lnTo>
                  <a:pt x="242823" y="369655"/>
                </a:lnTo>
                <a:lnTo>
                  <a:pt x="263448" y="350453"/>
                </a:lnTo>
                <a:lnTo>
                  <a:pt x="220510" y="350453"/>
                </a:lnTo>
                <a:lnTo>
                  <a:pt x="219748" y="350097"/>
                </a:lnTo>
                <a:lnTo>
                  <a:pt x="59778" y="201228"/>
                </a:lnTo>
                <a:lnTo>
                  <a:pt x="36045" y="167756"/>
                </a:lnTo>
                <a:lnTo>
                  <a:pt x="27685" y="127606"/>
                </a:lnTo>
                <a:lnTo>
                  <a:pt x="27685" y="124584"/>
                </a:lnTo>
                <a:lnTo>
                  <a:pt x="50187" y="62436"/>
                </a:lnTo>
                <a:lnTo>
                  <a:pt x="107264" y="29168"/>
                </a:lnTo>
                <a:lnTo>
                  <a:pt x="132186" y="27898"/>
                </a:lnTo>
                <a:lnTo>
                  <a:pt x="203358" y="27898"/>
                </a:lnTo>
                <a:lnTo>
                  <a:pt x="201561" y="26476"/>
                </a:lnTo>
                <a:lnTo>
                  <a:pt x="179375" y="12582"/>
                </a:lnTo>
                <a:lnTo>
                  <a:pt x="154893" y="3656"/>
                </a:lnTo>
                <a:lnTo>
                  <a:pt x="155039" y="3656"/>
                </a:lnTo>
                <a:lnTo>
                  <a:pt x="128950" y="0"/>
                </a:lnTo>
                <a:close/>
              </a:path>
              <a:path w="438150" h="378460">
                <a:moveTo>
                  <a:pt x="394172" y="27898"/>
                </a:moveTo>
                <a:lnTo>
                  <a:pt x="310726" y="27898"/>
                </a:lnTo>
                <a:lnTo>
                  <a:pt x="335648" y="29168"/>
                </a:lnTo>
                <a:lnTo>
                  <a:pt x="367531" y="41020"/>
                </a:lnTo>
                <a:lnTo>
                  <a:pt x="392725" y="62436"/>
                </a:lnTo>
                <a:lnTo>
                  <a:pt x="409275" y="91073"/>
                </a:lnTo>
                <a:lnTo>
                  <a:pt x="415226" y="124584"/>
                </a:lnTo>
                <a:lnTo>
                  <a:pt x="415226" y="127606"/>
                </a:lnTo>
                <a:lnTo>
                  <a:pt x="406877" y="167756"/>
                </a:lnTo>
                <a:lnTo>
                  <a:pt x="383222" y="201228"/>
                </a:lnTo>
                <a:lnTo>
                  <a:pt x="224053" y="349412"/>
                </a:lnTo>
                <a:lnTo>
                  <a:pt x="223367" y="350097"/>
                </a:lnTo>
                <a:lnTo>
                  <a:pt x="222415" y="350453"/>
                </a:lnTo>
                <a:lnTo>
                  <a:pt x="263448" y="350453"/>
                </a:lnTo>
                <a:lnTo>
                  <a:pt x="401897" y="221548"/>
                </a:lnTo>
                <a:lnTo>
                  <a:pt x="405185" y="218525"/>
                </a:lnTo>
                <a:lnTo>
                  <a:pt x="434701" y="172740"/>
                </a:lnTo>
                <a:lnTo>
                  <a:pt x="438149" y="160303"/>
                </a:lnTo>
                <a:lnTo>
                  <a:pt x="438149" y="97809"/>
                </a:lnTo>
                <a:lnTo>
                  <a:pt x="435255" y="81537"/>
                </a:lnTo>
                <a:lnTo>
                  <a:pt x="413966" y="44728"/>
                </a:lnTo>
                <a:lnTo>
                  <a:pt x="394172" y="27898"/>
                </a:lnTo>
                <a:close/>
              </a:path>
              <a:path w="438150" h="378460">
                <a:moveTo>
                  <a:pt x="203358" y="27898"/>
                </a:moveTo>
                <a:lnTo>
                  <a:pt x="132186" y="27898"/>
                </a:lnTo>
                <a:lnTo>
                  <a:pt x="156222" y="32905"/>
                </a:lnTo>
                <a:lnTo>
                  <a:pt x="178230" y="43785"/>
                </a:lnTo>
                <a:lnTo>
                  <a:pt x="197065" y="60131"/>
                </a:lnTo>
                <a:lnTo>
                  <a:pt x="211073" y="75879"/>
                </a:lnTo>
                <a:lnTo>
                  <a:pt x="213753" y="78813"/>
                </a:lnTo>
                <a:lnTo>
                  <a:pt x="217474" y="80553"/>
                </a:lnTo>
                <a:lnTo>
                  <a:pt x="225437" y="80553"/>
                </a:lnTo>
                <a:lnTo>
                  <a:pt x="229234" y="78813"/>
                </a:lnTo>
                <a:lnTo>
                  <a:pt x="245846" y="60131"/>
                </a:lnTo>
                <a:lnTo>
                  <a:pt x="262397" y="45767"/>
                </a:lnTo>
                <a:lnTo>
                  <a:pt x="221373" y="45767"/>
                </a:lnTo>
                <a:lnTo>
                  <a:pt x="217741" y="41703"/>
                </a:lnTo>
                <a:lnTo>
                  <a:pt x="212801" y="36090"/>
                </a:lnTo>
                <a:lnTo>
                  <a:pt x="207352" y="31061"/>
                </a:lnTo>
                <a:lnTo>
                  <a:pt x="203358" y="27898"/>
                </a:lnTo>
                <a:close/>
              </a:path>
              <a:path w="438150" h="378460">
                <a:moveTo>
                  <a:pt x="313999" y="0"/>
                </a:moveTo>
                <a:lnTo>
                  <a:pt x="263509" y="12582"/>
                </a:lnTo>
                <a:lnTo>
                  <a:pt x="228638" y="37639"/>
                </a:lnTo>
                <a:lnTo>
                  <a:pt x="221373" y="45767"/>
                </a:lnTo>
                <a:lnTo>
                  <a:pt x="262397" y="45767"/>
                </a:lnTo>
                <a:lnTo>
                  <a:pt x="264682" y="43785"/>
                </a:lnTo>
                <a:lnTo>
                  <a:pt x="286689" y="32905"/>
                </a:lnTo>
                <a:lnTo>
                  <a:pt x="310726" y="27898"/>
                </a:lnTo>
                <a:lnTo>
                  <a:pt x="394172" y="27898"/>
                </a:lnTo>
                <a:lnTo>
                  <a:pt x="381565" y="17179"/>
                </a:lnTo>
                <a:lnTo>
                  <a:pt x="340575" y="1914"/>
                </a:lnTo>
                <a:lnTo>
                  <a:pt x="313999" y="0"/>
                </a:lnTo>
                <a:close/>
              </a:path>
            </a:pathLst>
          </a:custGeom>
          <a:solidFill>
            <a:srgbClr val="007E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20183" y="4566157"/>
            <a:ext cx="142240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sz="1400" spc="-85" dirty="0">
                <a:solidFill>
                  <a:srgbClr val="262424"/>
                </a:solidFill>
                <a:latin typeface="Verdana"/>
                <a:cs typeface="Verdana"/>
              </a:rPr>
              <a:t>Improves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patient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outcomes.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466" y="436594"/>
            <a:ext cx="7529195" cy="116459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10"/>
              </a:spcBef>
            </a:pPr>
            <a:r>
              <a:rPr spc="-320" dirty="0"/>
              <a:t>NVIDIA</a:t>
            </a:r>
            <a:r>
              <a:rPr spc="-125" dirty="0"/>
              <a:t> </a:t>
            </a:r>
            <a:r>
              <a:rPr spc="-470" dirty="0"/>
              <a:t>RTX</a:t>
            </a:r>
            <a:r>
              <a:rPr spc="-114" dirty="0"/>
              <a:t> </a:t>
            </a:r>
            <a:r>
              <a:rPr spc="-285" dirty="0"/>
              <a:t>AI</a:t>
            </a:r>
            <a:r>
              <a:rPr spc="-114" dirty="0"/>
              <a:t> </a:t>
            </a:r>
            <a:r>
              <a:rPr spc="-254" dirty="0"/>
              <a:t>and</a:t>
            </a:r>
            <a:r>
              <a:rPr spc="-110" dirty="0"/>
              <a:t> </a:t>
            </a:r>
            <a:r>
              <a:rPr spc="-425" dirty="0"/>
              <a:t>DLSS:</a:t>
            </a:r>
            <a:r>
              <a:rPr spc="-114" dirty="0"/>
              <a:t> </a:t>
            </a:r>
            <a:r>
              <a:rPr spc="-210" dirty="0"/>
              <a:t>Graphics </a:t>
            </a:r>
            <a:r>
              <a:rPr spc="-290" dirty="0"/>
              <a:t>Breakthroughs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00466" y="2894795"/>
            <a:ext cx="9815830" cy="4742180"/>
            <a:chOff x="1000466" y="2894795"/>
            <a:chExt cx="9815830" cy="4742180"/>
          </a:xfrm>
        </p:grpSpPr>
        <p:sp>
          <p:nvSpPr>
            <p:cNvPr id="4" name="object 4"/>
            <p:cNvSpPr/>
            <p:nvPr/>
          </p:nvSpPr>
          <p:spPr>
            <a:xfrm>
              <a:off x="1094879" y="7622685"/>
              <a:ext cx="9714230" cy="0"/>
            </a:xfrm>
            <a:custGeom>
              <a:avLst/>
              <a:gdLst/>
              <a:ahLst/>
              <a:cxnLst/>
              <a:rect l="l" t="t" r="r" b="b"/>
              <a:pathLst>
                <a:path w="9714230">
                  <a:moveTo>
                    <a:pt x="0" y="0"/>
                  </a:moveTo>
                  <a:lnTo>
                    <a:pt x="9713914" y="0"/>
                  </a:lnTo>
                </a:path>
              </a:pathLst>
            </a:custGeom>
            <a:ln w="13703">
              <a:solidFill>
                <a:srgbClr val="26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94879" y="6046816"/>
              <a:ext cx="9714230" cy="0"/>
            </a:xfrm>
            <a:custGeom>
              <a:avLst/>
              <a:gdLst/>
              <a:ahLst/>
              <a:cxnLst/>
              <a:rect l="l" t="t" r="r" b="b"/>
              <a:pathLst>
                <a:path w="9714230">
                  <a:moveTo>
                    <a:pt x="0" y="0"/>
                  </a:moveTo>
                  <a:lnTo>
                    <a:pt x="9713914" y="0"/>
                  </a:lnTo>
                </a:path>
              </a:pathLst>
            </a:custGeom>
            <a:ln w="13703">
              <a:solidFill>
                <a:srgbClr val="26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4879" y="4484621"/>
              <a:ext cx="9714230" cy="0"/>
            </a:xfrm>
            <a:custGeom>
              <a:avLst/>
              <a:gdLst/>
              <a:ahLst/>
              <a:cxnLst/>
              <a:rect l="l" t="t" r="r" b="b"/>
              <a:pathLst>
                <a:path w="9714230">
                  <a:moveTo>
                    <a:pt x="0" y="0"/>
                  </a:moveTo>
                  <a:lnTo>
                    <a:pt x="9713914" y="0"/>
                  </a:lnTo>
                </a:path>
              </a:pathLst>
            </a:custGeom>
            <a:ln w="13703">
              <a:solidFill>
                <a:srgbClr val="26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94879" y="2908765"/>
              <a:ext cx="9714230" cy="0"/>
            </a:xfrm>
            <a:custGeom>
              <a:avLst/>
              <a:gdLst/>
              <a:ahLst/>
              <a:cxnLst/>
              <a:rect l="l" t="t" r="r" b="b"/>
              <a:pathLst>
                <a:path w="9714230">
                  <a:moveTo>
                    <a:pt x="0" y="0"/>
                  </a:moveTo>
                  <a:lnTo>
                    <a:pt x="9713914" y="0"/>
                  </a:lnTo>
                </a:path>
              </a:pathLst>
            </a:custGeom>
            <a:ln w="13703">
              <a:solidFill>
                <a:srgbClr val="26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76742" y="4087279"/>
              <a:ext cx="915035" cy="3529965"/>
            </a:xfrm>
            <a:custGeom>
              <a:avLst/>
              <a:gdLst/>
              <a:ahLst/>
              <a:cxnLst/>
              <a:rect l="l" t="t" r="r" b="b"/>
              <a:pathLst>
                <a:path w="915035" h="3529965">
                  <a:moveTo>
                    <a:pt x="851890" y="0"/>
                  </a:moveTo>
                  <a:lnTo>
                    <a:pt x="67043" y="0"/>
                  </a:lnTo>
                  <a:lnTo>
                    <a:pt x="62636" y="0"/>
                  </a:lnTo>
                  <a:lnTo>
                    <a:pt x="58280" y="431"/>
                  </a:lnTo>
                  <a:lnTo>
                    <a:pt x="22745" y="16878"/>
                  </a:lnTo>
                  <a:lnTo>
                    <a:pt x="2146" y="50736"/>
                  </a:lnTo>
                  <a:lnTo>
                    <a:pt x="0" y="64008"/>
                  </a:lnTo>
                  <a:lnTo>
                    <a:pt x="0" y="3529926"/>
                  </a:lnTo>
                  <a:lnTo>
                    <a:pt x="914527" y="3529926"/>
                  </a:lnTo>
                  <a:lnTo>
                    <a:pt x="914527" y="64008"/>
                  </a:lnTo>
                  <a:lnTo>
                    <a:pt x="900785" y="26708"/>
                  </a:lnTo>
                  <a:lnTo>
                    <a:pt x="869073" y="3492"/>
                  </a:lnTo>
                  <a:lnTo>
                    <a:pt x="856246" y="431"/>
                  </a:lnTo>
                  <a:lnTo>
                    <a:pt x="851890" y="0"/>
                  </a:lnTo>
                  <a:close/>
                </a:path>
              </a:pathLst>
            </a:custGeom>
            <a:solidFill>
              <a:srgbClr val="0032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19894" y="5854979"/>
              <a:ext cx="915035" cy="1762760"/>
            </a:xfrm>
            <a:custGeom>
              <a:avLst/>
              <a:gdLst/>
              <a:ahLst/>
              <a:cxnLst/>
              <a:rect l="l" t="t" r="r" b="b"/>
              <a:pathLst>
                <a:path w="915035" h="1762759">
                  <a:moveTo>
                    <a:pt x="851890" y="0"/>
                  </a:moveTo>
                  <a:lnTo>
                    <a:pt x="67043" y="0"/>
                  </a:lnTo>
                  <a:lnTo>
                    <a:pt x="62636" y="0"/>
                  </a:lnTo>
                  <a:lnTo>
                    <a:pt x="58280" y="444"/>
                  </a:lnTo>
                  <a:lnTo>
                    <a:pt x="22758" y="16891"/>
                  </a:lnTo>
                  <a:lnTo>
                    <a:pt x="2146" y="50736"/>
                  </a:lnTo>
                  <a:lnTo>
                    <a:pt x="0" y="64020"/>
                  </a:lnTo>
                  <a:lnTo>
                    <a:pt x="0" y="1762226"/>
                  </a:lnTo>
                  <a:lnTo>
                    <a:pt x="914527" y="1762226"/>
                  </a:lnTo>
                  <a:lnTo>
                    <a:pt x="914527" y="64020"/>
                  </a:lnTo>
                  <a:lnTo>
                    <a:pt x="900785" y="26708"/>
                  </a:lnTo>
                  <a:lnTo>
                    <a:pt x="869086" y="3492"/>
                  </a:lnTo>
                  <a:lnTo>
                    <a:pt x="856259" y="444"/>
                  </a:lnTo>
                  <a:lnTo>
                    <a:pt x="851890" y="0"/>
                  </a:lnTo>
                  <a:close/>
                </a:path>
              </a:pathLst>
            </a:custGeom>
            <a:solidFill>
              <a:srgbClr val="006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16284" y="2908808"/>
              <a:ext cx="915035" cy="4708525"/>
            </a:xfrm>
            <a:custGeom>
              <a:avLst/>
              <a:gdLst/>
              <a:ahLst/>
              <a:cxnLst/>
              <a:rect l="l" t="t" r="r" b="b"/>
              <a:pathLst>
                <a:path w="915035" h="4708525">
                  <a:moveTo>
                    <a:pt x="851903" y="0"/>
                  </a:moveTo>
                  <a:lnTo>
                    <a:pt x="67043" y="0"/>
                  </a:lnTo>
                  <a:lnTo>
                    <a:pt x="62636" y="0"/>
                  </a:lnTo>
                  <a:lnTo>
                    <a:pt x="58280" y="444"/>
                  </a:lnTo>
                  <a:lnTo>
                    <a:pt x="22758" y="16878"/>
                  </a:lnTo>
                  <a:lnTo>
                    <a:pt x="2159" y="50736"/>
                  </a:lnTo>
                  <a:lnTo>
                    <a:pt x="0" y="64008"/>
                  </a:lnTo>
                  <a:lnTo>
                    <a:pt x="0" y="4708398"/>
                  </a:lnTo>
                  <a:lnTo>
                    <a:pt x="914539" y="4708398"/>
                  </a:lnTo>
                  <a:lnTo>
                    <a:pt x="914539" y="64008"/>
                  </a:lnTo>
                  <a:lnTo>
                    <a:pt x="900785" y="26708"/>
                  </a:lnTo>
                  <a:lnTo>
                    <a:pt x="869086" y="3492"/>
                  </a:lnTo>
                  <a:lnTo>
                    <a:pt x="856259" y="444"/>
                  </a:lnTo>
                  <a:lnTo>
                    <a:pt x="851903" y="0"/>
                  </a:lnTo>
                  <a:close/>
                </a:path>
              </a:pathLst>
            </a:custGeom>
            <a:solidFill>
              <a:srgbClr val="0032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59449" y="5265750"/>
              <a:ext cx="915035" cy="2352040"/>
            </a:xfrm>
            <a:custGeom>
              <a:avLst/>
              <a:gdLst/>
              <a:ahLst/>
              <a:cxnLst/>
              <a:rect l="l" t="t" r="r" b="b"/>
              <a:pathLst>
                <a:path w="915034" h="2352040">
                  <a:moveTo>
                    <a:pt x="851890" y="0"/>
                  </a:moveTo>
                  <a:lnTo>
                    <a:pt x="67030" y="0"/>
                  </a:lnTo>
                  <a:lnTo>
                    <a:pt x="62636" y="0"/>
                  </a:lnTo>
                  <a:lnTo>
                    <a:pt x="58280" y="431"/>
                  </a:lnTo>
                  <a:lnTo>
                    <a:pt x="22745" y="16878"/>
                  </a:lnTo>
                  <a:lnTo>
                    <a:pt x="2146" y="50736"/>
                  </a:lnTo>
                  <a:lnTo>
                    <a:pt x="0" y="64008"/>
                  </a:lnTo>
                  <a:lnTo>
                    <a:pt x="0" y="2351455"/>
                  </a:lnTo>
                  <a:lnTo>
                    <a:pt x="914527" y="2351455"/>
                  </a:lnTo>
                  <a:lnTo>
                    <a:pt x="914527" y="64008"/>
                  </a:lnTo>
                  <a:lnTo>
                    <a:pt x="900785" y="26708"/>
                  </a:lnTo>
                  <a:lnTo>
                    <a:pt x="869073" y="3492"/>
                  </a:lnTo>
                  <a:lnTo>
                    <a:pt x="856246" y="431"/>
                  </a:lnTo>
                  <a:lnTo>
                    <a:pt x="851890" y="0"/>
                  </a:lnTo>
                  <a:close/>
                </a:path>
              </a:pathLst>
            </a:custGeom>
            <a:solidFill>
              <a:srgbClr val="006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55839" y="4484662"/>
              <a:ext cx="915035" cy="3133090"/>
            </a:xfrm>
            <a:custGeom>
              <a:avLst/>
              <a:gdLst/>
              <a:ahLst/>
              <a:cxnLst/>
              <a:rect l="l" t="t" r="r" b="b"/>
              <a:pathLst>
                <a:path w="915034" h="3133090">
                  <a:moveTo>
                    <a:pt x="851890" y="0"/>
                  </a:moveTo>
                  <a:lnTo>
                    <a:pt x="67030" y="0"/>
                  </a:lnTo>
                  <a:lnTo>
                    <a:pt x="62636" y="0"/>
                  </a:lnTo>
                  <a:lnTo>
                    <a:pt x="58280" y="444"/>
                  </a:lnTo>
                  <a:lnTo>
                    <a:pt x="22745" y="16891"/>
                  </a:lnTo>
                  <a:lnTo>
                    <a:pt x="2146" y="50736"/>
                  </a:lnTo>
                  <a:lnTo>
                    <a:pt x="0" y="64020"/>
                  </a:lnTo>
                  <a:lnTo>
                    <a:pt x="0" y="3132543"/>
                  </a:lnTo>
                  <a:lnTo>
                    <a:pt x="914527" y="3132543"/>
                  </a:lnTo>
                  <a:lnTo>
                    <a:pt x="914527" y="64020"/>
                  </a:lnTo>
                  <a:lnTo>
                    <a:pt x="900785" y="26708"/>
                  </a:lnTo>
                  <a:lnTo>
                    <a:pt x="869073" y="3492"/>
                  </a:lnTo>
                  <a:lnTo>
                    <a:pt x="856246" y="444"/>
                  </a:lnTo>
                  <a:lnTo>
                    <a:pt x="851890" y="0"/>
                  </a:lnTo>
                  <a:close/>
                </a:path>
              </a:pathLst>
            </a:custGeom>
            <a:solidFill>
              <a:srgbClr val="0032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998991" y="6046825"/>
              <a:ext cx="915035" cy="1570990"/>
            </a:xfrm>
            <a:custGeom>
              <a:avLst/>
              <a:gdLst/>
              <a:ahLst/>
              <a:cxnLst/>
              <a:rect l="l" t="t" r="r" b="b"/>
              <a:pathLst>
                <a:path w="915034" h="1570990">
                  <a:moveTo>
                    <a:pt x="851890" y="0"/>
                  </a:moveTo>
                  <a:lnTo>
                    <a:pt x="67043" y="0"/>
                  </a:lnTo>
                  <a:lnTo>
                    <a:pt x="62636" y="0"/>
                  </a:lnTo>
                  <a:lnTo>
                    <a:pt x="58280" y="431"/>
                  </a:lnTo>
                  <a:lnTo>
                    <a:pt x="22745" y="16891"/>
                  </a:lnTo>
                  <a:lnTo>
                    <a:pt x="2146" y="50736"/>
                  </a:lnTo>
                  <a:lnTo>
                    <a:pt x="0" y="64020"/>
                  </a:lnTo>
                  <a:lnTo>
                    <a:pt x="0" y="1570380"/>
                  </a:lnTo>
                  <a:lnTo>
                    <a:pt x="914527" y="1570380"/>
                  </a:lnTo>
                  <a:lnTo>
                    <a:pt x="914527" y="64020"/>
                  </a:lnTo>
                  <a:lnTo>
                    <a:pt x="900785" y="26708"/>
                  </a:lnTo>
                  <a:lnTo>
                    <a:pt x="869073" y="3492"/>
                  </a:lnTo>
                  <a:lnTo>
                    <a:pt x="856259" y="431"/>
                  </a:lnTo>
                  <a:lnTo>
                    <a:pt x="851890" y="0"/>
                  </a:lnTo>
                  <a:close/>
                </a:path>
              </a:pathLst>
            </a:custGeom>
            <a:solidFill>
              <a:srgbClr val="0063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14436" y="2908765"/>
              <a:ext cx="80645" cy="4714240"/>
            </a:xfrm>
            <a:custGeom>
              <a:avLst/>
              <a:gdLst/>
              <a:ahLst/>
              <a:cxnLst/>
              <a:rect l="l" t="t" r="r" b="b"/>
              <a:pathLst>
                <a:path w="80644" h="4714240">
                  <a:moveTo>
                    <a:pt x="80442" y="4713920"/>
                  </a:moveTo>
                  <a:lnTo>
                    <a:pt x="0" y="4713920"/>
                  </a:lnTo>
                </a:path>
                <a:path w="80644" h="4714240">
                  <a:moveTo>
                    <a:pt x="80442" y="3138051"/>
                  </a:moveTo>
                  <a:lnTo>
                    <a:pt x="0" y="3138051"/>
                  </a:lnTo>
                </a:path>
                <a:path w="80644" h="4714240">
                  <a:moveTo>
                    <a:pt x="80442" y="1575855"/>
                  </a:moveTo>
                  <a:lnTo>
                    <a:pt x="0" y="1575855"/>
                  </a:lnTo>
                </a:path>
                <a:path w="80644" h="4714240">
                  <a:moveTo>
                    <a:pt x="80442" y="0"/>
                  </a:moveTo>
                  <a:lnTo>
                    <a:pt x="0" y="0"/>
                  </a:lnTo>
                </a:path>
              </a:pathLst>
            </a:custGeom>
            <a:ln w="27110">
              <a:solidFill>
                <a:srgbClr val="26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7466" y="1937257"/>
            <a:ext cx="9599930" cy="108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sz="1400" spc="-100" dirty="0">
                <a:solidFill>
                  <a:srgbClr val="262424"/>
                </a:solidFill>
                <a:latin typeface="Verdana"/>
                <a:cs typeface="Verdana"/>
              </a:rPr>
              <a:t>NVIDIA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Verdana"/>
                <a:cs typeface="Verdana"/>
              </a:rPr>
              <a:t>RTX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262424"/>
                </a:solidFill>
                <a:latin typeface="Verdana"/>
                <a:cs typeface="Verdana"/>
              </a:rPr>
              <a:t>AI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revolutionizes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real-</a:t>
            </a:r>
            <a:r>
              <a:rPr sz="1400" spc="-90" dirty="0">
                <a:solidFill>
                  <a:srgbClr val="262424"/>
                </a:solidFill>
                <a:latin typeface="Verdana"/>
                <a:cs typeface="Verdana"/>
              </a:rPr>
              <a:t>time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graphics.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Learning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Super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Sampling </a:t>
            </a:r>
            <a:r>
              <a:rPr sz="1400" spc="-90" dirty="0">
                <a:solidFill>
                  <a:srgbClr val="262424"/>
                </a:solidFill>
                <a:latin typeface="Verdana"/>
                <a:cs typeface="Verdana"/>
              </a:rPr>
              <a:t>(DLSS)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62424"/>
                </a:solidFill>
                <a:latin typeface="Verdana"/>
                <a:cs typeface="Verdana"/>
              </a:rPr>
              <a:t>enhances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image 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quality. </a:t>
            </a:r>
            <a:r>
              <a:rPr sz="1400" spc="-25" dirty="0">
                <a:solidFill>
                  <a:srgbClr val="262424"/>
                </a:solidFill>
                <a:latin typeface="Verdana"/>
                <a:cs typeface="Verdana"/>
              </a:rPr>
              <a:t>It </a:t>
            </a:r>
            <a:r>
              <a:rPr sz="1400" spc="-35" dirty="0">
                <a:solidFill>
                  <a:srgbClr val="262424"/>
                </a:solidFill>
                <a:latin typeface="Verdana"/>
                <a:cs typeface="Verdana"/>
              </a:rPr>
              <a:t>increases</a:t>
            </a:r>
            <a:r>
              <a:rPr sz="14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frame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rates</a:t>
            </a:r>
            <a:r>
              <a:rPr sz="14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in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games.</a:t>
            </a:r>
            <a:r>
              <a:rPr sz="14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It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Verdana"/>
                <a:cs typeface="Verdana"/>
              </a:rPr>
              <a:t>is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making</a:t>
            </a:r>
            <a:r>
              <a:rPr sz="14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gaming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more</a:t>
            </a:r>
            <a:r>
              <a:rPr sz="14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immersive.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400">
              <a:latin typeface="Verdana"/>
              <a:cs typeface="Verdana"/>
            </a:endParaRPr>
          </a:p>
          <a:p>
            <a:pPr marL="44450">
              <a:lnSpc>
                <a:spcPct val="100000"/>
              </a:lnSpc>
            </a:pPr>
            <a:r>
              <a:rPr sz="1500" spc="-25" dirty="0">
                <a:solidFill>
                  <a:srgbClr val="262424"/>
                </a:solidFill>
                <a:latin typeface="Verdana"/>
                <a:cs typeface="Verdana"/>
              </a:rPr>
              <a:t>120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9835" y="7481405"/>
            <a:ext cx="14414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50" dirty="0">
                <a:solidFill>
                  <a:srgbClr val="262424"/>
                </a:solidFill>
                <a:latin typeface="Verdana"/>
                <a:cs typeface="Verdana"/>
              </a:rPr>
              <a:t>0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8694" y="5905525"/>
            <a:ext cx="26543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25" dirty="0">
                <a:solidFill>
                  <a:srgbClr val="262424"/>
                </a:solidFill>
                <a:latin typeface="Verdana"/>
                <a:cs typeface="Verdana"/>
              </a:rPr>
              <a:t>40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3844" y="4343476"/>
            <a:ext cx="26035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25" dirty="0">
                <a:solidFill>
                  <a:srgbClr val="262424"/>
                </a:solidFill>
                <a:latin typeface="Verdana"/>
                <a:cs typeface="Verdana"/>
              </a:rPr>
              <a:t>80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81226" y="2901968"/>
            <a:ext cx="1938020" cy="4811395"/>
            <a:chOff x="1081226" y="2901968"/>
            <a:chExt cx="1938020" cy="4811395"/>
          </a:xfrm>
        </p:grpSpPr>
        <p:sp>
          <p:nvSpPr>
            <p:cNvPr id="20" name="object 20"/>
            <p:cNvSpPr/>
            <p:nvPr/>
          </p:nvSpPr>
          <p:spPr>
            <a:xfrm>
              <a:off x="1094879" y="2915621"/>
              <a:ext cx="0" cy="4708525"/>
            </a:xfrm>
            <a:custGeom>
              <a:avLst/>
              <a:gdLst/>
              <a:ahLst/>
              <a:cxnLst/>
              <a:rect l="l" t="t" r="r" b="b"/>
              <a:pathLst>
                <a:path h="4708525">
                  <a:moveTo>
                    <a:pt x="0" y="4708437"/>
                  </a:moveTo>
                  <a:lnTo>
                    <a:pt x="0" y="0"/>
                  </a:lnTo>
                </a:path>
              </a:pathLst>
            </a:custGeom>
            <a:ln w="26814">
              <a:solidFill>
                <a:srgbClr val="26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05579" y="7617203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209"/>
                  </a:lnTo>
                </a:path>
              </a:pathLst>
            </a:custGeom>
            <a:ln w="26814">
              <a:solidFill>
                <a:srgbClr val="26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502623" y="7686668"/>
            <a:ext cx="100647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45" dirty="0">
                <a:solidFill>
                  <a:srgbClr val="262424"/>
                </a:solidFill>
                <a:latin typeface="Verdana"/>
                <a:cs typeface="Verdana"/>
              </a:rPr>
              <a:t>Cyberpunk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45148" y="7617203"/>
            <a:ext cx="2940050" cy="82550"/>
          </a:xfrm>
          <a:custGeom>
            <a:avLst/>
            <a:gdLst/>
            <a:ahLst/>
            <a:cxnLst/>
            <a:rect l="l" t="t" r="r" b="b"/>
            <a:pathLst>
              <a:path w="2940050" h="82550">
                <a:moveTo>
                  <a:pt x="0" y="0"/>
                </a:moveTo>
                <a:lnTo>
                  <a:pt x="0" y="82209"/>
                </a:lnTo>
              </a:path>
              <a:path w="2940050" h="82550">
                <a:moveTo>
                  <a:pt x="2939531" y="0"/>
                </a:moveTo>
                <a:lnTo>
                  <a:pt x="2939531" y="82209"/>
                </a:lnTo>
              </a:path>
            </a:pathLst>
          </a:custGeom>
          <a:ln w="27110">
            <a:solidFill>
              <a:srgbClr val="26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611844" y="7686668"/>
            <a:ext cx="54610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35" dirty="0">
                <a:solidFill>
                  <a:srgbClr val="262424"/>
                </a:solidFill>
                <a:latin typeface="Verdana"/>
                <a:cs typeface="Verdana"/>
              </a:rPr>
              <a:t>Metro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01585" y="7617203"/>
            <a:ext cx="9700895" cy="0"/>
          </a:xfrm>
          <a:custGeom>
            <a:avLst/>
            <a:gdLst/>
            <a:ahLst/>
            <a:cxnLst/>
            <a:rect l="l" t="t" r="r" b="b"/>
            <a:pathLst>
              <a:path w="9700895">
                <a:moveTo>
                  <a:pt x="0" y="0"/>
                </a:moveTo>
                <a:lnTo>
                  <a:pt x="9700500" y="0"/>
                </a:lnTo>
              </a:path>
            </a:pathLst>
          </a:custGeom>
          <a:ln w="27406">
            <a:solidFill>
              <a:srgbClr val="2624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9625" y="7943849"/>
            <a:ext cx="180975" cy="180975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861864" y="7906384"/>
            <a:ext cx="77089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DLSS</a:t>
            </a:r>
            <a:r>
              <a:rPr sz="1400" spc="-10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Verdana"/>
                <a:cs typeface="Verdana"/>
              </a:rPr>
              <a:t>On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0250" y="7943849"/>
            <a:ext cx="180975" cy="180975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608904" y="7686668"/>
            <a:ext cx="1232535" cy="45783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755"/>
              </a:lnSpc>
              <a:spcBef>
                <a:spcPts val="110"/>
              </a:spcBef>
            </a:pPr>
            <a:r>
              <a:rPr sz="1500" spc="-10" dirty="0">
                <a:solidFill>
                  <a:srgbClr val="262424"/>
                </a:solidFill>
                <a:latin typeface="Verdana"/>
                <a:cs typeface="Verdana"/>
              </a:rPr>
              <a:t>Control</a:t>
            </a:r>
            <a:endParaRPr sz="1500">
              <a:latin typeface="Verdana"/>
              <a:cs typeface="Verdana"/>
            </a:endParaRPr>
          </a:p>
          <a:p>
            <a:pPr marL="454025">
              <a:lnSpc>
                <a:spcPts val="1635"/>
              </a:lnSpc>
            </a:pP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DLSS</a:t>
            </a:r>
            <a:r>
              <a:rPr sz="1400" spc="-10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Verdana"/>
                <a:cs typeface="Verdana"/>
              </a:rPr>
              <a:t>Off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5"/>
            <a:ext cx="4843312" cy="8963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3716" y="817594"/>
            <a:ext cx="5910580" cy="116459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10"/>
              </a:spcBef>
            </a:pPr>
            <a:r>
              <a:rPr spc="-300" dirty="0"/>
              <a:t>Yandex</a:t>
            </a:r>
            <a:r>
              <a:rPr spc="-114" dirty="0"/>
              <a:t> </a:t>
            </a:r>
            <a:r>
              <a:rPr spc="-385" dirty="0"/>
              <a:t>Rover:</a:t>
            </a:r>
            <a:r>
              <a:rPr spc="-120" dirty="0"/>
              <a:t> </a:t>
            </a:r>
            <a:r>
              <a:rPr spc="-290" dirty="0"/>
              <a:t>Autonomous </a:t>
            </a:r>
            <a:r>
              <a:rPr spc="-225" dirty="0"/>
              <a:t>Navigation</a:t>
            </a:r>
            <a:r>
              <a:rPr spc="-95" dirty="0"/>
              <a:t> </a:t>
            </a:r>
            <a:r>
              <a:rPr spc="-254" dirty="0"/>
              <a:t>and</a:t>
            </a:r>
            <a:r>
              <a:rPr spc="-100" dirty="0"/>
              <a:t> </a:t>
            </a:r>
            <a:r>
              <a:rPr spc="-220" dirty="0"/>
              <a:t>Exploration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3716" y="2232532"/>
            <a:ext cx="5713095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Yandex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Rover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delivers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62424"/>
                </a:solidFill>
                <a:latin typeface="Verdana"/>
                <a:cs typeface="Verdana"/>
              </a:rPr>
              <a:t>goods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autonomously.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It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navigates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262424"/>
                </a:solidFill>
                <a:latin typeface="Verdana"/>
                <a:cs typeface="Verdana"/>
              </a:rPr>
              <a:t>city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streets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complex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environments. 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It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utilizes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computer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vision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sensor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technology.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It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represents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future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262424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delivery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services.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05375" y="3543300"/>
            <a:ext cx="400050" cy="400050"/>
            <a:chOff x="4905375" y="3543300"/>
            <a:chExt cx="400050" cy="400050"/>
          </a:xfrm>
        </p:grpSpPr>
        <p:sp>
          <p:nvSpPr>
            <p:cNvPr id="6" name="object 6"/>
            <p:cNvSpPr/>
            <p:nvPr/>
          </p:nvSpPr>
          <p:spPr>
            <a:xfrm>
              <a:off x="4910137" y="3548062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37019" y="0"/>
                  </a:moveTo>
                  <a:lnTo>
                    <a:pt x="53505" y="0"/>
                  </a:lnTo>
                  <a:lnTo>
                    <a:pt x="49784" y="368"/>
                  </a:lnTo>
                  <a:lnTo>
                    <a:pt x="14109" y="19431"/>
                  </a:lnTo>
                  <a:lnTo>
                    <a:pt x="0" y="53505"/>
                  </a:lnTo>
                  <a:lnTo>
                    <a:pt x="0" y="333260"/>
                  </a:lnTo>
                  <a:lnTo>
                    <a:pt x="0" y="337019"/>
                  </a:lnTo>
                  <a:lnTo>
                    <a:pt x="19431" y="376415"/>
                  </a:lnTo>
                  <a:lnTo>
                    <a:pt x="53505" y="390525"/>
                  </a:lnTo>
                  <a:lnTo>
                    <a:pt x="337019" y="390525"/>
                  </a:lnTo>
                  <a:lnTo>
                    <a:pt x="376415" y="371094"/>
                  </a:lnTo>
                  <a:lnTo>
                    <a:pt x="390525" y="337019"/>
                  </a:lnTo>
                  <a:lnTo>
                    <a:pt x="390525" y="53505"/>
                  </a:lnTo>
                  <a:lnTo>
                    <a:pt x="371094" y="14109"/>
                  </a:lnTo>
                  <a:lnTo>
                    <a:pt x="340741" y="368"/>
                  </a:lnTo>
                  <a:lnTo>
                    <a:pt x="337019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10137" y="3548062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0" y="333260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8" y="49771"/>
                  </a:lnTo>
                  <a:lnTo>
                    <a:pt x="1104" y="46088"/>
                  </a:lnTo>
                  <a:lnTo>
                    <a:pt x="1828" y="42405"/>
                  </a:lnTo>
                  <a:lnTo>
                    <a:pt x="2921" y="38823"/>
                  </a:lnTo>
                  <a:lnTo>
                    <a:pt x="4356" y="35344"/>
                  </a:lnTo>
                  <a:lnTo>
                    <a:pt x="5803" y="31877"/>
                  </a:lnTo>
                  <a:lnTo>
                    <a:pt x="7556" y="28575"/>
                  </a:lnTo>
                  <a:lnTo>
                    <a:pt x="9652" y="25450"/>
                  </a:lnTo>
                  <a:lnTo>
                    <a:pt x="11734" y="22313"/>
                  </a:lnTo>
                  <a:lnTo>
                    <a:pt x="14109" y="19431"/>
                  </a:lnTo>
                  <a:lnTo>
                    <a:pt x="16776" y="16764"/>
                  </a:lnTo>
                  <a:lnTo>
                    <a:pt x="19431" y="14109"/>
                  </a:lnTo>
                  <a:lnTo>
                    <a:pt x="22313" y="11734"/>
                  </a:lnTo>
                  <a:lnTo>
                    <a:pt x="25450" y="9652"/>
                  </a:lnTo>
                  <a:lnTo>
                    <a:pt x="28575" y="7556"/>
                  </a:lnTo>
                  <a:lnTo>
                    <a:pt x="53505" y="0"/>
                  </a:lnTo>
                  <a:lnTo>
                    <a:pt x="57264" y="0"/>
                  </a:lnTo>
                  <a:lnTo>
                    <a:pt x="333260" y="0"/>
                  </a:lnTo>
                  <a:lnTo>
                    <a:pt x="337019" y="0"/>
                  </a:lnTo>
                  <a:lnTo>
                    <a:pt x="340741" y="368"/>
                  </a:lnTo>
                  <a:lnTo>
                    <a:pt x="365074" y="9652"/>
                  </a:lnTo>
                  <a:lnTo>
                    <a:pt x="368198" y="11734"/>
                  </a:lnTo>
                  <a:lnTo>
                    <a:pt x="371094" y="14109"/>
                  </a:lnTo>
                  <a:lnTo>
                    <a:pt x="373748" y="16764"/>
                  </a:lnTo>
                  <a:lnTo>
                    <a:pt x="376415" y="19431"/>
                  </a:lnTo>
                  <a:lnTo>
                    <a:pt x="378790" y="22313"/>
                  </a:lnTo>
                  <a:lnTo>
                    <a:pt x="380873" y="25450"/>
                  </a:lnTo>
                  <a:lnTo>
                    <a:pt x="382968" y="28575"/>
                  </a:lnTo>
                  <a:lnTo>
                    <a:pt x="389420" y="46088"/>
                  </a:lnTo>
                  <a:lnTo>
                    <a:pt x="390156" y="49771"/>
                  </a:lnTo>
                  <a:lnTo>
                    <a:pt x="390525" y="53505"/>
                  </a:lnTo>
                  <a:lnTo>
                    <a:pt x="390525" y="57264"/>
                  </a:lnTo>
                  <a:lnTo>
                    <a:pt x="390525" y="333260"/>
                  </a:lnTo>
                  <a:lnTo>
                    <a:pt x="390525" y="337019"/>
                  </a:lnTo>
                  <a:lnTo>
                    <a:pt x="390156" y="340753"/>
                  </a:lnTo>
                  <a:lnTo>
                    <a:pt x="389420" y="344436"/>
                  </a:lnTo>
                  <a:lnTo>
                    <a:pt x="388683" y="348119"/>
                  </a:lnTo>
                  <a:lnTo>
                    <a:pt x="380873" y="365074"/>
                  </a:lnTo>
                  <a:lnTo>
                    <a:pt x="378790" y="368198"/>
                  </a:lnTo>
                  <a:lnTo>
                    <a:pt x="376415" y="371094"/>
                  </a:lnTo>
                  <a:lnTo>
                    <a:pt x="373748" y="373748"/>
                  </a:lnTo>
                  <a:lnTo>
                    <a:pt x="371094" y="376415"/>
                  </a:lnTo>
                  <a:lnTo>
                    <a:pt x="344436" y="389420"/>
                  </a:lnTo>
                  <a:lnTo>
                    <a:pt x="340741" y="390156"/>
                  </a:lnTo>
                  <a:lnTo>
                    <a:pt x="337019" y="390525"/>
                  </a:lnTo>
                  <a:lnTo>
                    <a:pt x="333260" y="390525"/>
                  </a:lnTo>
                  <a:lnTo>
                    <a:pt x="57264" y="390525"/>
                  </a:lnTo>
                  <a:lnTo>
                    <a:pt x="53505" y="390525"/>
                  </a:lnTo>
                  <a:lnTo>
                    <a:pt x="49784" y="390156"/>
                  </a:lnTo>
                  <a:lnTo>
                    <a:pt x="46088" y="389420"/>
                  </a:lnTo>
                  <a:lnTo>
                    <a:pt x="42405" y="388696"/>
                  </a:lnTo>
                  <a:lnTo>
                    <a:pt x="16776" y="373748"/>
                  </a:lnTo>
                  <a:lnTo>
                    <a:pt x="14109" y="371094"/>
                  </a:lnTo>
                  <a:lnTo>
                    <a:pt x="11734" y="368198"/>
                  </a:lnTo>
                  <a:lnTo>
                    <a:pt x="9652" y="365074"/>
                  </a:lnTo>
                  <a:lnTo>
                    <a:pt x="7556" y="361950"/>
                  </a:lnTo>
                  <a:lnTo>
                    <a:pt x="1104" y="344436"/>
                  </a:lnTo>
                  <a:lnTo>
                    <a:pt x="368" y="340753"/>
                  </a:lnTo>
                  <a:lnTo>
                    <a:pt x="0" y="337019"/>
                  </a:lnTo>
                  <a:lnTo>
                    <a:pt x="0" y="333260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33314" y="3537267"/>
            <a:ext cx="145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80" dirty="0">
                <a:solidFill>
                  <a:srgbClr val="262424"/>
                </a:solidFill>
                <a:latin typeface="Georgia"/>
                <a:cs typeface="Georgia"/>
              </a:rPr>
              <a:t>1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9534" y="3507644"/>
            <a:ext cx="1413510" cy="9696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10" dirty="0">
                <a:solidFill>
                  <a:srgbClr val="262424"/>
                </a:solidFill>
                <a:latin typeface="Georgia"/>
                <a:cs typeface="Georgia"/>
              </a:rPr>
              <a:t>Delivery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33900"/>
              </a:lnSpc>
              <a:spcBef>
                <a:spcPts val="745"/>
              </a:spcBef>
            </a:pP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It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delivers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Verdana"/>
                <a:cs typeface="Verdana"/>
              </a:rPr>
              <a:t>goods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autonomously.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943850" y="3543300"/>
            <a:ext cx="400050" cy="400050"/>
            <a:chOff x="7943850" y="3543300"/>
            <a:chExt cx="400050" cy="400050"/>
          </a:xfrm>
        </p:grpSpPr>
        <p:sp>
          <p:nvSpPr>
            <p:cNvPr id="11" name="object 11"/>
            <p:cNvSpPr/>
            <p:nvPr/>
          </p:nvSpPr>
          <p:spPr>
            <a:xfrm>
              <a:off x="7948612" y="3548062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37019" y="0"/>
                  </a:moveTo>
                  <a:lnTo>
                    <a:pt x="53505" y="0"/>
                  </a:lnTo>
                  <a:lnTo>
                    <a:pt x="49784" y="368"/>
                  </a:lnTo>
                  <a:lnTo>
                    <a:pt x="14109" y="19431"/>
                  </a:lnTo>
                  <a:lnTo>
                    <a:pt x="0" y="53505"/>
                  </a:lnTo>
                  <a:lnTo>
                    <a:pt x="0" y="333260"/>
                  </a:lnTo>
                  <a:lnTo>
                    <a:pt x="0" y="337019"/>
                  </a:lnTo>
                  <a:lnTo>
                    <a:pt x="19431" y="376415"/>
                  </a:lnTo>
                  <a:lnTo>
                    <a:pt x="53505" y="390525"/>
                  </a:lnTo>
                  <a:lnTo>
                    <a:pt x="337019" y="390525"/>
                  </a:lnTo>
                  <a:lnTo>
                    <a:pt x="376415" y="371094"/>
                  </a:lnTo>
                  <a:lnTo>
                    <a:pt x="390525" y="337019"/>
                  </a:lnTo>
                  <a:lnTo>
                    <a:pt x="390525" y="53505"/>
                  </a:lnTo>
                  <a:lnTo>
                    <a:pt x="371094" y="14109"/>
                  </a:lnTo>
                  <a:lnTo>
                    <a:pt x="340741" y="368"/>
                  </a:lnTo>
                  <a:lnTo>
                    <a:pt x="337019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48612" y="3548062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0" y="333260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8" y="49771"/>
                  </a:lnTo>
                  <a:lnTo>
                    <a:pt x="1104" y="46088"/>
                  </a:lnTo>
                  <a:lnTo>
                    <a:pt x="1828" y="42405"/>
                  </a:lnTo>
                  <a:lnTo>
                    <a:pt x="2921" y="38823"/>
                  </a:lnTo>
                  <a:lnTo>
                    <a:pt x="4356" y="35344"/>
                  </a:lnTo>
                  <a:lnTo>
                    <a:pt x="5791" y="31877"/>
                  </a:lnTo>
                  <a:lnTo>
                    <a:pt x="7556" y="28575"/>
                  </a:lnTo>
                  <a:lnTo>
                    <a:pt x="9652" y="25450"/>
                  </a:lnTo>
                  <a:lnTo>
                    <a:pt x="11734" y="22313"/>
                  </a:lnTo>
                  <a:lnTo>
                    <a:pt x="25450" y="9652"/>
                  </a:lnTo>
                  <a:lnTo>
                    <a:pt x="28575" y="7556"/>
                  </a:lnTo>
                  <a:lnTo>
                    <a:pt x="53505" y="0"/>
                  </a:lnTo>
                  <a:lnTo>
                    <a:pt x="57264" y="0"/>
                  </a:lnTo>
                  <a:lnTo>
                    <a:pt x="333260" y="0"/>
                  </a:lnTo>
                  <a:lnTo>
                    <a:pt x="337019" y="0"/>
                  </a:lnTo>
                  <a:lnTo>
                    <a:pt x="340741" y="368"/>
                  </a:lnTo>
                  <a:lnTo>
                    <a:pt x="344436" y="1092"/>
                  </a:lnTo>
                  <a:lnTo>
                    <a:pt x="348119" y="1828"/>
                  </a:lnTo>
                  <a:lnTo>
                    <a:pt x="351701" y="2921"/>
                  </a:lnTo>
                  <a:lnTo>
                    <a:pt x="355168" y="4356"/>
                  </a:lnTo>
                  <a:lnTo>
                    <a:pt x="358648" y="5791"/>
                  </a:lnTo>
                  <a:lnTo>
                    <a:pt x="361950" y="7556"/>
                  </a:lnTo>
                  <a:lnTo>
                    <a:pt x="365074" y="9652"/>
                  </a:lnTo>
                  <a:lnTo>
                    <a:pt x="368198" y="11734"/>
                  </a:lnTo>
                  <a:lnTo>
                    <a:pt x="380873" y="25450"/>
                  </a:lnTo>
                  <a:lnTo>
                    <a:pt x="382968" y="28575"/>
                  </a:lnTo>
                  <a:lnTo>
                    <a:pt x="389420" y="46088"/>
                  </a:lnTo>
                  <a:lnTo>
                    <a:pt x="390156" y="49771"/>
                  </a:lnTo>
                  <a:lnTo>
                    <a:pt x="390525" y="53505"/>
                  </a:lnTo>
                  <a:lnTo>
                    <a:pt x="390525" y="57264"/>
                  </a:lnTo>
                  <a:lnTo>
                    <a:pt x="390525" y="333260"/>
                  </a:lnTo>
                  <a:lnTo>
                    <a:pt x="390525" y="337019"/>
                  </a:lnTo>
                  <a:lnTo>
                    <a:pt x="390156" y="340753"/>
                  </a:lnTo>
                  <a:lnTo>
                    <a:pt x="389420" y="344436"/>
                  </a:lnTo>
                  <a:lnTo>
                    <a:pt x="388683" y="348119"/>
                  </a:lnTo>
                  <a:lnTo>
                    <a:pt x="380873" y="365074"/>
                  </a:lnTo>
                  <a:lnTo>
                    <a:pt x="378777" y="368198"/>
                  </a:lnTo>
                  <a:lnTo>
                    <a:pt x="376415" y="371094"/>
                  </a:lnTo>
                  <a:lnTo>
                    <a:pt x="373748" y="373748"/>
                  </a:lnTo>
                  <a:lnTo>
                    <a:pt x="371094" y="376415"/>
                  </a:lnTo>
                  <a:lnTo>
                    <a:pt x="344436" y="389420"/>
                  </a:lnTo>
                  <a:lnTo>
                    <a:pt x="340741" y="390156"/>
                  </a:lnTo>
                  <a:lnTo>
                    <a:pt x="337019" y="390525"/>
                  </a:lnTo>
                  <a:lnTo>
                    <a:pt x="333260" y="390525"/>
                  </a:lnTo>
                  <a:lnTo>
                    <a:pt x="57264" y="390525"/>
                  </a:lnTo>
                  <a:lnTo>
                    <a:pt x="53505" y="390525"/>
                  </a:lnTo>
                  <a:lnTo>
                    <a:pt x="49784" y="390156"/>
                  </a:lnTo>
                  <a:lnTo>
                    <a:pt x="46088" y="389420"/>
                  </a:lnTo>
                  <a:lnTo>
                    <a:pt x="42405" y="388696"/>
                  </a:lnTo>
                  <a:lnTo>
                    <a:pt x="16776" y="373748"/>
                  </a:lnTo>
                  <a:lnTo>
                    <a:pt x="14109" y="371094"/>
                  </a:lnTo>
                  <a:lnTo>
                    <a:pt x="11734" y="368198"/>
                  </a:lnTo>
                  <a:lnTo>
                    <a:pt x="9652" y="365074"/>
                  </a:lnTo>
                  <a:lnTo>
                    <a:pt x="7556" y="361950"/>
                  </a:lnTo>
                  <a:lnTo>
                    <a:pt x="5791" y="358648"/>
                  </a:lnTo>
                  <a:lnTo>
                    <a:pt x="4356" y="355168"/>
                  </a:lnTo>
                  <a:lnTo>
                    <a:pt x="2921" y="351701"/>
                  </a:lnTo>
                  <a:lnTo>
                    <a:pt x="1828" y="348119"/>
                  </a:lnTo>
                  <a:lnTo>
                    <a:pt x="1104" y="344436"/>
                  </a:lnTo>
                  <a:lnTo>
                    <a:pt x="368" y="340753"/>
                  </a:lnTo>
                  <a:lnTo>
                    <a:pt x="0" y="337019"/>
                  </a:lnTo>
                  <a:lnTo>
                    <a:pt x="0" y="333260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054085" y="3537267"/>
            <a:ext cx="1841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75" dirty="0">
                <a:solidFill>
                  <a:srgbClr val="262424"/>
                </a:solidFill>
                <a:latin typeface="Georgia"/>
                <a:cs typeface="Georgia"/>
              </a:rPr>
              <a:t>2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09797" y="3507644"/>
            <a:ext cx="1790064" cy="9696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10" dirty="0">
                <a:solidFill>
                  <a:srgbClr val="262424"/>
                </a:solidFill>
                <a:latin typeface="Georgia"/>
                <a:cs typeface="Georgia"/>
              </a:rPr>
              <a:t>Navigation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33900"/>
              </a:lnSpc>
              <a:spcBef>
                <a:spcPts val="745"/>
              </a:spcBef>
            </a:pPr>
            <a:r>
              <a:rPr sz="1400" spc="-155" dirty="0">
                <a:solidFill>
                  <a:srgbClr val="262424"/>
                </a:solidFill>
                <a:latin typeface="Verdana"/>
                <a:cs typeface="Verdana"/>
              </a:rPr>
              <a:t>It</a:t>
            </a:r>
            <a:r>
              <a:rPr sz="140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262424"/>
                </a:solidFill>
                <a:latin typeface="Verdana"/>
                <a:cs typeface="Verdana"/>
              </a:rPr>
              <a:t>can</a:t>
            </a:r>
            <a:r>
              <a:rPr sz="140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navigate</a:t>
            </a:r>
            <a:r>
              <a:rPr sz="140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262424"/>
                </a:solidFill>
                <a:latin typeface="Verdana"/>
                <a:cs typeface="Verdana"/>
              </a:rPr>
              <a:t>urban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environments.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905375" y="4886325"/>
            <a:ext cx="400050" cy="400050"/>
            <a:chOff x="4905375" y="4886325"/>
            <a:chExt cx="400050" cy="400050"/>
          </a:xfrm>
        </p:grpSpPr>
        <p:sp>
          <p:nvSpPr>
            <p:cNvPr id="16" name="object 16"/>
            <p:cNvSpPr/>
            <p:nvPr/>
          </p:nvSpPr>
          <p:spPr>
            <a:xfrm>
              <a:off x="4910137" y="4891087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37019" y="0"/>
                  </a:moveTo>
                  <a:lnTo>
                    <a:pt x="53505" y="0"/>
                  </a:lnTo>
                  <a:lnTo>
                    <a:pt x="49784" y="368"/>
                  </a:lnTo>
                  <a:lnTo>
                    <a:pt x="14109" y="19431"/>
                  </a:lnTo>
                  <a:lnTo>
                    <a:pt x="0" y="53505"/>
                  </a:lnTo>
                  <a:lnTo>
                    <a:pt x="0" y="333261"/>
                  </a:lnTo>
                  <a:lnTo>
                    <a:pt x="0" y="337022"/>
                  </a:lnTo>
                  <a:lnTo>
                    <a:pt x="19431" y="376411"/>
                  </a:lnTo>
                  <a:lnTo>
                    <a:pt x="53505" y="390526"/>
                  </a:lnTo>
                  <a:lnTo>
                    <a:pt x="337019" y="390526"/>
                  </a:lnTo>
                  <a:lnTo>
                    <a:pt x="376415" y="371094"/>
                  </a:lnTo>
                  <a:lnTo>
                    <a:pt x="390525" y="337022"/>
                  </a:lnTo>
                  <a:lnTo>
                    <a:pt x="390525" y="53505"/>
                  </a:lnTo>
                  <a:lnTo>
                    <a:pt x="371094" y="14109"/>
                  </a:lnTo>
                  <a:lnTo>
                    <a:pt x="340741" y="368"/>
                  </a:lnTo>
                  <a:lnTo>
                    <a:pt x="337019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10137" y="4891087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0" y="333261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8" y="49771"/>
                  </a:lnTo>
                  <a:lnTo>
                    <a:pt x="1104" y="46088"/>
                  </a:lnTo>
                  <a:lnTo>
                    <a:pt x="1828" y="42405"/>
                  </a:lnTo>
                  <a:lnTo>
                    <a:pt x="2921" y="38823"/>
                  </a:lnTo>
                  <a:lnTo>
                    <a:pt x="4356" y="35344"/>
                  </a:lnTo>
                  <a:lnTo>
                    <a:pt x="5803" y="31877"/>
                  </a:lnTo>
                  <a:lnTo>
                    <a:pt x="7556" y="28575"/>
                  </a:lnTo>
                  <a:lnTo>
                    <a:pt x="9652" y="25450"/>
                  </a:lnTo>
                  <a:lnTo>
                    <a:pt x="11734" y="22313"/>
                  </a:lnTo>
                  <a:lnTo>
                    <a:pt x="14109" y="19431"/>
                  </a:lnTo>
                  <a:lnTo>
                    <a:pt x="16776" y="16764"/>
                  </a:lnTo>
                  <a:lnTo>
                    <a:pt x="19431" y="14109"/>
                  </a:lnTo>
                  <a:lnTo>
                    <a:pt x="22313" y="11734"/>
                  </a:lnTo>
                  <a:lnTo>
                    <a:pt x="25450" y="9652"/>
                  </a:lnTo>
                  <a:lnTo>
                    <a:pt x="28575" y="7556"/>
                  </a:lnTo>
                  <a:lnTo>
                    <a:pt x="53505" y="0"/>
                  </a:lnTo>
                  <a:lnTo>
                    <a:pt x="57264" y="0"/>
                  </a:lnTo>
                  <a:lnTo>
                    <a:pt x="333260" y="0"/>
                  </a:lnTo>
                  <a:lnTo>
                    <a:pt x="337019" y="0"/>
                  </a:lnTo>
                  <a:lnTo>
                    <a:pt x="340741" y="368"/>
                  </a:lnTo>
                  <a:lnTo>
                    <a:pt x="365074" y="9652"/>
                  </a:lnTo>
                  <a:lnTo>
                    <a:pt x="368198" y="11734"/>
                  </a:lnTo>
                  <a:lnTo>
                    <a:pt x="371094" y="14109"/>
                  </a:lnTo>
                  <a:lnTo>
                    <a:pt x="373748" y="16764"/>
                  </a:lnTo>
                  <a:lnTo>
                    <a:pt x="376415" y="19431"/>
                  </a:lnTo>
                  <a:lnTo>
                    <a:pt x="378790" y="22313"/>
                  </a:lnTo>
                  <a:lnTo>
                    <a:pt x="380873" y="25450"/>
                  </a:lnTo>
                  <a:lnTo>
                    <a:pt x="382968" y="28575"/>
                  </a:lnTo>
                  <a:lnTo>
                    <a:pt x="389420" y="46088"/>
                  </a:lnTo>
                  <a:lnTo>
                    <a:pt x="390156" y="49771"/>
                  </a:lnTo>
                  <a:lnTo>
                    <a:pt x="390525" y="53505"/>
                  </a:lnTo>
                  <a:lnTo>
                    <a:pt x="390525" y="57264"/>
                  </a:lnTo>
                  <a:lnTo>
                    <a:pt x="390525" y="333261"/>
                  </a:lnTo>
                  <a:lnTo>
                    <a:pt x="390525" y="337022"/>
                  </a:lnTo>
                  <a:lnTo>
                    <a:pt x="390156" y="340747"/>
                  </a:lnTo>
                  <a:lnTo>
                    <a:pt x="380873" y="365076"/>
                  </a:lnTo>
                  <a:lnTo>
                    <a:pt x="378790" y="368202"/>
                  </a:lnTo>
                  <a:lnTo>
                    <a:pt x="376415" y="371094"/>
                  </a:lnTo>
                  <a:lnTo>
                    <a:pt x="373748" y="373753"/>
                  </a:lnTo>
                  <a:lnTo>
                    <a:pt x="371094" y="376411"/>
                  </a:lnTo>
                  <a:lnTo>
                    <a:pt x="368198" y="378783"/>
                  </a:lnTo>
                  <a:lnTo>
                    <a:pt x="365074" y="380871"/>
                  </a:lnTo>
                  <a:lnTo>
                    <a:pt x="361950" y="382960"/>
                  </a:lnTo>
                  <a:lnTo>
                    <a:pt x="337019" y="390526"/>
                  </a:lnTo>
                  <a:lnTo>
                    <a:pt x="333260" y="390526"/>
                  </a:lnTo>
                  <a:lnTo>
                    <a:pt x="57264" y="390526"/>
                  </a:lnTo>
                  <a:lnTo>
                    <a:pt x="53505" y="390526"/>
                  </a:lnTo>
                  <a:lnTo>
                    <a:pt x="49784" y="390159"/>
                  </a:lnTo>
                  <a:lnTo>
                    <a:pt x="25450" y="380871"/>
                  </a:lnTo>
                  <a:lnTo>
                    <a:pt x="22313" y="378783"/>
                  </a:lnTo>
                  <a:lnTo>
                    <a:pt x="19431" y="376411"/>
                  </a:lnTo>
                  <a:lnTo>
                    <a:pt x="16776" y="373753"/>
                  </a:lnTo>
                  <a:lnTo>
                    <a:pt x="14109" y="371094"/>
                  </a:lnTo>
                  <a:lnTo>
                    <a:pt x="11734" y="368202"/>
                  </a:lnTo>
                  <a:lnTo>
                    <a:pt x="9652" y="365076"/>
                  </a:lnTo>
                  <a:lnTo>
                    <a:pt x="7556" y="361951"/>
                  </a:lnTo>
                  <a:lnTo>
                    <a:pt x="1104" y="344434"/>
                  </a:lnTo>
                  <a:lnTo>
                    <a:pt x="368" y="340747"/>
                  </a:lnTo>
                  <a:lnTo>
                    <a:pt x="0" y="337022"/>
                  </a:lnTo>
                  <a:lnTo>
                    <a:pt x="0" y="333261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013972" y="4870767"/>
            <a:ext cx="1835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80" dirty="0">
                <a:solidFill>
                  <a:srgbClr val="262424"/>
                </a:solidFill>
                <a:latin typeface="Georgia"/>
                <a:cs typeface="Georgia"/>
              </a:rPr>
              <a:t>3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69535" y="4850669"/>
            <a:ext cx="2962910" cy="6838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120" dirty="0">
                <a:solidFill>
                  <a:srgbClr val="262424"/>
                </a:solidFill>
                <a:latin typeface="Georgia"/>
                <a:cs typeface="Georgia"/>
              </a:rPr>
              <a:t>Computer</a:t>
            </a:r>
            <a:r>
              <a:rPr sz="1800" b="1" spc="-40" dirty="0">
                <a:solidFill>
                  <a:srgbClr val="262424"/>
                </a:solidFill>
                <a:latin typeface="Georgia"/>
                <a:cs typeface="Georgia"/>
              </a:rPr>
              <a:t> </a:t>
            </a:r>
            <a:r>
              <a:rPr sz="1800" b="1" spc="-10" dirty="0">
                <a:solidFill>
                  <a:srgbClr val="262424"/>
                </a:solidFill>
                <a:latin typeface="Georgia"/>
                <a:cs typeface="Georgia"/>
              </a:rPr>
              <a:t>Vision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1400" dirty="0">
                <a:solidFill>
                  <a:srgbClr val="262424"/>
                </a:solidFill>
                <a:latin typeface="Verdana"/>
                <a:cs typeface="Verdana"/>
              </a:rPr>
              <a:t>Uses</a:t>
            </a:r>
            <a:r>
              <a:rPr sz="14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262424"/>
                </a:solidFill>
                <a:latin typeface="Verdana"/>
                <a:cs typeface="Verdana"/>
              </a:rPr>
              <a:t>sensors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computer</a:t>
            </a:r>
            <a:r>
              <a:rPr sz="140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vision.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4770895" cy="89725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10"/>
              </a:spcBef>
            </a:pPr>
            <a:r>
              <a:rPr spc="-250" dirty="0"/>
              <a:t>Conclusion:</a:t>
            </a:r>
            <a:r>
              <a:rPr spc="-60" dirty="0"/>
              <a:t> </a:t>
            </a:r>
            <a:r>
              <a:rPr spc="-220" dirty="0"/>
              <a:t>Unlocking</a:t>
            </a:r>
            <a:r>
              <a:rPr spc="-45" dirty="0"/>
              <a:t> </a:t>
            </a:r>
            <a:r>
              <a:rPr spc="-114" dirty="0"/>
              <a:t>the </a:t>
            </a:r>
            <a:r>
              <a:rPr spc="-285" dirty="0"/>
              <a:t>Future</a:t>
            </a:r>
            <a:r>
              <a:rPr spc="-100" dirty="0"/>
              <a:t> </a:t>
            </a:r>
            <a:r>
              <a:rPr spc="-240" dirty="0"/>
              <a:t>with</a:t>
            </a:r>
            <a:r>
              <a:rPr spc="-105" dirty="0"/>
              <a:t> </a:t>
            </a:r>
            <a:r>
              <a:rPr spc="-310" dirty="0"/>
              <a:t>AI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3716" y="1851533"/>
            <a:ext cx="5923915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100"/>
              </a:spcBef>
            </a:pPr>
            <a:r>
              <a:rPr sz="1400" spc="-125" dirty="0">
                <a:solidFill>
                  <a:srgbClr val="262424"/>
                </a:solidFill>
                <a:latin typeface="Verdana"/>
                <a:cs typeface="Verdana"/>
              </a:rPr>
              <a:t>AI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innovations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are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transforming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industries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globally.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DeepMind,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Tesla, </a:t>
            </a:r>
            <a:r>
              <a:rPr sz="1400" spc="-100" dirty="0">
                <a:solidFill>
                  <a:srgbClr val="262424"/>
                </a:solidFill>
                <a:latin typeface="Verdana"/>
                <a:cs typeface="Verdana"/>
              </a:rPr>
              <a:t>NVIDIA,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and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Yandex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lead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262424"/>
                </a:solidFill>
                <a:latin typeface="Verdana"/>
                <a:cs typeface="Verdana"/>
              </a:rPr>
              <a:t>way.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Continued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262424"/>
                </a:solidFill>
                <a:latin typeface="Verdana"/>
                <a:cs typeface="Verdana"/>
              </a:rPr>
              <a:t>advancements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promise</a:t>
            </a:r>
            <a:r>
              <a:rPr sz="140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262424"/>
                </a:solidFill>
                <a:latin typeface="Verdana"/>
                <a:cs typeface="Verdana"/>
              </a:rPr>
              <a:t>a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future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262424"/>
                </a:solidFill>
                <a:latin typeface="Verdana"/>
                <a:cs typeface="Verdana"/>
              </a:rPr>
              <a:t>with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262424"/>
                </a:solidFill>
                <a:latin typeface="Verdana"/>
                <a:cs typeface="Verdana"/>
              </a:rPr>
              <a:t>AI.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262424"/>
                </a:solidFill>
                <a:latin typeface="Verdana"/>
                <a:cs typeface="Verdana"/>
              </a:rPr>
              <a:t>Expect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breakthroughs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in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262424"/>
                </a:solidFill>
                <a:latin typeface="Verdana"/>
                <a:cs typeface="Verdana"/>
              </a:rPr>
              <a:t>the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262424"/>
                </a:solidFill>
                <a:latin typeface="Verdana"/>
                <a:cs typeface="Verdana"/>
              </a:rPr>
              <a:t>next</a:t>
            </a:r>
            <a:r>
              <a:rPr sz="140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62424"/>
                </a:solidFill>
                <a:latin typeface="Verdana"/>
                <a:cs typeface="Verdana"/>
              </a:rPr>
              <a:t>decade.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72723" y="2962275"/>
            <a:ext cx="1000125" cy="3114675"/>
            <a:chOff x="4972723" y="2962275"/>
            <a:chExt cx="1000125" cy="3114675"/>
          </a:xfrm>
        </p:grpSpPr>
        <p:sp>
          <p:nvSpPr>
            <p:cNvPr id="6" name="object 6"/>
            <p:cNvSpPr/>
            <p:nvPr/>
          </p:nvSpPr>
          <p:spPr>
            <a:xfrm>
              <a:off x="5162550" y="2962275"/>
              <a:ext cx="810895" cy="3114675"/>
            </a:xfrm>
            <a:custGeom>
              <a:avLst/>
              <a:gdLst/>
              <a:ahLst/>
              <a:cxnLst/>
              <a:rect l="l" t="t" r="r" b="b"/>
              <a:pathLst>
                <a:path w="810895" h="3114675">
                  <a:moveTo>
                    <a:pt x="19050" y="6896"/>
                  </a:move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3105150"/>
                  </a:lnTo>
                  <a:lnTo>
                    <a:pt x="0" y="3107791"/>
                  </a:lnTo>
                  <a:lnTo>
                    <a:pt x="927" y="3110026"/>
                  </a:lnTo>
                  <a:lnTo>
                    <a:pt x="4648" y="3113748"/>
                  </a:lnTo>
                  <a:lnTo>
                    <a:pt x="6896" y="3114675"/>
                  </a:lnTo>
                  <a:lnTo>
                    <a:pt x="12153" y="3114675"/>
                  </a:lnTo>
                  <a:lnTo>
                    <a:pt x="14401" y="3113748"/>
                  </a:lnTo>
                  <a:lnTo>
                    <a:pt x="18122" y="3110026"/>
                  </a:lnTo>
                  <a:lnTo>
                    <a:pt x="19050" y="3107791"/>
                  </a:lnTo>
                  <a:lnTo>
                    <a:pt x="19050" y="6896"/>
                  </a:lnTo>
                  <a:close/>
                </a:path>
                <a:path w="810895" h="3114675">
                  <a:moveTo>
                    <a:pt x="810298" y="397421"/>
                  </a:moveTo>
                  <a:lnTo>
                    <a:pt x="809358" y="395173"/>
                  </a:lnTo>
                  <a:lnTo>
                    <a:pt x="805649" y="391452"/>
                  </a:lnTo>
                  <a:lnTo>
                    <a:pt x="803402" y="390525"/>
                  </a:lnTo>
                  <a:lnTo>
                    <a:pt x="198069" y="390525"/>
                  </a:lnTo>
                  <a:lnTo>
                    <a:pt x="195808" y="391452"/>
                  </a:lnTo>
                  <a:lnTo>
                    <a:pt x="192100" y="395173"/>
                  </a:lnTo>
                  <a:lnTo>
                    <a:pt x="191173" y="397421"/>
                  </a:lnTo>
                  <a:lnTo>
                    <a:pt x="191173" y="400050"/>
                  </a:lnTo>
                  <a:lnTo>
                    <a:pt x="191173" y="402678"/>
                  </a:lnTo>
                  <a:lnTo>
                    <a:pt x="192100" y="404926"/>
                  </a:lnTo>
                  <a:lnTo>
                    <a:pt x="195808" y="408647"/>
                  </a:lnTo>
                  <a:lnTo>
                    <a:pt x="198069" y="409575"/>
                  </a:lnTo>
                  <a:lnTo>
                    <a:pt x="803402" y="409575"/>
                  </a:lnTo>
                  <a:lnTo>
                    <a:pt x="805649" y="408647"/>
                  </a:lnTo>
                  <a:lnTo>
                    <a:pt x="809358" y="404926"/>
                  </a:lnTo>
                  <a:lnTo>
                    <a:pt x="810298" y="402678"/>
                  </a:lnTo>
                  <a:lnTo>
                    <a:pt x="810298" y="397421"/>
                  </a:lnTo>
                  <a:close/>
                </a:path>
              </a:pathLst>
            </a:custGeom>
            <a:solidFill>
              <a:srgbClr val="B1D4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77485" y="3167062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37019" y="0"/>
                  </a:moveTo>
                  <a:lnTo>
                    <a:pt x="53492" y="0"/>
                  </a:lnTo>
                  <a:lnTo>
                    <a:pt x="49771" y="368"/>
                  </a:lnTo>
                  <a:lnTo>
                    <a:pt x="14109" y="19431"/>
                  </a:lnTo>
                  <a:lnTo>
                    <a:pt x="0" y="53505"/>
                  </a:lnTo>
                  <a:lnTo>
                    <a:pt x="0" y="333260"/>
                  </a:lnTo>
                  <a:lnTo>
                    <a:pt x="0" y="337019"/>
                  </a:lnTo>
                  <a:lnTo>
                    <a:pt x="19431" y="376415"/>
                  </a:lnTo>
                  <a:lnTo>
                    <a:pt x="53492" y="390525"/>
                  </a:lnTo>
                  <a:lnTo>
                    <a:pt x="337019" y="390525"/>
                  </a:lnTo>
                  <a:lnTo>
                    <a:pt x="376402" y="371094"/>
                  </a:lnTo>
                  <a:lnTo>
                    <a:pt x="390525" y="337019"/>
                  </a:lnTo>
                  <a:lnTo>
                    <a:pt x="390525" y="53505"/>
                  </a:lnTo>
                  <a:lnTo>
                    <a:pt x="371094" y="14109"/>
                  </a:lnTo>
                  <a:lnTo>
                    <a:pt x="340741" y="368"/>
                  </a:lnTo>
                  <a:lnTo>
                    <a:pt x="337019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77485" y="3167062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0" y="333260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8" y="49771"/>
                  </a:lnTo>
                  <a:lnTo>
                    <a:pt x="9652" y="25450"/>
                  </a:lnTo>
                  <a:lnTo>
                    <a:pt x="11734" y="22326"/>
                  </a:lnTo>
                  <a:lnTo>
                    <a:pt x="14109" y="19431"/>
                  </a:lnTo>
                  <a:lnTo>
                    <a:pt x="16764" y="16776"/>
                  </a:lnTo>
                  <a:lnTo>
                    <a:pt x="19431" y="14109"/>
                  </a:lnTo>
                  <a:lnTo>
                    <a:pt x="22326" y="11734"/>
                  </a:lnTo>
                  <a:lnTo>
                    <a:pt x="25450" y="9652"/>
                  </a:lnTo>
                  <a:lnTo>
                    <a:pt x="28575" y="7569"/>
                  </a:lnTo>
                  <a:lnTo>
                    <a:pt x="46088" y="1104"/>
                  </a:lnTo>
                  <a:lnTo>
                    <a:pt x="49771" y="368"/>
                  </a:lnTo>
                  <a:lnTo>
                    <a:pt x="53492" y="0"/>
                  </a:lnTo>
                  <a:lnTo>
                    <a:pt x="57251" y="0"/>
                  </a:lnTo>
                  <a:lnTo>
                    <a:pt x="333260" y="0"/>
                  </a:lnTo>
                  <a:lnTo>
                    <a:pt x="337019" y="0"/>
                  </a:lnTo>
                  <a:lnTo>
                    <a:pt x="340741" y="368"/>
                  </a:lnTo>
                  <a:lnTo>
                    <a:pt x="344424" y="1104"/>
                  </a:lnTo>
                  <a:lnTo>
                    <a:pt x="348119" y="1828"/>
                  </a:lnTo>
                  <a:lnTo>
                    <a:pt x="365074" y="9652"/>
                  </a:lnTo>
                  <a:lnTo>
                    <a:pt x="368198" y="11734"/>
                  </a:lnTo>
                  <a:lnTo>
                    <a:pt x="371094" y="14109"/>
                  </a:lnTo>
                  <a:lnTo>
                    <a:pt x="373748" y="16776"/>
                  </a:lnTo>
                  <a:lnTo>
                    <a:pt x="376402" y="19431"/>
                  </a:lnTo>
                  <a:lnTo>
                    <a:pt x="386156" y="35344"/>
                  </a:lnTo>
                  <a:lnTo>
                    <a:pt x="387604" y="38823"/>
                  </a:lnTo>
                  <a:lnTo>
                    <a:pt x="388683" y="42405"/>
                  </a:lnTo>
                  <a:lnTo>
                    <a:pt x="389420" y="46088"/>
                  </a:lnTo>
                  <a:lnTo>
                    <a:pt x="390156" y="49771"/>
                  </a:lnTo>
                  <a:lnTo>
                    <a:pt x="390525" y="53505"/>
                  </a:lnTo>
                  <a:lnTo>
                    <a:pt x="390525" y="57264"/>
                  </a:lnTo>
                  <a:lnTo>
                    <a:pt x="390525" y="333260"/>
                  </a:lnTo>
                  <a:lnTo>
                    <a:pt x="390525" y="337019"/>
                  </a:lnTo>
                  <a:lnTo>
                    <a:pt x="390156" y="340753"/>
                  </a:lnTo>
                  <a:lnTo>
                    <a:pt x="389420" y="344436"/>
                  </a:lnTo>
                  <a:lnTo>
                    <a:pt x="388683" y="348119"/>
                  </a:lnTo>
                  <a:lnTo>
                    <a:pt x="387604" y="351701"/>
                  </a:lnTo>
                  <a:lnTo>
                    <a:pt x="386156" y="355180"/>
                  </a:lnTo>
                  <a:lnTo>
                    <a:pt x="384721" y="358648"/>
                  </a:lnTo>
                  <a:lnTo>
                    <a:pt x="365074" y="380873"/>
                  </a:lnTo>
                  <a:lnTo>
                    <a:pt x="361950" y="382968"/>
                  </a:lnTo>
                  <a:lnTo>
                    <a:pt x="337019" y="390525"/>
                  </a:lnTo>
                  <a:lnTo>
                    <a:pt x="333260" y="390525"/>
                  </a:lnTo>
                  <a:lnTo>
                    <a:pt x="57251" y="390525"/>
                  </a:lnTo>
                  <a:lnTo>
                    <a:pt x="53492" y="390525"/>
                  </a:lnTo>
                  <a:lnTo>
                    <a:pt x="49771" y="390156"/>
                  </a:lnTo>
                  <a:lnTo>
                    <a:pt x="46088" y="389432"/>
                  </a:lnTo>
                  <a:lnTo>
                    <a:pt x="42392" y="388696"/>
                  </a:lnTo>
                  <a:lnTo>
                    <a:pt x="38811" y="387604"/>
                  </a:lnTo>
                  <a:lnTo>
                    <a:pt x="35344" y="386168"/>
                  </a:lnTo>
                  <a:lnTo>
                    <a:pt x="31877" y="384733"/>
                  </a:lnTo>
                  <a:lnTo>
                    <a:pt x="28575" y="382968"/>
                  </a:lnTo>
                  <a:lnTo>
                    <a:pt x="25450" y="380873"/>
                  </a:lnTo>
                  <a:lnTo>
                    <a:pt x="22326" y="378790"/>
                  </a:lnTo>
                  <a:lnTo>
                    <a:pt x="9652" y="365074"/>
                  </a:lnTo>
                  <a:lnTo>
                    <a:pt x="7556" y="361950"/>
                  </a:lnTo>
                  <a:lnTo>
                    <a:pt x="0" y="337019"/>
                  </a:lnTo>
                  <a:lnTo>
                    <a:pt x="0" y="333260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99773" y="3156267"/>
            <a:ext cx="1454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80" dirty="0">
                <a:solidFill>
                  <a:srgbClr val="262424"/>
                </a:solidFill>
                <a:latin typeface="Georgia"/>
                <a:cs typeface="Georgia"/>
              </a:rPr>
              <a:t>1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4055" y="3107595"/>
            <a:ext cx="86042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114" dirty="0">
                <a:solidFill>
                  <a:srgbClr val="262424"/>
                </a:solidFill>
                <a:latin typeface="Georgia"/>
                <a:cs typeface="Georgia"/>
              </a:rPr>
              <a:t>Gaming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972723" y="3990975"/>
            <a:ext cx="1000125" cy="390525"/>
            <a:chOff x="4972723" y="3990975"/>
            <a:chExt cx="1000125" cy="390525"/>
          </a:xfrm>
        </p:grpSpPr>
        <p:sp>
          <p:nvSpPr>
            <p:cNvPr id="12" name="object 12"/>
            <p:cNvSpPr/>
            <p:nvPr/>
          </p:nvSpPr>
          <p:spPr>
            <a:xfrm>
              <a:off x="5353723" y="4181475"/>
              <a:ext cx="619125" cy="19050"/>
            </a:xfrm>
            <a:custGeom>
              <a:avLst/>
              <a:gdLst/>
              <a:ahLst/>
              <a:cxnLst/>
              <a:rect l="l" t="t" r="r" b="b"/>
              <a:pathLst>
                <a:path w="619125" h="19050">
                  <a:moveTo>
                    <a:pt x="612228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612228" y="19050"/>
                  </a:lnTo>
                  <a:lnTo>
                    <a:pt x="614476" y="18122"/>
                  </a:lnTo>
                  <a:lnTo>
                    <a:pt x="618185" y="14401"/>
                  </a:lnTo>
                  <a:lnTo>
                    <a:pt x="619125" y="12153"/>
                  </a:lnTo>
                  <a:lnTo>
                    <a:pt x="619125" y="6896"/>
                  </a:lnTo>
                  <a:lnTo>
                    <a:pt x="618185" y="4648"/>
                  </a:lnTo>
                  <a:lnTo>
                    <a:pt x="614476" y="927"/>
                  </a:lnTo>
                  <a:lnTo>
                    <a:pt x="612228" y="0"/>
                  </a:lnTo>
                  <a:close/>
                </a:path>
              </a:pathLst>
            </a:custGeom>
            <a:solidFill>
              <a:srgbClr val="B1D4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77485" y="3995737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37019" y="0"/>
                  </a:moveTo>
                  <a:lnTo>
                    <a:pt x="53492" y="0"/>
                  </a:lnTo>
                  <a:lnTo>
                    <a:pt x="49771" y="368"/>
                  </a:lnTo>
                  <a:lnTo>
                    <a:pt x="14109" y="19431"/>
                  </a:lnTo>
                  <a:lnTo>
                    <a:pt x="0" y="53505"/>
                  </a:lnTo>
                  <a:lnTo>
                    <a:pt x="0" y="323735"/>
                  </a:lnTo>
                  <a:lnTo>
                    <a:pt x="0" y="327494"/>
                  </a:lnTo>
                  <a:lnTo>
                    <a:pt x="19431" y="366890"/>
                  </a:lnTo>
                  <a:lnTo>
                    <a:pt x="53492" y="381000"/>
                  </a:lnTo>
                  <a:lnTo>
                    <a:pt x="337019" y="381000"/>
                  </a:lnTo>
                  <a:lnTo>
                    <a:pt x="376402" y="361569"/>
                  </a:lnTo>
                  <a:lnTo>
                    <a:pt x="390525" y="327494"/>
                  </a:lnTo>
                  <a:lnTo>
                    <a:pt x="390525" y="53505"/>
                  </a:lnTo>
                  <a:lnTo>
                    <a:pt x="371094" y="14109"/>
                  </a:lnTo>
                  <a:lnTo>
                    <a:pt x="340741" y="368"/>
                  </a:lnTo>
                  <a:lnTo>
                    <a:pt x="337019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77485" y="3995737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0" y="323735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8" y="49771"/>
                  </a:lnTo>
                  <a:lnTo>
                    <a:pt x="9652" y="25450"/>
                  </a:lnTo>
                  <a:lnTo>
                    <a:pt x="11734" y="22326"/>
                  </a:lnTo>
                  <a:lnTo>
                    <a:pt x="25450" y="9652"/>
                  </a:lnTo>
                  <a:lnTo>
                    <a:pt x="28575" y="7569"/>
                  </a:lnTo>
                  <a:lnTo>
                    <a:pt x="46088" y="1104"/>
                  </a:lnTo>
                  <a:lnTo>
                    <a:pt x="49771" y="368"/>
                  </a:lnTo>
                  <a:lnTo>
                    <a:pt x="53492" y="0"/>
                  </a:lnTo>
                  <a:lnTo>
                    <a:pt x="57251" y="0"/>
                  </a:lnTo>
                  <a:lnTo>
                    <a:pt x="333260" y="0"/>
                  </a:lnTo>
                  <a:lnTo>
                    <a:pt x="337019" y="0"/>
                  </a:lnTo>
                  <a:lnTo>
                    <a:pt x="340741" y="368"/>
                  </a:lnTo>
                  <a:lnTo>
                    <a:pt x="344424" y="1104"/>
                  </a:lnTo>
                  <a:lnTo>
                    <a:pt x="348119" y="1828"/>
                  </a:lnTo>
                  <a:lnTo>
                    <a:pt x="365074" y="9652"/>
                  </a:lnTo>
                  <a:lnTo>
                    <a:pt x="368198" y="11734"/>
                  </a:lnTo>
                  <a:lnTo>
                    <a:pt x="371094" y="14109"/>
                  </a:lnTo>
                  <a:lnTo>
                    <a:pt x="373748" y="16776"/>
                  </a:lnTo>
                  <a:lnTo>
                    <a:pt x="376402" y="19431"/>
                  </a:lnTo>
                  <a:lnTo>
                    <a:pt x="386156" y="35344"/>
                  </a:lnTo>
                  <a:lnTo>
                    <a:pt x="387604" y="38823"/>
                  </a:lnTo>
                  <a:lnTo>
                    <a:pt x="388683" y="42405"/>
                  </a:lnTo>
                  <a:lnTo>
                    <a:pt x="389420" y="46088"/>
                  </a:lnTo>
                  <a:lnTo>
                    <a:pt x="390156" y="49771"/>
                  </a:lnTo>
                  <a:lnTo>
                    <a:pt x="390525" y="53505"/>
                  </a:lnTo>
                  <a:lnTo>
                    <a:pt x="390525" y="57264"/>
                  </a:lnTo>
                  <a:lnTo>
                    <a:pt x="390525" y="323735"/>
                  </a:lnTo>
                  <a:lnTo>
                    <a:pt x="390525" y="327494"/>
                  </a:lnTo>
                  <a:lnTo>
                    <a:pt x="390156" y="331228"/>
                  </a:lnTo>
                  <a:lnTo>
                    <a:pt x="389420" y="334911"/>
                  </a:lnTo>
                  <a:lnTo>
                    <a:pt x="388683" y="338594"/>
                  </a:lnTo>
                  <a:lnTo>
                    <a:pt x="387604" y="342176"/>
                  </a:lnTo>
                  <a:lnTo>
                    <a:pt x="386156" y="345655"/>
                  </a:lnTo>
                  <a:lnTo>
                    <a:pt x="384721" y="349123"/>
                  </a:lnTo>
                  <a:lnTo>
                    <a:pt x="365074" y="371348"/>
                  </a:lnTo>
                  <a:lnTo>
                    <a:pt x="361950" y="373443"/>
                  </a:lnTo>
                  <a:lnTo>
                    <a:pt x="337019" y="381000"/>
                  </a:lnTo>
                  <a:lnTo>
                    <a:pt x="333260" y="381000"/>
                  </a:lnTo>
                  <a:lnTo>
                    <a:pt x="57251" y="381000"/>
                  </a:lnTo>
                  <a:lnTo>
                    <a:pt x="53492" y="381000"/>
                  </a:lnTo>
                  <a:lnTo>
                    <a:pt x="49771" y="380631"/>
                  </a:lnTo>
                  <a:lnTo>
                    <a:pt x="25450" y="371348"/>
                  </a:lnTo>
                  <a:lnTo>
                    <a:pt x="22326" y="369265"/>
                  </a:lnTo>
                  <a:lnTo>
                    <a:pt x="9652" y="355549"/>
                  </a:lnTo>
                  <a:lnTo>
                    <a:pt x="7556" y="352425"/>
                  </a:lnTo>
                  <a:lnTo>
                    <a:pt x="0" y="327494"/>
                  </a:lnTo>
                  <a:lnTo>
                    <a:pt x="0" y="323735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80266" y="3975417"/>
            <a:ext cx="1841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75" dirty="0">
                <a:solidFill>
                  <a:srgbClr val="262424"/>
                </a:solidFill>
                <a:latin typeface="Georgia"/>
                <a:cs typeface="Georgia"/>
              </a:rPr>
              <a:t>2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34044" y="3926744"/>
            <a:ext cx="109283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114" dirty="0">
                <a:solidFill>
                  <a:srgbClr val="262424"/>
                </a:solidFill>
                <a:latin typeface="Georgia"/>
                <a:cs typeface="Georgia"/>
              </a:rPr>
              <a:t>Transport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972723" y="4810125"/>
            <a:ext cx="1000125" cy="400050"/>
            <a:chOff x="4972723" y="4810125"/>
            <a:chExt cx="1000125" cy="400050"/>
          </a:xfrm>
        </p:grpSpPr>
        <p:sp>
          <p:nvSpPr>
            <p:cNvPr id="18" name="object 18"/>
            <p:cNvSpPr/>
            <p:nvPr/>
          </p:nvSpPr>
          <p:spPr>
            <a:xfrm>
              <a:off x="5353723" y="5000625"/>
              <a:ext cx="619125" cy="19050"/>
            </a:xfrm>
            <a:custGeom>
              <a:avLst/>
              <a:gdLst/>
              <a:ahLst/>
              <a:cxnLst/>
              <a:rect l="l" t="t" r="r" b="b"/>
              <a:pathLst>
                <a:path w="619125" h="19050">
                  <a:moveTo>
                    <a:pt x="612228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612228" y="19050"/>
                  </a:lnTo>
                  <a:lnTo>
                    <a:pt x="614476" y="18122"/>
                  </a:lnTo>
                  <a:lnTo>
                    <a:pt x="618185" y="14401"/>
                  </a:lnTo>
                  <a:lnTo>
                    <a:pt x="619125" y="12153"/>
                  </a:lnTo>
                  <a:lnTo>
                    <a:pt x="619125" y="6896"/>
                  </a:lnTo>
                  <a:lnTo>
                    <a:pt x="618185" y="4648"/>
                  </a:lnTo>
                  <a:lnTo>
                    <a:pt x="614476" y="927"/>
                  </a:lnTo>
                  <a:lnTo>
                    <a:pt x="612228" y="0"/>
                  </a:lnTo>
                  <a:close/>
                </a:path>
              </a:pathLst>
            </a:custGeom>
            <a:solidFill>
              <a:srgbClr val="B1D4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77485" y="4814887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37019" y="0"/>
                  </a:moveTo>
                  <a:lnTo>
                    <a:pt x="53492" y="0"/>
                  </a:lnTo>
                  <a:lnTo>
                    <a:pt x="49771" y="368"/>
                  </a:lnTo>
                  <a:lnTo>
                    <a:pt x="14109" y="19431"/>
                  </a:lnTo>
                  <a:lnTo>
                    <a:pt x="0" y="53505"/>
                  </a:lnTo>
                  <a:lnTo>
                    <a:pt x="0" y="333260"/>
                  </a:lnTo>
                  <a:lnTo>
                    <a:pt x="0" y="337019"/>
                  </a:lnTo>
                  <a:lnTo>
                    <a:pt x="19431" y="376415"/>
                  </a:lnTo>
                  <a:lnTo>
                    <a:pt x="53492" y="390525"/>
                  </a:lnTo>
                  <a:lnTo>
                    <a:pt x="337019" y="390525"/>
                  </a:lnTo>
                  <a:lnTo>
                    <a:pt x="376402" y="371094"/>
                  </a:lnTo>
                  <a:lnTo>
                    <a:pt x="390525" y="337019"/>
                  </a:lnTo>
                  <a:lnTo>
                    <a:pt x="390525" y="53505"/>
                  </a:lnTo>
                  <a:lnTo>
                    <a:pt x="371094" y="14109"/>
                  </a:lnTo>
                  <a:lnTo>
                    <a:pt x="340741" y="368"/>
                  </a:lnTo>
                  <a:lnTo>
                    <a:pt x="337019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77485" y="4814887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0" y="333260"/>
                  </a:moveTo>
                  <a:lnTo>
                    <a:pt x="0" y="57264"/>
                  </a:lnTo>
                  <a:lnTo>
                    <a:pt x="0" y="53505"/>
                  </a:lnTo>
                  <a:lnTo>
                    <a:pt x="368" y="49771"/>
                  </a:lnTo>
                  <a:lnTo>
                    <a:pt x="9652" y="25450"/>
                  </a:lnTo>
                  <a:lnTo>
                    <a:pt x="11734" y="22326"/>
                  </a:lnTo>
                  <a:lnTo>
                    <a:pt x="25450" y="9652"/>
                  </a:lnTo>
                  <a:lnTo>
                    <a:pt x="28575" y="7569"/>
                  </a:lnTo>
                  <a:lnTo>
                    <a:pt x="46088" y="1104"/>
                  </a:lnTo>
                  <a:lnTo>
                    <a:pt x="49771" y="368"/>
                  </a:lnTo>
                  <a:lnTo>
                    <a:pt x="53492" y="0"/>
                  </a:lnTo>
                  <a:lnTo>
                    <a:pt x="57251" y="0"/>
                  </a:lnTo>
                  <a:lnTo>
                    <a:pt x="333260" y="0"/>
                  </a:lnTo>
                  <a:lnTo>
                    <a:pt x="337019" y="0"/>
                  </a:lnTo>
                  <a:lnTo>
                    <a:pt x="340741" y="368"/>
                  </a:lnTo>
                  <a:lnTo>
                    <a:pt x="344424" y="1104"/>
                  </a:lnTo>
                  <a:lnTo>
                    <a:pt x="348119" y="1828"/>
                  </a:lnTo>
                  <a:lnTo>
                    <a:pt x="365074" y="9652"/>
                  </a:lnTo>
                  <a:lnTo>
                    <a:pt x="368198" y="11734"/>
                  </a:lnTo>
                  <a:lnTo>
                    <a:pt x="371094" y="14109"/>
                  </a:lnTo>
                  <a:lnTo>
                    <a:pt x="373748" y="16776"/>
                  </a:lnTo>
                  <a:lnTo>
                    <a:pt x="376402" y="19431"/>
                  </a:lnTo>
                  <a:lnTo>
                    <a:pt x="386156" y="35344"/>
                  </a:lnTo>
                  <a:lnTo>
                    <a:pt x="387604" y="38823"/>
                  </a:lnTo>
                  <a:lnTo>
                    <a:pt x="388683" y="42405"/>
                  </a:lnTo>
                  <a:lnTo>
                    <a:pt x="389420" y="46088"/>
                  </a:lnTo>
                  <a:lnTo>
                    <a:pt x="390156" y="49771"/>
                  </a:lnTo>
                  <a:lnTo>
                    <a:pt x="390525" y="53505"/>
                  </a:lnTo>
                  <a:lnTo>
                    <a:pt x="390525" y="57264"/>
                  </a:lnTo>
                  <a:lnTo>
                    <a:pt x="390525" y="333260"/>
                  </a:lnTo>
                  <a:lnTo>
                    <a:pt x="390525" y="337019"/>
                  </a:lnTo>
                  <a:lnTo>
                    <a:pt x="390156" y="340753"/>
                  </a:lnTo>
                  <a:lnTo>
                    <a:pt x="389420" y="344436"/>
                  </a:lnTo>
                  <a:lnTo>
                    <a:pt x="388683" y="348119"/>
                  </a:lnTo>
                  <a:lnTo>
                    <a:pt x="387604" y="351701"/>
                  </a:lnTo>
                  <a:lnTo>
                    <a:pt x="386156" y="355180"/>
                  </a:lnTo>
                  <a:lnTo>
                    <a:pt x="384721" y="358648"/>
                  </a:lnTo>
                  <a:lnTo>
                    <a:pt x="365074" y="380873"/>
                  </a:lnTo>
                  <a:lnTo>
                    <a:pt x="361950" y="382968"/>
                  </a:lnTo>
                  <a:lnTo>
                    <a:pt x="337019" y="390525"/>
                  </a:lnTo>
                  <a:lnTo>
                    <a:pt x="333260" y="390525"/>
                  </a:lnTo>
                  <a:lnTo>
                    <a:pt x="57251" y="390525"/>
                  </a:lnTo>
                  <a:lnTo>
                    <a:pt x="53492" y="390525"/>
                  </a:lnTo>
                  <a:lnTo>
                    <a:pt x="49771" y="390156"/>
                  </a:lnTo>
                  <a:lnTo>
                    <a:pt x="46088" y="389432"/>
                  </a:lnTo>
                  <a:lnTo>
                    <a:pt x="42392" y="388696"/>
                  </a:lnTo>
                  <a:lnTo>
                    <a:pt x="38811" y="387604"/>
                  </a:lnTo>
                  <a:lnTo>
                    <a:pt x="35344" y="386168"/>
                  </a:lnTo>
                  <a:lnTo>
                    <a:pt x="31877" y="384733"/>
                  </a:lnTo>
                  <a:lnTo>
                    <a:pt x="28575" y="382968"/>
                  </a:lnTo>
                  <a:lnTo>
                    <a:pt x="25450" y="380873"/>
                  </a:lnTo>
                  <a:lnTo>
                    <a:pt x="22326" y="378790"/>
                  </a:lnTo>
                  <a:lnTo>
                    <a:pt x="9652" y="365074"/>
                  </a:lnTo>
                  <a:lnTo>
                    <a:pt x="7556" y="361950"/>
                  </a:lnTo>
                  <a:lnTo>
                    <a:pt x="0" y="337019"/>
                  </a:lnTo>
                  <a:lnTo>
                    <a:pt x="0" y="333260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080418" y="4794567"/>
            <a:ext cx="1835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80" dirty="0">
                <a:solidFill>
                  <a:srgbClr val="262424"/>
                </a:solidFill>
                <a:latin typeface="Georgia"/>
                <a:cs typeface="Georgia"/>
              </a:rPr>
              <a:t>3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34058" y="4755420"/>
            <a:ext cx="74549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105" dirty="0">
                <a:solidFill>
                  <a:srgbClr val="262424"/>
                </a:solidFill>
                <a:latin typeface="Georgia"/>
                <a:cs typeface="Georgia"/>
              </a:rPr>
              <a:t>Health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972723" y="5629272"/>
            <a:ext cx="1000125" cy="400050"/>
            <a:chOff x="4972723" y="5629272"/>
            <a:chExt cx="1000125" cy="400050"/>
          </a:xfrm>
        </p:grpSpPr>
        <p:sp>
          <p:nvSpPr>
            <p:cNvPr id="24" name="object 24"/>
            <p:cNvSpPr/>
            <p:nvPr/>
          </p:nvSpPr>
          <p:spPr>
            <a:xfrm>
              <a:off x="5353723" y="5819772"/>
              <a:ext cx="619125" cy="19050"/>
            </a:xfrm>
            <a:custGeom>
              <a:avLst/>
              <a:gdLst/>
              <a:ahLst/>
              <a:cxnLst/>
              <a:rect l="l" t="t" r="r" b="b"/>
              <a:pathLst>
                <a:path w="619125" h="19050">
                  <a:moveTo>
                    <a:pt x="612228" y="0"/>
                  </a:moveTo>
                  <a:lnTo>
                    <a:pt x="6896" y="0"/>
                  </a:lnTo>
                  <a:lnTo>
                    <a:pt x="4648" y="933"/>
                  </a:lnTo>
                  <a:lnTo>
                    <a:pt x="927" y="4653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60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96" y="19050"/>
                  </a:lnTo>
                  <a:lnTo>
                    <a:pt x="612228" y="19050"/>
                  </a:lnTo>
                  <a:lnTo>
                    <a:pt x="614476" y="18122"/>
                  </a:lnTo>
                  <a:lnTo>
                    <a:pt x="618185" y="14401"/>
                  </a:lnTo>
                  <a:lnTo>
                    <a:pt x="619125" y="12160"/>
                  </a:lnTo>
                  <a:lnTo>
                    <a:pt x="619125" y="6896"/>
                  </a:lnTo>
                  <a:lnTo>
                    <a:pt x="618185" y="4653"/>
                  </a:lnTo>
                  <a:lnTo>
                    <a:pt x="614476" y="933"/>
                  </a:lnTo>
                  <a:lnTo>
                    <a:pt x="612228" y="0"/>
                  </a:lnTo>
                  <a:close/>
                </a:path>
              </a:pathLst>
            </a:custGeom>
            <a:solidFill>
              <a:srgbClr val="B1D4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77485" y="5634035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37019" y="0"/>
                  </a:moveTo>
                  <a:lnTo>
                    <a:pt x="53492" y="0"/>
                  </a:lnTo>
                  <a:lnTo>
                    <a:pt x="49771" y="367"/>
                  </a:lnTo>
                  <a:lnTo>
                    <a:pt x="14109" y="19432"/>
                  </a:lnTo>
                  <a:lnTo>
                    <a:pt x="0" y="53503"/>
                  </a:lnTo>
                  <a:lnTo>
                    <a:pt x="0" y="333265"/>
                  </a:lnTo>
                  <a:lnTo>
                    <a:pt x="0" y="337026"/>
                  </a:lnTo>
                  <a:lnTo>
                    <a:pt x="19431" y="376416"/>
                  </a:lnTo>
                  <a:lnTo>
                    <a:pt x="53492" y="390525"/>
                  </a:lnTo>
                  <a:lnTo>
                    <a:pt x="337019" y="390525"/>
                  </a:lnTo>
                  <a:lnTo>
                    <a:pt x="376402" y="371099"/>
                  </a:lnTo>
                  <a:lnTo>
                    <a:pt x="390525" y="337026"/>
                  </a:lnTo>
                  <a:lnTo>
                    <a:pt x="390525" y="53503"/>
                  </a:lnTo>
                  <a:lnTo>
                    <a:pt x="371094" y="14114"/>
                  </a:lnTo>
                  <a:lnTo>
                    <a:pt x="340741" y="367"/>
                  </a:lnTo>
                  <a:lnTo>
                    <a:pt x="337019" y="0"/>
                  </a:lnTo>
                  <a:close/>
                </a:path>
              </a:pathLst>
            </a:custGeom>
            <a:solidFill>
              <a:srgbClr val="CCE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77485" y="5634035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0" y="333265"/>
                  </a:moveTo>
                  <a:lnTo>
                    <a:pt x="0" y="57264"/>
                  </a:lnTo>
                  <a:lnTo>
                    <a:pt x="0" y="53503"/>
                  </a:lnTo>
                  <a:lnTo>
                    <a:pt x="368" y="49778"/>
                  </a:lnTo>
                  <a:lnTo>
                    <a:pt x="9652" y="25449"/>
                  </a:lnTo>
                  <a:lnTo>
                    <a:pt x="11734" y="22325"/>
                  </a:lnTo>
                  <a:lnTo>
                    <a:pt x="25450" y="9654"/>
                  </a:lnTo>
                  <a:lnTo>
                    <a:pt x="28575" y="7565"/>
                  </a:lnTo>
                  <a:lnTo>
                    <a:pt x="31877" y="5800"/>
                  </a:lnTo>
                  <a:lnTo>
                    <a:pt x="35344" y="4361"/>
                  </a:lnTo>
                  <a:lnTo>
                    <a:pt x="38811" y="2922"/>
                  </a:lnTo>
                  <a:lnTo>
                    <a:pt x="42392" y="1836"/>
                  </a:lnTo>
                  <a:lnTo>
                    <a:pt x="46088" y="1102"/>
                  </a:lnTo>
                  <a:lnTo>
                    <a:pt x="49771" y="367"/>
                  </a:lnTo>
                  <a:lnTo>
                    <a:pt x="53492" y="0"/>
                  </a:lnTo>
                  <a:lnTo>
                    <a:pt x="57251" y="0"/>
                  </a:lnTo>
                  <a:lnTo>
                    <a:pt x="333260" y="0"/>
                  </a:lnTo>
                  <a:lnTo>
                    <a:pt x="337019" y="0"/>
                  </a:lnTo>
                  <a:lnTo>
                    <a:pt x="340741" y="367"/>
                  </a:lnTo>
                  <a:lnTo>
                    <a:pt x="344424" y="1102"/>
                  </a:lnTo>
                  <a:lnTo>
                    <a:pt x="348119" y="1836"/>
                  </a:lnTo>
                  <a:lnTo>
                    <a:pt x="365074" y="9654"/>
                  </a:lnTo>
                  <a:lnTo>
                    <a:pt x="368198" y="11743"/>
                  </a:lnTo>
                  <a:lnTo>
                    <a:pt x="386156" y="35351"/>
                  </a:lnTo>
                  <a:lnTo>
                    <a:pt x="387604" y="38825"/>
                  </a:lnTo>
                  <a:lnTo>
                    <a:pt x="388683" y="42406"/>
                  </a:lnTo>
                  <a:lnTo>
                    <a:pt x="389420" y="46092"/>
                  </a:lnTo>
                  <a:lnTo>
                    <a:pt x="390156" y="49778"/>
                  </a:lnTo>
                  <a:lnTo>
                    <a:pt x="390525" y="53503"/>
                  </a:lnTo>
                  <a:lnTo>
                    <a:pt x="390525" y="57264"/>
                  </a:lnTo>
                  <a:lnTo>
                    <a:pt x="390525" y="333265"/>
                  </a:lnTo>
                  <a:lnTo>
                    <a:pt x="390525" y="337026"/>
                  </a:lnTo>
                  <a:lnTo>
                    <a:pt x="390156" y="340752"/>
                  </a:lnTo>
                  <a:lnTo>
                    <a:pt x="389420" y="344437"/>
                  </a:lnTo>
                  <a:lnTo>
                    <a:pt x="388683" y="348124"/>
                  </a:lnTo>
                  <a:lnTo>
                    <a:pt x="387604" y="351706"/>
                  </a:lnTo>
                  <a:lnTo>
                    <a:pt x="386156" y="355178"/>
                  </a:lnTo>
                  <a:lnTo>
                    <a:pt x="384721" y="358651"/>
                  </a:lnTo>
                  <a:lnTo>
                    <a:pt x="373748" y="373757"/>
                  </a:lnTo>
                  <a:lnTo>
                    <a:pt x="371094" y="376416"/>
                  </a:lnTo>
                  <a:lnTo>
                    <a:pt x="337019" y="390525"/>
                  </a:lnTo>
                  <a:lnTo>
                    <a:pt x="333260" y="390525"/>
                  </a:lnTo>
                  <a:lnTo>
                    <a:pt x="57251" y="390525"/>
                  </a:lnTo>
                  <a:lnTo>
                    <a:pt x="53492" y="390525"/>
                  </a:lnTo>
                  <a:lnTo>
                    <a:pt x="49771" y="390157"/>
                  </a:lnTo>
                  <a:lnTo>
                    <a:pt x="46088" y="389428"/>
                  </a:lnTo>
                  <a:lnTo>
                    <a:pt x="42392" y="388694"/>
                  </a:lnTo>
                  <a:lnTo>
                    <a:pt x="38811" y="387609"/>
                  </a:lnTo>
                  <a:lnTo>
                    <a:pt x="35344" y="386170"/>
                  </a:lnTo>
                  <a:lnTo>
                    <a:pt x="31877" y="384731"/>
                  </a:lnTo>
                  <a:lnTo>
                    <a:pt x="9652" y="365080"/>
                  </a:lnTo>
                  <a:lnTo>
                    <a:pt x="7556" y="361955"/>
                  </a:lnTo>
                  <a:lnTo>
                    <a:pt x="5791" y="358651"/>
                  </a:lnTo>
                  <a:lnTo>
                    <a:pt x="4356" y="355178"/>
                  </a:lnTo>
                  <a:lnTo>
                    <a:pt x="2921" y="351706"/>
                  </a:lnTo>
                  <a:lnTo>
                    <a:pt x="1828" y="348124"/>
                  </a:lnTo>
                  <a:lnTo>
                    <a:pt x="1092" y="344437"/>
                  </a:lnTo>
                  <a:lnTo>
                    <a:pt x="368" y="340752"/>
                  </a:lnTo>
                  <a:lnTo>
                    <a:pt x="0" y="337026"/>
                  </a:lnTo>
                  <a:lnTo>
                    <a:pt x="0" y="333265"/>
                  </a:lnTo>
                  <a:close/>
                </a:path>
              </a:pathLst>
            </a:custGeom>
            <a:ln w="9525">
              <a:solidFill>
                <a:srgbClr val="B1D4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84292" y="5613715"/>
            <a:ext cx="1758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90" dirty="0">
                <a:solidFill>
                  <a:srgbClr val="262424"/>
                </a:solidFill>
                <a:latin typeface="Georgia"/>
                <a:cs typeface="Georgia"/>
              </a:rPr>
              <a:t>4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34051" y="5574567"/>
            <a:ext cx="95440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b="1" spc="-105" dirty="0">
                <a:solidFill>
                  <a:srgbClr val="262424"/>
                </a:solidFill>
                <a:latin typeface="Georgia"/>
                <a:cs typeface="Georgia"/>
              </a:rPr>
              <a:t>Robotics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461</Words>
  <Application>Microsoft Office PowerPoint</Application>
  <PresentationFormat>Произвольный</PresentationFormat>
  <Paragraphs>65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Georgia</vt:lpstr>
      <vt:lpstr>Verdana</vt:lpstr>
      <vt:lpstr>Office Theme</vt:lpstr>
      <vt:lpstr>Cutting-Edge AI Innovations: A Deep Dive</vt:lpstr>
      <vt:lpstr>DeepMind's MuZero: Mastering Complex Games</vt:lpstr>
      <vt:lpstr>Hoi4 AI: Revolutionizing Real-Time Strategy</vt:lpstr>
      <vt:lpstr>Tesla Autopilot: Autonomous Driving Advancements</vt:lpstr>
      <vt:lpstr>DeepMind Health: Transforming Healthcare</vt:lpstr>
      <vt:lpstr>NVIDIA RTX AI and DLSS: Graphics Breakthroughs</vt:lpstr>
      <vt:lpstr>Yandex Rover: Autonomous Navigation and Exploration</vt:lpstr>
      <vt:lpstr>Conclusion: Unlocking the Future with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bilal apiev</cp:lastModifiedBy>
  <cp:revision>2</cp:revision>
  <dcterms:created xsi:type="dcterms:W3CDTF">2025-02-07T07:31:54Z</dcterms:created>
  <dcterms:modified xsi:type="dcterms:W3CDTF">2025-02-07T07:42:51Z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2025-02-07T00:00:00Z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2025-02-07T00:00:00Z</vt:filetime>
  </property>
  <property fmtid="{D5CDD505-2E9C-101B-9397-08002B2CF9AE}" pid="5" name="Producer">
    <vt:lpwstr>GPL Ghostscript 10.02.0</vt:lpwstr>
  </property>
</Properties>
</file>