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Slab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408"/>
  </p:normalViewPr>
  <p:slideViewPr>
    <p:cSldViewPr snapToGrid="0">
      <p:cViewPr varScale="1">
        <p:scale>
          <a:sx n="89" d="100"/>
          <a:sy n="89" d="100"/>
        </p:scale>
        <p:origin x="128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dirty="0"/>
              <a:t>The system automates routine, scalable decisions while reserving complex, high-impact actions for human review. This hybrid approach ensures efficiency without compromising empathy, fairness, or regulatory compliance.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Agentic AI for Scalable, Fair, and Effective Debt Management at Geldium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System Works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400" b="1" dirty="0"/>
              <a:t>1. Inputs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Customer attributes: demographics, repayment history, credit utilization, income, tenure</a:t>
            </a:r>
          </a:p>
          <a:p>
            <a:pPr marL="114300" indent="0">
              <a:buNone/>
            </a:pPr>
            <a:r>
              <a:rPr lang="en-US" sz="1400" dirty="0"/>
              <a:t>Real-time data from CRM, payment systems, and behavioral signals</a:t>
            </a:r>
          </a:p>
          <a:p>
            <a:pPr marL="114300" indent="0">
              <a:buNone/>
            </a:pPr>
            <a:r>
              <a:rPr lang="en-US" sz="1400" b="1" dirty="0"/>
              <a:t>2. Decision Logic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Combines predictive modeling (risk scores) with business rules</a:t>
            </a:r>
          </a:p>
          <a:p>
            <a:pPr marL="114300" indent="0">
              <a:buNone/>
            </a:pPr>
            <a:r>
              <a:rPr lang="en-US" sz="1400" dirty="0"/>
              <a:t>Determines optimal outreach strategy: type, timing, and channel</a:t>
            </a:r>
          </a:p>
          <a:p>
            <a:pPr marL="114300" indent="0">
              <a:buNone/>
            </a:pPr>
            <a:r>
              <a:rPr lang="en-US" sz="1400" b="1" dirty="0"/>
              <a:t>3. Actions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Triggers personalized interventions: payment reminders, coaching offers, hardship support</a:t>
            </a:r>
          </a:p>
          <a:p>
            <a:pPr marL="114300" indent="0">
              <a:buNone/>
            </a:pPr>
            <a:r>
              <a:rPr lang="en-US" sz="1400" dirty="0"/>
              <a:t>Adapts communication tone and frequency based on customer response</a:t>
            </a:r>
          </a:p>
          <a:p>
            <a:pPr marL="114300" indent="0">
              <a:buNone/>
            </a:pPr>
            <a:r>
              <a:rPr lang="en-US" sz="1400" b="1" dirty="0"/>
              <a:t>4. Learning</a:t>
            </a:r>
            <a:endParaRPr lang="en-US" sz="1400" dirty="0"/>
          </a:p>
          <a:p>
            <a:pPr marL="114300" indent="0">
              <a:buNone/>
            </a:pPr>
            <a:r>
              <a:rPr lang="en-US" sz="1400" dirty="0"/>
              <a:t>Tracks outcomes: repayment rates, engagement, escalation frequency</a:t>
            </a:r>
          </a:p>
          <a:p>
            <a:pPr marL="114300" indent="0">
              <a:buNone/>
            </a:pPr>
            <a:r>
              <a:rPr lang="en-US" sz="1400" dirty="0"/>
              <a:t>Continuously refines model and decision logic using feedback loops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Agentic AI</a:t>
            </a:r>
            <a:endParaRPr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9D0AA21E-F9DD-3AFF-1ABF-D90756AF1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051665"/>
              </p:ext>
            </p:extLst>
          </p:nvPr>
        </p:nvGraphicFramePr>
        <p:xfrm>
          <a:off x="387350" y="1946910"/>
          <a:ext cx="8369300" cy="2164080"/>
        </p:xfrm>
        <a:graphic>
          <a:graphicData uri="http://schemas.openxmlformats.org/drawingml/2006/table">
            <a:tbl>
              <a:tblPr/>
              <a:tblGrid>
                <a:gridCol w="4184650">
                  <a:extLst>
                    <a:ext uri="{9D8B030D-6E8A-4147-A177-3AD203B41FA5}">
                      <a16:colId xmlns:a16="http://schemas.microsoft.com/office/drawing/2014/main" val="1172598904"/>
                    </a:ext>
                  </a:extLst>
                </a:gridCol>
                <a:gridCol w="4184650">
                  <a:extLst>
                    <a:ext uri="{9D8B030D-6E8A-4147-A177-3AD203B41FA5}">
                      <a16:colId xmlns:a16="http://schemas.microsoft.com/office/drawing/2014/main" val="863087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b="1" dirty="0" err="1"/>
                        <a:t>Autonomous</a:t>
                      </a:r>
                      <a:r>
                        <a:rPr lang="fr-FR" b="1" dirty="0"/>
                        <a:t> </a:t>
                      </a:r>
                      <a:r>
                        <a:rPr lang="fr-FR" b="1" dirty="0" err="1"/>
                        <a:t>Activities</a:t>
                      </a:r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b="1"/>
                        <a:t>Human Oversight Required</a:t>
                      </a:r>
                      <a:endParaRPr lang="fr-F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999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Sending payment reminders via email/SMS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Reviewing and approving hardship plans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39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Assigning risk scores and segmenting customers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Handling disputes or sensitive customer complaints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458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Selecting outreach timing and channel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Validating fairness and compliance of model updates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713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Triggering coaching referrals based on engagement patterns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Overriding automated decisions in exceptional cases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44524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08F73517-C192-045A-38AA-1332046B4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1410534"/>
            <a:ext cx="488467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⚖️ Balancing Automation and Human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Oversight</a:t>
            </a:r>
            <a:endParaRPr kumimoji="0" lang="fr-FR" altLang="fr-F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Responsible AI Guardrails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600" b="1" dirty="0"/>
              <a:t>🛡️ Safeguards for Fair, Transparent, and Compliant Automation</a:t>
            </a:r>
          </a:p>
          <a:p>
            <a:pPr marL="114300" indent="0">
              <a:buNone/>
            </a:pPr>
            <a:endParaRPr lang="en-US" sz="1600" b="1" dirty="0"/>
          </a:p>
          <a:p>
            <a:pPr marL="114300" indent="0">
              <a:buNone/>
            </a:pPr>
            <a:r>
              <a:rPr lang="en-US" sz="1600" b="1" dirty="0"/>
              <a:t>Fairness Audits</a:t>
            </a:r>
            <a:r>
              <a:rPr lang="en-US" sz="1600" dirty="0"/>
              <a:t> Regular bias checks to prevent disparate impact across age, gender, income, or ethnicity</a:t>
            </a:r>
          </a:p>
          <a:p>
            <a:pPr marL="114300" indent="0">
              <a:buNone/>
            </a:pPr>
            <a:r>
              <a:rPr lang="en-US" sz="1600" b="1" dirty="0"/>
              <a:t>Explainability Tools</a:t>
            </a:r>
            <a:r>
              <a:rPr lang="en-US" sz="1600" dirty="0"/>
              <a:t> Use interpretable models (e.g., SHAP values) to explain decisions to customers and regulators</a:t>
            </a:r>
          </a:p>
          <a:p>
            <a:pPr marL="114300" indent="0">
              <a:buNone/>
            </a:pPr>
            <a:r>
              <a:rPr lang="en-US" sz="1600" b="1" dirty="0"/>
              <a:t>Regulatory Compliance</a:t>
            </a:r>
            <a:r>
              <a:rPr lang="en-US" sz="1600" dirty="0"/>
              <a:t> Align with ECOA, GDPR, FCRA, and other relevant laws to ensure lawful data use and decision-making</a:t>
            </a:r>
          </a:p>
          <a:p>
            <a:pPr marL="114300" indent="0">
              <a:buNone/>
            </a:pPr>
            <a:r>
              <a:rPr lang="en-US" sz="1600" b="1" dirty="0"/>
              <a:t>Human Oversight for Critical Decisions</a:t>
            </a:r>
            <a:r>
              <a:rPr lang="en-US" sz="1600" dirty="0"/>
              <a:t> Escalate hardship cases, disputes, and exceptions to trained agents for review and approval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Business Impact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3"/>
            <a:ext cx="8368200" cy="3349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600" b="1" dirty="0"/>
              <a:t>📊 Quantitative Outcomes (Business KPIs)</a:t>
            </a:r>
          </a:p>
          <a:p>
            <a:pPr marL="114300" indent="0">
              <a:buNone/>
            </a:pPr>
            <a:r>
              <a:rPr lang="en-US" sz="1600" b="1" dirty="0"/>
              <a:t>15% reduction in delinquency rates</a:t>
            </a:r>
            <a:r>
              <a:rPr lang="en-US" sz="1600" dirty="0"/>
              <a:t> through targeted, timely outreach</a:t>
            </a:r>
          </a:p>
          <a:p>
            <a:pPr marL="114300" indent="0">
              <a:buNone/>
            </a:pPr>
            <a:r>
              <a:rPr lang="en-US" sz="1600" b="1" dirty="0"/>
              <a:t>20–25% increase in repayment efficiency</a:t>
            </a:r>
            <a:r>
              <a:rPr lang="en-US" sz="1600" dirty="0"/>
              <a:t> via personalized interventions</a:t>
            </a:r>
          </a:p>
          <a:p>
            <a:pPr marL="114300" indent="0">
              <a:buNone/>
            </a:pPr>
            <a:r>
              <a:rPr lang="en-US" sz="1600" b="1" dirty="0"/>
              <a:t>Lower operational costs</a:t>
            </a:r>
            <a:r>
              <a:rPr lang="en-US" sz="1600" dirty="0"/>
              <a:t> by automating routine decisions and outreach</a:t>
            </a:r>
          </a:p>
          <a:p>
            <a:pPr marL="114300" indent="0">
              <a:buNone/>
            </a:pPr>
            <a:r>
              <a:rPr lang="en-US" sz="1600" b="1" dirty="0"/>
              <a:t>Improved resource allocation</a:t>
            </a:r>
            <a:r>
              <a:rPr lang="en-US" sz="1600" dirty="0"/>
              <a:t> with fewer manual escalations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b="1" dirty="0"/>
              <a:t>💬 Qualitative Outcomes (Customer Experience)</a:t>
            </a:r>
          </a:p>
          <a:p>
            <a:pPr marL="114300" indent="0">
              <a:buNone/>
            </a:pPr>
            <a:r>
              <a:rPr lang="en-US" sz="1600" b="1" dirty="0"/>
              <a:t>More personalized support</a:t>
            </a:r>
            <a:r>
              <a:rPr lang="en-US" sz="1600" dirty="0"/>
              <a:t> tailored to financial behavior and risk level</a:t>
            </a:r>
          </a:p>
          <a:p>
            <a:pPr marL="114300" indent="0">
              <a:buNone/>
            </a:pPr>
            <a:r>
              <a:rPr lang="en-US" sz="1600" b="1" dirty="0"/>
              <a:t>Greater fairness and transparency</a:t>
            </a:r>
            <a:r>
              <a:rPr lang="en-US" sz="1600" dirty="0"/>
              <a:t> in collections decisions</a:t>
            </a:r>
          </a:p>
          <a:p>
            <a:pPr marL="114300" indent="0">
              <a:buNone/>
            </a:pPr>
            <a:r>
              <a:rPr lang="en-US" sz="1600" b="1" dirty="0"/>
              <a:t>Improved trust and engagement</a:t>
            </a:r>
            <a:r>
              <a:rPr lang="en-US" sz="1600" dirty="0"/>
              <a:t> through explainable and empathetic interactions</a:t>
            </a:r>
          </a:p>
          <a:p>
            <a:pPr marL="114300" indent="0">
              <a:buNone/>
            </a:pPr>
            <a:r>
              <a:rPr lang="en-US" sz="1600" b="1" dirty="0"/>
              <a:t>Scalable system</a:t>
            </a:r>
            <a:r>
              <a:rPr lang="en-US" sz="1600" dirty="0"/>
              <a:t> that adapts to customer needs and regulatory changes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1373-ECCB-8893-C88B-952E4955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Implementation</a:t>
            </a:r>
            <a:r>
              <a:rPr lang="fr-FR" dirty="0"/>
              <a:t> Roadmap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9607-54F3-CE30-20BB-21D4536BE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8368200" cy="468372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b="1" dirty="0"/>
              <a:t>🗺️ Phased Rollout Strategy for AI-Powered Collections</a:t>
            </a:r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D1BBB55-0E5D-B9D6-D432-C6FC21E83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208288"/>
              </p:ext>
            </p:extLst>
          </p:nvPr>
        </p:nvGraphicFramePr>
        <p:xfrm>
          <a:off x="386249" y="2094675"/>
          <a:ext cx="8369301" cy="2590800"/>
        </p:xfrm>
        <a:graphic>
          <a:graphicData uri="http://schemas.openxmlformats.org/drawingml/2006/table">
            <a:tbl>
              <a:tblPr/>
              <a:tblGrid>
                <a:gridCol w="2789767">
                  <a:extLst>
                    <a:ext uri="{9D8B030D-6E8A-4147-A177-3AD203B41FA5}">
                      <a16:colId xmlns:a16="http://schemas.microsoft.com/office/drawing/2014/main" val="3147278060"/>
                    </a:ext>
                  </a:extLst>
                </a:gridCol>
                <a:gridCol w="2789767">
                  <a:extLst>
                    <a:ext uri="{9D8B030D-6E8A-4147-A177-3AD203B41FA5}">
                      <a16:colId xmlns:a16="http://schemas.microsoft.com/office/drawing/2014/main" val="1507193943"/>
                    </a:ext>
                  </a:extLst>
                </a:gridCol>
                <a:gridCol w="2789767">
                  <a:extLst>
                    <a:ext uri="{9D8B030D-6E8A-4147-A177-3AD203B41FA5}">
                      <a16:colId xmlns:a16="http://schemas.microsoft.com/office/drawing/2014/main" val="78465975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b="1"/>
                        <a:t>Phase</a:t>
                      </a:r>
                      <a:endParaRPr lang="fr-FR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b="1"/>
                        <a:t>Key Activities</a:t>
                      </a:r>
                      <a:endParaRPr lang="fr-FR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b="1"/>
                        <a:t>Timeline</a:t>
                      </a:r>
                      <a:endParaRPr lang="fr-FR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71292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b="1"/>
                        <a:t>Phase 1: Setup</a:t>
                      </a:r>
                      <a:endParaRPr lang="fr-FR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/>
                        <a:t>Integrate predictive model, configure CRM workflows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/>
                        <a:t>Weeks 1–2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59301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b="1"/>
                        <a:t>Phase 2: Pilot</a:t>
                      </a:r>
                      <a:endParaRPr lang="fr-FR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Launch with high-risk segment (e.g., Gen Z), monitor performance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/>
                        <a:t>Weeks 3–8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12935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b="1"/>
                        <a:t>Phase 3: Scale</a:t>
                      </a:r>
                      <a:endParaRPr lang="fr-FR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Expand to broader segments, refine decision logic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/>
                        <a:t>Weeks 9–12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0133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b="1"/>
                        <a:t>Phase 4: Audit</a:t>
                      </a:r>
                      <a:endParaRPr lang="fr-FR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Conduct fairness, explainability, and compliance review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 dirty="0"/>
                        <a:t>Week 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76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219242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471</Words>
  <Application>Microsoft Office PowerPoint</Application>
  <PresentationFormat>Affichage à l'écran (16:9)</PresentationFormat>
  <Paragraphs>64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Roboto</vt:lpstr>
      <vt:lpstr>Roboto Slab</vt:lpstr>
      <vt:lpstr>Marina</vt:lpstr>
      <vt:lpstr>AI-Powered Collections Strategy</vt:lpstr>
      <vt:lpstr>How the System Works</vt:lpstr>
      <vt:lpstr>Role of Agentic AI</vt:lpstr>
      <vt:lpstr>Responsible AI Guardrails</vt:lpstr>
      <vt:lpstr>Expected Business Impact</vt:lpstr>
      <vt:lpstr>Implementation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Bilal</dc:creator>
  <cp:lastModifiedBy>Bilal  Boudjema</cp:lastModifiedBy>
  <cp:revision>13</cp:revision>
  <dcterms:modified xsi:type="dcterms:W3CDTF">2025-08-22T17:24:16Z</dcterms:modified>
</cp:coreProperties>
</file>