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80" r:id="rId12"/>
    <p:sldId id="264" r:id="rId13"/>
    <p:sldId id="278" r:id="rId14"/>
    <p:sldId id="279" r:id="rId15"/>
    <p:sldId id="281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83" r:id="rId24"/>
    <p:sldId id="275" r:id="rId25"/>
    <p:sldId id="282" r:id="rId26"/>
    <p:sldId id="276" r:id="rId27"/>
    <p:sldId id="277" r:id="rId28"/>
    <p:sldId id="284" r:id="rId29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74189" autoAdjust="0"/>
  </p:normalViewPr>
  <p:slideViewPr>
    <p:cSldViewPr snapToGrid="0" snapToObjects="1" showGuides="1">
      <p:cViewPr varScale="1">
        <p:scale>
          <a:sx n="50" d="100"/>
          <a:sy n="50" d="100"/>
        </p:scale>
        <p:origin x="1156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6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12900"/>
            <a:ext cx="5681635" cy="2120899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Emerging Technology Trends: An In-Depth Analysis of Global IT Skills Demand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071536"/>
            <a:ext cx="5181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Bilal BOUDJEMA</a:t>
            </a:r>
          </a:p>
          <a:p>
            <a:pPr marL="0" indent="0">
              <a:buNone/>
            </a:pPr>
            <a:r>
              <a:rPr lang="en-US" dirty="0"/>
              <a:t>04/01/2024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ubtitle 2">
            <a:extLst>
              <a:ext uri="{FF2B5EF4-FFF2-40B4-BE49-F238E27FC236}">
                <a16:creationId xmlns:a16="http://schemas.microsoft.com/office/drawing/2014/main" id="{8876F55E-0B0B-12D4-0AA7-B7D913CE2337}"/>
              </a:ext>
            </a:extLst>
          </p:cNvPr>
          <p:cNvSpPr txBox="1">
            <a:spLocks/>
          </p:cNvSpPr>
          <p:nvPr/>
        </p:nvSpPr>
        <p:spPr>
          <a:xfrm>
            <a:off x="5671662" y="3983576"/>
            <a:ext cx="6530310" cy="466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/>
              <a:t>Data Analyst Capstone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97F90FE-CCD9-BDC8-667B-7F962BF1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8" y="2506661"/>
            <a:ext cx="5867702" cy="3283119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BD3C50A-2846-53DE-548D-3149657A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49" y="2506661"/>
            <a:ext cx="5861351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242" y="1825625"/>
            <a:ext cx="116213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Database Usage - Current Findings: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MySQL is the most used database, indicating its widespread adoption and the importance of SQL knowledge.</a:t>
            </a:r>
          </a:p>
          <a:p>
            <a:r>
              <a:rPr lang="en-US" sz="2000" dirty="0"/>
              <a:t>Microsoft SQL Server and PostgreSQL follow closely, reflecting the need for diverse relational database management skills.</a:t>
            </a:r>
          </a:p>
          <a:p>
            <a:r>
              <a:rPr lang="en-US" sz="2000" dirty="0"/>
              <a:t>MongoDB's presence highlights the significant use of NoSQL databases in the industry.</a:t>
            </a:r>
          </a:p>
          <a:p>
            <a:r>
              <a:rPr lang="en-US" sz="2000" dirty="0"/>
              <a:t>Redis and Elasticsearch are also prominent, suggesting a trend toward in-memory data stores and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1122975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 for the Tech Industry: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For IT Professionals</a:t>
            </a:r>
            <a:r>
              <a:rPr lang="en-US" dirty="0"/>
              <a:t>: Mastery of MySQL remains critical, with a strong emphasis on understanding both Microsoft SQL Server and PostgreSQL for career advancement.</a:t>
            </a:r>
          </a:p>
          <a:p>
            <a:r>
              <a:rPr lang="en-US" b="1" dirty="0"/>
              <a:t>For Companies &amp; Startups</a:t>
            </a:r>
            <a:r>
              <a:rPr lang="en-US" dirty="0"/>
              <a:t>: There is a clear indication of the growing interest in PostgreSQL and MongoDB, signaling a potential shift in the database landscape and the need to adapt to these technologies.</a:t>
            </a:r>
          </a:p>
          <a:p>
            <a:r>
              <a:rPr lang="en-US" b="1" dirty="0"/>
              <a:t>For Educational Institutions</a:t>
            </a:r>
            <a:r>
              <a:rPr lang="en-US" dirty="0"/>
              <a:t>: Courses should be updated to not only cover relational databases but also include NoSQL options like MongoDB, and technologies like Redis and Elasticsearch to meet the demands of modern applications.</a:t>
            </a:r>
          </a:p>
          <a:p>
            <a:r>
              <a:rPr lang="en-US" b="1" dirty="0"/>
              <a:t>For Developers</a:t>
            </a:r>
            <a:r>
              <a:rPr lang="en-US" dirty="0"/>
              <a:t>: Keeping up-to-date with both SQL and NoSQL databases is advisable, as the desire for PostgreSQL and MongoDB expertise is projected to grow.</a:t>
            </a:r>
          </a:p>
          <a:p>
            <a:r>
              <a:rPr lang="en-US" b="1" dirty="0"/>
              <a:t>For Data Architects</a:t>
            </a:r>
            <a:r>
              <a:rPr lang="en-US" dirty="0"/>
              <a:t>: Designing flexible systems that can integrate with various database types, including in-memory and search engine databases, will be increasingly important.</a:t>
            </a:r>
          </a:p>
        </p:txBody>
      </p:sp>
    </p:spTree>
    <p:extLst>
      <p:ext uri="{BB962C8B-B14F-4D97-AF65-F5344CB8AC3E}">
        <p14:creationId xmlns:p14="http://schemas.microsoft.com/office/powerpoint/2010/main" val="20100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 Dashboard Link: </a:t>
            </a:r>
          </a:p>
          <a:p>
            <a:pPr marL="0" indent="0">
              <a:buNone/>
            </a:pPr>
            <a:r>
              <a:rPr lang="en-US" sz="2200" dirty="0"/>
              <a:t>https://dataplatform.cloud.ibm.com/dashboards/c6e3aba0-53cd-4948-876b-2f59753c3170/view/6317d10000ef15cc4beabde4079d2b547e3e235bb6bbd55188827b4906682797a96f1a92c8274b5e8b170231f5e5135ac8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A412B9F-9A96-7BB5-2472-DDB6595B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353080"/>
            <a:ext cx="10198100" cy="50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3F0F41A-B68C-35D8-3EE4-2C905E3CD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1409700"/>
            <a:ext cx="9601200" cy="4632325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B89ACC20-8675-451A-B87B-EC6D1A98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346200"/>
            <a:ext cx="10071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Dominance of JavaScript and SQL points to the vitality of web technologies.</a:t>
            </a:r>
          </a:p>
          <a:p>
            <a:r>
              <a:rPr lang="en-US" dirty="0"/>
              <a:t>Rising interest in Python and Kotlin signals a tilt towards data science and mobile development.</a:t>
            </a:r>
          </a:p>
          <a:p>
            <a:r>
              <a:rPr lang="en-US" dirty="0"/>
              <a:t>PostgreSQL’s growing desirability suggests a shift towards scalable database solutions.</a:t>
            </a:r>
          </a:p>
          <a:p>
            <a:r>
              <a:rPr lang="en-US" dirty="0"/>
              <a:t>MongoDB and Redis reflect the increased need for flexible, non-relational databases.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Educators should emphasize a curriculum that integrates both established and emerging technologies.</a:t>
            </a:r>
          </a:p>
          <a:p>
            <a:r>
              <a:rPr lang="en-US" dirty="0"/>
              <a:t>IT professionals must adapt to the evolving landscape by expanding their skill sets.</a:t>
            </a:r>
          </a:p>
          <a:p>
            <a:r>
              <a:rPr lang="en-US" dirty="0"/>
              <a:t>Organizations need to align hiring and training to encompass a broad spectrum of IT competencies.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Web development, particularly with JavaScript and SQL, remains fundamental in the IT skill set.</a:t>
            </a:r>
          </a:p>
          <a:p>
            <a:r>
              <a:rPr lang="en-US"/>
              <a:t>Python's versatility across various domains underscores its importance for future-proofing careers.</a:t>
            </a:r>
          </a:p>
          <a:p>
            <a:r>
              <a:rPr lang="en-US"/>
              <a:t>The projected rise in PostgreSQL and NoSQL databases like MongoDB suggests a shift towards scalable and flexible data management systems.</a:t>
            </a:r>
          </a:p>
          <a:p>
            <a:r>
              <a:rPr lang="en-US"/>
              <a:t>A growing interest in Kotlin points to the increasing relevance of mobile development skills.</a:t>
            </a:r>
          </a:p>
          <a:p>
            <a:r>
              <a:rPr lang="en-US"/>
              <a:t>IT professionals and educators should proactively adapt to these trends for sustained relevance in the evolving tech ecosystem.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747454"/>
          </a:xfrm>
        </p:spPr>
        <p:txBody>
          <a:bodyPr>
            <a:normAutofit/>
          </a:bodyPr>
          <a:lstStyle/>
          <a:p>
            <a:r>
              <a:rPr lang="en-US" dirty="0"/>
              <a:t>Age Of Respondent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 descr="A graph of age and age&#10;&#10;Description automatically generated">
            <a:extLst>
              <a:ext uri="{FF2B5EF4-FFF2-40B4-BE49-F238E27FC236}">
                <a16:creationId xmlns:a16="http://schemas.microsoft.com/office/drawing/2014/main" id="{D5A0CB67-12CE-B5C0-DF4E-51AE2EA5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79" y="2199352"/>
            <a:ext cx="5303531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6809" y="1570444"/>
            <a:ext cx="6809509" cy="885677"/>
          </a:xfrm>
        </p:spPr>
        <p:txBody>
          <a:bodyPr/>
          <a:lstStyle/>
          <a:p>
            <a:r>
              <a:rPr lang="en-US" dirty="0"/>
              <a:t>Median </a:t>
            </a:r>
            <a:r>
              <a:rPr lang="en-US" dirty="0" err="1"/>
              <a:t>WorkWeek</a:t>
            </a:r>
            <a:r>
              <a:rPr lang="en-US" dirty="0"/>
              <a:t> Hours and </a:t>
            </a:r>
            <a:r>
              <a:rPr lang="en-US" dirty="0" err="1"/>
              <a:t>CodeRev</a:t>
            </a:r>
            <a:r>
              <a:rPr lang="en-US" dirty="0"/>
              <a:t> in 30-35 age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717A424-0605-AC94-EB47-8B2E0A81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094" y="2456121"/>
            <a:ext cx="5138938" cy="43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602341"/>
            <a:ext cx="6809509" cy="1325563"/>
          </a:xfrm>
        </p:spPr>
        <p:txBody>
          <a:bodyPr>
            <a:normAutofit/>
          </a:bodyPr>
          <a:lstStyle/>
          <a:p>
            <a:r>
              <a:rPr lang="en-US" dirty="0"/>
              <a:t>Median Salary in 45-60 age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ADF46315-3847-310F-225A-562B8AB0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91" y="2084856"/>
            <a:ext cx="6471039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01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 descr="A graph of a number of job posting&#10;&#10;Description automatically generated">
            <a:extLst>
              <a:ext uri="{FF2B5EF4-FFF2-40B4-BE49-F238E27FC236}">
                <a16:creationId xmlns:a16="http://schemas.microsoft.com/office/drawing/2014/main" id="{A1C24AB7-15F6-03DB-82C6-DEB28C4765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55471" y="1708613"/>
            <a:ext cx="7081057" cy="4253775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 descr="A graph of a number of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311323BA-2AE6-502E-6580-229A86752D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32075" y="1569262"/>
            <a:ext cx="7527850" cy="4522175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Interactive Q&amp;A Session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73617D3-8C2C-D4DE-20BF-601F7D61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Engage Live: Submit your questions in the chat or raise your hand to speak.</a:t>
            </a:r>
          </a:p>
          <a:p>
            <a:r>
              <a:rPr lang="en-US" sz="2000" dirty="0"/>
              <a:t>Upvote Questions: Use the 'like' feature to upvote the questions you most want answered.</a:t>
            </a:r>
          </a:p>
          <a:p>
            <a:r>
              <a:rPr lang="en-US" sz="2000" dirty="0"/>
              <a:t>Question:1  "Given the rising interest in PostgreSQL, what would be the most efficient way for a professional experienced in MySQL to transition to PostgreSQL?"</a:t>
            </a:r>
          </a:p>
          <a:p>
            <a:r>
              <a:rPr lang="en-US" sz="2000" dirty="0"/>
              <a:t>Question:2  "With the diversity of programming languages in demand, how should IT departments prioritize which languages to include in their training for new hires?"</a:t>
            </a:r>
          </a:p>
          <a:p>
            <a:r>
              <a:rPr lang="en-US" sz="2000" dirty="0"/>
              <a:t>Time Allocated: 15 minutes - Your time is valuable, let's make the most of it.</a:t>
            </a:r>
          </a:p>
          <a:p>
            <a:r>
              <a:rPr lang="en-US" sz="2000" dirty="0"/>
              <a:t>Feedback: Share your session experience via the feedback form.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CC579-2E8B-428D-A565-B2EF87DC9AD7}"/>
              </a:ext>
            </a:extLst>
          </p:cNvPr>
          <p:cNvSpPr txBox="1"/>
          <p:nvPr/>
        </p:nvSpPr>
        <p:spPr>
          <a:xfrm>
            <a:off x="4724400" y="591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1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14FEFF-9CC4-7704-D8B2-ECC63CAC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33" y="5505532"/>
            <a:ext cx="8547333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2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11229474" cy="132556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EXECUTIVE SUMMARY Executive Summary: Technology Skills Demand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19875" y="1426464"/>
            <a:ext cx="8746831" cy="4942438"/>
          </a:xfrm>
        </p:spPr>
        <p:txBody>
          <a:bodyPr>
            <a:normAutofit fontScale="70000" lnSpcReduction="20000"/>
          </a:bodyPr>
          <a:lstStyle/>
          <a:p>
            <a:r>
              <a:rPr lang="en-US" sz="2200" b="1" dirty="0"/>
              <a:t>Overview of Study</a:t>
            </a:r>
            <a:r>
              <a:rPr lang="en-US" sz="2200" dirty="0"/>
              <a:t>: A comprehensive analysis of current and emerging technology trends in the global IT and Business Services sector.</a:t>
            </a:r>
          </a:p>
          <a:p>
            <a:r>
              <a:rPr lang="en-US" sz="2200" b="1" dirty="0"/>
              <a:t>Key Objectives</a:t>
            </a:r>
            <a:r>
              <a:rPr lang="en-US" sz="2200" dirty="0"/>
              <a:t>: To identify the most in-demand technology skills and understand the evolving landscape of IT expertise requirements.</a:t>
            </a:r>
          </a:p>
          <a:p>
            <a:r>
              <a:rPr lang="en-US" sz="2200" b="1" dirty="0"/>
              <a:t>Methodology</a:t>
            </a:r>
            <a:r>
              <a:rPr lang="en-US" sz="2200" dirty="0"/>
              <a:t>: Utilized a combination of data collection methods, including analysis of job postings, tech blog reviews, and industry surveys.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Major Findings:</a:t>
            </a:r>
          </a:p>
          <a:p>
            <a:r>
              <a:rPr lang="en-US" sz="2200" dirty="0"/>
              <a:t>A significant rise in demand for skills in areas such as AI, Machine Learning, and Big Data analytics.</a:t>
            </a:r>
          </a:p>
          <a:p>
            <a:r>
              <a:rPr lang="en-US" sz="2200" dirty="0"/>
              <a:t>The growing importance of full-stack development capabilities and cloud computing expertise.</a:t>
            </a:r>
          </a:p>
          <a:p>
            <a:r>
              <a:rPr lang="en-US" sz="2200" dirty="0"/>
              <a:t>A notable shift towards the adoption of Agile and DevOps methodologies in software development.</a:t>
            </a:r>
          </a:p>
          <a:p>
            <a:r>
              <a:rPr lang="en-US" sz="2200" dirty="0"/>
              <a:t>Demographic Insights: Highlighted gender and age distribution trends among technology professionals, reflecting diversity in the tech workforce.</a:t>
            </a:r>
          </a:p>
          <a:p>
            <a:r>
              <a:rPr lang="en-US" sz="2200" dirty="0"/>
              <a:t>Visualization and Analysis Tools: Use of advanced data visualization techniques and IBM Cognos for dynamic and interactive data representation.</a:t>
            </a:r>
          </a:p>
          <a:p>
            <a:r>
              <a:rPr lang="en-US" sz="2200" dirty="0"/>
              <a:t>Implications for Stakeholders: Essential insights for IT professionals, educators, and industry leaders for strategic planning in skill development and training programs.</a:t>
            </a:r>
          </a:p>
          <a:p>
            <a:r>
              <a:rPr lang="en-US" sz="2200" dirty="0"/>
              <a:t>Future Outlook: Predictions on evolving technology trends and recommendations for staying competitive in the rapidly changing IT industry.</a:t>
            </a:r>
          </a:p>
          <a:p>
            <a:r>
              <a:rPr lang="en-US" sz="2200" dirty="0"/>
              <a:t>Innovative Elements: Incorporation of interactive dashboards and a storytelling approach to make the data more accessible and engaging.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4" y="20233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Purpose of the Report</a:t>
            </a:r>
            <a:r>
              <a:rPr lang="en-US" sz="2200" dirty="0"/>
              <a:t>: This report presents an exhaustive analysis of current and emerging technology trends, focusing on the skills most in demand within the global IT and business services sector.</a:t>
            </a:r>
          </a:p>
          <a:p>
            <a:r>
              <a:rPr lang="en-US" sz="2200" b="1" dirty="0"/>
              <a:t>Audience</a:t>
            </a:r>
            <a:r>
              <a:rPr lang="en-US" sz="2200" dirty="0"/>
              <a:t>: The primary audience for this report includes IT professionals, industry analysts, and educational institutions looking to align their curriculum with market demands.</a:t>
            </a:r>
          </a:p>
          <a:p>
            <a:r>
              <a:rPr lang="en-US" sz="2200" b="1" dirty="0"/>
              <a:t>Value Proposition</a:t>
            </a:r>
            <a:r>
              <a:rPr lang="en-US" sz="2200" dirty="0"/>
              <a:t>: By reading this report, stakeholders will gain insights into the most sought-after technology skills, enabling informed decision-making for career development, hiring, and training strategies.</a:t>
            </a:r>
          </a:p>
          <a:p>
            <a:r>
              <a:rPr lang="en-US" sz="2200" b="1" dirty="0"/>
              <a:t>Project Overview</a:t>
            </a:r>
            <a:r>
              <a:rPr lang="en-US" sz="2200" dirty="0"/>
              <a:t>: As part of the Capstone project for the Data Analyst Professional Certificate, this report is a culmination of comprehensive data analysis, reflecting real-world IT industry demands and trends.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665625" cy="4351338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Data Collection</a:t>
            </a:r>
            <a:r>
              <a:rPr lang="en-US" sz="2200" dirty="0"/>
              <a:t>: Data was meticulously gathered from diverse sources such as job postings, tech blogs, and industry surveys.</a:t>
            </a:r>
          </a:p>
          <a:p>
            <a:r>
              <a:rPr lang="en-US" sz="2200" b="1" dirty="0"/>
              <a:t>Data Preparation</a:t>
            </a:r>
            <a:r>
              <a:rPr lang="en-US" sz="2200" dirty="0"/>
              <a:t>: Employing advanced data wrangling techniques including identification and handling of duplicates, addressing missing values, and data normalization.</a:t>
            </a:r>
          </a:p>
          <a:p>
            <a:r>
              <a:rPr lang="en-US" sz="2200" b="1" dirty="0"/>
              <a:t>Analytical Techniques</a:t>
            </a:r>
            <a:r>
              <a:rPr lang="en-US" sz="2200" dirty="0"/>
              <a:t>: Utilization of statistical methods to identify key trends such as top programming languages, in-demand database skills, and demographic distributions in the tech sector.</a:t>
            </a:r>
          </a:p>
          <a:p>
            <a:r>
              <a:rPr lang="en-US" sz="2200" b="1" dirty="0"/>
              <a:t>Visualization Tools</a:t>
            </a:r>
            <a:r>
              <a:rPr lang="en-US" sz="2200" dirty="0"/>
              <a:t>: Selection of effective visualization techniques, including charts, plots, and histograms, complemented by the use of IBM Cognos for dynamic dashboard creation.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71C0417F-5838-8EAB-8955-3F9831DA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62501"/>
            <a:ext cx="5835950" cy="3270418"/>
          </a:xfrm>
          <a:prstGeom prst="rect">
            <a:avLst/>
          </a:prstGeom>
        </p:spPr>
      </p:pic>
      <p:pic>
        <p:nvPicPr>
          <p:cNvPr id="12" name="Picture 11" descr="A graph with colorful bars&#10;&#10;Description automatically generated with medium confidence">
            <a:extLst>
              <a:ext uri="{FF2B5EF4-FFF2-40B4-BE49-F238E27FC236}">
                <a16:creationId xmlns:a16="http://schemas.microsoft.com/office/drawing/2014/main" id="{FBF8D2A5-61D7-5740-A9F6-888430E03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00" y="2506661"/>
            <a:ext cx="5855001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825625"/>
            <a:ext cx="1103085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currently the most utilized programming language, followed by HTML/CSS and SQL, indicating a strong trend towards web development skills.</a:t>
            </a:r>
          </a:p>
          <a:p>
            <a:r>
              <a:rPr lang="en-US" dirty="0"/>
              <a:t>Python holds a significant place in both current usage and desired skills for the next year, reflecting its importance in emerging fields like data science and machine learning.</a:t>
            </a:r>
          </a:p>
          <a:p>
            <a:r>
              <a:rPr lang="en-US" dirty="0"/>
              <a:t>The demand for Bash/Shell/PowerShell indicates a consistent need for scripting and automation capabilities within IT workflows.</a:t>
            </a:r>
          </a:p>
          <a:p>
            <a:r>
              <a:rPr lang="en-US" dirty="0"/>
              <a:t>Notably, Kotlin appears as a language with a growing interest for the next year, suggesting an increasing development trend in Android app development.</a:t>
            </a:r>
          </a:p>
        </p:txBody>
      </p:sp>
    </p:spTree>
    <p:extLst>
      <p:ext uri="{BB962C8B-B14F-4D97-AF65-F5344CB8AC3E}">
        <p14:creationId xmlns:p14="http://schemas.microsoft.com/office/powerpoint/2010/main" val="345511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1117659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 for stakeholders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For Educators</a:t>
            </a:r>
            <a:r>
              <a:rPr lang="en-US" dirty="0"/>
              <a:t>: Curriculum development should emphasize JavaScript, HTML/CSS, SQL, and Python to align with current market demands.</a:t>
            </a:r>
          </a:p>
          <a:p>
            <a:r>
              <a:rPr lang="en-US" b="1" dirty="0"/>
              <a:t>For IT Professionals</a:t>
            </a:r>
            <a:r>
              <a:rPr lang="en-US" dirty="0"/>
              <a:t>: Upskilling in Python and Kotlin may provide competitive advantages in the job market, considering their projected increased demand.</a:t>
            </a:r>
          </a:p>
          <a:p>
            <a:r>
              <a:rPr lang="en-US" b="1" dirty="0"/>
              <a:t>For Recruiters and Hiring Managers</a:t>
            </a:r>
            <a:r>
              <a:rPr lang="en-US" dirty="0"/>
              <a:t>: A focus on candidates with strong web development and scripting skills will be crucial to meet current IT project requirements.</a:t>
            </a:r>
          </a:p>
          <a:p>
            <a:r>
              <a:rPr lang="en-US" b="1" dirty="0"/>
              <a:t>For Industry Analysts</a:t>
            </a:r>
            <a:r>
              <a:rPr lang="en-US" dirty="0"/>
              <a:t>: Monitoring the trajectory of Kotlin and other emerging languages is essential to anticipate shifts in the technology landscape.</a:t>
            </a:r>
          </a:p>
          <a:p>
            <a:r>
              <a:rPr lang="en-US" b="1" dirty="0"/>
              <a:t>For Developers</a:t>
            </a:r>
            <a:r>
              <a:rPr lang="en-US" dirty="0"/>
              <a:t>: Engaging with JavaScript, HTML/CSS, and Python appears to be most beneficial for immediate opportunities, while learning Kotlin could be strategic for future growth.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1382</Words>
  <Application>Microsoft Office PowerPoint</Application>
  <PresentationFormat>Widescreen</PresentationFormat>
  <Paragraphs>121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Emerging Technology Trends: An In-Depth Analysis of Global IT Skills Demand</vt:lpstr>
      <vt:lpstr>OUTLINE</vt:lpstr>
      <vt:lpstr>EXECUTIVE SUMMARY Executive Summary: Technology Skills Demand Analysis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PROGRAMMING LANGUAGE TRENDS - FINDINGS &amp; IMPLICATIONS</vt:lpstr>
      <vt:lpstr>DATABASE TRENDS</vt:lpstr>
      <vt:lpstr>DATABASE TRENDS - FINDINGS &amp; IMPLICATIONS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APPENDIX</vt:lpstr>
      <vt:lpstr>APPENDIX</vt:lpstr>
      <vt:lpstr> JOB POSTINGS</vt:lpstr>
      <vt:lpstr>POPULAR LANGUAGES</vt:lpstr>
      <vt:lpstr>Interactive 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Bilal BOUDJEMA</cp:lastModifiedBy>
  <cp:revision>33</cp:revision>
  <dcterms:created xsi:type="dcterms:W3CDTF">2020-10-28T18:29:43Z</dcterms:created>
  <dcterms:modified xsi:type="dcterms:W3CDTF">2024-01-04T19:16:03Z</dcterms:modified>
</cp:coreProperties>
</file>