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Do Hyeon"/>
      <p:regular r:id="rId34"/>
    </p:embeddedFont>
    <p:embeddedFont>
      <p:font typeface="Overpass Black"/>
      <p:bold r:id="rId35"/>
      <p:boldItalic r:id="rId36"/>
    </p:embeddedFont>
    <p:embeddedFont>
      <p:font typeface="Anaheim"/>
      <p:regular r:id="rId37"/>
    </p:embeddedFont>
    <p:embeddedFont>
      <p:font typeface="Overpass"/>
      <p:regular r:id="rId38"/>
      <p:bold r:id="rId39"/>
      <p:italic r:id="rId40"/>
      <p:boldItalic r:id="rId41"/>
    </p:embeddedFont>
    <p:embeddedFont>
      <p:font typeface="Bebas Neu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italic.fntdata"/><Relationship Id="rId20" Type="http://schemas.openxmlformats.org/officeDocument/2006/relationships/slide" Target="slides/slide16.xml"/><Relationship Id="rId42" Type="http://schemas.openxmlformats.org/officeDocument/2006/relationships/font" Target="fonts/BebasNeue-regular.fntdata"/><Relationship Id="rId41" Type="http://schemas.openxmlformats.org/officeDocument/2006/relationships/font" Target="fonts/Overpas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verpassBlack-bold.fntdata"/><Relationship Id="rId12" Type="http://schemas.openxmlformats.org/officeDocument/2006/relationships/slide" Target="slides/slide8.xml"/><Relationship Id="rId34" Type="http://schemas.openxmlformats.org/officeDocument/2006/relationships/font" Target="fonts/DoHyeon-regular.fntdata"/><Relationship Id="rId15" Type="http://schemas.openxmlformats.org/officeDocument/2006/relationships/slide" Target="slides/slide11.xml"/><Relationship Id="rId37" Type="http://schemas.openxmlformats.org/officeDocument/2006/relationships/font" Target="fonts/Anaheim-regular.fntdata"/><Relationship Id="rId14" Type="http://schemas.openxmlformats.org/officeDocument/2006/relationships/slide" Target="slides/slide10.xml"/><Relationship Id="rId36" Type="http://schemas.openxmlformats.org/officeDocument/2006/relationships/font" Target="fonts/OverpassBlack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bold.fntdata"/><Relationship Id="rId16" Type="http://schemas.openxmlformats.org/officeDocument/2006/relationships/slide" Target="slides/slide12.xml"/><Relationship Id="rId38" Type="http://schemas.openxmlformats.org/officeDocument/2006/relationships/font" Target="fonts/Overpas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d242adfe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d242adfe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242adfe7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d242adfe7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d242adfe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d242adfe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d242adfe7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d242adfe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d242adfe7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d242adfe7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03d46dc307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03d46dc307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d242adfe7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d242adfe7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d242adfe7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d242adfe7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d242adfe7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d242adfe7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d242adfe7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d242adfe7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242adfe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d242adfe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d242adfe7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d242adfe7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d242adfe7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d242adfe7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d242adfe7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d242adfe7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d242adfe7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d242adfe7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d242adfe7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d242adfe7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d242adfe7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d242adfe7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d242adfe7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d242adfe7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d242adfe7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d242adfe7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d242adfe7b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d242adfe7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d242adfe7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d242adfe7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33254a0d3_0_16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33254a0d3_0_16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33254a0d3_0_16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33254a0d3_0_16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d242adf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d242adf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d242adfe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d242adfe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d242adfe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d242adfe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d242adfe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d242adfe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d242adfe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d242adfe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Overpass Black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866300" y="3254500"/>
            <a:ext cx="5411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32" name="Google Shape;32;p2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359925" y="2543588"/>
            <a:ext cx="284100" cy="283800"/>
            <a:chOff x="8359925" y="2619788"/>
            <a:chExt cx="284100" cy="283800"/>
          </a:xfrm>
        </p:grpSpPr>
        <p:sp>
          <p:nvSpPr>
            <p:cNvPr id="35" name="Google Shape;35;p2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38" name="Google Shape;38;p2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" name="Google Shape;39;p2"/>
            <p:cNvPicPr preferRelativeResize="0"/>
            <p:nvPr/>
          </p:nvPicPr>
          <p:blipFill rotWithShape="1">
            <a:blip r:embed="rId2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2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42" name="Google Shape;42;p2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" name="Google Shape;4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900200" y="2740613"/>
            <a:ext cx="5343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49" name="Google Shape;249;p11"/>
          <p:cNvSpPr txBox="1"/>
          <p:nvPr>
            <p:ph hasCustomPrompt="1" type="title"/>
          </p:nvPr>
        </p:nvSpPr>
        <p:spPr>
          <a:xfrm>
            <a:off x="2644050" y="1742525"/>
            <a:ext cx="38559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11"/>
          <p:cNvGrpSpPr/>
          <p:nvPr/>
        </p:nvGrpSpPr>
        <p:grpSpPr>
          <a:xfrm>
            <a:off x="1603488" y="732200"/>
            <a:ext cx="284100" cy="283800"/>
            <a:chOff x="1603488" y="-182200"/>
            <a:chExt cx="284100" cy="283800"/>
          </a:xfrm>
        </p:grpSpPr>
        <p:sp>
          <p:nvSpPr>
            <p:cNvPr id="267" name="Google Shape;267;p11"/>
            <p:cNvSpPr/>
            <p:nvPr/>
          </p:nvSpPr>
          <p:spPr>
            <a:xfrm>
              <a:off x="1603488" y="-182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663613" y="-12222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270" name="Google Shape;270;p11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1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11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275" name="Google Shape;275;p1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1"/>
          <p:cNvGrpSpPr/>
          <p:nvPr/>
        </p:nvGrpSpPr>
        <p:grpSpPr>
          <a:xfrm>
            <a:off x="6223287" y="-2389337"/>
            <a:ext cx="5411400" cy="5412300"/>
            <a:chOff x="6214200" y="-2394125"/>
            <a:chExt cx="5411400" cy="5412300"/>
          </a:xfrm>
        </p:grpSpPr>
        <p:sp>
          <p:nvSpPr>
            <p:cNvPr id="278" name="Google Shape;278;p11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11"/>
            <p:cNvPicPr preferRelativeResize="0"/>
            <p:nvPr/>
          </p:nvPicPr>
          <p:blipFill rotWithShape="1">
            <a:blip r:embed="rId2">
              <a:alphaModFix/>
            </a:blip>
            <a:srcRect b="4511" l="2740" r="40292" t="34104"/>
            <a:stretch/>
          </p:blipFill>
          <p:spPr>
            <a:xfrm>
              <a:off x="6992175" y="-963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11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281" name="Google Shape;281;p11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2" name="Google Shape;282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2" type="title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" type="subTitle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13"/>
          <p:cNvSpPr txBox="1"/>
          <p:nvPr>
            <p:ph hasCustomPrompt="1" idx="4" type="title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/>
          <p:nvPr>
            <p:ph idx="5" type="subTitle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13"/>
          <p:cNvSpPr txBox="1"/>
          <p:nvPr>
            <p:ph hasCustomPrompt="1" idx="7" type="title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/>
          <p:nvPr>
            <p:ph idx="8" type="subTitle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idx="9" type="title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13"/>
          <p:cNvSpPr txBox="1"/>
          <p:nvPr>
            <p:ph hasCustomPrompt="1" idx="13" type="title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/>
          <p:nvPr>
            <p:ph idx="14" type="subTitle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15" type="title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16" type="title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7" type="subTitle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1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3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>
            <a:off x="6531725" y="320675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315" name="Google Shape;315;p13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7" name="Google Shape;3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13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319" name="Google Shape;319;p1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0" name="Google Shape;32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_2_1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idx="1" type="subTitle"/>
          </p:nvPr>
        </p:nvSpPr>
        <p:spPr>
          <a:xfrm>
            <a:off x="5405100" y="1907575"/>
            <a:ext cx="2847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4"/>
          <p:cNvSpPr txBox="1"/>
          <p:nvPr>
            <p:ph idx="2" type="subTitle"/>
          </p:nvPr>
        </p:nvSpPr>
        <p:spPr>
          <a:xfrm>
            <a:off x="5405100" y="1483775"/>
            <a:ext cx="28470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5" name="Google Shape;325;p14"/>
          <p:cNvSpPr txBox="1"/>
          <p:nvPr>
            <p:ph idx="3" type="subTitle"/>
          </p:nvPr>
        </p:nvSpPr>
        <p:spPr>
          <a:xfrm>
            <a:off x="713225" y="3617450"/>
            <a:ext cx="2847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4"/>
          <p:cNvSpPr txBox="1"/>
          <p:nvPr>
            <p:ph idx="4" type="subTitle"/>
          </p:nvPr>
        </p:nvSpPr>
        <p:spPr>
          <a:xfrm>
            <a:off x="713225" y="3193651"/>
            <a:ext cx="28470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7" name="Google Shape;327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1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4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339" name="Google Shape;339;p14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0" name="Google Shape;3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5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 flipH="1">
            <a:off x="1035825" y="44707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15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365" name="Google Shape;365;p15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5"/>
          <p:cNvGrpSpPr/>
          <p:nvPr/>
        </p:nvGrpSpPr>
        <p:grpSpPr>
          <a:xfrm>
            <a:off x="245250" y="2972400"/>
            <a:ext cx="284100" cy="283800"/>
            <a:chOff x="8258275" y="636700"/>
            <a:chExt cx="284100" cy="283800"/>
          </a:xfrm>
        </p:grpSpPr>
        <p:sp>
          <p:nvSpPr>
            <p:cNvPr id="375" name="Google Shape;375;p15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7" name="Google Shape;3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16"/>
          <p:cNvSpPr txBox="1"/>
          <p:nvPr>
            <p:ph idx="2" type="title"/>
          </p:nvPr>
        </p:nvSpPr>
        <p:spPr>
          <a:xfrm>
            <a:off x="719975" y="2554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4" name="Google Shape;384;p16"/>
          <p:cNvSpPr txBox="1"/>
          <p:nvPr>
            <p:ph idx="1" type="subTitle"/>
          </p:nvPr>
        </p:nvSpPr>
        <p:spPr>
          <a:xfrm>
            <a:off x="719975" y="3140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3" type="title"/>
          </p:nvPr>
        </p:nvSpPr>
        <p:spPr>
          <a:xfrm>
            <a:off x="3403775" y="2554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6" name="Google Shape;386;p16"/>
          <p:cNvSpPr txBox="1"/>
          <p:nvPr>
            <p:ph idx="4" type="subTitle"/>
          </p:nvPr>
        </p:nvSpPr>
        <p:spPr>
          <a:xfrm>
            <a:off x="3403775" y="3140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6"/>
          <p:cNvSpPr txBox="1"/>
          <p:nvPr>
            <p:ph idx="5" type="title"/>
          </p:nvPr>
        </p:nvSpPr>
        <p:spPr>
          <a:xfrm>
            <a:off x="6087575" y="2554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16"/>
          <p:cNvSpPr txBox="1"/>
          <p:nvPr>
            <p:ph idx="6" type="subTitle"/>
          </p:nvPr>
        </p:nvSpPr>
        <p:spPr>
          <a:xfrm>
            <a:off x="6087575" y="3140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16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399" name="Google Shape;399;p16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1" name="Google Shape;40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1" type="subTitle"/>
          </p:nvPr>
        </p:nvSpPr>
        <p:spPr>
          <a:xfrm>
            <a:off x="6297973" y="1816999"/>
            <a:ext cx="2131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7"/>
          <p:cNvSpPr txBox="1"/>
          <p:nvPr>
            <p:ph idx="2" type="subTitle"/>
          </p:nvPr>
        </p:nvSpPr>
        <p:spPr>
          <a:xfrm>
            <a:off x="6297982" y="1545600"/>
            <a:ext cx="21312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6" name="Google Shape;406;p17"/>
          <p:cNvSpPr txBox="1"/>
          <p:nvPr>
            <p:ph idx="3" type="subTitle"/>
          </p:nvPr>
        </p:nvSpPr>
        <p:spPr>
          <a:xfrm>
            <a:off x="6297973" y="3570579"/>
            <a:ext cx="2131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4" type="subTitle"/>
          </p:nvPr>
        </p:nvSpPr>
        <p:spPr>
          <a:xfrm>
            <a:off x="6297982" y="3299180"/>
            <a:ext cx="21312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8" name="Google Shape;408;p17"/>
          <p:cNvSpPr txBox="1"/>
          <p:nvPr>
            <p:ph idx="5" type="subTitle"/>
          </p:nvPr>
        </p:nvSpPr>
        <p:spPr>
          <a:xfrm>
            <a:off x="712825" y="1817000"/>
            <a:ext cx="2131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6" type="subTitle"/>
          </p:nvPr>
        </p:nvSpPr>
        <p:spPr>
          <a:xfrm>
            <a:off x="712833" y="1545600"/>
            <a:ext cx="21312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10" name="Google Shape;410;p17"/>
          <p:cNvSpPr txBox="1"/>
          <p:nvPr>
            <p:ph idx="7" type="subTitle"/>
          </p:nvPr>
        </p:nvSpPr>
        <p:spPr>
          <a:xfrm>
            <a:off x="712825" y="3570600"/>
            <a:ext cx="2131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8" type="subTitle"/>
          </p:nvPr>
        </p:nvSpPr>
        <p:spPr>
          <a:xfrm>
            <a:off x="712833" y="3299200"/>
            <a:ext cx="21312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12" name="Google Shape;412;p1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3" name="Google Shape;413;p17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7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7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7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"/>
          <p:cNvSpPr/>
          <p:nvPr/>
        </p:nvSpPr>
        <p:spPr>
          <a:xfrm>
            <a:off x="8458200" y="3828075"/>
            <a:ext cx="284100" cy="2838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8518325" y="3888050"/>
            <a:ext cx="163800" cy="163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ONE_COLUMN_TEXT_1_2_1_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/>
          <p:nvPr/>
        </p:nvSpPr>
        <p:spPr>
          <a:xfrm flipH="1">
            <a:off x="1035825" y="44707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432" name="Google Shape;432;p18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" name="Google Shape;442;p18"/>
          <p:cNvSpPr txBox="1"/>
          <p:nvPr>
            <p:ph idx="2" type="title"/>
          </p:nvPr>
        </p:nvSpPr>
        <p:spPr>
          <a:xfrm>
            <a:off x="719975" y="2935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18"/>
          <p:cNvSpPr txBox="1"/>
          <p:nvPr>
            <p:ph idx="1" type="subTitle"/>
          </p:nvPr>
        </p:nvSpPr>
        <p:spPr>
          <a:xfrm>
            <a:off x="719975" y="3521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8"/>
          <p:cNvSpPr txBox="1"/>
          <p:nvPr>
            <p:ph idx="3" type="title"/>
          </p:nvPr>
        </p:nvSpPr>
        <p:spPr>
          <a:xfrm>
            <a:off x="3403775" y="2935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18"/>
          <p:cNvSpPr txBox="1"/>
          <p:nvPr>
            <p:ph idx="4" type="subTitle"/>
          </p:nvPr>
        </p:nvSpPr>
        <p:spPr>
          <a:xfrm>
            <a:off x="3403775" y="3521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8"/>
          <p:cNvSpPr txBox="1"/>
          <p:nvPr>
            <p:ph idx="5" type="title"/>
          </p:nvPr>
        </p:nvSpPr>
        <p:spPr>
          <a:xfrm>
            <a:off x="6087575" y="29353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8"/>
          <p:cNvSpPr txBox="1"/>
          <p:nvPr>
            <p:ph idx="6" type="subTitle"/>
          </p:nvPr>
        </p:nvSpPr>
        <p:spPr>
          <a:xfrm>
            <a:off x="6087575" y="3521930"/>
            <a:ext cx="2336400" cy="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8" name="Google Shape;448;p18"/>
          <p:cNvGrpSpPr/>
          <p:nvPr/>
        </p:nvGrpSpPr>
        <p:grpSpPr>
          <a:xfrm>
            <a:off x="-184025" y="3067475"/>
            <a:ext cx="1199400" cy="1183800"/>
            <a:chOff x="4656700" y="3810000"/>
            <a:chExt cx="1199400" cy="1183800"/>
          </a:xfrm>
        </p:grpSpPr>
        <p:sp>
          <p:nvSpPr>
            <p:cNvPr id="449" name="Google Shape;449;p18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title"/>
          </p:nvPr>
        </p:nvSpPr>
        <p:spPr>
          <a:xfrm>
            <a:off x="713225" y="1284124"/>
            <a:ext cx="38589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571175" y="2321450"/>
            <a:ext cx="43605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56" name="Google Shape;456;p19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9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9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9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9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9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9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4917305" y="-158954"/>
            <a:ext cx="1937400" cy="1937400"/>
          </a:xfrm>
          <a:prstGeom prst="ellipse">
            <a:avLst/>
          </a:prstGeom>
          <a:gradFill>
            <a:gsLst>
              <a:gs pos="0">
                <a:srgbClr val="00151F">
                  <a:alpha val="23921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19"/>
          <p:cNvGrpSpPr/>
          <p:nvPr/>
        </p:nvGrpSpPr>
        <p:grpSpPr>
          <a:xfrm>
            <a:off x="486775" y="4296188"/>
            <a:ext cx="284100" cy="283800"/>
            <a:chOff x="486775" y="4296188"/>
            <a:chExt cx="284100" cy="283800"/>
          </a:xfrm>
        </p:grpSpPr>
        <p:sp>
          <p:nvSpPr>
            <p:cNvPr id="477" name="Google Shape;477;p19"/>
            <p:cNvSpPr/>
            <p:nvPr/>
          </p:nvSpPr>
          <p:spPr>
            <a:xfrm flipH="1">
              <a:off x="486775" y="42961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 flipH="1">
              <a:off x="546950" y="43561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7243213" y="351200"/>
            <a:ext cx="284100" cy="283800"/>
            <a:chOff x="7243213" y="351200"/>
            <a:chExt cx="284100" cy="283800"/>
          </a:xfrm>
        </p:grpSpPr>
        <p:sp>
          <p:nvSpPr>
            <p:cNvPr id="480" name="Google Shape;480;p19"/>
            <p:cNvSpPr/>
            <p:nvPr/>
          </p:nvSpPr>
          <p:spPr>
            <a:xfrm flipH="1">
              <a:off x="7243213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 flipH="1">
              <a:off x="7303388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2" name="Google Shape;4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54787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3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 txBox="1"/>
          <p:nvPr>
            <p:ph type="title"/>
          </p:nvPr>
        </p:nvSpPr>
        <p:spPr>
          <a:xfrm>
            <a:off x="2592450" y="1662825"/>
            <a:ext cx="3959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6" name="Google Shape;486;p20"/>
          <p:cNvSpPr txBox="1"/>
          <p:nvPr>
            <p:ph idx="1" type="subTitle"/>
          </p:nvPr>
        </p:nvSpPr>
        <p:spPr>
          <a:xfrm>
            <a:off x="2592450" y="2189475"/>
            <a:ext cx="39591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grpSp>
        <p:nvGrpSpPr>
          <p:cNvPr id="487" name="Google Shape;487;p20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488" name="Google Shape;488;p20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491" name="Google Shape;491;p20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0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494" name="Google Shape;494;p20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5" name="Google Shape;495;p20"/>
            <p:cNvPicPr preferRelativeResize="0"/>
            <p:nvPr/>
          </p:nvPicPr>
          <p:blipFill rotWithShape="1">
            <a:blip r:embed="rId2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Google Shape;496;p20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497" name="Google Shape;497;p2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8" name="Google Shape;4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9" name="Google Shape;49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20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501" name="Google Shape;501;p20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2217450" y="3532188"/>
            <a:ext cx="47091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type="title"/>
          </p:nvPr>
        </p:nvSpPr>
        <p:spPr>
          <a:xfrm>
            <a:off x="4008450" y="957800"/>
            <a:ext cx="11271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2217450" y="1964088"/>
            <a:ext cx="47091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63" name="Google Shape;63;p3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2668638" y="365900"/>
            <a:ext cx="284100" cy="283800"/>
            <a:chOff x="2668638" y="365900"/>
            <a:chExt cx="284100" cy="283800"/>
          </a:xfrm>
        </p:grpSpPr>
        <p:sp>
          <p:nvSpPr>
            <p:cNvPr id="66" name="Google Shape;66;p3"/>
            <p:cNvSpPr/>
            <p:nvPr/>
          </p:nvSpPr>
          <p:spPr>
            <a:xfrm>
              <a:off x="2668638" y="3659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8763" y="4258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280045" y="656621"/>
            <a:ext cx="1937400" cy="1937400"/>
            <a:chOff x="2276095" y="-158954"/>
            <a:chExt cx="1937400" cy="1937400"/>
          </a:xfrm>
        </p:grpSpPr>
        <p:sp>
          <p:nvSpPr>
            <p:cNvPr id="69" name="Google Shape;69;p3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" name="Google Shape;70;p3"/>
            <p:cNvPicPr preferRelativeResize="0"/>
            <p:nvPr/>
          </p:nvPicPr>
          <p:blipFill rotWithShape="1">
            <a:blip r:embed="rId2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3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72" name="Google Shape;72;p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Google Shape;7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3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75" name="Google Shape;75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3"/>
            <p:cNvPicPr preferRelativeResize="0"/>
            <p:nvPr/>
          </p:nvPicPr>
          <p:blipFill rotWithShape="1">
            <a:blip r:embed="rId3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3"/>
          <p:cNvGrpSpPr/>
          <p:nvPr/>
        </p:nvGrpSpPr>
        <p:grpSpPr>
          <a:xfrm flipH="1" rot="-5400000">
            <a:off x="-2365612" y="2213111"/>
            <a:ext cx="5411400" cy="5412300"/>
            <a:chOff x="6214200" y="-2394125"/>
            <a:chExt cx="5411400" cy="5412300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3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82" name="Google Shape;82;p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ONLY_2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"/>
          <p:cNvSpPr txBox="1"/>
          <p:nvPr>
            <p:ph idx="1" type="subTitle"/>
          </p:nvPr>
        </p:nvSpPr>
        <p:spPr>
          <a:xfrm>
            <a:off x="1372525" y="2085250"/>
            <a:ext cx="25908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13" name="Google Shape;51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14" name="Google Shape;514;p21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515" name="Google Shape;515;p21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21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2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idx="1" type="subTitle"/>
          </p:nvPr>
        </p:nvSpPr>
        <p:spPr>
          <a:xfrm>
            <a:off x="713225" y="1398850"/>
            <a:ext cx="77175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29" name="Google Shape;529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"/>
          <p:cNvSpPr txBox="1"/>
          <p:nvPr>
            <p:ph idx="1" type="subTitle"/>
          </p:nvPr>
        </p:nvSpPr>
        <p:spPr>
          <a:xfrm>
            <a:off x="713225" y="1856137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3"/>
          <p:cNvSpPr txBox="1"/>
          <p:nvPr>
            <p:ph idx="2" type="subTitle"/>
          </p:nvPr>
        </p:nvSpPr>
        <p:spPr>
          <a:xfrm>
            <a:off x="713225" y="1356138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45" name="Google Shape;545;p23"/>
          <p:cNvSpPr txBox="1"/>
          <p:nvPr>
            <p:ph idx="3" type="subTitle"/>
          </p:nvPr>
        </p:nvSpPr>
        <p:spPr>
          <a:xfrm>
            <a:off x="3558600" y="1856137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3"/>
          <p:cNvSpPr txBox="1"/>
          <p:nvPr>
            <p:ph idx="4" type="subTitle"/>
          </p:nvPr>
        </p:nvSpPr>
        <p:spPr>
          <a:xfrm>
            <a:off x="3558600" y="1356138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47" name="Google Shape;547;p23"/>
          <p:cNvSpPr txBox="1"/>
          <p:nvPr>
            <p:ph idx="5" type="subTitle"/>
          </p:nvPr>
        </p:nvSpPr>
        <p:spPr>
          <a:xfrm>
            <a:off x="6403975" y="1856137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3"/>
          <p:cNvSpPr txBox="1"/>
          <p:nvPr>
            <p:ph idx="6" type="subTitle"/>
          </p:nvPr>
        </p:nvSpPr>
        <p:spPr>
          <a:xfrm>
            <a:off x="6403975" y="1356138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49" name="Google Shape;549;p23"/>
          <p:cNvSpPr txBox="1"/>
          <p:nvPr>
            <p:ph idx="7" type="subTitle"/>
          </p:nvPr>
        </p:nvSpPr>
        <p:spPr>
          <a:xfrm>
            <a:off x="713225" y="3694625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3"/>
          <p:cNvSpPr txBox="1"/>
          <p:nvPr>
            <p:ph idx="8" type="subTitle"/>
          </p:nvPr>
        </p:nvSpPr>
        <p:spPr>
          <a:xfrm>
            <a:off x="713225" y="3194625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51" name="Google Shape;551;p23"/>
          <p:cNvSpPr txBox="1"/>
          <p:nvPr>
            <p:ph idx="9" type="subTitle"/>
          </p:nvPr>
        </p:nvSpPr>
        <p:spPr>
          <a:xfrm>
            <a:off x="3558600" y="3694625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3"/>
          <p:cNvSpPr txBox="1"/>
          <p:nvPr>
            <p:ph idx="13" type="subTitle"/>
          </p:nvPr>
        </p:nvSpPr>
        <p:spPr>
          <a:xfrm>
            <a:off x="3558600" y="3194625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53" name="Google Shape;553;p23"/>
          <p:cNvSpPr txBox="1"/>
          <p:nvPr>
            <p:ph idx="14" type="subTitle"/>
          </p:nvPr>
        </p:nvSpPr>
        <p:spPr>
          <a:xfrm>
            <a:off x="6403975" y="3694625"/>
            <a:ext cx="20268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5" type="subTitle"/>
          </p:nvPr>
        </p:nvSpPr>
        <p:spPr>
          <a:xfrm>
            <a:off x="6403975" y="3194625"/>
            <a:ext cx="202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55" name="Google Shape;555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2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3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558" name="Google Shape;558;p23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7" name="Google Shape;5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4"/>
          <p:cNvSpPr txBox="1"/>
          <p:nvPr>
            <p:ph idx="1" type="subTitle"/>
          </p:nvPr>
        </p:nvSpPr>
        <p:spPr>
          <a:xfrm>
            <a:off x="2215200" y="1320225"/>
            <a:ext cx="4713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hasCustomPrompt="1" type="title"/>
          </p:nvPr>
        </p:nvSpPr>
        <p:spPr>
          <a:xfrm>
            <a:off x="2267400" y="615700"/>
            <a:ext cx="4609200" cy="8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24"/>
          <p:cNvSpPr txBox="1"/>
          <p:nvPr>
            <p:ph idx="2" type="subTitle"/>
          </p:nvPr>
        </p:nvSpPr>
        <p:spPr>
          <a:xfrm>
            <a:off x="2215200" y="2683550"/>
            <a:ext cx="4713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hasCustomPrompt="1" idx="3" type="title"/>
          </p:nvPr>
        </p:nvSpPr>
        <p:spPr>
          <a:xfrm>
            <a:off x="2267400" y="1979025"/>
            <a:ext cx="4609200" cy="8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24"/>
          <p:cNvSpPr txBox="1"/>
          <p:nvPr>
            <p:ph idx="4" type="subTitle"/>
          </p:nvPr>
        </p:nvSpPr>
        <p:spPr>
          <a:xfrm>
            <a:off x="2215200" y="4030025"/>
            <a:ext cx="4713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hasCustomPrompt="1" idx="5" type="title"/>
          </p:nvPr>
        </p:nvSpPr>
        <p:spPr>
          <a:xfrm>
            <a:off x="2267400" y="3325500"/>
            <a:ext cx="4609200" cy="8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6" name="Google Shape;576;p24"/>
          <p:cNvSpPr/>
          <p:nvPr/>
        </p:nvSpPr>
        <p:spPr>
          <a:xfrm flipH="1">
            <a:off x="2453600" y="26150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 flipH="1">
            <a:off x="1926175" y="43322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24"/>
          <p:cNvGrpSpPr/>
          <p:nvPr/>
        </p:nvGrpSpPr>
        <p:grpSpPr>
          <a:xfrm>
            <a:off x="1603488" y="351200"/>
            <a:ext cx="284100" cy="283800"/>
            <a:chOff x="1603488" y="-182200"/>
            <a:chExt cx="284100" cy="283800"/>
          </a:xfrm>
        </p:grpSpPr>
        <p:sp>
          <p:nvSpPr>
            <p:cNvPr id="596" name="Google Shape;596;p24"/>
            <p:cNvSpPr/>
            <p:nvPr/>
          </p:nvSpPr>
          <p:spPr>
            <a:xfrm>
              <a:off x="1603488" y="-182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663613" y="-12222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4"/>
          <p:cNvGrpSpPr/>
          <p:nvPr/>
        </p:nvGrpSpPr>
        <p:grpSpPr>
          <a:xfrm>
            <a:off x="7140725" y="3076988"/>
            <a:ext cx="284100" cy="283800"/>
            <a:chOff x="8359925" y="2619788"/>
            <a:chExt cx="284100" cy="283800"/>
          </a:xfrm>
        </p:grpSpPr>
        <p:sp>
          <p:nvSpPr>
            <p:cNvPr id="599" name="Google Shape;599;p24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602" name="Google Shape;602;p24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3" name="Google Shape;603;p24"/>
            <p:cNvPicPr preferRelativeResize="0"/>
            <p:nvPr/>
          </p:nvPicPr>
          <p:blipFill rotWithShape="1">
            <a:blip r:embed="rId2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Google Shape;60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 txBox="1"/>
          <p:nvPr>
            <p:ph type="title"/>
          </p:nvPr>
        </p:nvSpPr>
        <p:spPr>
          <a:xfrm>
            <a:off x="2634450" y="539500"/>
            <a:ext cx="38751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9" name="Google Shape;609;p25"/>
          <p:cNvSpPr txBox="1"/>
          <p:nvPr>
            <p:ph idx="1" type="subTitle"/>
          </p:nvPr>
        </p:nvSpPr>
        <p:spPr>
          <a:xfrm>
            <a:off x="2634450" y="1440412"/>
            <a:ext cx="38751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5"/>
          <p:cNvSpPr txBox="1"/>
          <p:nvPr>
            <p:ph idx="2" type="subTitle"/>
          </p:nvPr>
        </p:nvSpPr>
        <p:spPr>
          <a:xfrm>
            <a:off x="2634450" y="3609912"/>
            <a:ext cx="3875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5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 flipH="1">
            <a:off x="1926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 txBox="1"/>
          <p:nvPr/>
        </p:nvSpPr>
        <p:spPr>
          <a:xfrm>
            <a:off x="2376750" y="4031788"/>
            <a:ext cx="4390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29" name="Google Shape;629;p25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630" name="Google Shape;630;p25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7291250" y="2506838"/>
            <a:ext cx="284100" cy="283800"/>
            <a:chOff x="7291250" y="2506838"/>
            <a:chExt cx="284100" cy="283800"/>
          </a:xfrm>
        </p:grpSpPr>
        <p:sp>
          <p:nvSpPr>
            <p:cNvPr id="633" name="Google Shape;633;p25"/>
            <p:cNvSpPr/>
            <p:nvPr/>
          </p:nvSpPr>
          <p:spPr>
            <a:xfrm>
              <a:off x="7291250" y="250683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351375" y="256681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6214200" y="-2368060"/>
            <a:ext cx="5411400" cy="5412300"/>
            <a:chOff x="6214200" y="-2394125"/>
            <a:chExt cx="5411400" cy="5412300"/>
          </a:xfrm>
        </p:grpSpPr>
        <p:sp>
          <p:nvSpPr>
            <p:cNvPr id="636" name="Google Shape;636;p25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7" name="Google Shape;637;p25"/>
            <p:cNvPicPr preferRelativeResize="0"/>
            <p:nvPr/>
          </p:nvPicPr>
          <p:blipFill rotWithShape="1">
            <a:blip r:embed="rId5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8" name="Google Shape;6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subTitle"/>
          </p:nvPr>
        </p:nvSpPr>
        <p:spPr>
          <a:xfrm>
            <a:off x="713225" y="1113750"/>
            <a:ext cx="7717500" cy="3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verpass Black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88" name="Google Shape;88;p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100" name="Google Shape;100;p4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-107825" y="3067475"/>
            <a:ext cx="1199400" cy="1183800"/>
            <a:chOff x="4656700" y="3810000"/>
            <a:chExt cx="1199400" cy="1183800"/>
          </a:xfrm>
        </p:grpSpPr>
        <p:sp>
          <p:nvSpPr>
            <p:cNvPr id="103" name="Google Shape;103;p4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" name="Google Shape;10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1405025" y="254987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5"/>
          <p:cNvSpPr txBox="1"/>
          <p:nvPr>
            <p:ph idx="2" type="subTitle"/>
          </p:nvPr>
        </p:nvSpPr>
        <p:spPr>
          <a:xfrm>
            <a:off x="4831300" y="254987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 Hyeon"/>
                <a:ea typeface="Do Hyeon"/>
                <a:cs typeface="Do Hyeon"/>
                <a:sym typeface="Do Hye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5"/>
          <p:cNvSpPr txBox="1"/>
          <p:nvPr>
            <p:ph idx="3" type="subTitle"/>
          </p:nvPr>
        </p:nvSpPr>
        <p:spPr>
          <a:xfrm>
            <a:off x="1573775" y="3240100"/>
            <a:ext cx="25701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4" type="subTitle"/>
          </p:nvPr>
        </p:nvSpPr>
        <p:spPr>
          <a:xfrm>
            <a:off x="5000050" y="3240100"/>
            <a:ext cx="25701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"/>
          <p:cNvSpPr/>
          <p:nvPr/>
        </p:nvSpPr>
        <p:spPr>
          <a:xfrm>
            <a:off x="8258275" y="636700"/>
            <a:ext cx="284100" cy="2838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8400" y="696675"/>
            <a:ext cx="163800" cy="1638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5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127" name="Google Shape;127;p5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 flipH="1">
            <a:off x="1035825" y="44707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143" name="Google Shape;143;p6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153" name="Google Shape;153;p6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156" name="Google Shape;156;p6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05900" y="1354025"/>
            <a:ext cx="3605700" cy="28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4" name="Google Shape;164;p7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165" name="Google Shape;165;p7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" name="Google Shape;17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2049300" y="1394400"/>
            <a:ext cx="50454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" name="Google Shape;184;p8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8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198" name="Google Shape;198;p8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201" name="Google Shape;201;p8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8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6214200" y="-2367621"/>
            <a:ext cx="5411400" cy="5412300"/>
            <a:chOff x="6214200" y="-2394125"/>
            <a:chExt cx="5411400" cy="5412300"/>
          </a:xfrm>
        </p:grpSpPr>
        <p:sp>
          <p:nvSpPr>
            <p:cNvPr id="205" name="Google Shape;205;p8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8"/>
            <p:cNvPicPr preferRelativeResize="0"/>
            <p:nvPr/>
          </p:nvPicPr>
          <p:blipFill rotWithShape="1">
            <a:blip r:embed="rId2">
              <a:alphaModFix/>
            </a:blip>
            <a:srcRect b="4511" l="2740" r="40292" t="34104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8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209" name="Google Shape;209;p8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8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212" name="Google Shape;212;p8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Google Shape;21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 flipH="1">
            <a:off x="8076925" y="47723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 flipH="1">
            <a:off x="2658000" y="22967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237" name="Google Shape;237;p9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713225" y="3471450"/>
            <a:ext cx="3290100" cy="112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34" y="10489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0"/>
          <p:cNvGrpSpPr/>
          <p:nvPr/>
        </p:nvGrpSpPr>
        <p:grpSpPr>
          <a:xfrm>
            <a:off x="7498375" y="-134800"/>
            <a:ext cx="1199400" cy="1183800"/>
            <a:chOff x="4656700" y="3810000"/>
            <a:chExt cx="1199400" cy="1183800"/>
          </a:xfrm>
        </p:grpSpPr>
        <p:sp>
          <p:nvSpPr>
            <p:cNvPr id="244" name="Google Shape;244;p10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5" name="Google Shape;245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 Hyeon"/>
              <a:buNone/>
              <a:defRPr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b="1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24750"/>
            <a:ext cx="77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9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7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665" name="Google Shape;665;p27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6" name="Google Shape;666;p27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7" name="Google Shape;667;p27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668" name="Google Shape;668;p27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9" name="Google Shape;669;p27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27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671" name="Google Shape;671;p27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72" name="Google Shape;67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3" name="Google Shape;673;p27"/>
          <p:cNvSpPr txBox="1"/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</a:rPr>
              <a:t>COVID-19 Analysis With SQL</a:t>
            </a:r>
            <a:r>
              <a:rPr lang="en" sz="4200"/>
              <a:t> </a:t>
            </a:r>
            <a:endParaRPr sz="4200"/>
          </a:p>
        </p:txBody>
      </p:sp>
      <p:sp>
        <p:nvSpPr>
          <p:cNvPr id="674" name="Google Shape;674;p27"/>
          <p:cNvSpPr txBox="1"/>
          <p:nvPr>
            <p:ph idx="1" type="subTitle"/>
          </p:nvPr>
        </p:nvSpPr>
        <p:spPr>
          <a:xfrm>
            <a:off x="1866300" y="3254500"/>
            <a:ext cx="5411400" cy="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Mentorness Internship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b="1" lang="en"/>
              <a:t>Bilal BOUDJEMA</a:t>
            </a:r>
            <a:endParaRPr b="1"/>
          </a:p>
        </p:txBody>
      </p:sp>
      <p:cxnSp>
        <p:nvCxnSpPr>
          <p:cNvPr id="675" name="Google Shape;675;p27"/>
          <p:cNvCxnSpPr/>
          <p:nvPr/>
        </p:nvCxnSpPr>
        <p:spPr>
          <a:xfrm>
            <a:off x="4243950" y="3178694"/>
            <a:ext cx="65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02" name="Google Shape;802;p36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03" name="Google Shape;803;p36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4" name="Google Shape;80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5" name="Google Shape;805;p36"/>
          <p:cNvSpPr txBox="1"/>
          <p:nvPr>
            <p:ph idx="1" type="subTitle"/>
          </p:nvPr>
        </p:nvSpPr>
        <p:spPr>
          <a:xfrm>
            <a:off x="484625" y="989075"/>
            <a:ext cx="79416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the monthly average for confirmed, deaths, recovered</a:t>
            </a:r>
            <a:endParaRPr b="1"/>
          </a:p>
        </p:txBody>
      </p:sp>
      <p:grpSp>
        <p:nvGrpSpPr>
          <p:cNvPr id="806" name="Google Shape;806;p36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807" name="Google Shape;807;p36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8" name="Google Shape;808;p36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9" name="Google Shape;8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381775"/>
            <a:ext cx="3303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313" y="1381763"/>
            <a:ext cx="49434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17" name="Google Shape;817;p37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18" name="Google Shape;818;p37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9" name="Google Shape;81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0" name="Google Shape;820;p37"/>
          <p:cNvSpPr txBox="1"/>
          <p:nvPr>
            <p:ph idx="1" type="subTitle"/>
          </p:nvPr>
        </p:nvSpPr>
        <p:spPr>
          <a:xfrm>
            <a:off x="484625" y="989075"/>
            <a:ext cx="79416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the monthly average for confirmed, deaths, recovered</a:t>
            </a:r>
            <a:endParaRPr b="1"/>
          </a:p>
        </p:txBody>
      </p:sp>
      <p:grpSp>
        <p:nvGrpSpPr>
          <p:cNvPr id="821" name="Google Shape;821;p37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822" name="Google Shape;822;p37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3" name="Google Shape;823;p37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4" name="Google Shape;8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47" y="1429472"/>
            <a:ext cx="3364150" cy="18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300" y="1429475"/>
            <a:ext cx="3489125" cy="25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32" name="Google Shape;832;p38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33" name="Google Shape;833;p38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4" name="Google Shape;834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5" name="Google Shape;835;p38"/>
          <p:cNvSpPr txBox="1"/>
          <p:nvPr>
            <p:ph idx="1" type="subTitle"/>
          </p:nvPr>
        </p:nvSpPr>
        <p:spPr>
          <a:xfrm>
            <a:off x="484625" y="912875"/>
            <a:ext cx="69039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minimum values for confirmed, deaths, recovered per year</a:t>
            </a:r>
            <a:endParaRPr b="1"/>
          </a:p>
        </p:txBody>
      </p:sp>
      <p:grpSp>
        <p:nvGrpSpPr>
          <p:cNvPr id="836" name="Google Shape;836;p38"/>
          <p:cNvGrpSpPr/>
          <p:nvPr/>
        </p:nvGrpSpPr>
        <p:grpSpPr>
          <a:xfrm>
            <a:off x="-1657350" y="1127810"/>
            <a:ext cx="6538399" cy="6354589"/>
            <a:chOff x="-1656600" y="427985"/>
            <a:chExt cx="6538399" cy="6354589"/>
          </a:xfrm>
        </p:grpSpPr>
        <p:sp>
          <p:nvSpPr>
            <p:cNvPr id="837" name="Google Shape;837;p38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8" name="Google Shape;838;p38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9" name="Google Shape;8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305575"/>
            <a:ext cx="3647725" cy="18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900" y="1305571"/>
            <a:ext cx="4271975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47" name="Google Shape;847;p39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48" name="Google Shape;848;p39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9" name="Google Shape;84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0" name="Google Shape;850;p39"/>
          <p:cNvSpPr txBox="1"/>
          <p:nvPr>
            <p:ph idx="1" type="subTitle"/>
          </p:nvPr>
        </p:nvSpPr>
        <p:spPr>
          <a:xfrm>
            <a:off x="484625" y="989075"/>
            <a:ext cx="73932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maximum values of confirmed, deaths, recovered per year</a:t>
            </a:r>
            <a:endParaRPr b="1"/>
          </a:p>
        </p:txBody>
      </p:sp>
      <p:grpSp>
        <p:nvGrpSpPr>
          <p:cNvPr id="851" name="Google Shape;851;p39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852" name="Google Shape;852;p39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3" name="Google Shape;853;p39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4" name="Google Shape;85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748" y="1381773"/>
            <a:ext cx="4030118" cy="1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738" y="3357550"/>
            <a:ext cx="59150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0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63" name="Google Shape;863;p4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4" name="Google Shape;86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5" name="Google Shape;865;p40"/>
          <p:cNvSpPr txBox="1"/>
          <p:nvPr>
            <p:ph idx="1" type="subTitle"/>
          </p:nvPr>
        </p:nvSpPr>
        <p:spPr>
          <a:xfrm>
            <a:off x="484625" y="912875"/>
            <a:ext cx="77712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total number of case of confirmed, deaths, recovered each month</a:t>
            </a:r>
            <a:endParaRPr b="1"/>
          </a:p>
        </p:txBody>
      </p:sp>
      <p:grpSp>
        <p:nvGrpSpPr>
          <p:cNvPr id="866" name="Google Shape;866;p40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867" name="Google Shape;867;p4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8" name="Google Shape;868;p40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9" name="Google Shape;86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352121"/>
            <a:ext cx="2946775" cy="17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6700" y="1352125"/>
            <a:ext cx="438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1"/>
          <p:cNvSpPr txBox="1"/>
          <p:nvPr>
            <p:ph idx="1" type="subTitle"/>
          </p:nvPr>
        </p:nvSpPr>
        <p:spPr>
          <a:xfrm>
            <a:off x="1900200" y="2740613"/>
            <a:ext cx="5343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Confirmed cases</a:t>
            </a:r>
            <a:endParaRPr/>
          </a:p>
        </p:txBody>
      </p:sp>
      <p:sp>
        <p:nvSpPr>
          <p:cNvPr id="878" name="Google Shape;878;p41"/>
          <p:cNvSpPr txBox="1"/>
          <p:nvPr>
            <p:ph type="title"/>
          </p:nvPr>
        </p:nvSpPr>
        <p:spPr>
          <a:xfrm>
            <a:off x="2644050" y="1742525"/>
            <a:ext cx="38559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169,065,144</a:t>
            </a:r>
            <a:endParaRPr sz="5700"/>
          </a:p>
        </p:txBody>
      </p:sp>
      <p:grpSp>
        <p:nvGrpSpPr>
          <p:cNvPr id="879" name="Google Shape;879;p41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880" name="Google Shape;880;p41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1" name="Google Shape;881;p41"/>
            <p:cNvPicPr preferRelativeResize="0"/>
            <p:nvPr/>
          </p:nvPicPr>
          <p:blipFill rotWithShape="1">
            <a:blip r:embed="rId3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2" name="Google Shape;882;p41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883" name="Google Shape;883;p41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4" name="Google Shape;884;p41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5" name="Google Shape;88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891" name="Google Shape;891;p42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892" name="Google Shape;892;p4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3" name="Google Shape;89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4" name="Google Shape;894;p42"/>
          <p:cNvSpPr txBox="1"/>
          <p:nvPr>
            <p:ph idx="1" type="subTitle"/>
          </p:nvPr>
        </p:nvSpPr>
        <p:spPr>
          <a:xfrm>
            <a:off x="484625" y="912875"/>
            <a:ext cx="77637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how </a:t>
            </a:r>
            <a:r>
              <a:rPr b="1" lang="en"/>
              <a:t>coronavirus</a:t>
            </a:r>
            <a:r>
              <a:rPr b="1" lang="en"/>
              <a:t> spread out with respect to confirmed case</a:t>
            </a:r>
            <a:endParaRPr b="1"/>
          </a:p>
        </p:txBody>
      </p:sp>
      <p:grpSp>
        <p:nvGrpSpPr>
          <p:cNvPr id="895" name="Google Shape;895;p42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896" name="Google Shape;896;p42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7" name="Google Shape;897;p42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8" name="Google Shape;89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1" y="1336775"/>
            <a:ext cx="4113725" cy="13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5" y="2743663"/>
            <a:ext cx="79057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906" name="Google Shape;906;p43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907" name="Google Shape;907;p4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8" name="Google Shape;90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9" name="Google Shape;909;p43"/>
          <p:cNvSpPr txBox="1"/>
          <p:nvPr>
            <p:ph idx="1" type="subTitle"/>
          </p:nvPr>
        </p:nvSpPr>
        <p:spPr>
          <a:xfrm>
            <a:off x="484625" y="1141475"/>
            <a:ext cx="77415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how </a:t>
            </a:r>
            <a:r>
              <a:rPr b="1" lang="en"/>
              <a:t>coronavirus</a:t>
            </a:r>
            <a:r>
              <a:rPr b="1" lang="en"/>
              <a:t> spread out with respect to death case per month</a:t>
            </a:r>
            <a:endParaRPr b="1"/>
          </a:p>
        </p:txBody>
      </p:sp>
      <p:grpSp>
        <p:nvGrpSpPr>
          <p:cNvPr id="910" name="Google Shape;910;p43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911" name="Google Shape;911;p43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2" name="Google Shape;912;p43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3" name="Google Shape;91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581225"/>
            <a:ext cx="3725701" cy="18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525" y="1581225"/>
            <a:ext cx="4191824" cy="2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4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921" name="Google Shape;921;p44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922" name="Google Shape;922;p44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3" name="Google Shape;92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4" name="Google Shape;924;p44"/>
          <p:cNvSpPr txBox="1"/>
          <p:nvPr>
            <p:ph idx="1" type="subTitle"/>
          </p:nvPr>
        </p:nvSpPr>
        <p:spPr>
          <a:xfrm>
            <a:off x="484625" y="912875"/>
            <a:ext cx="7682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how </a:t>
            </a:r>
            <a:r>
              <a:rPr b="1" lang="en"/>
              <a:t>coronavirus</a:t>
            </a:r>
            <a:r>
              <a:rPr b="1" lang="en"/>
              <a:t> spread out with respect to recovered case</a:t>
            </a:r>
            <a:endParaRPr b="1"/>
          </a:p>
        </p:txBody>
      </p:sp>
      <p:grpSp>
        <p:nvGrpSpPr>
          <p:cNvPr id="925" name="Google Shape;925;p44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926" name="Google Shape;926;p44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7" name="Google Shape;927;p44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8" name="Google Shape;92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99" y="1342650"/>
            <a:ext cx="3303075" cy="1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445" y="1398775"/>
            <a:ext cx="5372075" cy="2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5"/>
          <p:cNvGrpSpPr/>
          <p:nvPr/>
        </p:nvGrpSpPr>
        <p:grpSpPr>
          <a:xfrm>
            <a:off x="2230110" y="1005531"/>
            <a:ext cx="4633535" cy="2468833"/>
            <a:chOff x="233350" y="949250"/>
            <a:chExt cx="7137300" cy="3802300"/>
          </a:xfrm>
        </p:grpSpPr>
        <p:sp>
          <p:nvSpPr>
            <p:cNvPr id="936" name="Google Shape;936;p45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45"/>
          <p:cNvSpPr txBox="1"/>
          <p:nvPr/>
        </p:nvSpPr>
        <p:spPr>
          <a:xfrm>
            <a:off x="1754838" y="530600"/>
            <a:ext cx="558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Country having highest number of the Confirmed case</a:t>
            </a:r>
            <a:endParaRPr sz="24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8" name="Google Shape;988;p45"/>
          <p:cNvSpPr txBox="1"/>
          <p:nvPr>
            <p:ph type="title"/>
          </p:nvPr>
        </p:nvSpPr>
        <p:spPr>
          <a:xfrm>
            <a:off x="3764500" y="52400"/>
            <a:ext cx="1715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989" name="Google Shape;989;p45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990" name="Google Shape;990;p45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1" name="Google Shape;991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2" name="Google Shape;992;p45"/>
          <p:cNvGrpSpPr/>
          <p:nvPr/>
        </p:nvGrpSpPr>
        <p:grpSpPr>
          <a:xfrm>
            <a:off x="-142100" y="3835250"/>
            <a:ext cx="1199400" cy="1183800"/>
            <a:chOff x="4656700" y="3810000"/>
            <a:chExt cx="1199400" cy="1183800"/>
          </a:xfrm>
        </p:grpSpPr>
        <p:sp>
          <p:nvSpPr>
            <p:cNvPr id="993" name="Google Shape;993;p45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4" name="Google Shape;994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5" name="Google Shape;995;p45"/>
          <p:cNvSpPr/>
          <p:nvPr/>
        </p:nvSpPr>
        <p:spPr>
          <a:xfrm>
            <a:off x="2726494" y="1394758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5"/>
          <p:cNvSpPr txBox="1"/>
          <p:nvPr/>
        </p:nvSpPr>
        <p:spPr>
          <a:xfrm>
            <a:off x="2677050" y="3684350"/>
            <a:ext cx="4177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334,619,82</a:t>
            </a:r>
            <a:r>
              <a:rPr b="1"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Confirmed cases in U.S</a:t>
            </a:r>
            <a:endParaRPr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7" name="Google Shape;99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 txBox="1"/>
          <p:nvPr>
            <p:ph type="title"/>
          </p:nvPr>
        </p:nvSpPr>
        <p:spPr>
          <a:xfrm>
            <a:off x="713225" y="3471450"/>
            <a:ext cx="3290100" cy="112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681" name="Google Shape;6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1003" name="Google Shape;1003;p46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1004" name="Google Shape;1004;p46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5" name="Google Shape;1005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6" name="Google Shape;1006;p46"/>
          <p:cNvSpPr txBox="1"/>
          <p:nvPr>
            <p:ph idx="1" type="subTitle"/>
          </p:nvPr>
        </p:nvSpPr>
        <p:spPr>
          <a:xfrm>
            <a:off x="484625" y="1141475"/>
            <a:ext cx="76230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Find Country having highest number of the Confirmed case</a:t>
            </a:r>
            <a:endParaRPr b="1"/>
          </a:p>
        </p:txBody>
      </p:sp>
      <p:grpSp>
        <p:nvGrpSpPr>
          <p:cNvPr id="1007" name="Google Shape;1007;p46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1008" name="Google Shape;1008;p46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9" name="Google Shape;1009;p46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0" name="Google Shape;10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7" y="1715638"/>
            <a:ext cx="3393720" cy="137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249" y="3443075"/>
            <a:ext cx="27622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7"/>
          <p:cNvGrpSpPr/>
          <p:nvPr/>
        </p:nvGrpSpPr>
        <p:grpSpPr>
          <a:xfrm>
            <a:off x="2230110" y="1005531"/>
            <a:ext cx="4633535" cy="2468833"/>
            <a:chOff x="233350" y="949250"/>
            <a:chExt cx="7137300" cy="3802300"/>
          </a:xfrm>
        </p:grpSpPr>
        <p:sp>
          <p:nvSpPr>
            <p:cNvPr id="1018" name="Google Shape;1018;p47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47"/>
          <p:cNvSpPr txBox="1"/>
          <p:nvPr/>
        </p:nvSpPr>
        <p:spPr>
          <a:xfrm>
            <a:off x="1754838" y="530600"/>
            <a:ext cx="558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Country having lowest number of the death case</a:t>
            </a:r>
            <a:endParaRPr sz="24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0" name="Google Shape;1070;p47"/>
          <p:cNvSpPr txBox="1"/>
          <p:nvPr>
            <p:ph type="title"/>
          </p:nvPr>
        </p:nvSpPr>
        <p:spPr>
          <a:xfrm>
            <a:off x="3764500" y="52400"/>
            <a:ext cx="1715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1071" name="Google Shape;1071;p47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1072" name="Google Shape;1072;p47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3" name="Google Shape;107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47"/>
          <p:cNvGrpSpPr/>
          <p:nvPr/>
        </p:nvGrpSpPr>
        <p:grpSpPr>
          <a:xfrm>
            <a:off x="-142100" y="3835250"/>
            <a:ext cx="1199400" cy="1183800"/>
            <a:chOff x="4656700" y="3810000"/>
            <a:chExt cx="1199400" cy="1183800"/>
          </a:xfrm>
        </p:grpSpPr>
        <p:sp>
          <p:nvSpPr>
            <p:cNvPr id="1075" name="Google Shape;1075;p47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6" name="Google Shape;1076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47"/>
          <p:cNvSpPr txBox="1"/>
          <p:nvPr/>
        </p:nvSpPr>
        <p:spPr>
          <a:xfrm>
            <a:off x="3845275" y="3719050"/>
            <a:ext cx="41775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Marshall Islands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Samoa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Dominica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Kiribati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8" name="Google Shape;107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8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1084" name="Google Shape;1084;p48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1085" name="Google Shape;1085;p48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6" name="Google Shape;108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7" name="Google Shape;1087;p48"/>
          <p:cNvSpPr txBox="1"/>
          <p:nvPr>
            <p:ph idx="1" type="subTitle"/>
          </p:nvPr>
        </p:nvSpPr>
        <p:spPr>
          <a:xfrm>
            <a:off x="484625" y="1141475"/>
            <a:ext cx="54513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Country having lowest number of the death case</a:t>
            </a:r>
            <a:endParaRPr b="1"/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1089" name="Google Shape;1089;p48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0" name="Google Shape;1090;p48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1" name="Google Shape;10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149" y="2724175"/>
            <a:ext cx="2396016" cy="12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1687801"/>
            <a:ext cx="4681626" cy="3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9"/>
          <p:cNvGrpSpPr/>
          <p:nvPr/>
        </p:nvGrpSpPr>
        <p:grpSpPr>
          <a:xfrm>
            <a:off x="2230110" y="1005531"/>
            <a:ext cx="4633535" cy="2468833"/>
            <a:chOff x="233350" y="949250"/>
            <a:chExt cx="7137300" cy="3802300"/>
          </a:xfrm>
        </p:grpSpPr>
        <p:sp>
          <p:nvSpPr>
            <p:cNvPr id="1099" name="Google Shape;1099;p49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49"/>
          <p:cNvSpPr txBox="1"/>
          <p:nvPr/>
        </p:nvSpPr>
        <p:spPr>
          <a:xfrm>
            <a:off x="1754838" y="530600"/>
            <a:ext cx="558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Top 5 countries having highest recovered case</a:t>
            </a:r>
            <a:endParaRPr sz="24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1" name="Google Shape;1151;p49"/>
          <p:cNvSpPr txBox="1"/>
          <p:nvPr>
            <p:ph type="title"/>
          </p:nvPr>
        </p:nvSpPr>
        <p:spPr>
          <a:xfrm>
            <a:off x="3764500" y="52400"/>
            <a:ext cx="1715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1152" name="Google Shape;1152;p49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1153" name="Google Shape;1153;p49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4" name="Google Shape;115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5" name="Google Shape;1155;p49"/>
          <p:cNvGrpSpPr/>
          <p:nvPr/>
        </p:nvGrpSpPr>
        <p:grpSpPr>
          <a:xfrm>
            <a:off x="-142100" y="3835250"/>
            <a:ext cx="1199400" cy="1183800"/>
            <a:chOff x="4656700" y="3810000"/>
            <a:chExt cx="1199400" cy="1183800"/>
          </a:xfrm>
        </p:grpSpPr>
        <p:sp>
          <p:nvSpPr>
            <p:cNvPr id="1156" name="Google Shape;1156;p49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7" name="Google Shape;1157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8" name="Google Shape;1158;p49"/>
          <p:cNvSpPr txBox="1"/>
          <p:nvPr/>
        </p:nvSpPr>
        <p:spPr>
          <a:xfrm>
            <a:off x="3675550" y="3553000"/>
            <a:ext cx="18381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India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Brazil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Turkey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Russia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9" name="Google Shape;1159;p49"/>
          <p:cNvSpPr/>
          <p:nvPr/>
        </p:nvSpPr>
        <p:spPr>
          <a:xfrm>
            <a:off x="4586769" y="1320658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9"/>
          <p:cNvSpPr/>
          <p:nvPr/>
        </p:nvSpPr>
        <p:spPr>
          <a:xfrm>
            <a:off x="5339494" y="1717633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9"/>
          <p:cNvSpPr/>
          <p:nvPr/>
        </p:nvSpPr>
        <p:spPr>
          <a:xfrm>
            <a:off x="3475994" y="2314708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/>
          <p:nvPr/>
        </p:nvSpPr>
        <p:spPr>
          <a:xfrm>
            <a:off x="2968794" y="1355408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9"/>
          <p:cNvSpPr/>
          <p:nvPr/>
        </p:nvSpPr>
        <p:spPr>
          <a:xfrm>
            <a:off x="5392319" y="1103370"/>
            <a:ext cx="343230" cy="437781"/>
          </a:xfrm>
          <a:custGeom>
            <a:rect b="b" l="l" r="r" t="t"/>
            <a:pathLst>
              <a:path extrusionOk="0" h="10705" w="8395">
                <a:moveTo>
                  <a:pt x="4204" y="1"/>
                </a:moveTo>
                <a:cubicBezTo>
                  <a:pt x="1882" y="1"/>
                  <a:pt x="1" y="1882"/>
                  <a:pt x="1" y="4192"/>
                </a:cubicBezTo>
                <a:cubicBezTo>
                  <a:pt x="1" y="6514"/>
                  <a:pt x="4204" y="10705"/>
                  <a:pt x="4204" y="10705"/>
                </a:cubicBezTo>
                <a:cubicBezTo>
                  <a:pt x="4204" y="10705"/>
                  <a:pt x="8395" y="6514"/>
                  <a:pt x="8395" y="4192"/>
                </a:cubicBezTo>
                <a:cubicBezTo>
                  <a:pt x="8395" y="1882"/>
                  <a:pt x="6513" y="1"/>
                  <a:pt x="4204" y="1"/>
                </a:cubicBezTo>
                <a:close/>
              </a:path>
            </a:pathLst>
          </a:custGeom>
          <a:gradFill>
            <a:gsLst>
              <a:gs pos="0">
                <a:srgbClr val="9270DB"/>
              </a:gs>
              <a:gs pos="100000">
                <a:srgbClr val="512F9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0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1170" name="Google Shape;1170;p50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1171" name="Google Shape;1171;p5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2" name="Google Shape;1172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3" name="Google Shape;1173;p50"/>
          <p:cNvSpPr txBox="1"/>
          <p:nvPr>
            <p:ph idx="1" type="subTitle"/>
          </p:nvPr>
        </p:nvSpPr>
        <p:spPr>
          <a:xfrm>
            <a:off x="484625" y="1141475"/>
            <a:ext cx="54513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Top 5 countries having highest recovered case</a:t>
            </a:r>
            <a:endParaRPr b="1"/>
          </a:p>
        </p:txBody>
      </p:sp>
      <p:grpSp>
        <p:nvGrpSpPr>
          <p:cNvPr id="1174" name="Google Shape;1174;p50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1175" name="Google Shape;1175;p5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6" name="Google Shape;1176;p50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7" name="Google Shape;117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3" y="1655475"/>
            <a:ext cx="3365702" cy="1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025" y="1655475"/>
            <a:ext cx="28765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1"/>
          <p:cNvSpPr txBox="1"/>
          <p:nvPr>
            <p:ph type="title"/>
          </p:nvPr>
        </p:nvSpPr>
        <p:spPr>
          <a:xfrm>
            <a:off x="2049300" y="1394400"/>
            <a:ext cx="50454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grpSp>
        <p:nvGrpSpPr>
          <p:cNvPr id="1185" name="Google Shape;1185;p51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1186" name="Google Shape;1186;p51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87" name="Google Shape;1187;p51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Google Shape;1188;p51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1189" name="Google Shape;1189;p51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0" name="Google Shape;1190;p51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1" name="Google Shape;119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1196;p52"/>
          <p:cNvGrpSpPr/>
          <p:nvPr/>
        </p:nvGrpSpPr>
        <p:grpSpPr>
          <a:xfrm>
            <a:off x="-3403775" y="1901575"/>
            <a:ext cx="6628175" cy="5102651"/>
            <a:chOff x="-3403775" y="1901575"/>
            <a:chExt cx="6628175" cy="5102651"/>
          </a:xfrm>
        </p:grpSpPr>
        <p:sp>
          <p:nvSpPr>
            <p:cNvPr id="1197" name="Google Shape;1197;p52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8" name="Google Shape;1198;p52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-3403775" y="21404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9" name="Google Shape;1199;p52"/>
          <p:cNvGrpSpPr/>
          <p:nvPr/>
        </p:nvGrpSpPr>
        <p:grpSpPr>
          <a:xfrm>
            <a:off x="2719295" y="-181179"/>
            <a:ext cx="1937400" cy="1937400"/>
            <a:chOff x="2276095" y="-158954"/>
            <a:chExt cx="1937400" cy="1937400"/>
          </a:xfrm>
        </p:grpSpPr>
        <p:sp>
          <p:nvSpPr>
            <p:cNvPr id="1200" name="Google Shape;1200;p52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1" name="Google Shape;1201;p52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2" name="Google Shape;1202;p52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1203" name="Google Shape;1203;p52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4" name="Google Shape;1204;p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5" name="Google Shape;1205;p52"/>
          <p:cNvSpPr txBox="1"/>
          <p:nvPr>
            <p:ph type="title"/>
          </p:nvPr>
        </p:nvSpPr>
        <p:spPr>
          <a:xfrm>
            <a:off x="395225" y="659600"/>
            <a:ext cx="3959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Insights</a:t>
            </a:r>
            <a:endParaRPr sz="2900"/>
          </a:p>
        </p:txBody>
      </p:sp>
      <p:sp>
        <p:nvSpPr>
          <p:cNvPr id="1206" name="Google Shape;1206;p52"/>
          <p:cNvSpPr txBox="1"/>
          <p:nvPr>
            <p:ph idx="1" type="subTitle"/>
          </p:nvPr>
        </p:nvSpPr>
        <p:spPr>
          <a:xfrm>
            <a:off x="484150" y="1181875"/>
            <a:ext cx="8394300" cy="3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COVID-19 Pandemic Duration: January 22, 2020, to June 13, 2021.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India Leads in Recovered Cases then Brazil.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Lowest Death Counts: Samoa, </a:t>
            </a:r>
            <a:r>
              <a:rPr lang="en" sz="2200"/>
              <a:t>Dominica, </a:t>
            </a:r>
            <a:r>
              <a:rPr lang="en" sz="2200"/>
              <a:t>Kiribati, and the Marshall Islands.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Highest Confirmed COVID-19 Cases was in United States.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Peak Recovered Cases: April 2021.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Peak Death Rate: January 2021.</a:t>
            </a:r>
            <a:endParaRPr sz="2200"/>
          </a:p>
        </p:txBody>
      </p:sp>
      <p:sp>
        <p:nvSpPr>
          <p:cNvPr id="1207" name="Google Shape;12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3"/>
          <p:cNvSpPr txBox="1"/>
          <p:nvPr>
            <p:ph type="title"/>
          </p:nvPr>
        </p:nvSpPr>
        <p:spPr>
          <a:xfrm>
            <a:off x="2049300" y="1394400"/>
            <a:ext cx="50454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1213" name="Google Shape;1213;p53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1214" name="Google Shape;1214;p53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5" name="Google Shape;1215;p53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6" name="Google Shape;1216;p53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1217" name="Google Shape;1217;p53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8" name="Google Shape;1218;p53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9" name="Google Shape;12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54"/>
          <p:cNvGrpSpPr/>
          <p:nvPr/>
        </p:nvGrpSpPr>
        <p:grpSpPr>
          <a:xfrm>
            <a:off x="-3403775" y="1901575"/>
            <a:ext cx="6628175" cy="5102651"/>
            <a:chOff x="-3403775" y="1901575"/>
            <a:chExt cx="6628175" cy="5102651"/>
          </a:xfrm>
        </p:grpSpPr>
        <p:sp>
          <p:nvSpPr>
            <p:cNvPr id="1225" name="Google Shape;1225;p54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6" name="Google Shape;1226;p54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-3403775" y="21404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7" name="Google Shape;1227;p54"/>
          <p:cNvGrpSpPr/>
          <p:nvPr/>
        </p:nvGrpSpPr>
        <p:grpSpPr>
          <a:xfrm>
            <a:off x="2719295" y="-181179"/>
            <a:ext cx="1937400" cy="1937400"/>
            <a:chOff x="2276095" y="-158954"/>
            <a:chExt cx="1937400" cy="1937400"/>
          </a:xfrm>
        </p:grpSpPr>
        <p:sp>
          <p:nvSpPr>
            <p:cNvPr id="1228" name="Google Shape;1228;p54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9" name="Google Shape;1229;p54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0" name="Google Shape;1230;p54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1231" name="Google Shape;1231;p54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32" name="Google Shape;1232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3" name="Google Shape;1233;p54"/>
          <p:cNvSpPr txBox="1"/>
          <p:nvPr>
            <p:ph type="title"/>
          </p:nvPr>
        </p:nvSpPr>
        <p:spPr>
          <a:xfrm>
            <a:off x="395225" y="659600"/>
            <a:ext cx="3959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Summary</a:t>
            </a:r>
            <a:endParaRPr sz="2900"/>
          </a:p>
        </p:txBody>
      </p:sp>
      <p:sp>
        <p:nvSpPr>
          <p:cNvPr id="1234" name="Google Shape;1234;p54"/>
          <p:cNvSpPr txBox="1"/>
          <p:nvPr>
            <p:ph idx="1" type="subTitle"/>
          </p:nvPr>
        </p:nvSpPr>
        <p:spPr>
          <a:xfrm>
            <a:off x="484150" y="1181875"/>
            <a:ext cx="8394300" cy="3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Gathering: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Collection of data from multiple sources including hospitals, health departments, and research institutes.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Gathering information on confirmed cases, deaths, recoveries, and demographic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inconsistencies, errors, and missing values from the collected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Ensuring the accuracy of the information for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Analysis: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Utilizing SQL queries to uncover patterns and trends within the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Investigating factors such as age and gender to understand their influence on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Summarizing key metrics such as total cases, deaths, and recovery rates.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Aggregating data for different countries, regions, and time periods to compare the virus impact and track its progression.</a:t>
            </a:r>
            <a:endParaRPr/>
          </a:p>
        </p:txBody>
      </p:sp>
      <p:sp>
        <p:nvSpPr>
          <p:cNvPr id="1235" name="Google Shape;123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5"/>
          <p:cNvSpPr txBox="1"/>
          <p:nvPr>
            <p:ph type="title"/>
          </p:nvPr>
        </p:nvSpPr>
        <p:spPr>
          <a:xfrm>
            <a:off x="2049300" y="1394400"/>
            <a:ext cx="50454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241" name="Google Shape;1241;p55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1242" name="Google Shape;1242;p55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3" name="Google Shape;1243;p55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4" name="Google Shape;1244;p55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1245" name="Google Shape;1245;p55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6" name="Google Shape;1246;p55"/>
            <p:cNvPicPr preferRelativeResize="0"/>
            <p:nvPr/>
          </p:nvPicPr>
          <p:blipFill rotWithShape="1">
            <a:blip r:embed="rId4">
              <a:alphaModFix/>
            </a:blip>
            <a:srcRect b="0" l="0" r="3855" t="0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7" name="Google Shape;124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87" name="Google Shape;687;p29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8" name="Google Shape;68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9" name="Google Shape;689;p29"/>
          <p:cNvSpPr/>
          <p:nvPr/>
        </p:nvSpPr>
        <p:spPr>
          <a:xfrm>
            <a:off x="4986350" y="30612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1101000" y="1258650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4950000" y="12586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1108713" y="302840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 txBox="1"/>
          <p:nvPr>
            <p:ph type="title"/>
          </p:nvPr>
        </p:nvSpPr>
        <p:spPr>
          <a:xfrm>
            <a:off x="1101000" y="1815475"/>
            <a:ext cx="247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94" name="Google Shape;694;p29"/>
          <p:cNvSpPr txBox="1"/>
          <p:nvPr>
            <p:ph idx="2" type="title"/>
          </p:nvPr>
        </p:nvSpPr>
        <p:spPr>
          <a:xfrm>
            <a:off x="1101000" y="12258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5" name="Google Shape;695;p29"/>
          <p:cNvSpPr txBox="1"/>
          <p:nvPr>
            <p:ph idx="1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918725" y="1818975"/>
            <a:ext cx="2865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Description</a:t>
            </a:r>
            <a:endParaRPr/>
          </a:p>
        </p:txBody>
      </p:sp>
      <p:sp>
        <p:nvSpPr>
          <p:cNvPr id="697" name="Google Shape;697;p29"/>
          <p:cNvSpPr txBox="1"/>
          <p:nvPr>
            <p:ph idx="5" type="subTitle"/>
          </p:nvPr>
        </p:nvSpPr>
        <p:spPr>
          <a:xfrm>
            <a:off x="4918725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 txBox="1"/>
          <p:nvPr>
            <p:ph idx="1" type="subTitle"/>
          </p:nvPr>
        </p:nvSpPr>
        <p:spPr>
          <a:xfrm>
            <a:off x="1101000" y="22495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 txBox="1"/>
          <p:nvPr>
            <p:ph idx="4" type="title"/>
          </p:nvPr>
        </p:nvSpPr>
        <p:spPr>
          <a:xfrm>
            <a:off x="4918725" y="12258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29"/>
          <p:cNvSpPr txBox="1"/>
          <p:nvPr>
            <p:ph idx="6" type="title"/>
          </p:nvPr>
        </p:nvSpPr>
        <p:spPr>
          <a:xfrm>
            <a:off x="1073425" y="3588725"/>
            <a:ext cx="283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( Queries )</a:t>
            </a:r>
            <a:endParaRPr/>
          </a:p>
        </p:txBody>
      </p:sp>
      <p:sp>
        <p:nvSpPr>
          <p:cNvPr id="701" name="Google Shape;701;p29"/>
          <p:cNvSpPr txBox="1"/>
          <p:nvPr>
            <p:ph idx="7" type="title"/>
          </p:nvPr>
        </p:nvSpPr>
        <p:spPr>
          <a:xfrm>
            <a:off x="1073425" y="299555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2" name="Google Shape;702;p29"/>
          <p:cNvSpPr txBox="1"/>
          <p:nvPr>
            <p:ph idx="8" type="subTitle"/>
          </p:nvPr>
        </p:nvSpPr>
        <p:spPr>
          <a:xfrm>
            <a:off x="1073425" y="40228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 txBox="1"/>
          <p:nvPr>
            <p:ph idx="9" type="title"/>
          </p:nvPr>
        </p:nvSpPr>
        <p:spPr>
          <a:xfrm>
            <a:off x="4950000" y="36215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4" name="Google Shape;704;p29"/>
          <p:cNvSpPr txBox="1"/>
          <p:nvPr>
            <p:ph idx="13" type="title"/>
          </p:nvPr>
        </p:nvSpPr>
        <p:spPr>
          <a:xfrm>
            <a:off x="4950000" y="3028400"/>
            <a:ext cx="815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5" name="Google Shape;705;p29"/>
          <p:cNvSpPr txBox="1"/>
          <p:nvPr>
            <p:ph idx="14" type="subTitle"/>
          </p:nvPr>
        </p:nvSpPr>
        <p:spPr>
          <a:xfrm>
            <a:off x="4950000" y="4055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"/>
          <p:cNvSpPr txBox="1"/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712" name="Google Shape;712;p30"/>
          <p:cNvGrpSpPr/>
          <p:nvPr/>
        </p:nvGrpSpPr>
        <p:grpSpPr>
          <a:xfrm>
            <a:off x="-1924200" y="263085"/>
            <a:ext cx="6537599" cy="6502814"/>
            <a:chOff x="-1656600" y="279760"/>
            <a:chExt cx="6537599" cy="6502814"/>
          </a:xfrm>
        </p:grpSpPr>
        <p:sp>
          <p:nvSpPr>
            <p:cNvPr id="713" name="Google Shape;713;p3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4" name="Google Shape;714;p30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5" name="Google Shape;715;p30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16" name="Google Shape;716;p3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7" name="Google Shape;71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8" name="Google Shape;718;p30"/>
          <p:cNvSpPr txBox="1"/>
          <p:nvPr>
            <p:ph idx="1" type="subTitle"/>
          </p:nvPr>
        </p:nvSpPr>
        <p:spPr>
          <a:xfrm>
            <a:off x="1318725" y="2126650"/>
            <a:ext cx="7648500" cy="19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COVID-19 pandemic has profoundly affected public health, highlighting the pressing necessity for data-driven analysis to comprehend its transmission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data analyst, my assignment involves delving into a COVID-19 dataset to extract valuable insights and deliver your conclusions.</a:t>
            </a:r>
            <a:endParaRPr/>
          </a:p>
        </p:txBody>
      </p:sp>
      <p:sp>
        <p:nvSpPr>
          <p:cNvPr id="719" name="Google Shape;71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2941675" y="76200"/>
            <a:ext cx="54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Description</a:t>
            </a:r>
            <a:endParaRPr sz="4000"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-1953875" y="2041810"/>
            <a:ext cx="6537599" cy="6502814"/>
            <a:chOff x="-1656600" y="279760"/>
            <a:chExt cx="6537599" cy="6502814"/>
          </a:xfrm>
        </p:grpSpPr>
        <p:sp>
          <p:nvSpPr>
            <p:cNvPr id="726" name="Google Shape;726;p31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7" name="Google Shape;727;p31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31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29" name="Google Shape;729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0" name="Google Shape;73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1" name="Google Shape;731;p31"/>
          <p:cNvSpPr txBox="1"/>
          <p:nvPr>
            <p:ph idx="1" type="subTitle"/>
          </p:nvPr>
        </p:nvSpPr>
        <p:spPr>
          <a:xfrm>
            <a:off x="347850" y="679875"/>
            <a:ext cx="8078400" cy="3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Descriptions in the 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Province</a:t>
            </a:r>
            <a:r>
              <a:rPr lang="en"/>
              <a:t>: A geographic division within a country or region.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Country/Region:</a:t>
            </a:r>
            <a:r>
              <a:rPr lang="en"/>
              <a:t> The geographical entity where the data is documented.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Latitude:</a:t>
            </a:r>
            <a:r>
              <a:rPr lang="en"/>
              <a:t> The north-south position on the Earth's surface.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Longitude:</a:t>
            </a:r>
            <a:r>
              <a:rPr lang="en"/>
              <a:t> The east-west position on the Earth's surface.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Date:</a:t>
            </a:r>
            <a:r>
              <a:rPr lang="en"/>
              <a:t> The recorded date of the COVID-19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Confirmed:</a:t>
            </a:r>
            <a:r>
              <a:rPr lang="en"/>
              <a:t> The count of diagnosed COVID-19 cases.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Deaths:</a:t>
            </a:r>
            <a:r>
              <a:rPr lang="en"/>
              <a:t> The tally of COVID-19 related fatalities.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Recovered:</a:t>
            </a:r>
            <a:r>
              <a:rPr lang="en"/>
              <a:t> The number of individuals who have recuperated from COVID-19.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2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738" name="Google Shape;738;p32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739" name="Google Shape;739;p32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0" name="Google Shape;740;p32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1" name="Google Shape;741;p32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42" name="Google Shape;742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3" name="Google Shape;74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4" name="Google Shape;744;p32"/>
          <p:cNvSpPr txBox="1"/>
          <p:nvPr>
            <p:ph idx="1" type="subTitle"/>
          </p:nvPr>
        </p:nvSpPr>
        <p:spPr>
          <a:xfrm>
            <a:off x="484625" y="1370075"/>
            <a:ext cx="30609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Checking</a:t>
            </a:r>
            <a:r>
              <a:rPr b="1" lang="en"/>
              <a:t> for NULL Values</a:t>
            </a:r>
            <a:endParaRPr b="1"/>
          </a:p>
        </p:txBody>
      </p:sp>
      <p:pic>
        <p:nvPicPr>
          <p:cNvPr id="745" name="Google Shape;7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625" y="1886925"/>
            <a:ext cx="2443375" cy="17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9524" y="3910500"/>
            <a:ext cx="1805576" cy="8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2"/>
          <p:cNvSpPr txBox="1"/>
          <p:nvPr>
            <p:ph idx="1" type="subTitle"/>
          </p:nvPr>
        </p:nvSpPr>
        <p:spPr>
          <a:xfrm>
            <a:off x="4682725" y="1370075"/>
            <a:ext cx="30609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Checking for NULL Values</a:t>
            </a:r>
            <a:endParaRPr b="1"/>
          </a:p>
        </p:txBody>
      </p:sp>
      <p:pic>
        <p:nvPicPr>
          <p:cNvPr id="748" name="Google Shape;74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1150" y="1903825"/>
            <a:ext cx="4413100" cy="24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755" name="Google Shape;755;p33"/>
          <p:cNvGrpSpPr/>
          <p:nvPr/>
        </p:nvGrpSpPr>
        <p:grpSpPr>
          <a:xfrm>
            <a:off x="-1672225" y="1534185"/>
            <a:ext cx="6538399" cy="6354589"/>
            <a:chOff x="-1656600" y="427985"/>
            <a:chExt cx="6538399" cy="6354589"/>
          </a:xfrm>
        </p:grpSpPr>
        <p:sp>
          <p:nvSpPr>
            <p:cNvPr id="756" name="Google Shape;756;p33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7" name="Google Shape;757;p33"/>
            <p:cNvPicPr preferRelativeResize="0"/>
            <p:nvPr/>
          </p:nvPicPr>
          <p:blipFill rotWithShape="1">
            <a:blip r:embed="rId3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8" name="Google Shape;758;p33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59" name="Google Shape;759;p3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0" name="Google Shape;76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1" name="Google Shape;761;p33"/>
          <p:cNvSpPr txBox="1"/>
          <p:nvPr>
            <p:ph idx="1" type="subTitle"/>
          </p:nvPr>
        </p:nvSpPr>
        <p:spPr>
          <a:xfrm>
            <a:off x="484625" y="1141475"/>
            <a:ext cx="54513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the total number of rows</a:t>
            </a:r>
            <a:endParaRPr b="1"/>
          </a:p>
        </p:txBody>
      </p:sp>
      <p:pic>
        <p:nvPicPr>
          <p:cNvPr id="762" name="Google Shape;7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1655475"/>
            <a:ext cx="3611998" cy="12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1199" y="3038800"/>
            <a:ext cx="1805576" cy="671842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/>
          <p:nvPr>
            <p:ph type="title"/>
          </p:nvPr>
        </p:nvSpPr>
        <p:spPr>
          <a:xfrm>
            <a:off x="2571175" y="321375"/>
            <a:ext cx="585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770" name="Google Shape;770;p34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71" name="Google Shape;771;p34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72" name="Google Shape;77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3" name="Google Shape;773;p34"/>
          <p:cNvSpPr txBox="1"/>
          <p:nvPr>
            <p:ph idx="1" type="subTitle"/>
          </p:nvPr>
        </p:nvSpPr>
        <p:spPr>
          <a:xfrm>
            <a:off x="484625" y="1141475"/>
            <a:ext cx="54513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what is the start date and end date</a:t>
            </a:r>
            <a:endParaRPr b="1"/>
          </a:p>
        </p:txBody>
      </p:sp>
      <p:grpSp>
        <p:nvGrpSpPr>
          <p:cNvPr id="774" name="Google Shape;774;p34"/>
          <p:cNvGrpSpPr/>
          <p:nvPr/>
        </p:nvGrpSpPr>
        <p:grpSpPr>
          <a:xfrm>
            <a:off x="-1657400" y="1655485"/>
            <a:ext cx="6538399" cy="6354589"/>
            <a:chOff x="-1656600" y="427985"/>
            <a:chExt cx="6538399" cy="6354589"/>
          </a:xfrm>
        </p:grpSpPr>
        <p:sp>
          <p:nvSpPr>
            <p:cNvPr id="775" name="Google Shape;775;p34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76" name="Google Shape;776;p34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7" name="Google Shape;7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13" y="1753213"/>
            <a:ext cx="51149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5850" y="3353400"/>
            <a:ext cx="22288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"/>
          <p:cNvSpPr txBox="1"/>
          <p:nvPr>
            <p:ph type="title"/>
          </p:nvPr>
        </p:nvSpPr>
        <p:spPr>
          <a:xfrm>
            <a:off x="2266375" y="185625"/>
            <a:ext cx="58551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Analysis</a:t>
            </a:r>
            <a:endParaRPr sz="3000"/>
          </a:p>
        </p:txBody>
      </p:sp>
      <p:grpSp>
        <p:nvGrpSpPr>
          <p:cNvPr id="785" name="Google Shape;785;p35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86" name="Google Shape;786;p35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7" name="Google Shape;78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8" name="Google Shape;788;p35"/>
          <p:cNvSpPr txBox="1"/>
          <p:nvPr>
            <p:ph idx="1" type="subTitle"/>
          </p:nvPr>
        </p:nvSpPr>
        <p:spPr>
          <a:xfrm>
            <a:off x="484625" y="760475"/>
            <a:ext cx="54513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number of months in the dataset</a:t>
            </a:r>
            <a:endParaRPr b="1"/>
          </a:p>
        </p:txBody>
      </p:sp>
      <p:grpSp>
        <p:nvGrpSpPr>
          <p:cNvPr id="789" name="Google Shape;789;p35"/>
          <p:cNvGrpSpPr/>
          <p:nvPr/>
        </p:nvGrpSpPr>
        <p:grpSpPr>
          <a:xfrm>
            <a:off x="-1664825" y="1707335"/>
            <a:ext cx="6538399" cy="6354589"/>
            <a:chOff x="-1656600" y="427985"/>
            <a:chExt cx="6538399" cy="6354589"/>
          </a:xfrm>
        </p:grpSpPr>
        <p:sp>
          <p:nvSpPr>
            <p:cNvPr id="790" name="Google Shape;790;p35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1" name="Google Shape;791;p35"/>
            <p:cNvPicPr preferRelativeResize="0"/>
            <p:nvPr/>
          </p:nvPicPr>
          <p:blipFill rotWithShape="1">
            <a:blip r:embed="rId4">
              <a:alphaModFix/>
            </a:blip>
            <a:srcRect b="43168" l="48686" r="0" t="0"/>
            <a:stretch/>
          </p:blipFill>
          <p:spPr>
            <a:xfrm>
              <a:off x="800" y="427985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2" name="Google Shape;79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122475"/>
            <a:ext cx="6858000" cy="11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5" y="2296700"/>
            <a:ext cx="3162300" cy="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225" y="2946925"/>
            <a:ext cx="5610225" cy="14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3707" y="2343623"/>
            <a:ext cx="2236318" cy="26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micron COVID-19 Variant Clinical Case by Slidesgo">
  <a:themeElements>
    <a:clrScheme name="Simple Light">
      <a:dk1>
        <a:srgbClr val="352753"/>
      </a:dk1>
      <a:lt1>
        <a:srgbClr val="FFFFFF"/>
      </a:lt1>
      <a:dk2>
        <a:srgbClr val="6A3BCE"/>
      </a:dk2>
      <a:lt2>
        <a:srgbClr val="6E6EE3"/>
      </a:lt2>
      <a:accent1>
        <a:srgbClr val="EEFF4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