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1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28/01/2025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28/01/2025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rtlCol="0">
            <a:normAutofit/>
          </a:bodyPr>
          <a:lstStyle/>
          <a:p>
            <a:pPr rtl="0"/>
            <a:r>
              <a:rPr lang="it-IT" sz="5100" b="1" noProof="0" dirty="0"/>
              <a:t>Progetto ingegneria del software</a:t>
            </a:r>
            <a:br>
              <a:rPr lang="it-IT" sz="5100" noProof="0" dirty="0"/>
            </a:br>
            <a:r>
              <a:rPr lang="it-IT" sz="5100" i="1" noProof="0" dirty="0" err="1"/>
              <a:t>UniBg</a:t>
            </a:r>
            <a:r>
              <a:rPr lang="it-IT" sz="5100" i="1" noProof="0" dirty="0"/>
              <a:t> Notes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032862"/>
            <a:ext cx="5334931" cy="2189214"/>
          </a:xfrm>
        </p:spPr>
        <p:txBody>
          <a:bodyPr rtlCol="0">
            <a:normAutofit/>
          </a:bodyPr>
          <a:lstStyle/>
          <a:p>
            <a:pPr rtl="0"/>
            <a:r>
              <a:rPr lang="it-IT" b="0" i="1" u="none" strike="noStrike" noProof="0" dirty="0">
                <a:effectLst/>
                <a:latin typeface="Arial" panose="020B0604020202020204" pitchFamily="34" charset="0"/>
              </a:rPr>
              <a:t>Bilal </a:t>
            </a:r>
            <a:r>
              <a:rPr lang="it-IT" b="0" i="1" u="none" strike="noStrike" noProof="0" dirty="0" err="1">
                <a:effectLst/>
                <a:latin typeface="Arial" panose="020B0604020202020204" pitchFamily="34" charset="0"/>
              </a:rPr>
              <a:t>Drissi</a:t>
            </a:r>
            <a:r>
              <a:rPr lang="it-IT" b="0" i="1" u="none" strike="noStrike" noProof="0" dirty="0">
                <a:effectLst/>
                <a:latin typeface="Arial" panose="020B0604020202020204" pitchFamily="34" charset="0"/>
              </a:rPr>
              <a:t> 1087161</a:t>
            </a:r>
            <a:endParaRPr lang="it-IT" b="0" noProof="0" dirty="0">
              <a:effectLst/>
            </a:endParaRPr>
          </a:p>
          <a:p>
            <a:pPr rtl="0"/>
            <a:r>
              <a:rPr lang="it-IT" b="0" i="1" u="none" strike="noStrike" noProof="0" dirty="0">
                <a:effectLst/>
                <a:latin typeface="Arial" panose="020B0604020202020204" pitchFamily="34" charset="0"/>
              </a:rPr>
              <a:t>Daniele Iania 1085982</a:t>
            </a:r>
            <a:endParaRPr lang="it-IT" b="0" noProof="0" dirty="0">
              <a:effectLst/>
            </a:endParaRPr>
          </a:p>
          <a:p>
            <a:pPr rtl="0"/>
            <a:r>
              <a:rPr lang="it-IT" b="0" i="1" u="none" strike="noStrike" noProof="0" dirty="0">
                <a:effectLst/>
                <a:latin typeface="Arial" panose="020B0604020202020204" pitchFamily="34" charset="0"/>
              </a:rPr>
              <a:t>Mattia Nicastro 1086903</a:t>
            </a:r>
            <a:endParaRPr lang="it-IT" b="0" noProof="0" dirty="0">
              <a:effectLst/>
            </a:endParaRPr>
          </a:p>
          <a:p>
            <a:br>
              <a:rPr lang="it-IT" noProof="0" dirty="0"/>
            </a:br>
            <a:endParaRPr lang="it-IT" noProof="0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B4DD41-EF0C-7D66-FC8F-9A25F764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noProof="0" dirty="0"/>
              <a:t>Modellazione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Sono stati utilizzati i seguenti diagrammi UML:</a:t>
            </a:r>
          </a:p>
          <a:p>
            <a:pPr lvl="1"/>
            <a:r>
              <a:rPr lang="it-IT" noProof="0" dirty="0"/>
              <a:t>Class </a:t>
            </a:r>
            <a:r>
              <a:rPr lang="it-IT" noProof="0" dirty="0" err="1"/>
              <a:t>Diagram</a:t>
            </a:r>
            <a:endParaRPr lang="it-IT" noProof="0" dirty="0"/>
          </a:p>
          <a:p>
            <a:pPr lvl="1"/>
            <a:r>
              <a:rPr lang="it-IT" noProof="0" dirty="0"/>
              <a:t>Use Case</a:t>
            </a:r>
          </a:p>
          <a:p>
            <a:pPr lvl="1"/>
            <a:r>
              <a:rPr lang="it-IT" noProof="0" dirty="0"/>
              <a:t>Activity </a:t>
            </a:r>
            <a:r>
              <a:rPr lang="it-IT" noProof="0" dirty="0" err="1"/>
              <a:t>Diagram</a:t>
            </a:r>
            <a:endParaRPr lang="it-IT" noProof="0" dirty="0"/>
          </a:p>
          <a:p>
            <a:pPr lvl="1"/>
            <a:r>
              <a:rPr lang="it-IT" noProof="0" dirty="0" err="1"/>
              <a:t>Communication</a:t>
            </a:r>
            <a:r>
              <a:rPr lang="it-IT" noProof="0" dirty="0"/>
              <a:t> </a:t>
            </a:r>
            <a:r>
              <a:rPr lang="it-IT" noProof="0" dirty="0" err="1"/>
              <a:t>Diagram</a:t>
            </a:r>
            <a:endParaRPr lang="it-IT" noProof="0" dirty="0"/>
          </a:p>
          <a:p>
            <a:pPr lvl="1"/>
            <a:r>
              <a:rPr lang="it-IT" noProof="0" dirty="0"/>
              <a:t>State Machine</a:t>
            </a:r>
          </a:p>
          <a:p>
            <a:pPr lvl="1"/>
            <a:r>
              <a:rPr lang="it-IT" noProof="0" dirty="0"/>
              <a:t>Package </a:t>
            </a:r>
            <a:r>
              <a:rPr lang="it-IT" noProof="0" dirty="0" err="1"/>
              <a:t>Diagram</a:t>
            </a:r>
            <a:endParaRPr lang="it-IT" noProof="0" dirty="0"/>
          </a:p>
          <a:p>
            <a:pPr lvl="1"/>
            <a:r>
              <a:rPr lang="it-IT" noProof="0" dirty="0"/>
              <a:t>Component </a:t>
            </a:r>
            <a:r>
              <a:rPr lang="it-IT" noProof="0" dirty="0" err="1"/>
              <a:t>Diagram</a:t>
            </a:r>
            <a:endParaRPr lang="it-IT" noProof="0" dirty="0"/>
          </a:p>
          <a:p>
            <a:pPr lvl="1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5CEABB6-07DC-46E8-9B57-56EC44A396E5}" type="slidenum">
              <a:rPr lang="it-IT" sz="1800" b="1"/>
              <a:pPr/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La maggior parte dei requisiti sono stati sviluppati</a:t>
            </a:r>
          </a:p>
          <a:p>
            <a:r>
              <a:rPr lang="it-IT" noProof="0" dirty="0"/>
              <a:t>Il requisito più importante mancante riguarda l’inserimento dei ruoli utente, risultando in una mancanza della verifica di un utente da parte di un admin.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noProof="0" dirty="0"/>
              <a:t>Sono stati effettuati sia test automatici che manuali.</a:t>
            </a:r>
          </a:p>
          <a:p>
            <a:r>
              <a:rPr lang="it-IT" noProof="0" dirty="0"/>
              <a:t>Automatici:</a:t>
            </a:r>
          </a:p>
          <a:p>
            <a:pPr lvl="1"/>
            <a:r>
              <a:rPr lang="it-IT" noProof="0" dirty="0"/>
              <a:t>Test delle funzionalità derivanti dal DB</a:t>
            </a:r>
          </a:p>
          <a:p>
            <a:pPr lvl="1"/>
            <a:r>
              <a:rPr lang="it-IT" noProof="0" dirty="0"/>
              <a:t>Test delle funzionalità più importanti e utilizzate nel progetto</a:t>
            </a:r>
          </a:p>
          <a:p>
            <a:r>
              <a:rPr lang="it-IT" noProof="0" dirty="0"/>
              <a:t>Manuali:</a:t>
            </a:r>
          </a:p>
          <a:p>
            <a:pPr lvl="1"/>
            <a:r>
              <a:rPr lang="it-IT" noProof="0" dirty="0"/>
              <a:t>Test delle principali interazioni dell’utente con il programma.</a:t>
            </a:r>
          </a:p>
          <a:p>
            <a:r>
              <a:rPr lang="it-IT" noProof="0" dirty="0"/>
              <a:t>Problemi riscontrati:</a:t>
            </a:r>
          </a:p>
          <a:p>
            <a:pPr lvl="1"/>
            <a:r>
              <a:rPr lang="it-IT" noProof="0" dirty="0"/>
              <a:t>Difetti nel codice</a:t>
            </a:r>
          </a:p>
          <a:p>
            <a:pPr lvl="2"/>
            <a:r>
              <a:rPr lang="it-IT" noProof="0" dirty="0"/>
              <a:t>La mancanza di un </a:t>
            </a:r>
            <a:r>
              <a:rPr lang="it-IT" noProof="0" dirty="0" err="1"/>
              <a:t>return</a:t>
            </a:r>
            <a:r>
              <a:rPr lang="it-IT" noProof="0" dirty="0"/>
              <a:t> non permetteva il corretto inserimento di un post</a:t>
            </a:r>
          </a:p>
          <a:p>
            <a:pPr lvl="1"/>
            <a:r>
              <a:rPr lang="it-IT" noProof="0" dirty="0"/>
              <a:t>L’immagine profilo non veniva caricata correttamente né nei post né nel profilo.</a:t>
            </a:r>
          </a:p>
          <a:p>
            <a:pPr lvl="1"/>
            <a:r>
              <a:rPr lang="it-IT" noProof="0" dirty="0"/>
              <a:t>L’upload/download dei file creava file corrotti.</a:t>
            </a:r>
          </a:p>
          <a:p>
            <a:pPr lvl="1"/>
            <a:r>
              <a:rPr lang="it-IT" noProof="0" dirty="0"/>
              <a:t>Dopo login e registrazione il </a:t>
            </a:r>
            <a:r>
              <a:rPr lang="it-IT" noProof="0" dirty="0" err="1"/>
              <a:t>redirect</a:t>
            </a:r>
            <a:r>
              <a:rPr lang="it-IT" noProof="0" dirty="0"/>
              <a:t> avveniva su pagine errate.</a:t>
            </a:r>
          </a:p>
          <a:p>
            <a:pPr lvl="1"/>
            <a:endParaRPr lang="it-IT" noProof="0" dirty="0"/>
          </a:p>
          <a:p>
            <a:pPr marL="914400" lvl="2" indent="0">
              <a:buNone/>
            </a:pPr>
            <a:endParaRPr lang="it-IT" noProof="0" dirty="0"/>
          </a:p>
          <a:p>
            <a:pPr lvl="1"/>
            <a:endParaRPr lang="it-IT" noProof="0" dirty="0"/>
          </a:p>
          <a:p>
            <a:pPr lvl="1"/>
            <a:endParaRPr lang="it-IT" noProof="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868" y="2766218"/>
            <a:ext cx="1674264" cy="1325563"/>
          </a:xfrm>
        </p:spPr>
        <p:txBody>
          <a:bodyPr/>
          <a:lstStyle/>
          <a:p>
            <a:r>
              <a:rPr lang="it-IT" noProof="0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5CEABB6-07DC-46E8-9B57-56EC44A396E5}" type="slidenum">
              <a:rPr lang="it-IT" sz="1800" b="1"/>
              <a:pPr/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318" cy="2045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noProof="0" dirty="0"/>
              <a:t>Realizzare una piattaforma web che consenta agli studenti dell’</a:t>
            </a:r>
            <a:r>
              <a:rPr lang="it-IT" noProof="0" dirty="0" err="1"/>
              <a:t>UniBG</a:t>
            </a:r>
            <a:r>
              <a:rPr lang="it-IT" noProof="0" dirty="0"/>
              <a:t> di condividere appunti. L’obiettivo è fornire risorse affidabili, specifiche e facilmente accessibili, evitando il ricorso a materiale di altri atenei che potrebbe differire negli argomenti o nelle metodologie.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539"/>
          </a:xfrm>
        </p:spPr>
        <p:txBody>
          <a:bodyPr/>
          <a:lstStyle/>
          <a:p>
            <a:r>
              <a:rPr lang="it-IT" noProof="0" dirty="0"/>
              <a:t>Organizzazione riunioni</a:t>
            </a:r>
          </a:p>
          <a:p>
            <a:r>
              <a:rPr lang="it-IT" noProof="0" dirty="0"/>
              <a:t>Coordinamento</a:t>
            </a:r>
          </a:p>
          <a:p>
            <a:r>
              <a:rPr lang="it-IT" noProof="0" dirty="0"/>
              <a:t>Utilizzo tool per eseguire query sul DB</a:t>
            </a:r>
          </a:p>
          <a:p>
            <a:r>
              <a:rPr lang="it-IT" noProof="0" dirty="0"/>
              <a:t>Installazione e utilizzo di </a:t>
            </a:r>
            <a:r>
              <a:rPr lang="it-IT" noProof="0" dirty="0" err="1"/>
              <a:t>Papyrus</a:t>
            </a:r>
            <a:endParaRPr lang="it-IT" noProof="0" dirty="0"/>
          </a:p>
          <a:p>
            <a:endParaRPr lang="it-IT" noProof="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3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52" y="1955266"/>
            <a:ext cx="11297540" cy="4401084"/>
          </a:xfrm>
        </p:spPr>
        <p:txBody>
          <a:bodyPr>
            <a:normAutofit/>
          </a:bodyPr>
          <a:lstStyle/>
          <a:p>
            <a:r>
              <a:rPr lang="it-IT" b="1" noProof="0" dirty="0"/>
              <a:t>Paradigma di programmazione e modellazione</a:t>
            </a:r>
          </a:p>
          <a:p>
            <a:pPr lvl="1"/>
            <a:r>
              <a:rPr lang="it-IT" noProof="0" dirty="0"/>
              <a:t>Programmazione a oggetti</a:t>
            </a:r>
          </a:p>
          <a:p>
            <a:r>
              <a:rPr lang="it-IT" b="1" noProof="0" dirty="0"/>
              <a:t>Modellazione UML</a:t>
            </a:r>
            <a:r>
              <a:rPr lang="it-IT" noProof="0" dirty="0"/>
              <a:t>: </a:t>
            </a:r>
          </a:p>
          <a:p>
            <a:pPr lvl="1"/>
            <a:r>
              <a:rPr lang="it-IT" dirty="0"/>
              <a:t>U</a:t>
            </a:r>
            <a:r>
              <a:rPr lang="it-IT" noProof="0" dirty="0" err="1"/>
              <a:t>tilizzo</a:t>
            </a:r>
            <a:r>
              <a:rPr lang="it-IT" noProof="0" dirty="0"/>
              <a:t> di diagrammi per definire le entità e le relazioni prima e durante lo sviluppo.</a:t>
            </a:r>
          </a:p>
          <a:p>
            <a:r>
              <a:rPr lang="it-IT" b="1" noProof="0" dirty="0"/>
              <a:t>Linguaggio di programmazione</a:t>
            </a:r>
          </a:p>
          <a:p>
            <a:pPr lvl="1"/>
            <a:r>
              <a:rPr lang="it-IT" noProof="0" dirty="0"/>
              <a:t>Java.</a:t>
            </a:r>
          </a:p>
          <a:p>
            <a:r>
              <a:rPr lang="it-IT" b="1" noProof="0" dirty="0"/>
              <a:t>Strumenti e framework principali</a:t>
            </a:r>
          </a:p>
          <a:p>
            <a:pPr lvl="1"/>
            <a:r>
              <a:rPr lang="it-IT" noProof="0" dirty="0" err="1"/>
              <a:t>Vaadin</a:t>
            </a:r>
            <a:r>
              <a:rPr lang="it-IT" noProof="0" dirty="0"/>
              <a:t>: framework web per la realizzazione dell’interfaccia grafica.</a:t>
            </a:r>
          </a:p>
          <a:p>
            <a:pPr lvl="1"/>
            <a:r>
              <a:rPr lang="it-IT" noProof="0" dirty="0" err="1"/>
              <a:t>SQLite</a:t>
            </a:r>
            <a:r>
              <a:rPr lang="it-IT" noProof="0" dirty="0"/>
              <a:t>: database leggero e integrato facilmente con Java. </a:t>
            </a:r>
          </a:p>
          <a:p>
            <a:pPr lvl="1"/>
            <a:r>
              <a:rPr lang="it-IT" noProof="0" dirty="0"/>
              <a:t>IDE (Eclipse, </a:t>
            </a:r>
            <a:r>
              <a:rPr lang="it-IT" noProof="0" dirty="0" err="1"/>
              <a:t>IntelliJ</a:t>
            </a:r>
            <a:r>
              <a:rPr lang="it-IT" noProof="0" dirty="0"/>
              <a:t> o Visual Studio Code)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4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Software </a:t>
            </a:r>
            <a:r>
              <a:rPr lang="it-IT" sz="4400" b="1" noProof="0" dirty="0" err="1"/>
              <a:t>configuration</a:t>
            </a:r>
            <a:r>
              <a:rPr lang="it-IT" sz="4400" b="1" noProof="0" dirty="0"/>
              <a:t>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01" y="1911083"/>
            <a:ext cx="10515600" cy="1866158"/>
          </a:xfrm>
        </p:spPr>
        <p:txBody>
          <a:bodyPr/>
          <a:lstStyle/>
          <a:p>
            <a:r>
              <a:rPr lang="it-IT" noProof="0" dirty="0"/>
              <a:t>Per il </a:t>
            </a:r>
            <a:r>
              <a:rPr lang="it-IT" noProof="0" dirty="0" err="1"/>
              <a:t>versionamento</a:t>
            </a:r>
            <a:r>
              <a:rPr lang="it-IT" noProof="0" dirty="0"/>
              <a:t> del codice è stato utilizzato GitHub</a:t>
            </a:r>
          </a:p>
          <a:p>
            <a:r>
              <a:rPr lang="it-IT" noProof="0" dirty="0"/>
              <a:t>Abbiamo organizzato il lavoro tramite la </a:t>
            </a:r>
            <a:r>
              <a:rPr lang="it-IT" noProof="0" dirty="0" err="1"/>
              <a:t>Kanban</a:t>
            </a:r>
            <a:r>
              <a:rPr lang="it-IT" noProof="0" dirty="0"/>
              <a:t> Board e gli </a:t>
            </a:r>
            <a:r>
              <a:rPr lang="it-IT" noProof="0" dirty="0" err="1"/>
              <a:t>issues</a:t>
            </a:r>
            <a:endParaRPr lang="it-IT" noProof="0" dirty="0"/>
          </a:p>
          <a:p>
            <a:r>
              <a:rPr lang="it-IT" noProof="0" dirty="0"/>
              <a:t>Lo sviluppo si è suddiviso nei </a:t>
            </a:r>
            <a:r>
              <a:rPr lang="it-IT" noProof="0" dirty="0" err="1"/>
              <a:t>branches</a:t>
            </a:r>
            <a:endParaRPr lang="it-IT" noProof="0" dirty="0"/>
          </a:p>
          <a:p>
            <a:endParaRPr lang="it-IT" noProof="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5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Software life </a:t>
            </a:r>
            <a:r>
              <a:rPr lang="it-IT" sz="4400" b="1" noProof="0" dirty="0" err="1"/>
              <a:t>cycle</a:t>
            </a:r>
            <a:endParaRPr lang="it-IT" sz="4400" b="1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ciclo di vita del software ha seguito le regole SCRUM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6</a:t>
            </a:fld>
            <a:endParaRPr lang="it-IT" sz="1800" b="1" noProof="0" dirty="0"/>
          </a:p>
        </p:txBody>
      </p:sp>
      <p:pic>
        <p:nvPicPr>
          <p:cNvPr id="2052" name="Picture 4" descr="What is Scrum Lifecycle">
            <a:extLst>
              <a:ext uri="{FF2B5EF4-FFF2-40B4-BE49-F238E27FC236}">
                <a16:creationId xmlns:a16="http://schemas.microsoft.com/office/drawing/2014/main" id="{FDF3E98A-3287-3EA9-9BAA-272ECB47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435226"/>
            <a:ext cx="6762749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 requisiti sono stati pensati subito dopo l’idea del progetto, sono poi state apportate alcune modifiche nel tempo per cambiamenti nelle priorità.</a:t>
            </a:r>
          </a:p>
          <a:p>
            <a:r>
              <a:rPr lang="it-IT" noProof="0" dirty="0"/>
              <a:t>Specificati nel documento di specifica dei requisiti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7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noProof="0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3930"/>
          </a:xfrm>
        </p:spPr>
        <p:txBody>
          <a:bodyPr/>
          <a:lstStyle/>
          <a:p>
            <a:r>
              <a:rPr lang="it-IT" noProof="0" dirty="0"/>
              <a:t>È stata utilizzata l’architettura MVC (Model-</a:t>
            </a:r>
            <a:r>
              <a:rPr lang="it-IT" noProof="0" dirty="0" err="1"/>
              <a:t>View</a:t>
            </a:r>
            <a:r>
              <a:rPr lang="it-IT" noProof="0" dirty="0"/>
              <a:t>-Controller).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8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noProof="0" dirty="0"/>
              <a:t>D</a:t>
            </a:r>
            <a:r>
              <a:rPr lang="it-IT" sz="4400" b="1" noProof="0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2012"/>
          </a:xfrm>
        </p:spPr>
        <p:txBody>
          <a:bodyPr/>
          <a:lstStyle/>
          <a:p>
            <a:r>
              <a:rPr lang="it-IT" noProof="0" dirty="0"/>
              <a:t>Sono stati utilizzati i seguenti pattern:</a:t>
            </a:r>
          </a:p>
          <a:p>
            <a:pPr lvl="1"/>
            <a:r>
              <a:rPr lang="it-IT" noProof="0" dirty="0"/>
              <a:t>Singleton</a:t>
            </a:r>
          </a:p>
          <a:p>
            <a:pPr lvl="1"/>
            <a:r>
              <a:rPr lang="it-IT" noProof="0" dirty="0" err="1"/>
              <a:t>Delegation</a:t>
            </a:r>
            <a:endParaRPr lang="it-IT" noProof="0" dirty="0"/>
          </a:p>
          <a:p>
            <a:r>
              <a:rPr lang="it-IT" noProof="0" dirty="0"/>
              <a:t>Metriche di qualità del progetto:</a:t>
            </a:r>
          </a:p>
          <a:p>
            <a:pPr lvl="1"/>
            <a:r>
              <a:rPr lang="it-IT" noProof="0" dirty="0"/>
              <a:t>Righe di codice</a:t>
            </a:r>
          </a:p>
          <a:p>
            <a:pPr lvl="1"/>
            <a:r>
              <a:rPr lang="it-IT" noProof="0" dirty="0"/>
              <a:t>Complessità </a:t>
            </a:r>
            <a:r>
              <a:rPr lang="it-IT" noProof="0" dirty="0" err="1"/>
              <a:t>ciclomatica</a:t>
            </a:r>
            <a:endParaRPr lang="it-IT" noProof="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noProof="0" smtClean="0"/>
              <a:pPr rtl="0"/>
              <a:t>9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48A2B77EEF4CB4FF24FD0340C2FE" ma:contentTypeVersion="8" ma:contentTypeDescription="Create a new document." ma:contentTypeScope="" ma:versionID="cb6e8591a2a2f4ddb8dfb974104dcf18">
  <xsd:schema xmlns:xsd="http://www.w3.org/2001/XMLSchema" xmlns:xs="http://www.w3.org/2001/XMLSchema" xmlns:p="http://schemas.microsoft.com/office/2006/metadata/properties" xmlns:ns2="fcab9357-b746-4231-ac20-22bc1da5f33b" targetNamespace="http://schemas.microsoft.com/office/2006/metadata/properties" ma:root="true" ma:fieldsID="0a560b8fb34b785fa30925c54e88109f" ns2:_="">
    <xsd:import namespace="fcab9357-b746-4231-ac20-22bc1da5f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b9357-b746-4231-ac20-22bc1da5f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BC4FCE4-10B3-4AE0-ACB5-B1011C53C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b9357-b746-4231-ac20-22bc1da5f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431</Words>
  <Application>Microsoft Office PowerPoint</Application>
  <PresentationFormat>Widescreen</PresentationFormat>
  <Paragraphs>93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UniBg Notes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DANIELE IANIA</cp:lastModifiedBy>
  <cp:revision>14</cp:revision>
  <dcterms:created xsi:type="dcterms:W3CDTF">2022-02-12T14:59:00Z</dcterms:created>
  <dcterms:modified xsi:type="dcterms:W3CDTF">2025-01-28T22:13:05Z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</Properties>
</file>