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anose="020005050000000200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5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e10b3766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e10b3766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fe10b3766e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fe10b3766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e10b3766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e10b3766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e10b3766e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e10b3766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fe10b3766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fe10b3766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e10b376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e10b376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e10b3766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e10b3766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e10b376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e10b376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55425" y="1698300"/>
            <a:ext cx="5894400" cy="17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000" dirty="0"/>
              <a:t>Investigating the intricacies of Schizophrenia-like Disorders: A Synthetic Data Analysis</a:t>
            </a:r>
            <a:br>
              <a:rPr lang="en-US" sz="3000" dirty="0"/>
            </a:br>
            <a:br>
              <a:rPr lang="en-US" sz="3000" dirty="0"/>
            </a:br>
            <a:br>
              <a:rPr lang="en-US" sz="3000" dirty="0"/>
            </a:br>
            <a:br>
              <a:rPr lang="en-US" sz="3000" dirty="0"/>
            </a:br>
            <a:endParaRPr sz="3000"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[YOUR NAME]</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141" name="Google Shape;141;p14"/>
          <p:cNvSpPr txBox="1">
            <a:spLocks noGrp="1"/>
          </p:cNvSpPr>
          <p:nvPr>
            <p:ph type="body" idx="1"/>
          </p:nvPr>
        </p:nvSpPr>
        <p:spPr>
          <a:xfrm>
            <a:off x="1297500" y="1415000"/>
            <a:ext cx="7038900" cy="306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objective of this study is to examine the application of machine learning algorithms in understanding a simulated schizophrenia-like condition. Utilizing a synthetic data set consisting of 5,000 individuals with diverse lifestyle and symptom characteristics, the research aims to uncover patterns and insights that can shed light on the complexities of mental health disorders.</a:t>
            </a:r>
            <a:endParaRPr dirty="0"/>
          </a:p>
        </p:txBody>
      </p:sp>
      <p:pic>
        <p:nvPicPr>
          <p:cNvPr id="142" name="Google Shape;142;p14"/>
          <p:cNvPicPr preferRelativeResize="0"/>
          <p:nvPr/>
        </p:nvPicPr>
        <p:blipFill>
          <a:blip r:embed="rId3">
            <a:alphaModFix/>
          </a:blip>
          <a:stretch>
            <a:fillRect/>
          </a:stretch>
        </p:blipFill>
        <p:spPr>
          <a:xfrm>
            <a:off x="1358375" y="2738000"/>
            <a:ext cx="6714148" cy="185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Objectives</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sz="1800"/>
              <a:t>Preprocessing the dataset and perform exploratory data analysis (EDA) </a:t>
            </a:r>
            <a:endParaRPr sz="1800"/>
          </a:p>
          <a:p>
            <a:pPr marL="457200" lvl="0" indent="-342900" algn="l" rtl="0">
              <a:spcBef>
                <a:spcPts val="0"/>
              </a:spcBef>
              <a:spcAft>
                <a:spcPts val="0"/>
              </a:spcAft>
              <a:buSzPts val="1800"/>
              <a:buChar char="-"/>
            </a:pPr>
            <a:r>
              <a:rPr lang="fr" sz="1800"/>
              <a:t>Unsupervised Machine Learning Analysis: Clustering and Dimensionality Reduction</a:t>
            </a:r>
            <a:endParaRPr sz="1800"/>
          </a:p>
          <a:p>
            <a:pPr marL="457200" lvl="0" indent="-342900" algn="l" rtl="0">
              <a:spcBef>
                <a:spcPts val="0"/>
              </a:spcBef>
              <a:spcAft>
                <a:spcPts val="0"/>
              </a:spcAft>
              <a:buSzPts val="1800"/>
              <a:buChar char="-"/>
            </a:pPr>
            <a:r>
              <a:rPr lang="fr" sz="1800"/>
              <a:t>Supervised Machine Learning Analysis for Classifying and Predicting in a Schizophrenia-like Illness Dataset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Overview of the data</a:t>
            </a:r>
            <a:endParaRPr/>
          </a:p>
        </p:txBody>
      </p:sp>
      <p:sp>
        <p:nvSpPr>
          <p:cNvPr id="154" name="Google Shape;154;p16"/>
          <p:cNvSpPr txBox="1">
            <a:spLocks noGrp="1"/>
          </p:cNvSpPr>
          <p:nvPr>
            <p:ph type="body" idx="1"/>
          </p:nvPr>
        </p:nvSpPr>
        <p:spPr>
          <a:xfrm>
            <a:off x="1297500" y="1153225"/>
            <a:ext cx="7038900" cy="33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objective of this project is to examine the potential of machine learning techniques in comprehending a simulated form of schizophrenia. The study will utilize a synthetic dataset comprising of 5,000 subjects, each with a comprehensive set of demographic and symptom data. The data has been preprocessed to address missing, duplicated and anomalous values, as well as undergoing feature engineering and categorical feature encoding to enhance its applicability for analysis</a:t>
            </a:r>
            <a:endParaRPr dirty="0"/>
          </a:p>
        </p:txBody>
      </p:sp>
      <p:pic>
        <p:nvPicPr>
          <p:cNvPr id="155" name="Google Shape;155;p16"/>
          <p:cNvPicPr preferRelativeResize="0"/>
          <p:nvPr/>
        </p:nvPicPr>
        <p:blipFill>
          <a:blip r:embed="rId3">
            <a:alphaModFix/>
          </a:blip>
          <a:stretch>
            <a:fillRect/>
          </a:stretch>
        </p:blipFill>
        <p:spPr>
          <a:xfrm>
            <a:off x="1297500" y="2678363"/>
            <a:ext cx="6715125" cy="231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Feature engineering techniques</a:t>
            </a:r>
            <a:endParaRPr/>
          </a:p>
        </p:txBody>
      </p:sp>
      <p:sp>
        <p:nvSpPr>
          <p:cNvPr id="161" name="Google Shape;161;p17"/>
          <p:cNvSpPr txBox="1">
            <a:spLocks noGrp="1"/>
          </p:cNvSpPr>
          <p:nvPr>
            <p:ph type="body" idx="1"/>
          </p:nvPr>
        </p:nvSpPr>
        <p:spPr>
          <a:xfrm>
            <a:off x="1297500" y="1153225"/>
            <a:ext cx="7038900" cy="33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During the feature engineering phase, a combination of feature extraction and selection techniques were utilized. Initial steps involved the extraction of new features through feature scaling, one-hot encoding, and the creation of dummy variables. Subsequently, relevant features were selected using correlation analysis and mutual information methods to reduce the dimensionality of the dataset and enhance the performance of the models.</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p:txBody>
      </p:sp>
      <p:pic>
        <p:nvPicPr>
          <p:cNvPr id="162" name="Google Shape;162;p17"/>
          <p:cNvPicPr preferRelativeResize="0"/>
          <p:nvPr/>
        </p:nvPicPr>
        <p:blipFill>
          <a:blip r:embed="rId3">
            <a:alphaModFix/>
          </a:blip>
          <a:stretch>
            <a:fillRect/>
          </a:stretch>
        </p:blipFill>
        <p:spPr>
          <a:xfrm>
            <a:off x="1398375" y="2730926"/>
            <a:ext cx="6715125" cy="228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Supervised models used &amp; results</a:t>
            </a:r>
            <a:endParaRPr/>
          </a:p>
        </p:txBody>
      </p:sp>
      <p:sp>
        <p:nvSpPr>
          <p:cNvPr id="168" name="Google Shape;168;p18"/>
          <p:cNvSpPr txBox="1">
            <a:spLocks noGrp="1"/>
          </p:cNvSpPr>
          <p:nvPr>
            <p:ph type="body" idx="1"/>
          </p:nvPr>
        </p:nvSpPr>
        <p:spPr>
          <a:xfrm>
            <a:off x="1216019" y="1116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dirty="0"/>
              <a:t>Supervised models built: </a:t>
            </a:r>
            <a:r>
              <a:rPr lang="en-US" dirty="0"/>
              <a:t>K-Nearest Neighbors, Naive Bayes, and Decision Trees</a:t>
            </a:r>
            <a:r>
              <a:rPr lang="fr" dirty="0"/>
              <a:t>. Evaluation metrics used: accuracy and F1-Score. Checked for bias using confusion matrix and classification report. Overall, </a:t>
            </a:r>
            <a:r>
              <a:rPr lang="en-US" dirty="0"/>
              <a:t>The K-Nearest Neighbors algorithm has the highest accuracy and F1-score among the three models.</a:t>
            </a:r>
            <a:r>
              <a:rPr lang="fr" dirty="0"/>
              <a:t>.</a:t>
            </a:r>
            <a:endParaRPr dirty="0"/>
          </a:p>
        </p:txBody>
      </p:sp>
      <p:pic>
        <p:nvPicPr>
          <p:cNvPr id="9" name="Picture 8">
            <a:extLst>
              <a:ext uri="{FF2B5EF4-FFF2-40B4-BE49-F238E27FC236}">
                <a16:creationId xmlns:a16="http://schemas.microsoft.com/office/drawing/2014/main" id="{8C8EC4D0-F14A-7DD7-7CDA-0137B17C0A7C}"/>
              </a:ext>
            </a:extLst>
          </p:cNvPr>
          <p:cNvPicPr>
            <a:picLocks noChangeAspect="1"/>
          </p:cNvPicPr>
          <p:nvPr/>
        </p:nvPicPr>
        <p:blipFill>
          <a:blip r:embed="rId3"/>
          <a:stretch>
            <a:fillRect/>
          </a:stretch>
        </p:blipFill>
        <p:spPr>
          <a:xfrm>
            <a:off x="6039218" y="2577940"/>
            <a:ext cx="2791754" cy="1815288"/>
          </a:xfrm>
          <a:prstGeom prst="rect">
            <a:avLst/>
          </a:prstGeom>
        </p:spPr>
      </p:pic>
      <p:pic>
        <p:nvPicPr>
          <p:cNvPr id="11" name="Picture 10">
            <a:extLst>
              <a:ext uri="{FF2B5EF4-FFF2-40B4-BE49-F238E27FC236}">
                <a16:creationId xmlns:a16="http://schemas.microsoft.com/office/drawing/2014/main" id="{2BF9E8B7-2F3C-1EF8-4742-2EDF1BB45B9E}"/>
              </a:ext>
            </a:extLst>
          </p:cNvPr>
          <p:cNvPicPr>
            <a:picLocks noChangeAspect="1"/>
          </p:cNvPicPr>
          <p:nvPr/>
        </p:nvPicPr>
        <p:blipFill>
          <a:blip r:embed="rId4"/>
          <a:stretch>
            <a:fillRect/>
          </a:stretch>
        </p:blipFill>
        <p:spPr>
          <a:xfrm>
            <a:off x="3104781" y="2577940"/>
            <a:ext cx="2934437" cy="1815288"/>
          </a:xfrm>
          <a:prstGeom prst="rect">
            <a:avLst/>
          </a:prstGeom>
        </p:spPr>
      </p:pic>
      <p:pic>
        <p:nvPicPr>
          <p:cNvPr id="13" name="Picture 12">
            <a:extLst>
              <a:ext uri="{FF2B5EF4-FFF2-40B4-BE49-F238E27FC236}">
                <a16:creationId xmlns:a16="http://schemas.microsoft.com/office/drawing/2014/main" id="{8E2C3F48-9413-B836-F46F-D0456BB3D0E3}"/>
              </a:ext>
            </a:extLst>
          </p:cNvPr>
          <p:cNvPicPr>
            <a:picLocks noChangeAspect="1"/>
          </p:cNvPicPr>
          <p:nvPr/>
        </p:nvPicPr>
        <p:blipFill>
          <a:blip r:embed="rId5"/>
          <a:stretch>
            <a:fillRect/>
          </a:stretch>
        </p:blipFill>
        <p:spPr>
          <a:xfrm>
            <a:off x="238495" y="2577940"/>
            <a:ext cx="2875844" cy="1815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Unsupervised models used &amp; results</a:t>
            </a:r>
            <a:endParaRPr/>
          </a:p>
        </p:txBody>
      </p:sp>
      <p:sp>
        <p:nvSpPr>
          <p:cNvPr id="177" name="Google Shape;177;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dirty="0"/>
              <a:t>We built unsupervised learning models </a:t>
            </a:r>
            <a:r>
              <a:rPr lang="en-US" dirty="0" err="1"/>
              <a:t>KMeans</a:t>
            </a:r>
            <a:r>
              <a:rPr lang="en-US" dirty="0"/>
              <a:t> cluster (</a:t>
            </a:r>
            <a:r>
              <a:rPr lang="en-US" dirty="0" err="1"/>
              <a:t>KMeans</a:t>
            </a:r>
            <a:r>
              <a:rPr lang="en-US" dirty="0"/>
              <a:t>), Mean Shift Clustering, and Spectral Clustering</a:t>
            </a:r>
            <a:r>
              <a:rPr lang="fr" dirty="0"/>
              <a:t>, and dimensionality reduction techniques such as PCA to reduce the number of features. We evaluated the models using metrics such as silhouette score and calinski-harabasz score. Our analysis revealed that the K-means model with dimensionality reduction achieved the best performance in terms of clustering the data.</a:t>
            </a:r>
            <a:endParaRPr dirty="0"/>
          </a:p>
        </p:txBody>
      </p:sp>
      <p:pic>
        <p:nvPicPr>
          <p:cNvPr id="3" name="Picture 2">
            <a:extLst>
              <a:ext uri="{FF2B5EF4-FFF2-40B4-BE49-F238E27FC236}">
                <a16:creationId xmlns:a16="http://schemas.microsoft.com/office/drawing/2014/main" id="{2E93FD4F-6908-E7C4-09E3-B62FC02A17AD}"/>
              </a:ext>
            </a:extLst>
          </p:cNvPr>
          <p:cNvPicPr>
            <a:picLocks noChangeAspect="1"/>
          </p:cNvPicPr>
          <p:nvPr/>
        </p:nvPicPr>
        <p:blipFill>
          <a:blip r:embed="rId3"/>
          <a:stretch>
            <a:fillRect/>
          </a:stretch>
        </p:blipFill>
        <p:spPr>
          <a:xfrm>
            <a:off x="1902633" y="3023150"/>
            <a:ext cx="4867954" cy="12384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Insights during analysis</a:t>
            </a:r>
            <a:endParaRPr/>
          </a:p>
        </p:txBody>
      </p:sp>
      <p:sp>
        <p:nvSpPr>
          <p:cNvPr id="185" name="Google Shape;185;p20"/>
          <p:cNvSpPr txBox="1">
            <a:spLocks noGrp="1"/>
          </p:cNvSpPr>
          <p:nvPr>
            <p:ph type="body" idx="1"/>
          </p:nvPr>
        </p:nvSpPr>
        <p:spPr>
          <a:xfrm>
            <a:off x="1297500" y="1499900"/>
            <a:ext cx="7038900" cy="297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 the course of the analysis, several valuable insights were uncovered, including potential biases present in the dataset and the significance of addressing them during the model construction phase. Additionally, the effectiveness of certain feature engineering techniques was identified, as well as the utility of various unsupervised learning methods in gaining a more comprehensive understanding of the data.</a:t>
            </a:r>
            <a:endParaRPr dirty="0"/>
          </a:p>
        </p:txBody>
      </p:sp>
      <p:pic>
        <p:nvPicPr>
          <p:cNvPr id="186" name="Google Shape;186;p20"/>
          <p:cNvPicPr preferRelativeResize="0"/>
          <p:nvPr/>
        </p:nvPicPr>
        <p:blipFill>
          <a:blip r:embed="rId3">
            <a:alphaModFix/>
          </a:blip>
          <a:stretch>
            <a:fillRect/>
          </a:stretch>
        </p:blipFill>
        <p:spPr>
          <a:xfrm>
            <a:off x="3011692" y="2860730"/>
            <a:ext cx="2686050" cy="205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192" name="Google Shape;19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 conclusion, our study of the synthetic "schizophrenia-like illness" dataset revealed a number of important findings. By conducting pre-processing, exploratory data analysis, and feature engineering, we were able to gain a deeper understanding of the underlying trends and relationships within the data. Our supervised learning models demonstrated impressive accuracy and F1-scores, with little evidence of bias. Our unsupervised models provided additional insights through clustering and dimensionality reduction.</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On-screen Show (16:9)</PresentationFormat>
  <Paragraphs>21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Investigating the intricacies of Schizophrenia-like Disorders: A Synthetic Data Analysis    </vt:lpstr>
      <vt:lpstr>Introduction</vt:lpstr>
      <vt:lpstr>Objectives</vt:lpstr>
      <vt:lpstr>Overview of the data</vt:lpstr>
      <vt:lpstr>Feature engineering techniques</vt:lpstr>
      <vt:lpstr>Supervised models used &amp; results</vt:lpstr>
      <vt:lpstr>Unsupervised models used &amp; results</vt:lpstr>
      <vt:lpstr>Insights during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intricacies of Schizophrenia-like Disorders: A Synthetic Data Analysis    </dc:title>
  <dc:creator>BILAL</dc:creator>
  <cp:lastModifiedBy>Bilal ELOTMANI</cp:lastModifiedBy>
  <cp:revision>1</cp:revision>
  <dcterms:modified xsi:type="dcterms:W3CDTF">2023-01-29T17:58:11Z</dcterms:modified>
</cp:coreProperties>
</file>