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94" d="100"/>
          <a:sy n="94" d="100"/>
        </p:scale>
        <p:origin x="17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DDFA62-4ED3-4E75-BF50-859EACB8D5E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E40A1-F723-40A1-A26B-86A71929BDC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14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FA62-4ED3-4E75-BF50-859EACB8D5E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151433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FA62-4ED3-4E75-BF50-859EACB8D5E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243325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FA62-4ED3-4E75-BF50-859EACB8D5E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398826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DDFA62-4ED3-4E75-BF50-859EACB8D5E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E40A1-F723-40A1-A26B-86A71929BDC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27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DFA62-4ED3-4E75-BF50-859EACB8D5EF}"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162238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DFA62-4ED3-4E75-BF50-859EACB8D5EF}"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1032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DFA62-4ED3-4E75-BF50-859EACB8D5EF}"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32754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DDFA62-4ED3-4E75-BF50-859EACB8D5EF}" type="datetimeFigureOut">
              <a:rPr lang="en-US" smtClean="0"/>
              <a:t>1/16/2025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116323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DDFA62-4ED3-4E75-BF50-859EACB8D5EF}" type="datetimeFigureOut">
              <a:rPr lang="en-US" smtClean="0"/>
              <a:t>1/16/2025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1E40A1-F723-40A1-A26B-86A71929BDCB}" type="slidenum">
              <a:rPr lang="en-US" smtClean="0"/>
              <a:t>‹#›</a:t>
            </a:fld>
            <a:endParaRPr lang="en-US"/>
          </a:p>
        </p:txBody>
      </p:sp>
    </p:spTree>
    <p:extLst>
      <p:ext uri="{BB962C8B-B14F-4D97-AF65-F5344CB8AC3E}">
        <p14:creationId xmlns:p14="http://schemas.microsoft.com/office/powerpoint/2010/main" val="14544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DDFA62-4ED3-4E75-BF50-859EACB8D5EF}"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E40A1-F723-40A1-A26B-86A71929BDCB}" type="slidenum">
              <a:rPr lang="en-US" smtClean="0"/>
              <a:t>‹#›</a:t>
            </a:fld>
            <a:endParaRPr lang="en-US"/>
          </a:p>
        </p:txBody>
      </p:sp>
    </p:spTree>
    <p:extLst>
      <p:ext uri="{BB962C8B-B14F-4D97-AF65-F5344CB8AC3E}">
        <p14:creationId xmlns:p14="http://schemas.microsoft.com/office/powerpoint/2010/main" val="129054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DDFA62-4ED3-4E75-BF50-859EACB8D5EF}" type="datetimeFigureOut">
              <a:rPr lang="en-US" smtClean="0"/>
              <a:t>1/16/2025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1E40A1-F723-40A1-A26B-86A71929BDC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928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prokshitha/home-value-insigh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A17E-8F04-49BF-8835-78B8F51B482A}"/>
              </a:ext>
            </a:extLst>
          </p:cNvPr>
          <p:cNvSpPr>
            <a:spLocks noGrp="1"/>
          </p:cNvSpPr>
          <p:nvPr>
            <p:ph type="ctrTitle"/>
          </p:nvPr>
        </p:nvSpPr>
        <p:spPr>
          <a:xfrm>
            <a:off x="1097280" y="758952"/>
            <a:ext cx="10058400" cy="2519269"/>
          </a:xfrm>
        </p:spPr>
        <p:txBody>
          <a:bodyPr>
            <a:normAutofit/>
          </a:bodyPr>
          <a:lstStyle/>
          <a:p>
            <a:r>
              <a:rPr lang="en-US" sz="6000" b="1" dirty="0">
                <a:latin typeface="Times New Roman" panose="02020603050405020304" pitchFamily="18" charset="0"/>
                <a:cs typeface="Times New Roman" panose="02020603050405020304" pitchFamily="18" charset="0"/>
              </a:rPr>
              <a:t>Project Title</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House Price Prediction By Regression Model</a:t>
            </a:r>
          </a:p>
        </p:txBody>
      </p:sp>
      <p:sp>
        <p:nvSpPr>
          <p:cNvPr id="3" name="Subtitle 2">
            <a:extLst>
              <a:ext uri="{FF2B5EF4-FFF2-40B4-BE49-F238E27FC236}">
                <a16:creationId xmlns:a16="http://schemas.microsoft.com/office/drawing/2014/main" id="{E3F9BC35-BD43-4A88-87F5-FFBF66B73D9F}"/>
              </a:ext>
            </a:extLst>
          </p:cNvPr>
          <p:cNvSpPr>
            <a:spLocks noGrp="1"/>
          </p:cNvSpPr>
          <p:nvPr>
            <p:ph type="subTitle" idx="1"/>
          </p:nvPr>
        </p:nvSpPr>
        <p:spPr>
          <a:xfrm>
            <a:off x="1524000" y="4390781"/>
            <a:ext cx="9144000" cy="1818374"/>
          </a:xfrm>
        </p:spPr>
        <p:txBody>
          <a:bodyPr>
            <a:normAutofit fontScale="77500" lnSpcReduction="20000"/>
          </a:bodyPr>
          <a:lstStyle/>
          <a:p>
            <a:endParaRPr lang="en-US" dirty="0"/>
          </a:p>
          <a:p>
            <a:r>
              <a:rPr lang="en-US" sz="3300" b="1" dirty="0">
                <a:solidFill>
                  <a:schemeClr val="tx1"/>
                </a:solidFill>
                <a:latin typeface="Times New Roman" panose="02020603050405020304" pitchFamily="18" charset="0"/>
                <a:cs typeface="Times New Roman" panose="02020603050405020304" pitchFamily="18" charset="0"/>
              </a:rPr>
              <a:t>Name:</a:t>
            </a:r>
            <a:r>
              <a:rPr lang="en-US" sz="3300" dirty="0">
                <a:solidFill>
                  <a:schemeClr val="tx1"/>
                </a:solidFill>
                <a:latin typeface="Times New Roman" panose="02020603050405020304" pitchFamily="18" charset="0"/>
                <a:cs typeface="Times New Roman" panose="02020603050405020304" pitchFamily="18" charset="0"/>
              </a:rPr>
              <a:t>       Muhammad Bilal Ghafoor</a:t>
            </a:r>
          </a:p>
          <a:p>
            <a:pPr algn="l"/>
            <a:r>
              <a:rPr lang="en-US" sz="3300" b="1" dirty="0">
                <a:solidFill>
                  <a:schemeClr val="tx1"/>
                </a:solidFill>
                <a:latin typeface="Times New Roman" panose="02020603050405020304" pitchFamily="18" charset="0"/>
                <a:cs typeface="Times New Roman" panose="02020603050405020304" pitchFamily="18" charset="0"/>
              </a:rPr>
              <a:t>Reg No#    </a:t>
            </a:r>
            <a:r>
              <a:rPr lang="en-US" sz="3300" dirty="0">
                <a:solidFill>
                  <a:schemeClr val="tx1"/>
                </a:solidFill>
                <a:latin typeface="Times New Roman" panose="02020603050405020304" pitchFamily="18" charset="0"/>
                <a:cs typeface="Times New Roman" panose="02020603050405020304" pitchFamily="18" charset="0"/>
              </a:rPr>
              <a:t>2021-BS-AI-009</a:t>
            </a:r>
          </a:p>
          <a:p>
            <a:pPr algn="l"/>
            <a:r>
              <a:rPr lang="en-US" sz="4800" dirty="0"/>
              <a:t>       </a:t>
            </a:r>
            <a:endParaRPr lang="en-US" b="1" dirty="0"/>
          </a:p>
        </p:txBody>
      </p:sp>
    </p:spTree>
    <p:extLst>
      <p:ext uri="{BB962C8B-B14F-4D97-AF65-F5344CB8AC3E}">
        <p14:creationId xmlns:p14="http://schemas.microsoft.com/office/powerpoint/2010/main" val="207323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D33C-DD8F-4B39-9F11-754458A14E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endParaRPr lang="en-US" dirty="0"/>
          </a:p>
        </p:txBody>
      </p:sp>
      <p:sp>
        <p:nvSpPr>
          <p:cNvPr id="3" name="Content Placeholder 2">
            <a:extLst>
              <a:ext uri="{FF2B5EF4-FFF2-40B4-BE49-F238E27FC236}">
                <a16:creationId xmlns:a16="http://schemas.microsoft.com/office/drawing/2014/main" id="{271376A4-7765-434F-8928-FA8731F342B0}"/>
              </a:ext>
            </a:extLst>
          </p:cNvPr>
          <p:cNvSpPr>
            <a:spLocks noGrp="1"/>
          </p:cNvSpPr>
          <p:nvPr>
            <p:ph idx="1"/>
          </p:nvPr>
        </p:nvSpPr>
        <p:spPr/>
        <p:txBody>
          <a:bodyPr>
            <a:normAutofit fontScale="92500" lnSpcReduction="10000"/>
          </a:bodyPr>
          <a:lstStyle/>
          <a:p>
            <a:r>
              <a:rPr lang="en-US" b="1" dirty="0"/>
              <a:t>Removing Unrelated and Less important Features:</a:t>
            </a:r>
          </a:p>
          <a:p>
            <a:r>
              <a:rPr lang="en-US" b="1" dirty="0"/>
              <a:t>Key Steps:</a:t>
            </a:r>
          </a:p>
          <a:p>
            <a:r>
              <a:rPr lang="en-US" b="1" dirty="0"/>
              <a:t>Feature Importance Analysis</a:t>
            </a:r>
            <a:r>
              <a:rPr lang="en-US" dirty="0"/>
              <a:t>:</a:t>
            </a:r>
          </a:p>
          <a:p>
            <a:pPr lvl="1">
              <a:buClr>
                <a:schemeClr val="tx1"/>
              </a:buClr>
              <a:buFont typeface="Arial" panose="020B0604020202020204" pitchFamily="34" charset="0"/>
              <a:buChar char="•"/>
            </a:pPr>
            <a:r>
              <a:rPr lang="en-US" dirty="0"/>
              <a:t>Use techniques like correlation analysis, feature importance scores from models (e.g., Decision Trees, Random Forest), or statistical tests to evaluate each feature's impact.</a:t>
            </a:r>
          </a:p>
          <a:p>
            <a:pPr marL="0" indent="0">
              <a:buClr>
                <a:schemeClr val="tx1"/>
              </a:buClr>
              <a:buNone/>
            </a:pPr>
            <a:r>
              <a:rPr lang="en-US" b="1" dirty="0"/>
              <a:t> Manual Selection</a:t>
            </a:r>
            <a:r>
              <a:rPr lang="en-US" dirty="0"/>
              <a:t>:</a:t>
            </a:r>
          </a:p>
          <a:p>
            <a:pPr lvl="1">
              <a:buClr>
                <a:schemeClr val="tx1"/>
              </a:buClr>
              <a:buFont typeface="Arial" panose="020B0604020202020204" pitchFamily="34" charset="0"/>
              <a:buChar char="•"/>
            </a:pPr>
            <a:r>
              <a:rPr lang="en-US" dirty="0"/>
              <a:t>Drop features that are irrelevant or redundant (e.g., IDs, unrelated categorical columns).</a:t>
            </a:r>
          </a:p>
          <a:p>
            <a:pPr marL="0" indent="0">
              <a:buClr>
                <a:schemeClr val="tx1"/>
              </a:buClr>
              <a:buNone/>
            </a:pPr>
            <a:r>
              <a:rPr lang="en-US" b="1" dirty="0"/>
              <a:t> Dimensionality Reduction</a:t>
            </a:r>
            <a:r>
              <a:rPr lang="en-US" dirty="0"/>
              <a:t>:</a:t>
            </a:r>
          </a:p>
          <a:p>
            <a:pPr lvl="1">
              <a:buClr>
                <a:schemeClr val="tx1"/>
              </a:buClr>
              <a:buFont typeface="Arial" panose="020B0604020202020204" pitchFamily="34" charset="0"/>
              <a:buChar char="•"/>
            </a:pPr>
            <a:r>
              <a:rPr lang="en-US" dirty="0"/>
              <a:t>Techniques like PCA (Principal Component Analysis) can help reduce feature dimensionality by transforming features into a smaller set of components.</a:t>
            </a:r>
          </a:p>
          <a:p>
            <a:pPr marL="0" indent="0">
              <a:buClr>
                <a:schemeClr val="tx1"/>
              </a:buClr>
              <a:buNone/>
            </a:pPr>
            <a:r>
              <a:rPr lang="en-US" b="1" dirty="0"/>
              <a:t> Domain Knowledge</a:t>
            </a:r>
            <a:r>
              <a:rPr lang="en-US" dirty="0"/>
              <a:t>:</a:t>
            </a:r>
          </a:p>
          <a:p>
            <a:pPr lvl="1">
              <a:buClr>
                <a:schemeClr val="tx1"/>
              </a:buClr>
              <a:buFont typeface="Arial" panose="020B0604020202020204" pitchFamily="34" charset="0"/>
              <a:buChar char="•"/>
            </a:pPr>
            <a:r>
              <a:rPr lang="en-US" dirty="0"/>
              <a:t>Use insights about the dataset to remove features that don't logically affect the target variable.</a:t>
            </a:r>
          </a:p>
          <a:p>
            <a:endParaRPr lang="en-US" b="1" dirty="0"/>
          </a:p>
        </p:txBody>
      </p:sp>
    </p:spTree>
    <p:extLst>
      <p:ext uri="{BB962C8B-B14F-4D97-AF65-F5344CB8AC3E}">
        <p14:creationId xmlns:p14="http://schemas.microsoft.com/office/powerpoint/2010/main" val="377203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16C1-96D1-4AAF-83FB-FDBF477A6A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9D5796BE-1911-40BC-A8CE-D64A9E04CE6E}"/>
              </a:ext>
            </a:extLst>
          </p:cNvPr>
          <p:cNvSpPr>
            <a:spLocks noGrp="1"/>
          </p:cNvSpPr>
          <p:nvPr>
            <p:ph idx="1"/>
          </p:nvPr>
        </p:nvSpPr>
        <p:spPr>
          <a:xfrm>
            <a:off x="1097280" y="1845733"/>
            <a:ext cx="10058400" cy="4446911"/>
          </a:xfrm>
        </p:spPr>
        <p:txBody>
          <a:bodyPr>
            <a:normAutofit/>
          </a:bodyPr>
          <a:lstStyle/>
          <a:p>
            <a:r>
              <a:rPr lang="en-US" b="1" dirty="0"/>
              <a:t> Detecting Outliers</a:t>
            </a:r>
          </a:p>
          <a:p>
            <a:r>
              <a:rPr lang="en-US" dirty="0"/>
              <a:t>Outliers are extreme values that deviate significantly from the rest of the data.</a:t>
            </a:r>
          </a:p>
          <a:p>
            <a:endParaRPr lang="en-US" dirty="0"/>
          </a:p>
          <a:p>
            <a:endParaRPr lang="en-US" dirty="0"/>
          </a:p>
          <a:p>
            <a:endParaRPr lang="en-US" dirty="0"/>
          </a:p>
          <a:p>
            <a:endParaRPr lang="en-US" dirty="0"/>
          </a:p>
          <a:p>
            <a:endParaRPr lang="en-US" dirty="0"/>
          </a:p>
          <a:p>
            <a:pPr marL="0" indent="0">
              <a:buNone/>
            </a:pPr>
            <a:r>
              <a:rPr lang="en-US" b="1" dirty="0"/>
              <a:t> </a:t>
            </a:r>
            <a:endParaRPr lang="en-US" dirty="0"/>
          </a:p>
          <a:p>
            <a:endParaRPr lang="en-US" dirty="0"/>
          </a:p>
        </p:txBody>
      </p:sp>
      <p:pic>
        <p:nvPicPr>
          <p:cNvPr id="4" name="Picture 3">
            <a:extLst>
              <a:ext uri="{FF2B5EF4-FFF2-40B4-BE49-F238E27FC236}">
                <a16:creationId xmlns:a16="http://schemas.microsoft.com/office/drawing/2014/main" id="{4FD72D1D-2325-4E29-B4B3-FBD82F9F07B3}"/>
              </a:ext>
            </a:extLst>
          </p:cNvPr>
          <p:cNvPicPr>
            <a:picLocks noChangeAspect="1"/>
          </p:cNvPicPr>
          <p:nvPr/>
        </p:nvPicPr>
        <p:blipFill>
          <a:blip r:embed="rId2"/>
          <a:stretch>
            <a:fillRect/>
          </a:stretch>
        </p:blipFill>
        <p:spPr>
          <a:xfrm>
            <a:off x="1036320" y="2654709"/>
            <a:ext cx="9426757" cy="3539614"/>
          </a:xfrm>
          <a:prstGeom prst="rect">
            <a:avLst/>
          </a:prstGeom>
        </p:spPr>
      </p:pic>
    </p:spTree>
    <p:extLst>
      <p:ext uri="{BB962C8B-B14F-4D97-AF65-F5344CB8AC3E}">
        <p14:creationId xmlns:p14="http://schemas.microsoft.com/office/powerpoint/2010/main" val="19754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16C1-96D1-4AAF-83FB-FDBF477A6A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9D5796BE-1911-40BC-A8CE-D64A9E04CE6E}"/>
              </a:ext>
            </a:extLst>
          </p:cNvPr>
          <p:cNvSpPr>
            <a:spLocks noGrp="1"/>
          </p:cNvSpPr>
          <p:nvPr>
            <p:ph idx="1"/>
          </p:nvPr>
        </p:nvSpPr>
        <p:spPr>
          <a:xfrm>
            <a:off x="1097280" y="1845733"/>
            <a:ext cx="10058400" cy="4446911"/>
          </a:xfrm>
        </p:spPr>
        <p:txBody>
          <a:bodyPr>
            <a:normAutofit/>
          </a:bodyPr>
          <a:lstStyle/>
          <a:p>
            <a:pPr marL="0" indent="0">
              <a:buNone/>
            </a:pPr>
            <a:r>
              <a:rPr lang="en-US" b="1" dirty="0"/>
              <a:t> Remove outliers</a:t>
            </a:r>
            <a:r>
              <a:rPr lang="en-US" dirty="0"/>
              <a:t>: Filter out rows containing outliers.</a:t>
            </a:r>
          </a:p>
          <a:p>
            <a:pPr marL="0" indent="0">
              <a:buNone/>
            </a:pPr>
            <a:endParaRPr lang="en-US" dirty="0"/>
          </a:p>
          <a:p>
            <a:endParaRPr lang="en-US" b="1" dirty="0"/>
          </a:p>
          <a:p>
            <a:endParaRPr lang="en-US" b="1" dirty="0"/>
          </a:p>
          <a:p>
            <a:endParaRPr lang="en-US" b="1" dirty="0"/>
          </a:p>
          <a:p>
            <a:endParaRPr lang="en-US" b="1" dirty="0"/>
          </a:p>
          <a:p>
            <a:endParaRPr lang="en-US" b="1" dirty="0"/>
          </a:p>
          <a:p>
            <a:endParaRPr lang="en-US" b="1" dirty="0"/>
          </a:p>
          <a:p>
            <a:r>
              <a:rPr lang="en-US" b="1" dirty="0"/>
              <a:t>Normalize the data</a:t>
            </a:r>
            <a:r>
              <a:rPr lang="en-US" dirty="0"/>
              <a:t>: Scale the remaining data using </a:t>
            </a:r>
            <a:r>
              <a:rPr lang="en-US" dirty="0" err="1"/>
              <a:t>MinMaxScaler</a:t>
            </a:r>
            <a:r>
              <a:rPr lang="en-US" dirty="0"/>
              <a:t> to ensure uniform contribution of features.</a:t>
            </a:r>
          </a:p>
          <a:p>
            <a:endParaRPr lang="en-US" dirty="0"/>
          </a:p>
          <a:p>
            <a:endParaRPr lang="en-US" dirty="0"/>
          </a:p>
        </p:txBody>
      </p:sp>
      <p:pic>
        <p:nvPicPr>
          <p:cNvPr id="5" name="Picture 4">
            <a:extLst>
              <a:ext uri="{FF2B5EF4-FFF2-40B4-BE49-F238E27FC236}">
                <a16:creationId xmlns:a16="http://schemas.microsoft.com/office/drawing/2014/main" id="{7FA87BAB-143D-499B-91AD-AF3C1A0C5F9B}"/>
              </a:ext>
            </a:extLst>
          </p:cNvPr>
          <p:cNvPicPr>
            <a:picLocks noChangeAspect="1"/>
          </p:cNvPicPr>
          <p:nvPr/>
        </p:nvPicPr>
        <p:blipFill>
          <a:blip r:embed="rId2"/>
          <a:stretch>
            <a:fillRect/>
          </a:stretch>
        </p:blipFill>
        <p:spPr>
          <a:xfrm>
            <a:off x="818479" y="2244213"/>
            <a:ext cx="9807790" cy="3045542"/>
          </a:xfrm>
          <a:prstGeom prst="rect">
            <a:avLst/>
          </a:prstGeom>
        </p:spPr>
      </p:pic>
    </p:spTree>
    <p:extLst>
      <p:ext uri="{BB962C8B-B14F-4D97-AF65-F5344CB8AC3E}">
        <p14:creationId xmlns:p14="http://schemas.microsoft.com/office/powerpoint/2010/main" val="420266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DECF-892C-4813-889D-ECE31C24DA2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Split the Dataset</a:t>
            </a:r>
          </a:p>
        </p:txBody>
      </p:sp>
      <p:sp>
        <p:nvSpPr>
          <p:cNvPr id="3" name="Content Placeholder 2">
            <a:extLst>
              <a:ext uri="{FF2B5EF4-FFF2-40B4-BE49-F238E27FC236}">
                <a16:creationId xmlns:a16="http://schemas.microsoft.com/office/drawing/2014/main" id="{D9AC3C7E-9F77-485E-B4EF-21C67AE7A9FA}"/>
              </a:ext>
            </a:extLst>
          </p:cNvPr>
          <p:cNvSpPr>
            <a:spLocks noGrp="1"/>
          </p:cNvSpPr>
          <p:nvPr>
            <p:ph idx="1"/>
          </p:nvPr>
        </p:nvSpPr>
        <p:spPr/>
        <p:txBody>
          <a:bodyPr/>
          <a:lstStyle/>
          <a:p>
            <a:r>
              <a:rPr lang="en-US" b="1" dirty="0"/>
              <a:t>Training the Model</a:t>
            </a:r>
            <a:r>
              <a:rPr lang="en-US" dirty="0"/>
              <a:t>:                                                                                                                                        The </a:t>
            </a:r>
            <a:r>
              <a:rPr lang="en-US" b="1" dirty="0"/>
              <a:t>training set</a:t>
            </a:r>
            <a:r>
              <a:rPr lang="en-US" dirty="0"/>
              <a:t> is used to teach the model. The model learns patterns, relationships, and weights based on this data.</a:t>
            </a:r>
          </a:p>
          <a:p>
            <a:r>
              <a:rPr lang="en-US" b="1" dirty="0"/>
              <a:t>Testing the Model</a:t>
            </a:r>
            <a:r>
              <a:rPr lang="en-US" dirty="0"/>
              <a:t>:                                                                                                                                       The </a:t>
            </a:r>
            <a:r>
              <a:rPr lang="en-US" b="1" dirty="0"/>
              <a:t>testing set</a:t>
            </a:r>
            <a:r>
              <a:rPr lang="en-US" dirty="0"/>
              <a:t> is a separate portion of the dataset that the model has never seen during training. This set evaluates how well the model generalizes to new, unseen data.</a:t>
            </a:r>
          </a:p>
          <a:p>
            <a:endParaRPr lang="en-US" dirty="0"/>
          </a:p>
        </p:txBody>
      </p:sp>
      <p:pic>
        <p:nvPicPr>
          <p:cNvPr id="5" name="Picture 4" descr="A screenshot of a computer code&#10;&#10;Description automatically generated">
            <a:extLst>
              <a:ext uri="{FF2B5EF4-FFF2-40B4-BE49-F238E27FC236}">
                <a16:creationId xmlns:a16="http://schemas.microsoft.com/office/drawing/2014/main" id="{E124B908-4E19-4F33-9CF0-3B1F0218F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700" y="3857414"/>
            <a:ext cx="9618980" cy="1730586"/>
          </a:xfrm>
          <a:prstGeom prst="rect">
            <a:avLst/>
          </a:prstGeom>
        </p:spPr>
      </p:pic>
    </p:spTree>
    <p:extLst>
      <p:ext uri="{BB962C8B-B14F-4D97-AF65-F5344CB8AC3E}">
        <p14:creationId xmlns:p14="http://schemas.microsoft.com/office/powerpoint/2010/main" val="286966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BC34-8785-43FA-AB79-DE388D0DDA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Split the Dataset</a:t>
            </a:r>
          </a:p>
        </p:txBody>
      </p:sp>
      <p:sp>
        <p:nvSpPr>
          <p:cNvPr id="3" name="Content Placeholder 2">
            <a:extLst>
              <a:ext uri="{FF2B5EF4-FFF2-40B4-BE49-F238E27FC236}">
                <a16:creationId xmlns:a16="http://schemas.microsoft.com/office/drawing/2014/main" id="{F0AB1825-90DD-4DB5-986A-A5E2B873FE1C}"/>
              </a:ext>
            </a:extLst>
          </p:cNvPr>
          <p:cNvSpPr>
            <a:spLocks noGrp="1"/>
          </p:cNvSpPr>
          <p:nvPr>
            <p:ph idx="1"/>
          </p:nvPr>
        </p:nvSpPr>
        <p:spPr/>
        <p:txBody>
          <a:bodyPr/>
          <a:lstStyle/>
          <a:p>
            <a:pPr marL="457200" indent="-457200">
              <a:buClrTx/>
              <a:buFont typeface="+mj-lt"/>
              <a:buAutoNum type="arabicPeriod"/>
            </a:pPr>
            <a:endParaRPr lang="en-US" b="1" dirty="0"/>
          </a:p>
          <a:p>
            <a:pPr marL="457200" indent="-457200">
              <a:buClrTx/>
              <a:buFont typeface="+mj-lt"/>
              <a:buAutoNum type="arabicPeriod"/>
            </a:pPr>
            <a:r>
              <a:rPr lang="en-US" b="1" dirty="0"/>
              <a:t>X : </a:t>
            </a:r>
            <a:r>
              <a:rPr lang="en-US" dirty="0"/>
              <a:t>Contains the independent variables (features like Area, Bedrooms, etc.).</a:t>
            </a:r>
          </a:p>
          <a:p>
            <a:pPr marL="457200" indent="-457200">
              <a:buClrTx/>
              <a:buFont typeface="+mj-lt"/>
              <a:buAutoNum type="arabicPeriod"/>
            </a:pPr>
            <a:r>
              <a:rPr lang="en-US" b="1" dirty="0"/>
              <a:t>Y : </a:t>
            </a:r>
            <a:r>
              <a:rPr lang="en-US" dirty="0"/>
              <a:t>Contains the dependent variable (target, like Price).</a:t>
            </a:r>
          </a:p>
          <a:p>
            <a:pPr marL="457200" indent="-457200">
              <a:buClrTx/>
              <a:buFont typeface="+mj-lt"/>
              <a:buAutoNum type="arabicPeriod"/>
            </a:pPr>
            <a:r>
              <a:rPr lang="en-US" b="1" dirty="0" err="1"/>
              <a:t>test_size</a:t>
            </a:r>
            <a:r>
              <a:rPr lang="en-US" b="1" dirty="0"/>
              <a:t>=0.3 : </a:t>
            </a:r>
            <a:r>
              <a:rPr lang="en-US" dirty="0"/>
              <a:t>Allocates 30% of the dataset to the test set and 70% to the training set.</a:t>
            </a:r>
          </a:p>
          <a:p>
            <a:pPr marL="457200" indent="-457200">
              <a:buClrTx/>
              <a:buFont typeface="+mj-lt"/>
              <a:buAutoNum type="arabicPeriod"/>
            </a:pPr>
            <a:r>
              <a:rPr lang="en-US" b="1" dirty="0"/>
              <a:t>Output</a:t>
            </a:r>
          </a:p>
          <a:p>
            <a:pPr>
              <a:buClrTx/>
              <a:buFont typeface="Arial" panose="020B0604020202020204" pitchFamily="34" charset="0"/>
              <a:buChar char="•"/>
            </a:pPr>
            <a:r>
              <a:rPr lang="en-US" b="1" dirty="0"/>
              <a:t>          </a:t>
            </a:r>
            <a:r>
              <a:rPr lang="en-US" b="1" dirty="0" err="1"/>
              <a:t>X_train</a:t>
            </a:r>
            <a:r>
              <a:rPr lang="en-US" b="1" dirty="0"/>
              <a:t> and </a:t>
            </a:r>
            <a:r>
              <a:rPr lang="en-US" b="1" dirty="0" err="1"/>
              <a:t>y_train</a:t>
            </a:r>
            <a:r>
              <a:rPr lang="en-US" b="1" dirty="0"/>
              <a:t>: </a:t>
            </a:r>
            <a:r>
              <a:rPr lang="en-US" dirty="0"/>
              <a:t>Training set (used to train the model).</a:t>
            </a:r>
          </a:p>
          <a:p>
            <a:pPr>
              <a:buClrTx/>
              <a:buFont typeface="Arial" panose="020B0604020202020204" pitchFamily="34" charset="0"/>
              <a:buChar char="•"/>
            </a:pPr>
            <a:r>
              <a:rPr lang="en-US" b="1" dirty="0"/>
              <a:t>          </a:t>
            </a:r>
            <a:r>
              <a:rPr lang="en-US" b="1" dirty="0" err="1"/>
              <a:t>X_test</a:t>
            </a:r>
            <a:r>
              <a:rPr lang="en-US" b="1" dirty="0"/>
              <a:t> and </a:t>
            </a:r>
            <a:r>
              <a:rPr lang="en-US" b="1" dirty="0" err="1"/>
              <a:t>y_test</a:t>
            </a:r>
            <a:r>
              <a:rPr lang="en-US" b="1" dirty="0"/>
              <a:t> : </a:t>
            </a:r>
            <a:r>
              <a:rPr lang="en-US" dirty="0"/>
              <a:t>Testing set (used to evaluate the model).</a:t>
            </a:r>
            <a:endParaRPr lang="en-US" b="1" dirty="0"/>
          </a:p>
        </p:txBody>
      </p:sp>
    </p:spTree>
    <p:extLst>
      <p:ext uri="{BB962C8B-B14F-4D97-AF65-F5344CB8AC3E}">
        <p14:creationId xmlns:p14="http://schemas.microsoft.com/office/powerpoint/2010/main" val="367105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F192-B7E7-42A4-B923-DF3A87199D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of Linear Regression</a:t>
            </a:r>
          </a:p>
        </p:txBody>
      </p:sp>
      <p:sp>
        <p:nvSpPr>
          <p:cNvPr id="3" name="Content Placeholder 2">
            <a:extLst>
              <a:ext uri="{FF2B5EF4-FFF2-40B4-BE49-F238E27FC236}">
                <a16:creationId xmlns:a16="http://schemas.microsoft.com/office/drawing/2014/main" id="{FBDE794B-EB7C-4671-87EB-C8A26C7AAC7F}"/>
              </a:ext>
            </a:extLst>
          </p:cNvPr>
          <p:cNvSpPr>
            <a:spLocks noGrp="1"/>
          </p:cNvSpPr>
          <p:nvPr>
            <p:ph idx="1"/>
          </p:nvPr>
        </p:nvSpPr>
        <p:spPr/>
        <p:txBody>
          <a:bodyPr/>
          <a:lstStyle/>
          <a:p>
            <a:r>
              <a:rPr lang="en-US" dirty="0"/>
              <a:t>Linear Regression is a supervised learning algorithm used to model the relationship between independent variables (features) and a dependent variable (target) by fitting a straight line.</a:t>
            </a:r>
          </a:p>
          <a:p>
            <a:r>
              <a:rPr lang="en-US" b="1" dirty="0"/>
              <a:t>Implementation:</a:t>
            </a:r>
          </a:p>
          <a:p>
            <a:endParaRPr lang="en-US" b="1" dirty="0"/>
          </a:p>
        </p:txBody>
      </p:sp>
      <p:pic>
        <p:nvPicPr>
          <p:cNvPr id="4" name="Picture 3">
            <a:extLst>
              <a:ext uri="{FF2B5EF4-FFF2-40B4-BE49-F238E27FC236}">
                <a16:creationId xmlns:a16="http://schemas.microsoft.com/office/drawing/2014/main" id="{FAF225AA-AA18-489A-8E6A-5A84195A18A4}"/>
              </a:ext>
            </a:extLst>
          </p:cNvPr>
          <p:cNvPicPr>
            <a:picLocks noChangeAspect="1"/>
          </p:cNvPicPr>
          <p:nvPr/>
        </p:nvPicPr>
        <p:blipFill>
          <a:blip r:embed="rId2"/>
          <a:stretch>
            <a:fillRect/>
          </a:stretch>
        </p:blipFill>
        <p:spPr>
          <a:xfrm>
            <a:off x="1663700" y="3139382"/>
            <a:ext cx="8470900" cy="2423218"/>
          </a:xfrm>
          <a:prstGeom prst="rect">
            <a:avLst/>
          </a:prstGeom>
        </p:spPr>
      </p:pic>
    </p:spTree>
    <p:extLst>
      <p:ext uri="{BB962C8B-B14F-4D97-AF65-F5344CB8AC3E}">
        <p14:creationId xmlns:p14="http://schemas.microsoft.com/office/powerpoint/2010/main" val="390247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ED89-A5BB-472B-8B7D-459BE0330F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Evaluate the Model</a:t>
            </a:r>
          </a:p>
        </p:txBody>
      </p:sp>
      <p:sp>
        <p:nvSpPr>
          <p:cNvPr id="3" name="Content Placeholder 2">
            <a:extLst>
              <a:ext uri="{FF2B5EF4-FFF2-40B4-BE49-F238E27FC236}">
                <a16:creationId xmlns:a16="http://schemas.microsoft.com/office/drawing/2014/main" id="{01F67F3C-CD84-4B9B-AD28-6CFD678B8D76}"/>
              </a:ext>
            </a:extLst>
          </p:cNvPr>
          <p:cNvSpPr>
            <a:spLocks noGrp="1"/>
          </p:cNvSpPr>
          <p:nvPr>
            <p:ph idx="1"/>
          </p:nvPr>
        </p:nvSpPr>
        <p:spPr/>
        <p:txBody>
          <a:bodyPr/>
          <a:lstStyle/>
          <a:p>
            <a:r>
              <a:rPr lang="en-US" dirty="0"/>
              <a:t>To evaluate a Linear Regression model, key metrics include </a:t>
            </a:r>
            <a:r>
              <a:rPr lang="en-US" b="1" dirty="0"/>
              <a:t>Mean Squared Error (MSE)</a:t>
            </a:r>
            <a:r>
              <a:rPr lang="en-US" dirty="0"/>
              <a:t>, which measures the average squared difference between actual and predicted values, and </a:t>
            </a:r>
            <a:r>
              <a:rPr lang="en-US" b="1" dirty="0"/>
              <a:t>R-squared (R²)</a:t>
            </a:r>
            <a:r>
              <a:rPr lang="en-US" dirty="0"/>
              <a:t>, which indicates the proportion of variance in the target variable explained by the model. A lower MSE and higher R² suggest better model performance.</a:t>
            </a:r>
          </a:p>
          <a:p>
            <a:endParaRPr lang="en-US" dirty="0"/>
          </a:p>
        </p:txBody>
      </p:sp>
      <p:pic>
        <p:nvPicPr>
          <p:cNvPr id="5" name="Picture 4">
            <a:extLst>
              <a:ext uri="{FF2B5EF4-FFF2-40B4-BE49-F238E27FC236}">
                <a16:creationId xmlns:a16="http://schemas.microsoft.com/office/drawing/2014/main" id="{8AC7841F-C91E-4172-9508-39AAB0CEA62D}"/>
              </a:ext>
            </a:extLst>
          </p:cNvPr>
          <p:cNvPicPr>
            <a:picLocks noChangeAspect="1"/>
          </p:cNvPicPr>
          <p:nvPr/>
        </p:nvPicPr>
        <p:blipFill>
          <a:blip r:embed="rId2"/>
          <a:stretch>
            <a:fillRect/>
          </a:stretch>
        </p:blipFill>
        <p:spPr>
          <a:xfrm>
            <a:off x="1097280" y="3022338"/>
            <a:ext cx="4044991" cy="2690204"/>
          </a:xfrm>
          <a:prstGeom prst="rect">
            <a:avLst/>
          </a:prstGeom>
        </p:spPr>
      </p:pic>
      <p:pic>
        <p:nvPicPr>
          <p:cNvPr id="6" name="Picture 5">
            <a:extLst>
              <a:ext uri="{FF2B5EF4-FFF2-40B4-BE49-F238E27FC236}">
                <a16:creationId xmlns:a16="http://schemas.microsoft.com/office/drawing/2014/main" id="{8AFC0266-95C2-46B6-AF5C-89E63ECEA430}"/>
              </a:ext>
            </a:extLst>
          </p:cNvPr>
          <p:cNvPicPr>
            <a:picLocks noChangeAspect="1"/>
          </p:cNvPicPr>
          <p:nvPr/>
        </p:nvPicPr>
        <p:blipFill>
          <a:blip r:embed="rId3"/>
          <a:stretch>
            <a:fillRect/>
          </a:stretch>
        </p:blipFill>
        <p:spPr>
          <a:xfrm>
            <a:off x="5231110" y="3022338"/>
            <a:ext cx="6134632" cy="2955130"/>
          </a:xfrm>
          <a:prstGeom prst="rect">
            <a:avLst/>
          </a:prstGeom>
        </p:spPr>
      </p:pic>
    </p:spTree>
    <p:extLst>
      <p:ext uri="{BB962C8B-B14F-4D97-AF65-F5344CB8AC3E}">
        <p14:creationId xmlns:p14="http://schemas.microsoft.com/office/powerpoint/2010/main" val="217554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D927-B529-438C-A265-039390F805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Evaluate the Model</a:t>
            </a:r>
            <a:endParaRPr lang="en-US" dirty="0"/>
          </a:p>
        </p:txBody>
      </p:sp>
      <p:sp>
        <p:nvSpPr>
          <p:cNvPr id="3" name="Content Placeholder 2">
            <a:extLst>
              <a:ext uri="{FF2B5EF4-FFF2-40B4-BE49-F238E27FC236}">
                <a16:creationId xmlns:a16="http://schemas.microsoft.com/office/drawing/2014/main" id="{61F51F66-C4F6-47CF-90D5-1E1B717F9A2A}"/>
              </a:ext>
            </a:extLst>
          </p:cNvPr>
          <p:cNvSpPr>
            <a:spLocks noGrp="1"/>
          </p:cNvSpPr>
          <p:nvPr>
            <p:ph idx="1"/>
          </p:nvPr>
        </p:nvSpPr>
        <p:spPr/>
        <p:txBody>
          <a:bodyPr/>
          <a:lstStyle/>
          <a:p>
            <a:r>
              <a:rPr lang="en-US" b="1" dirty="0"/>
              <a:t>By Visualization</a:t>
            </a:r>
          </a:p>
          <a:p>
            <a:endParaRPr lang="en-US" b="1" dirty="0"/>
          </a:p>
        </p:txBody>
      </p:sp>
      <p:pic>
        <p:nvPicPr>
          <p:cNvPr id="4" name="Picture 3">
            <a:extLst>
              <a:ext uri="{FF2B5EF4-FFF2-40B4-BE49-F238E27FC236}">
                <a16:creationId xmlns:a16="http://schemas.microsoft.com/office/drawing/2014/main" id="{89AFC9E8-2992-4590-9AAC-8664A369B9A3}"/>
              </a:ext>
            </a:extLst>
          </p:cNvPr>
          <p:cNvPicPr>
            <a:picLocks noChangeAspect="1"/>
          </p:cNvPicPr>
          <p:nvPr/>
        </p:nvPicPr>
        <p:blipFill>
          <a:blip r:embed="rId2"/>
          <a:stretch>
            <a:fillRect/>
          </a:stretch>
        </p:blipFill>
        <p:spPr>
          <a:xfrm>
            <a:off x="2975337" y="2057402"/>
            <a:ext cx="6302286" cy="3920066"/>
          </a:xfrm>
          <a:prstGeom prst="rect">
            <a:avLst/>
          </a:prstGeom>
        </p:spPr>
      </p:pic>
    </p:spTree>
    <p:extLst>
      <p:ext uri="{BB962C8B-B14F-4D97-AF65-F5344CB8AC3E}">
        <p14:creationId xmlns:p14="http://schemas.microsoft.com/office/powerpoint/2010/main" val="26468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FBF5-AB6E-46FE-B5E1-C688B03104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Save the Model</a:t>
            </a:r>
          </a:p>
        </p:txBody>
      </p:sp>
      <p:sp>
        <p:nvSpPr>
          <p:cNvPr id="3" name="Content Placeholder 2">
            <a:extLst>
              <a:ext uri="{FF2B5EF4-FFF2-40B4-BE49-F238E27FC236}">
                <a16:creationId xmlns:a16="http://schemas.microsoft.com/office/drawing/2014/main" id="{B1920531-65F3-4782-99B3-04C008EBF095}"/>
              </a:ext>
            </a:extLst>
          </p:cNvPr>
          <p:cNvSpPr>
            <a:spLocks noGrp="1"/>
          </p:cNvSpPr>
          <p:nvPr>
            <p:ph idx="1"/>
          </p:nvPr>
        </p:nvSpPr>
        <p:spPr/>
        <p:txBody>
          <a:bodyPr/>
          <a:lstStyle/>
          <a:p>
            <a:endParaRPr lang="en-US" dirty="0"/>
          </a:p>
          <a:p>
            <a:r>
              <a:rPr lang="en-US" dirty="0"/>
              <a:t>We save the trained machine learning model to avoid retraining it every time we want to make predictions, which saves computational resources and time. This allows the model to be reused for predictions, deployed in applications, or shared with others.</a:t>
            </a:r>
          </a:p>
          <a:p>
            <a:endParaRPr lang="en-US" dirty="0"/>
          </a:p>
        </p:txBody>
      </p:sp>
      <p:pic>
        <p:nvPicPr>
          <p:cNvPr id="4" name="Picture 3">
            <a:extLst>
              <a:ext uri="{FF2B5EF4-FFF2-40B4-BE49-F238E27FC236}">
                <a16:creationId xmlns:a16="http://schemas.microsoft.com/office/drawing/2014/main" id="{555F07DF-B58D-4E9C-BB5F-42996AF47771}"/>
              </a:ext>
            </a:extLst>
          </p:cNvPr>
          <p:cNvPicPr>
            <a:picLocks noChangeAspect="1"/>
          </p:cNvPicPr>
          <p:nvPr/>
        </p:nvPicPr>
        <p:blipFill>
          <a:blip r:embed="rId2"/>
          <a:stretch>
            <a:fillRect/>
          </a:stretch>
        </p:blipFill>
        <p:spPr>
          <a:xfrm>
            <a:off x="2781300" y="3146164"/>
            <a:ext cx="6261100" cy="2086236"/>
          </a:xfrm>
          <a:prstGeom prst="rect">
            <a:avLst/>
          </a:prstGeom>
        </p:spPr>
      </p:pic>
    </p:spTree>
    <p:extLst>
      <p:ext uri="{BB962C8B-B14F-4D97-AF65-F5344CB8AC3E}">
        <p14:creationId xmlns:p14="http://schemas.microsoft.com/office/powerpoint/2010/main" val="130989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F624-7727-4E41-8CDB-10C3A7F061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Flask Application Setup</a:t>
            </a:r>
          </a:p>
        </p:txBody>
      </p:sp>
      <p:sp>
        <p:nvSpPr>
          <p:cNvPr id="3" name="Content Placeholder 2">
            <a:extLst>
              <a:ext uri="{FF2B5EF4-FFF2-40B4-BE49-F238E27FC236}">
                <a16:creationId xmlns:a16="http://schemas.microsoft.com/office/drawing/2014/main" id="{6053B8A3-925A-4E64-9432-D0EC9776CB80}"/>
              </a:ext>
            </a:extLst>
          </p:cNvPr>
          <p:cNvSpPr>
            <a:spLocks noGrp="1"/>
          </p:cNvSpPr>
          <p:nvPr>
            <p:ph idx="1"/>
          </p:nvPr>
        </p:nvSpPr>
        <p:spPr/>
        <p:txBody>
          <a:bodyPr/>
          <a:lstStyle/>
          <a:p>
            <a:pPr marL="457200" indent="-457200">
              <a:buClrTx/>
              <a:buFont typeface="+mj-lt"/>
              <a:buAutoNum type="arabicPeriod"/>
            </a:pPr>
            <a:r>
              <a:rPr lang="en-US" b="1" dirty="0"/>
              <a:t>Flask Setup</a:t>
            </a:r>
            <a:r>
              <a:rPr lang="en-US" dirty="0"/>
              <a:t>:</a:t>
            </a:r>
          </a:p>
          <a:p>
            <a:pPr marL="0" indent="0">
              <a:buClrTx/>
              <a:buNone/>
            </a:pPr>
            <a:r>
              <a:rPr lang="en-US" dirty="0"/>
              <a:t>                             Flask install with (pip install flask)</a:t>
            </a:r>
          </a:p>
          <a:p>
            <a:pPr marL="0" indent="0">
              <a:buClrTx/>
              <a:buNone/>
            </a:pPr>
            <a:r>
              <a:rPr lang="en-US" dirty="0"/>
              <a:t>                             Create a new python file (app.py)</a:t>
            </a:r>
          </a:p>
          <a:p>
            <a:pPr marL="457200" indent="-457200">
              <a:buClrTx/>
              <a:buAutoNum type="arabicPeriod" startAt="2"/>
            </a:pPr>
            <a:r>
              <a:rPr lang="en-US" b="1" dirty="0"/>
              <a:t>Loading the Save </a:t>
            </a:r>
          </a:p>
          <a:p>
            <a:pPr marL="0" indent="0">
              <a:buClrTx/>
              <a:buNone/>
            </a:pPr>
            <a:r>
              <a:rPr lang="en-US" b="1" dirty="0"/>
              <a:t>                             </a:t>
            </a:r>
            <a:r>
              <a:rPr lang="en-US" dirty="0"/>
              <a:t>Load the save model in flask app</a:t>
            </a:r>
          </a:p>
          <a:p>
            <a:pPr marL="0" indent="0">
              <a:buClrTx/>
              <a:buNone/>
            </a:pPr>
            <a:endParaRPr lang="en-US" dirty="0"/>
          </a:p>
        </p:txBody>
      </p:sp>
      <p:pic>
        <p:nvPicPr>
          <p:cNvPr id="6" name="Picture 5">
            <a:extLst>
              <a:ext uri="{FF2B5EF4-FFF2-40B4-BE49-F238E27FC236}">
                <a16:creationId xmlns:a16="http://schemas.microsoft.com/office/drawing/2014/main" id="{340E0CDF-6764-47F8-944E-97780E1F5619}"/>
              </a:ext>
            </a:extLst>
          </p:cNvPr>
          <p:cNvPicPr>
            <a:picLocks noChangeAspect="1"/>
          </p:cNvPicPr>
          <p:nvPr/>
        </p:nvPicPr>
        <p:blipFill>
          <a:blip r:embed="rId2"/>
          <a:stretch>
            <a:fillRect/>
          </a:stretch>
        </p:blipFill>
        <p:spPr>
          <a:xfrm>
            <a:off x="1689100" y="4210865"/>
            <a:ext cx="6095999" cy="1516835"/>
          </a:xfrm>
          <a:prstGeom prst="rect">
            <a:avLst/>
          </a:prstGeom>
        </p:spPr>
      </p:pic>
    </p:spTree>
    <p:extLst>
      <p:ext uri="{BB962C8B-B14F-4D97-AF65-F5344CB8AC3E}">
        <p14:creationId xmlns:p14="http://schemas.microsoft.com/office/powerpoint/2010/main" val="582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D9C2-CB65-4D68-B2EC-8DF7210F48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Regression Model?</a:t>
            </a:r>
          </a:p>
        </p:txBody>
      </p:sp>
      <p:sp>
        <p:nvSpPr>
          <p:cNvPr id="3" name="Content Placeholder 2">
            <a:extLst>
              <a:ext uri="{FF2B5EF4-FFF2-40B4-BE49-F238E27FC236}">
                <a16:creationId xmlns:a16="http://schemas.microsoft.com/office/drawing/2014/main" id="{1CEAF1FE-A878-42EB-BB65-B0A4DE62576D}"/>
              </a:ext>
            </a:extLst>
          </p:cNvPr>
          <p:cNvSpPr>
            <a:spLocks noGrp="1"/>
          </p:cNvSpPr>
          <p:nvPr>
            <p:ph idx="1"/>
          </p:nvPr>
        </p:nvSpPr>
        <p:spPr>
          <a:xfrm>
            <a:off x="1097280" y="1845734"/>
            <a:ext cx="10058400" cy="4272262"/>
          </a:xfrm>
        </p:spPr>
        <p:txBody>
          <a:bodyPr>
            <a:normAutofit/>
          </a:bodyPr>
          <a:lstStyle/>
          <a:p>
            <a:r>
              <a:rPr lang="en-US" b="1" dirty="0"/>
              <a:t>Definition</a:t>
            </a:r>
            <a:r>
              <a:rPr lang="en-US" dirty="0"/>
              <a:t>: A statistical model used to predict a continuous outcome based on one or more input variables.</a:t>
            </a:r>
          </a:p>
          <a:p>
            <a:r>
              <a:rPr lang="en-US" dirty="0"/>
              <a:t>Establish a relationship between independent variables (features) and a dependent variable (target) for prediction.</a:t>
            </a:r>
          </a:p>
          <a:p>
            <a:r>
              <a:rPr lang="en-US" b="1" dirty="0"/>
              <a:t>Key Components</a:t>
            </a:r>
            <a:r>
              <a:rPr lang="en-US" dirty="0"/>
              <a:t>:</a:t>
            </a:r>
          </a:p>
          <a:p>
            <a:r>
              <a:rPr lang="en-US" b="1" dirty="0"/>
              <a:t>Dependent Variable (Y)</a:t>
            </a:r>
            <a:r>
              <a:rPr lang="en-US" dirty="0"/>
              <a:t>: The value to predict (e.g., house price).</a:t>
            </a:r>
          </a:p>
          <a:p>
            <a:r>
              <a:rPr lang="en-US" b="1" dirty="0"/>
              <a:t>Independent Variables (X)</a:t>
            </a:r>
            <a:r>
              <a:rPr lang="en-US" dirty="0"/>
              <a:t>: Features used for prediction (e.g., area, bedrooms).</a:t>
            </a:r>
          </a:p>
          <a:p>
            <a:r>
              <a:rPr lang="en-US" b="1" dirty="0"/>
              <a:t>How It Works</a:t>
            </a:r>
            <a:r>
              <a:rPr lang="en-US" dirty="0"/>
              <a:t>:</a:t>
            </a:r>
          </a:p>
          <a:p>
            <a:r>
              <a:rPr lang="en-US" b="1" dirty="0"/>
              <a:t>Training</a:t>
            </a:r>
            <a:r>
              <a:rPr lang="en-US" dirty="0"/>
              <a:t>: Learning the relationship between inputs and output from data.</a:t>
            </a:r>
          </a:p>
          <a:p>
            <a:r>
              <a:rPr lang="en-US" b="1" dirty="0"/>
              <a:t>Prediction</a:t>
            </a:r>
            <a:r>
              <a:rPr lang="en-US" dirty="0"/>
              <a:t>: Predicting the outcome for new inputs using the learned model.</a:t>
            </a:r>
          </a:p>
          <a:p>
            <a:endParaRPr lang="en-US" dirty="0"/>
          </a:p>
          <a:p>
            <a:endParaRPr lang="en-US" dirty="0"/>
          </a:p>
        </p:txBody>
      </p:sp>
    </p:spTree>
    <p:extLst>
      <p:ext uri="{BB962C8B-B14F-4D97-AF65-F5344CB8AC3E}">
        <p14:creationId xmlns:p14="http://schemas.microsoft.com/office/powerpoint/2010/main" val="404777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52F8-6634-441D-83D5-3C3D26A234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Flask Routes</a:t>
            </a:r>
          </a:p>
        </p:txBody>
      </p:sp>
      <p:sp>
        <p:nvSpPr>
          <p:cNvPr id="4" name="Rectangle 1">
            <a:extLst>
              <a:ext uri="{FF2B5EF4-FFF2-40B4-BE49-F238E27FC236}">
                <a16:creationId xmlns:a16="http://schemas.microsoft.com/office/drawing/2014/main" id="{2592212C-B3E9-468A-89BC-62A9F4EB8AC8}"/>
              </a:ext>
            </a:extLst>
          </p:cNvPr>
          <p:cNvSpPr>
            <a:spLocks noGrp="1" noChangeArrowheads="1"/>
          </p:cNvSpPr>
          <p:nvPr>
            <p:ph idx="1"/>
          </p:nvPr>
        </p:nvSpPr>
        <p:spPr bwMode="auto">
          <a:xfrm>
            <a:off x="1224280" y="1737360"/>
            <a:ext cx="94907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Home Route (index.html)</a:t>
            </a:r>
            <a:r>
              <a:rPr kumimoji="0" lang="en-US" altLang="en-US" sz="1800" b="0" i="0" u="none" strike="noStrike" cap="none" normalizeH="0" baseline="0" dirty="0">
                <a:ln>
                  <a:noFill/>
                </a:ln>
                <a:solidFill>
                  <a:schemeClr val="tx1"/>
                </a:solidFill>
                <a:effectLst/>
                <a:latin typeface="Arial" panose="020B0604020202020204" pitchFamily="34" charset="0"/>
              </a:rPr>
              <a:t>: A simple HTML page to take user input.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Route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Handle POST request from the user to get inputs (Area, Bedrooms, etc.)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Predict the house price based on input using the trained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2D895A4-09D6-4223-BCD8-3143E2B1A77B}"/>
              </a:ext>
            </a:extLst>
          </p:cNvPr>
          <p:cNvPicPr>
            <a:picLocks noChangeAspect="1"/>
          </p:cNvPicPr>
          <p:nvPr/>
        </p:nvPicPr>
        <p:blipFill>
          <a:blip r:embed="rId2"/>
          <a:stretch>
            <a:fillRect/>
          </a:stretch>
        </p:blipFill>
        <p:spPr>
          <a:xfrm>
            <a:off x="1739900" y="3634672"/>
            <a:ext cx="7823200" cy="2207328"/>
          </a:xfrm>
          <a:prstGeom prst="rect">
            <a:avLst/>
          </a:prstGeom>
        </p:spPr>
      </p:pic>
    </p:spTree>
    <p:extLst>
      <p:ext uri="{BB962C8B-B14F-4D97-AF65-F5344CB8AC3E}">
        <p14:creationId xmlns:p14="http://schemas.microsoft.com/office/powerpoint/2010/main" val="1880422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9572-AFDA-4FCD-8083-29EB0E4660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HTML Form (index.html)</a:t>
            </a:r>
          </a:p>
        </p:txBody>
      </p:sp>
      <p:sp>
        <p:nvSpPr>
          <p:cNvPr id="3" name="Content Placeholder 2">
            <a:extLst>
              <a:ext uri="{FF2B5EF4-FFF2-40B4-BE49-F238E27FC236}">
                <a16:creationId xmlns:a16="http://schemas.microsoft.com/office/drawing/2014/main" id="{9D320E47-9F54-4E76-85EE-2C3595E52111}"/>
              </a:ext>
            </a:extLst>
          </p:cNvPr>
          <p:cNvSpPr>
            <a:spLocks noGrp="1"/>
          </p:cNvSpPr>
          <p:nvPr>
            <p:ph idx="1"/>
          </p:nvPr>
        </p:nvSpPr>
        <p:spPr/>
        <p:txBody>
          <a:bodyPr/>
          <a:lstStyle/>
          <a:p>
            <a:r>
              <a:rPr lang="en-US" b="1" dirty="0"/>
              <a:t>User Inputs</a:t>
            </a:r>
            <a:r>
              <a:rPr lang="en-US" dirty="0"/>
              <a:t>: Form to accept Area, Bedrooms, and other relevant features.</a:t>
            </a:r>
          </a:p>
          <a:p>
            <a:endParaRPr lang="en-US" dirty="0"/>
          </a:p>
        </p:txBody>
      </p:sp>
      <p:pic>
        <p:nvPicPr>
          <p:cNvPr id="4" name="Picture 3">
            <a:extLst>
              <a:ext uri="{FF2B5EF4-FFF2-40B4-BE49-F238E27FC236}">
                <a16:creationId xmlns:a16="http://schemas.microsoft.com/office/drawing/2014/main" id="{699A7F85-6EB3-440E-8A7B-5B1E540CED26}"/>
              </a:ext>
            </a:extLst>
          </p:cNvPr>
          <p:cNvPicPr>
            <a:picLocks noChangeAspect="1"/>
          </p:cNvPicPr>
          <p:nvPr/>
        </p:nvPicPr>
        <p:blipFill>
          <a:blip r:embed="rId2"/>
          <a:stretch>
            <a:fillRect/>
          </a:stretch>
        </p:blipFill>
        <p:spPr>
          <a:xfrm>
            <a:off x="1219201" y="2428540"/>
            <a:ext cx="10058400" cy="3440554"/>
          </a:xfrm>
          <a:prstGeom prst="rect">
            <a:avLst/>
          </a:prstGeom>
        </p:spPr>
      </p:pic>
    </p:spTree>
    <p:extLst>
      <p:ext uri="{BB962C8B-B14F-4D97-AF65-F5344CB8AC3E}">
        <p14:creationId xmlns:p14="http://schemas.microsoft.com/office/powerpoint/2010/main" val="46353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6D8E-4260-48CB-B6BE-6A99F70323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Running the Flask App</a:t>
            </a:r>
          </a:p>
        </p:txBody>
      </p:sp>
      <p:sp>
        <p:nvSpPr>
          <p:cNvPr id="3" name="Content Placeholder 2">
            <a:extLst>
              <a:ext uri="{FF2B5EF4-FFF2-40B4-BE49-F238E27FC236}">
                <a16:creationId xmlns:a16="http://schemas.microsoft.com/office/drawing/2014/main" id="{7147E51F-13E8-4BC5-843E-1890B5AD6D39}"/>
              </a:ext>
            </a:extLst>
          </p:cNvPr>
          <p:cNvSpPr>
            <a:spLocks noGrp="1"/>
          </p:cNvSpPr>
          <p:nvPr>
            <p:ph idx="1"/>
          </p:nvPr>
        </p:nvSpPr>
        <p:spPr/>
        <p:txBody>
          <a:bodyPr/>
          <a:lstStyle/>
          <a:p>
            <a:endParaRPr lang="en-US" b="1" dirty="0"/>
          </a:p>
          <a:p>
            <a:r>
              <a:rPr lang="en-US" b="1" dirty="0"/>
              <a:t>Starting the Flask server</a:t>
            </a:r>
            <a:r>
              <a:rPr lang="en-US" dirty="0"/>
              <a:t>:</a:t>
            </a:r>
          </a:p>
          <a:p>
            <a:r>
              <a:rPr lang="en-US" dirty="0"/>
              <a:t>                                       </a:t>
            </a:r>
          </a:p>
          <a:p>
            <a:r>
              <a:rPr lang="en-US" dirty="0"/>
              <a:t>                                           Run the application with: </a:t>
            </a:r>
            <a:r>
              <a:rPr lang="en-US" b="1" dirty="0"/>
              <a:t>python app.py</a:t>
            </a:r>
          </a:p>
          <a:p>
            <a:r>
              <a:rPr lang="en-US" b="1" dirty="0"/>
              <a:t>                                          </a:t>
            </a:r>
            <a:r>
              <a:rPr lang="en-US" dirty="0"/>
              <a:t>Open the browser at http://127.0.0.1:5000/  to interact with the model.</a:t>
            </a:r>
            <a:endParaRPr lang="en-US" b="1" dirty="0"/>
          </a:p>
        </p:txBody>
      </p:sp>
    </p:spTree>
    <p:extLst>
      <p:ext uri="{BB962C8B-B14F-4D97-AF65-F5344CB8AC3E}">
        <p14:creationId xmlns:p14="http://schemas.microsoft.com/office/powerpoint/2010/main" val="2671372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105B-930D-44DF-B9B0-C66559A7D4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Prediction and Result</a:t>
            </a:r>
          </a:p>
        </p:txBody>
      </p:sp>
      <p:pic>
        <p:nvPicPr>
          <p:cNvPr id="4" name="Content Placeholder 3">
            <a:extLst>
              <a:ext uri="{FF2B5EF4-FFF2-40B4-BE49-F238E27FC236}">
                <a16:creationId xmlns:a16="http://schemas.microsoft.com/office/drawing/2014/main" id="{97FCA986-6F0B-4702-A2EA-4D719C9916ED}"/>
              </a:ext>
            </a:extLst>
          </p:cNvPr>
          <p:cNvPicPr>
            <a:picLocks noGrp="1" noChangeAspect="1"/>
          </p:cNvPicPr>
          <p:nvPr>
            <p:ph idx="1"/>
          </p:nvPr>
        </p:nvPicPr>
        <p:blipFill>
          <a:blip r:embed="rId2"/>
          <a:stretch>
            <a:fillRect/>
          </a:stretch>
        </p:blipFill>
        <p:spPr>
          <a:xfrm>
            <a:off x="1097280" y="1968345"/>
            <a:ext cx="10058400" cy="2921309"/>
          </a:xfrm>
          <a:prstGeom prst="rect">
            <a:avLst/>
          </a:prstGeom>
        </p:spPr>
      </p:pic>
      <p:pic>
        <p:nvPicPr>
          <p:cNvPr id="5" name="Picture 4">
            <a:extLst>
              <a:ext uri="{FF2B5EF4-FFF2-40B4-BE49-F238E27FC236}">
                <a16:creationId xmlns:a16="http://schemas.microsoft.com/office/drawing/2014/main" id="{6372CD5A-42D0-49E7-A320-CB637F9A575F}"/>
              </a:ext>
            </a:extLst>
          </p:cNvPr>
          <p:cNvPicPr>
            <a:picLocks noChangeAspect="1"/>
          </p:cNvPicPr>
          <p:nvPr/>
        </p:nvPicPr>
        <p:blipFill>
          <a:blip r:embed="rId3"/>
          <a:stretch>
            <a:fillRect/>
          </a:stretch>
        </p:blipFill>
        <p:spPr>
          <a:xfrm>
            <a:off x="758190" y="4889654"/>
            <a:ext cx="10736580" cy="776515"/>
          </a:xfrm>
          <a:prstGeom prst="rect">
            <a:avLst/>
          </a:prstGeom>
        </p:spPr>
      </p:pic>
    </p:spTree>
    <p:extLst>
      <p:ext uri="{BB962C8B-B14F-4D97-AF65-F5344CB8AC3E}">
        <p14:creationId xmlns:p14="http://schemas.microsoft.com/office/powerpoint/2010/main" val="267204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6B0C1-1961-4D25-933F-97F17912AF3F}"/>
              </a:ext>
            </a:extLst>
          </p:cNvPr>
          <p:cNvSpPr txBox="1"/>
          <p:nvPr/>
        </p:nvSpPr>
        <p:spPr>
          <a:xfrm>
            <a:off x="2463800" y="2300019"/>
            <a:ext cx="6756400"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127318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B743-552E-4D6A-9565-A43991A5644C}"/>
              </a:ext>
            </a:extLst>
          </p:cNvPr>
          <p:cNvSpPr>
            <a:spLocks noGrp="1"/>
          </p:cNvSpPr>
          <p:nvPr>
            <p:ph type="title"/>
          </p:nvPr>
        </p:nvSpPr>
        <p:spPr>
          <a:xfrm>
            <a:off x="1097280" y="286603"/>
            <a:ext cx="10058400" cy="1457356"/>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7BAA2AB-B7A0-4009-9D0E-4CF7A3687AE7}"/>
              </a:ext>
            </a:extLst>
          </p:cNvPr>
          <p:cNvSpPr>
            <a:spLocks noGrp="1"/>
          </p:cNvSpPr>
          <p:nvPr>
            <p:ph idx="1"/>
          </p:nvPr>
        </p:nvSpPr>
        <p:spPr>
          <a:xfrm>
            <a:off x="1097280" y="1894788"/>
            <a:ext cx="10058400" cy="4223208"/>
          </a:xfrm>
        </p:spPr>
        <p:txBody>
          <a:bodyPr>
            <a:normAutofit fontScale="92500" lnSpcReduction="10000"/>
          </a:bodyPr>
          <a:lstStyle/>
          <a:p>
            <a:r>
              <a:rPr lang="en-US" dirty="0"/>
              <a:t>In this project, we aim to predict house prices based on various features using machine learning techniques. The goal is to build a regression model that can accurately estimate the price of a house given its characteristics, such as area, number of bedrooms, bathrooms, floors, and other relevant features.</a:t>
            </a:r>
          </a:p>
          <a:p>
            <a:r>
              <a:rPr lang="en-US" dirty="0"/>
              <a:t>To achieve this, we will:</a:t>
            </a:r>
          </a:p>
          <a:p>
            <a:pPr marL="457200" indent="-457200">
              <a:buClrTx/>
              <a:buFont typeface="+mj-lt"/>
              <a:buAutoNum type="arabicPeriod"/>
            </a:pPr>
            <a:r>
              <a:rPr lang="en-US" dirty="0">
                <a:solidFill>
                  <a:schemeClr val="tx1"/>
                </a:solidFill>
              </a:rPr>
              <a:t>Use a dataset that includes features like the house's </a:t>
            </a:r>
            <a:r>
              <a:rPr lang="en-US" b="1" dirty="0">
                <a:solidFill>
                  <a:schemeClr val="tx1"/>
                </a:solidFill>
              </a:rPr>
              <a:t>area</a:t>
            </a:r>
            <a:r>
              <a:rPr lang="en-US" dirty="0">
                <a:solidFill>
                  <a:schemeClr val="tx1"/>
                </a:solidFill>
              </a:rPr>
              <a:t>, </a:t>
            </a:r>
            <a:r>
              <a:rPr lang="en-US" b="1" dirty="0">
                <a:solidFill>
                  <a:schemeClr val="tx1"/>
                </a:solidFill>
              </a:rPr>
              <a:t>bedrooms</a:t>
            </a:r>
            <a:r>
              <a:rPr lang="en-US" dirty="0">
                <a:solidFill>
                  <a:schemeClr val="tx1"/>
                </a:solidFill>
              </a:rPr>
              <a:t>, </a:t>
            </a:r>
            <a:r>
              <a:rPr lang="en-US" b="1" dirty="0">
                <a:solidFill>
                  <a:schemeClr val="tx1"/>
                </a:solidFill>
              </a:rPr>
              <a:t>bathrooms</a:t>
            </a:r>
            <a:r>
              <a:rPr lang="en-US" dirty="0">
                <a:solidFill>
                  <a:schemeClr val="tx1"/>
                </a:solidFill>
              </a:rPr>
              <a:t>, </a:t>
            </a:r>
            <a:r>
              <a:rPr lang="en-US" b="1" dirty="0">
                <a:solidFill>
                  <a:schemeClr val="tx1"/>
                </a:solidFill>
              </a:rPr>
              <a:t>floors</a:t>
            </a:r>
            <a:r>
              <a:rPr lang="en-US" dirty="0">
                <a:solidFill>
                  <a:schemeClr val="tx1"/>
                </a:solidFill>
              </a:rPr>
              <a:t>, </a:t>
            </a:r>
            <a:r>
              <a:rPr lang="en-US" b="1" dirty="0">
                <a:solidFill>
                  <a:schemeClr val="tx1"/>
                </a:solidFill>
              </a:rPr>
              <a:t>year built</a:t>
            </a:r>
            <a:r>
              <a:rPr lang="en-US" dirty="0">
                <a:solidFill>
                  <a:schemeClr val="tx1"/>
                </a:solidFill>
              </a:rPr>
              <a:t>, </a:t>
            </a:r>
            <a:r>
              <a:rPr lang="en-US" b="1" dirty="0">
                <a:solidFill>
                  <a:schemeClr val="tx1"/>
                </a:solidFill>
              </a:rPr>
              <a:t>location</a:t>
            </a:r>
            <a:r>
              <a:rPr lang="en-US" dirty="0">
                <a:solidFill>
                  <a:schemeClr val="tx1"/>
                </a:solidFill>
              </a:rPr>
              <a:t>, </a:t>
            </a:r>
            <a:r>
              <a:rPr lang="en-US" b="1" dirty="0">
                <a:solidFill>
                  <a:schemeClr val="tx1"/>
                </a:solidFill>
              </a:rPr>
              <a:t>condition</a:t>
            </a:r>
            <a:r>
              <a:rPr lang="en-US" dirty="0">
                <a:solidFill>
                  <a:schemeClr val="tx1"/>
                </a:solidFill>
              </a:rPr>
              <a:t>, and </a:t>
            </a:r>
            <a:r>
              <a:rPr lang="en-US" b="1" dirty="0">
                <a:solidFill>
                  <a:schemeClr val="tx1"/>
                </a:solidFill>
              </a:rPr>
              <a:t>garage</a:t>
            </a:r>
            <a:r>
              <a:rPr lang="en-US" dirty="0">
                <a:solidFill>
                  <a:schemeClr val="tx1"/>
                </a:solidFill>
              </a:rPr>
              <a:t> to predict the </a:t>
            </a:r>
            <a:r>
              <a:rPr lang="en-US" b="1" dirty="0">
                <a:solidFill>
                  <a:schemeClr val="tx1"/>
                </a:solidFill>
              </a:rPr>
              <a:t>price</a:t>
            </a:r>
            <a:r>
              <a:rPr lang="en-US" dirty="0">
                <a:solidFill>
                  <a:schemeClr val="tx1"/>
                </a:solidFill>
              </a:rPr>
              <a:t>.</a:t>
            </a:r>
          </a:p>
          <a:p>
            <a:pPr marL="457200" indent="-457200">
              <a:buClrTx/>
              <a:buFont typeface="+mj-lt"/>
              <a:buAutoNum type="arabicPeriod"/>
            </a:pPr>
            <a:r>
              <a:rPr lang="en-US" dirty="0"/>
              <a:t>Preprocess the data to handle missing values, remove irrelevant features, and scale the data to ensure the model works effectively.</a:t>
            </a:r>
          </a:p>
          <a:p>
            <a:pPr marL="457200" indent="-457200">
              <a:buClrTx/>
              <a:buFont typeface="+mj-lt"/>
              <a:buAutoNum type="arabicPeriod"/>
            </a:pPr>
            <a:r>
              <a:rPr lang="en-US" dirty="0"/>
              <a:t>Train a </a:t>
            </a:r>
            <a:r>
              <a:rPr lang="en-US" b="1" dirty="0"/>
              <a:t>linear regression model</a:t>
            </a:r>
            <a:r>
              <a:rPr lang="en-US" dirty="0"/>
              <a:t> to establish a relationship between the input features and the target variable (house price).</a:t>
            </a:r>
          </a:p>
          <a:p>
            <a:pPr marL="457200" indent="-457200">
              <a:buClrTx/>
              <a:buFont typeface="+mj-lt"/>
              <a:buAutoNum type="arabicPeriod"/>
            </a:pPr>
            <a:r>
              <a:rPr lang="en-US" dirty="0"/>
              <a:t>Develop a </a:t>
            </a:r>
            <a:r>
              <a:rPr lang="en-US" b="1" dirty="0"/>
              <a:t>Flask-based web application</a:t>
            </a:r>
            <a:r>
              <a:rPr lang="en-US" dirty="0"/>
              <a:t> that allows users to input house details and predict the house price in real-time.</a:t>
            </a:r>
          </a:p>
          <a:p>
            <a:endParaRPr lang="en-US" dirty="0"/>
          </a:p>
        </p:txBody>
      </p:sp>
    </p:spTree>
    <p:extLst>
      <p:ext uri="{BB962C8B-B14F-4D97-AF65-F5344CB8AC3E}">
        <p14:creationId xmlns:p14="http://schemas.microsoft.com/office/powerpoint/2010/main" val="276633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129A-4E03-49AA-AD3F-B2ADEBAB65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D5497A9E-D653-41A9-B190-EE27C084B549}"/>
              </a:ext>
            </a:extLst>
          </p:cNvPr>
          <p:cNvSpPr>
            <a:spLocks noGrp="1"/>
          </p:cNvSpPr>
          <p:nvPr>
            <p:ph idx="1"/>
          </p:nvPr>
        </p:nvSpPr>
        <p:spPr>
          <a:xfrm>
            <a:off x="1097280" y="1845733"/>
            <a:ext cx="10058400" cy="4328823"/>
          </a:xfrm>
        </p:spPr>
        <p:txBody>
          <a:bodyPr/>
          <a:lstStyle/>
          <a:p>
            <a:endParaRPr lang="en-US" dirty="0"/>
          </a:p>
          <a:p>
            <a:r>
              <a:rPr lang="en-US" dirty="0"/>
              <a:t>If you should predict the price of the House? With this dataset you can predict the House price by training the regression model according to its Features</a:t>
            </a:r>
          </a:p>
          <a:p>
            <a:r>
              <a:rPr lang="en-US" b="1" dirty="0"/>
              <a:t>Dataset Source:</a:t>
            </a:r>
          </a:p>
          <a:p>
            <a:pPr>
              <a:buClrTx/>
            </a:pPr>
            <a:r>
              <a:rPr lang="en-US" b="1" dirty="0"/>
              <a:t>                     </a:t>
            </a:r>
            <a:r>
              <a:rPr lang="en-US" dirty="0"/>
              <a:t>The Dataset download from Kaggle.</a:t>
            </a:r>
          </a:p>
          <a:p>
            <a:pPr>
              <a:buClrTx/>
            </a:pPr>
            <a:r>
              <a:rPr lang="en-US" b="1" dirty="0"/>
              <a:t>Dataset Structure:</a:t>
            </a:r>
          </a:p>
          <a:p>
            <a:pPr>
              <a:buClrTx/>
            </a:pPr>
            <a:r>
              <a:rPr lang="en-US" dirty="0"/>
              <a:t>                   No. of  Rows:        1000</a:t>
            </a:r>
          </a:p>
          <a:p>
            <a:pPr>
              <a:buClrTx/>
            </a:pPr>
            <a:r>
              <a:rPr lang="en-US" dirty="0"/>
              <a:t>                   No. of Columns:   8</a:t>
            </a:r>
          </a:p>
          <a:p>
            <a:pPr>
              <a:buClrTx/>
            </a:pPr>
            <a:r>
              <a:rPr lang="en-US" b="1" dirty="0"/>
              <a:t>Target Feature:</a:t>
            </a:r>
          </a:p>
          <a:p>
            <a:pPr>
              <a:buClrTx/>
            </a:pPr>
            <a:r>
              <a:rPr lang="en-US" dirty="0"/>
              <a:t>The Dataset include only one Target Feature “House Price”.</a:t>
            </a:r>
          </a:p>
        </p:txBody>
      </p:sp>
    </p:spTree>
    <p:extLst>
      <p:ext uri="{BB962C8B-B14F-4D97-AF65-F5344CB8AC3E}">
        <p14:creationId xmlns:p14="http://schemas.microsoft.com/office/powerpoint/2010/main" val="402931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35C2-CC18-42D2-BC29-EB54222867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CCAD3A54-CA89-4EDC-8911-6CAF3AB2176A}"/>
              </a:ext>
            </a:extLst>
          </p:cNvPr>
          <p:cNvSpPr>
            <a:spLocks noGrp="1"/>
          </p:cNvSpPr>
          <p:nvPr>
            <p:ph idx="1"/>
          </p:nvPr>
        </p:nvSpPr>
        <p:spPr/>
        <p:txBody>
          <a:bodyPr>
            <a:normAutofit fontScale="85000" lnSpcReduction="20000"/>
          </a:bodyPr>
          <a:lstStyle/>
          <a:p>
            <a:r>
              <a:rPr lang="en-GB" b="1" u="sng" dirty="0"/>
              <a:t>Steps Taken:</a:t>
            </a:r>
          </a:p>
          <a:p>
            <a:r>
              <a:rPr lang="en-GB" dirty="0">
                <a:solidFill>
                  <a:schemeClr val="tx1"/>
                </a:solidFill>
                <a:latin typeface="system-ui"/>
              </a:rPr>
              <a:t>Step 1: Import Libraries</a:t>
            </a:r>
          </a:p>
          <a:p>
            <a:r>
              <a:rPr lang="en-GB" dirty="0">
                <a:solidFill>
                  <a:schemeClr val="tx1"/>
                </a:solidFill>
                <a:latin typeface="system-ui"/>
              </a:rPr>
              <a:t>Step 2: Load the Dataset</a:t>
            </a:r>
          </a:p>
          <a:p>
            <a:r>
              <a:rPr lang="en-GB" dirty="0">
                <a:solidFill>
                  <a:schemeClr val="tx1"/>
                </a:solidFill>
                <a:latin typeface="system-ui"/>
              </a:rPr>
              <a:t>Step 3: Data Exploration</a:t>
            </a:r>
          </a:p>
          <a:p>
            <a:r>
              <a:rPr lang="en-GB" dirty="0">
                <a:solidFill>
                  <a:schemeClr val="tx1"/>
                </a:solidFill>
                <a:latin typeface="system-ui"/>
              </a:rPr>
              <a:t>Step 4: Data </a:t>
            </a:r>
            <a:r>
              <a:rPr lang="en-GB" dirty="0" err="1">
                <a:solidFill>
                  <a:schemeClr val="tx1"/>
                </a:solidFill>
                <a:latin typeface="system-ui"/>
              </a:rPr>
              <a:t>Preprocessing</a:t>
            </a:r>
            <a:endParaRPr lang="en-GB" dirty="0">
              <a:solidFill>
                <a:schemeClr val="tx1"/>
              </a:solidFill>
              <a:latin typeface="system-ui"/>
            </a:endParaRPr>
          </a:p>
          <a:p>
            <a:r>
              <a:rPr lang="en-GB" dirty="0">
                <a:solidFill>
                  <a:schemeClr val="tx1"/>
                </a:solidFill>
                <a:latin typeface="system-ui"/>
              </a:rPr>
              <a:t>Step 5: Split the Dataset</a:t>
            </a:r>
          </a:p>
          <a:p>
            <a:r>
              <a:rPr lang="en-GB" dirty="0">
                <a:solidFill>
                  <a:schemeClr val="tx1"/>
                </a:solidFill>
                <a:latin typeface="system-ui"/>
              </a:rPr>
              <a:t>Step 6: Implement Linear Regression Model</a:t>
            </a:r>
          </a:p>
          <a:p>
            <a:r>
              <a:rPr lang="en-GB" dirty="0">
                <a:solidFill>
                  <a:schemeClr val="tx1"/>
                </a:solidFill>
                <a:latin typeface="system-ui"/>
              </a:rPr>
              <a:t>Step 7: Evaluate the Model</a:t>
            </a:r>
          </a:p>
          <a:p>
            <a:r>
              <a:rPr lang="en-GB" dirty="0">
                <a:solidFill>
                  <a:schemeClr val="tx1"/>
                </a:solidFill>
                <a:latin typeface="system-ui"/>
              </a:rPr>
              <a:t>Step 8: Save the Model</a:t>
            </a:r>
            <a:endParaRPr lang="en-US" dirty="0"/>
          </a:p>
          <a:p>
            <a:r>
              <a:rPr lang="en-GB" dirty="0">
                <a:solidFill>
                  <a:schemeClr val="tx1"/>
                </a:solidFill>
                <a:latin typeface="system-ui"/>
              </a:rPr>
              <a:t>Step 9: Implement on Flask App and Design User Interface. </a:t>
            </a:r>
          </a:p>
          <a:p>
            <a:r>
              <a:rPr lang="en-GB" dirty="0">
                <a:solidFill>
                  <a:schemeClr val="tx1"/>
                </a:solidFill>
                <a:latin typeface="system-ui"/>
              </a:rPr>
              <a:t>Step 8: Make Predictions</a:t>
            </a:r>
          </a:p>
        </p:txBody>
      </p:sp>
    </p:spTree>
    <p:extLst>
      <p:ext uri="{BB962C8B-B14F-4D97-AF65-F5344CB8AC3E}">
        <p14:creationId xmlns:p14="http://schemas.microsoft.com/office/powerpoint/2010/main" val="12459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FCE9-B837-44C9-AB8A-9658FEDA44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 Libraries</a:t>
            </a:r>
          </a:p>
        </p:txBody>
      </p:sp>
      <p:sp>
        <p:nvSpPr>
          <p:cNvPr id="3" name="Content Placeholder 2">
            <a:extLst>
              <a:ext uri="{FF2B5EF4-FFF2-40B4-BE49-F238E27FC236}">
                <a16:creationId xmlns:a16="http://schemas.microsoft.com/office/drawing/2014/main" id="{1F44F992-D5E4-4F80-93F1-EDC363C1F393}"/>
              </a:ext>
            </a:extLst>
          </p:cNvPr>
          <p:cNvSpPr>
            <a:spLocks noGrp="1"/>
          </p:cNvSpPr>
          <p:nvPr>
            <p:ph idx="1"/>
          </p:nvPr>
        </p:nvSpPr>
        <p:spPr/>
        <p:txBody>
          <a:bodyPr/>
          <a:lstStyle/>
          <a:p>
            <a:pPr marL="457200" indent="-457200">
              <a:buClrTx/>
              <a:buFont typeface="+mj-lt"/>
              <a:buAutoNum type="arabicPeriod"/>
            </a:pPr>
            <a:r>
              <a:rPr lang="en-US" b="1" dirty="0"/>
              <a:t>Pandas  :                                                                                                                                                     </a:t>
            </a:r>
            <a:r>
              <a:rPr lang="en-US" dirty="0"/>
              <a:t>A library for data manipulation and analysis, providing data structures like </a:t>
            </a:r>
            <a:r>
              <a:rPr lang="en-US" dirty="0" err="1"/>
              <a:t>DataFrame</a:t>
            </a:r>
            <a:r>
              <a:rPr lang="en-US" dirty="0"/>
              <a:t> for handling tabular data.</a:t>
            </a:r>
            <a:r>
              <a:rPr lang="en-US" b="1" dirty="0"/>
              <a:t>        </a:t>
            </a:r>
          </a:p>
          <a:p>
            <a:pPr marL="457200" indent="-457200">
              <a:buClrTx/>
              <a:buFont typeface="+mj-lt"/>
              <a:buAutoNum type="arabicPeriod"/>
            </a:pPr>
            <a:r>
              <a:rPr lang="en-US" b="1" dirty="0" err="1"/>
              <a:t>Numpy</a:t>
            </a:r>
            <a:r>
              <a:rPr lang="en-US" b="1" dirty="0"/>
              <a:t> :                                                                                                                                                       </a:t>
            </a:r>
            <a:r>
              <a:rPr lang="en-US" dirty="0"/>
              <a:t>A library for numerical computing, providing support for large, multi-dimensional arrays and matrices, along with mathematical functions.</a:t>
            </a:r>
            <a:endParaRPr lang="en-US" b="1" dirty="0"/>
          </a:p>
          <a:p>
            <a:pPr marL="457200" indent="-457200">
              <a:buClrTx/>
              <a:buFont typeface="+mj-lt"/>
              <a:buAutoNum type="arabicPeriod"/>
            </a:pPr>
            <a:r>
              <a:rPr lang="en-US" b="1" dirty="0"/>
              <a:t>Matplotlib:                                                                                                                                                                </a:t>
            </a:r>
            <a:r>
              <a:rPr lang="en-US" dirty="0"/>
              <a:t>A plotting library for creating static, animated, and interactive visualizations in Python.</a:t>
            </a:r>
            <a:endParaRPr lang="en-US" b="1" dirty="0"/>
          </a:p>
          <a:p>
            <a:pPr marL="457200" indent="-457200">
              <a:buClrTx/>
              <a:buFont typeface="+mj-lt"/>
              <a:buAutoNum type="arabicPeriod"/>
            </a:pPr>
            <a:r>
              <a:rPr lang="en-US" b="1" dirty="0" err="1"/>
              <a:t>Scikit</a:t>
            </a:r>
            <a:r>
              <a:rPr lang="en-US" b="1" dirty="0"/>
              <a:t>-Learn:                                                                                                                                                                  </a:t>
            </a:r>
            <a:r>
              <a:rPr lang="en-US" dirty="0"/>
              <a:t>A machine learning library that provides simple and efficient tools for data mining and data analysis, including algorithms for classification, regression, clustering, and preprocessing.</a:t>
            </a:r>
            <a:endParaRPr lang="en-US" b="1" dirty="0"/>
          </a:p>
          <a:p>
            <a:endParaRPr lang="en-US" b="1" dirty="0"/>
          </a:p>
        </p:txBody>
      </p:sp>
    </p:spTree>
    <p:extLst>
      <p:ext uri="{BB962C8B-B14F-4D97-AF65-F5344CB8AC3E}">
        <p14:creationId xmlns:p14="http://schemas.microsoft.com/office/powerpoint/2010/main" val="90653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11C4-32E8-4B74-8BF7-16982F3DD6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Load The Dataset</a:t>
            </a:r>
          </a:p>
        </p:txBody>
      </p:sp>
      <p:sp>
        <p:nvSpPr>
          <p:cNvPr id="3" name="Content Placeholder 2">
            <a:extLst>
              <a:ext uri="{FF2B5EF4-FFF2-40B4-BE49-F238E27FC236}">
                <a16:creationId xmlns:a16="http://schemas.microsoft.com/office/drawing/2014/main" id="{05EA8C6C-FA74-4AB2-B68A-A0E631AB1232}"/>
              </a:ext>
            </a:extLst>
          </p:cNvPr>
          <p:cNvSpPr>
            <a:spLocks noGrp="1"/>
          </p:cNvSpPr>
          <p:nvPr>
            <p:ph idx="1"/>
          </p:nvPr>
        </p:nvSpPr>
        <p:spPr/>
        <p:txBody>
          <a:bodyPr/>
          <a:lstStyle/>
          <a:p>
            <a:r>
              <a:rPr lang="en-US" dirty="0"/>
              <a:t>Firstly I download the dataset in system by the following link:</a:t>
            </a:r>
          </a:p>
          <a:p>
            <a:r>
              <a:rPr lang="en-US" dirty="0">
                <a:hlinkClick r:id="rId2"/>
              </a:rPr>
              <a:t>https://www.kaggle.com/datasets/prokshitha/home-value-insights</a:t>
            </a:r>
            <a:endParaRPr lang="en-US" dirty="0"/>
          </a:p>
          <a:p>
            <a:r>
              <a:rPr lang="en-US" dirty="0"/>
              <a:t>Then I just load into my python file.</a:t>
            </a:r>
          </a:p>
          <a:p>
            <a:endParaRPr lang="en-US" dirty="0"/>
          </a:p>
        </p:txBody>
      </p:sp>
      <p:pic>
        <p:nvPicPr>
          <p:cNvPr id="4" name="Picture 3">
            <a:extLst>
              <a:ext uri="{FF2B5EF4-FFF2-40B4-BE49-F238E27FC236}">
                <a16:creationId xmlns:a16="http://schemas.microsoft.com/office/drawing/2014/main" id="{814E3877-C233-4D16-B38E-41E40CD43F6F}"/>
              </a:ext>
            </a:extLst>
          </p:cNvPr>
          <p:cNvPicPr>
            <a:picLocks noChangeAspect="1"/>
          </p:cNvPicPr>
          <p:nvPr/>
        </p:nvPicPr>
        <p:blipFill>
          <a:blip r:embed="rId3"/>
          <a:stretch>
            <a:fillRect/>
          </a:stretch>
        </p:blipFill>
        <p:spPr>
          <a:xfrm>
            <a:off x="1376313" y="3257361"/>
            <a:ext cx="8917757" cy="1870822"/>
          </a:xfrm>
          <a:prstGeom prst="rect">
            <a:avLst/>
          </a:prstGeom>
        </p:spPr>
      </p:pic>
    </p:spTree>
    <p:extLst>
      <p:ext uri="{BB962C8B-B14F-4D97-AF65-F5344CB8AC3E}">
        <p14:creationId xmlns:p14="http://schemas.microsoft.com/office/powerpoint/2010/main" val="58153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8BE4-730F-48E9-910C-9367D3D1AA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Exploration</a:t>
            </a:r>
          </a:p>
        </p:txBody>
      </p:sp>
      <p:sp>
        <p:nvSpPr>
          <p:cNvPr id="3" name="Content Placeholder 2">
            <a:extLst>
              <a:ext uri="{FF2B5EF4-FFF2-40B4-BE49-F238E27FC236}">
                <a16:creationId xmlns:a16="http://schemas.microsoft.com/office/drawing/2014/main" id="{91D552BA-B113-4DB5-9EDF-6F98159866EF}"/>
              </a:ext>
            </a:extLst>
          </p:cNvPr>
          <p:cNvSpPr>
            <a:spLocks noGrp="1"/>
          </p:cNvSpPr>
          <p:nvPr>
            <p:ph idx="1"/>
          </p:nvPr>
        </p:nvSpPr>
        <p:spPr/>
        <p:txBody>
          <a:bodyPr/>
          <a:lstStyle/>
          <a:p>
            <a:r>
              <a:rPr lang="en-US" altLang="en-US" b="1" dirty="0">
                <a:solidFill>
                  <a:schemeClr val="tx1"/>
                </a:solidFill>
              </a:rPr>
              <a:t>Show the First Five Rows:</a:t>
            </a:r>
          </a:p>
          <a:p>
            <a:pPr marL="925830" lvl="2"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Arial" panose="020B0604020202020204" pitchFamily="34" charset="0"/>
              </a:rPr>
              <a:t>Displays the first 5 rows of the dataset by head() function.</a:t>
            </a:r>
          </a:p>
          <a:p>
            <a:pPr marL="925830" lvl="2"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Arial" panose="020B0604020202020204" pitchFamily="34" charset="0"/>
              </a:rPr>
              <a:t>Useful for getting a quick overview of the dataset's structure, column names, and sample data.</a:t>
            </a:r>
          </a:p>
          <a:p>
            <a:pPr marL="0" indent="0">
              <a:buClrTx/>
              <a:buNone/>
            </a:pPr>
            <a:endParaRPr lang="en-US" altLang="en-US" dirty="0">
              <a:solidFill>
                <a:schemeClr val="tx1"/>
              </a:solidFill>
            </a:endParaRPr>
          </a:p>
          <a:p>
            <a:endParaRPr lang="en-US" dirty="0"/>
          </a:p>
        </p:txBody>
      </p:sp>
      <p:pic>
        <p:nvPicPr>
          <p:cNvPr id="5" name="Picture 4">
            <a:extLst>
              <a:ext uri="{FF2B5EF4-FFF2-40B4-BE49-F238E27FC236}">
                <a16:creationId xmlns:a16="http://schemas.microsoft.com/office/drawing/2014/main" id="{00D172FA-702E-4265-B71D-8EE2FFA53481}"/>
              </a:ext>
            </a:extLst>
          </p:cNvPr>
          <p:cNvPicPr>
            <a:picLocks noChangeAspect="1"/>
          </p:cNvPicPr>
          <p:nvPr/>
        </p:nvPicPr>
        <p:blipFill>
          <a:blip r:embed="rId2"/>
          <a:stretch>
            <a:fillRect/>
          </a:stretch>
        </p:blipFill>
        <p:spPr>
          <a:xfrm>
            <a:off x="1512894" y="2852102"/>
            <a:ext cx="7940728" cy="2517565"/>
          </a:xfrm>
          <a:prstGeom prst="rect">
            <a:avLst/>
          </a:prstGeom>
        </p:spPr>
      </p:pic>
    </p:spTree>
    <p:extLst>
      <p:ext uri="{BB962C8B-B14F-4D97-AF65-F5344CB8AC3E}">
        <p14:creationId xmlns:p14="http://schemas.microsoft.com/office/powerpoint/2010/main" val="180223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440B-0FAC-4ABC-B982-9755F553F1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5DC45817-64FA-4592-A299-4115C498B26A}"/>
              </a:ext>
            </a:extLst>
          </p:cNvPr>
          <p:cNvSpPr>
            <a:spLocks noGrp="1"/>
          </p:cNvSpPr>
          <p:nvPr>
            <p:ph idx="1"/>
          </p:nvPr>
        </p:nvSpPr>
        <p:spPr/>
        <p:txBody>
          <a:bodyPr/>
          <a:lstStyle/>
          <a:p>
            <a:pPr marL="457200" indent="-457200">
              <a:buClrTx/>
              <a:buFont typeface="+mj-lt"/>
              <a:buAutoNum type="arabicPeriod"/>
            </a:pPr>
            <a:r>
              <a:rPr lang="en-US" b="1" dirty="0"/>
              <a:t>Checking For Missing Values</a:t>
            </a:r>
          </a:p>
          <a:p>
            <a:pPr marL="0" indent="0">
              <a:buClrTx/>
              <a:buNone/>
            </a:pPr>
            <a:r>
              <a:rPr lang="en-US" altLang="en-US" dirty="0">
                <a:solidFill>
                  <a:schemeClr val="tx1"/>
                </a:solidFill>
                <a:latin typeface="Arial" panose="020B0604020202020204" pitchFamily="34" charset="0"/>
              </a:rPr>
              <a:t>                   Identifies the total number of missing (null/</a:t>
            </a:r>
            <a:r>
              <a:rPr lang="en-US" altLang="en-US" dirty="0" err="1">
                <a:solidFill>
                  <a:schemeClr val="tx1"/>
                </a:solidFill>
                <a:latin typeface="Arial" panose="020B0604020202020204" pitchFamily="34" charset="0"/>
              </a:rPr>
              <a:t>NaN</a:t>
            </a:r>
            <a:r>
              <a:rPr lang="en-US" altLang="en-US" dirty="0">
                <a:solidFill>
                  <a:schemeClr val="tx1"/>
                </a:solidFill>
                <a:latin typeface="Arial" panose="020B0604020202020204" pitchFamily="34" charset="0"/>
              </a:rPr>
              <a:t>) values in each column</a:t>
            </a:r>
          </a:p>
          <a:p>
            <a:pPr marL="0" indent="0">
              <a:buClrTx/>
              <a:buNone/>
            </a:pPr>
            <a:endParaRPr lang="en-US" b="1" dirty="0"/>
          </a:p>
        </p:txBody>
      </p:sp>
      <p:pic>
        <p:nvPicPr>
          <p:cNvPr id="4" name="Picture 3">
            <a:extLst>
              <a:ext uri="{FF2B5EF4-FFF2-40B4-BE49-F238E27FC236}">
                <a16:creationId xmlns:a16="http://schemas.microsoft.com/office/drawing/2014/main" id="{E4196654-8B3B-4240-BD88-68C9296DED71}"/>
              </a:ext>
            </a:extLst>
          </p:cNvPr>
          <p:cNvPicPr>
            <a:picLocks noChangeAspect="1"/>
          </p:cNvPicPr>
          <p:nvPr/>
        </p:nvPicPr>
        <p:blipFill>
          <a:blip r:embed="rId2"/>
          <a:stretch>
            <a:fillRect/>
          </a:stretch>
        </p:blipFill>
        <p:spPr>
          <a:xfrm>
            <a:off x="2801566" y="2901021"/>
            <a:ext cx="5466945" cy="2789660"/>
          </a:xfrm>
          <a:prstGeom prst="rect">
            <a:avLst/>
          </a:prstGeom>
        </p:spPr>
      </p:pic>
    </p:spTree>
    <p:extLst>
      <p:ext uri="{BB962C8B-B14F-4D97-AF65-F5344CB8AC3E}">
        <p14:creationId xmlns:p14="http://schemas.microsoft.com/office/powerpoint/2010/main" val="29468181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195</TotalTime>
  <Words>1240</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system-ui</vt:lpstr>
      <vt:lpstr>Times New Roman</vt:lpstr>
      <vt:lpstr>Retrospect</vt:lpstr>
      <vt:lpstr>Project Title House Price Prediction By Regression Model</vt:lpstr>
      <vt:lpstr>What is Regression Model?</vt:lpstr>
      <vt:lpstr>Introduction</vt:lpstr>
      <vt:lpstr>About Dataset</vt:lpstr>
      <vt:lpstr>Implementation</vt:lpstr>
      <vt:lpstr>Import Libraries</vt:lpstr>
      <vt:lpstr>Load The Dataset</vt:lpstr>
      <vt:lpstr>Data Exploration</vt:lpstr>
      <vt:lpstr>Data Preprocessing</vt:lpstr>
      <vt:lpstr>Data Preprocessing</vt:lpstr>
      <vt:lpstr>Data Preprocessing</vt:lpstr>
      <vt:lpstr>Data Preprocessing</vt:lpstr>
      <vt:lpstr>Split the Dataset</vt:lpstr>
      <vt:lpstr>Split the Dataset</vt:lpstr>
      <vt:lpstr>Implementation of Linear Regression</vt:lpstr>
      <vt:lpstr>Evaluate the Model</vt:lpstr>
      <vt:lpstr>Evaluate the Model</vt:lpstr>
      <vt:lpstr>Save the Model</vt:lpstr>
      <vt:lpstr>Flask Application Setup</vt:lpstr>
      <vt:lpstr>Creating Flask Routes</vt:lpstr>
      <vt:lpstr>HTML Form (index.html)</vt:lpstr>
      <vt:lpstr>Running the Flask App</vt:lpstr>
      <vt:lpstr>Model Prediction and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House Price Prediction Regression Model</dc:title>
  <dc:creator>BILAL SANDHU</dc:creator>
  <cp:lastModifiedBy>BILAL SANDHU</cp:lastModifiedBy>
  <cp:revision>29</cp:revision>
  <dcterms:created xsi:type="dcterms:W3CDTF">2025-01-14T16:42:52Z</dcterms:created>
  <dcterms:modified xsi:type="dcterms:W3CDTF">2025-01-16T09:30:26Z</dcterms:modified>
</cp:coreProperties>
</file>