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32"/>
  </p:notesMasterIdLst>
  <p:handoutMasterIdLst>
    <p:handoutMasterId r:id="rId33"/>
  </p:handoutMasterIdLst>
  <p:sldIdLst>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82" r:id="rId25"/>
    <p:sldId id="276" r:id="rId26"/>
    <p:sldId id="277" r:id="rId27"/>
    <p:sldId id="278" r:id="rId28"/>
    <p:sldId id="279" r:id="rId29"/>
    <p:sldId id="280" r:id="rId30"/>
    <p:sldId id="281" r:id="rId31"/>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C8F5"/>
    <a:srgbClr val="AFABAB"/>
    <a:srgbClr val="FFFFFF"/>
    <a:srgbClr val="CA483E"/>
    <a:srgbClr val="4472C4"/>
    <a:srgbClr val="E3E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26" autoAdjust="0"/>
    <p:restoredTop sz="73434" autoAdjust="0"/>
  </p:normalViewPr>
  <p:slideViewPr>
    <p:cSldViewPr snapToGrid="0" showGuides="1">
      <p:cViewPr varScale="1">
        <p:scale>
          <a:sx n="42" d="100"/>
          <a:sy n="42" d="100"/>
        </p:scale>
        <p:origin x="1685" y="58"/>
      </p:cViewPr>
      <p:guideLst/>
    </p:cSldViewPr>
  </p:slideViewPr>
  <p:outlineViewPr>
    <p:cViewPr>
      <p:scale>
        <a:sx n="33" d="100"/>
        <a:sy n="33" d="100"/>
      </p:scale>
      <p:origin x="0" y="-1005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150" d="100"/>
          <a:sy n="150" d="100"/>
        </p:scale>
        <p:origin x="2454" y="336"/>
      </p:cViewPr>
      <p:guideLst/>
    </p:cSldViewPr>
  </p:notesViewPr>
  <p:gridSpacing cx="719999" cy="71999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Marco Mileto" userId="65bb259a-2f6f-4512-a5f6-1fdf7a36facc" providerId="ADAL" clId="{DFE704BD-AAE5-49BE-9B68-8B722D330B20}"/>
    <pc:docChg chg="custSel modSld">
      <pc:chgData name="Di Marco Mileto" userId="65bb259a-2f6f-4512-a5f6-1fdf7a36facc" providerId="ADAL" clId="{DFE704BD-AAE5-49BE-9B68-8B722D330B20}" dt="2020-02-18T12:43:14.621" v="174" actId="255"/>
      <pc:docMkLst>
        <pc:docMk/>
      </pc:docMkLst>
      <pc:sldChg chg="modSp">
        <pc:chgData name="Di Marco Mileto" userId="65bb259a-2f6f-4512-a5f6-1fdf7a36facc" providerId="ADAL" clId="{DFE704BD-AAE5-49BE-9B68-8B722D330B20}" dt="2020-02-18T11:46:45.314" v="19" actId="20577"/>
        <pc:sldMkLst>
          <pc:docMk/>
          <pc:sldMk cId="0" sldId="258"/>
        </pc:sldMkLst>
        <pc:spChg chg="mod">
          <ac:chgData name="Di Marco Mileto" userId="65bb259a-2f6f-4512-a5f6-1fdf7a36facc" providerId="ADAL" clId="{DFE704BD-AAE5-49BE-9B68-8B722D330B20}" dt="2020-02-18T11:46:45.314" v="19" actId="20577"/>
          <ac:spMkLst>
            <pc:docMk/>
            <pc:sldMk cId="0" sldId="258"/>
            <ac:spMk id="3" creationId="{00000000-0000-0000-0000-000000000000}"/>
          </ac:spMkLst>
        </pc:spChg>
      </pc:sldChg>
      <pc:sldChg chg="modNotesTx">
        <pc:chgData name="Di Marco Mileto" userId="65bb259a-2f6f-4512-a5f6-1fdf7a36facc" providerId="ADAL" clId="{DFE704BD-AAE5-49BE-9B68-8B722D330B20}" dt="2020-02-18T12:29:04.769" v="156" actId="6549"/>
        <pc:sldMkLst>
          <pc:docMk/>
          <pc:sldMk cId="1236584629" sldId="269"/>
        </pc:sldMkLst>
      </pc:sldChg>
      <pc:sldChg chg="modSp modNotesTx">
        <pc:chgData name="Di Marco Mileto" userId="65bb259a-2f6f-4512-a5f6-1fdf7a36facc" providerId="ADAL" clId="{DFE704BD-AAE5-49BE-9B68-8B722D330B20}" dt="2020-02-18T12:41:48.641" v="158" actId="255"/>
        <pc:sldMkLst>
          <pc:docMk/>
          <pc:sldMk cId="1729744573" sldId="270"/>
        </pc:sldMkLst>
        <pc:spChg chg="mod">
          <ac:chgData name="Di Marco Mileto" userId="65bb259a-2f6f-4512-a5f6-1fdf7a36facc" providerId="ADAL" clId="{DFE704BD-AAE5-49BE-9B68-8B722D330B20}" dt="2020-02-18T12:41:48.641" v="158" actId="255"/>
          <ac:spMkLst>
            <pc:docMk/>
            <pc:sldMk cId="1729744573" sldId="270"/>
            <ac:spMk id="5" creationId="{47FBA509-311C-48B9-98A5-2AF99874D341}"/>
          </ac:spMkLst>
        </pc:spChg>
      </pc:sldChg>
      <pc:sldChg chg="modSp modNotesTx">
        <pc:chgData name="Di Marco Mileto" userId="65bb259a-2f6f-4512-a5f6-1fdf7a36facc" providerId="ADAL" clId="{DFE704BD-AAE5-49BE-9B68-8B722D330B20}" dt="2020-02-18T12:41:56.828" v="159" actId="255"/>
        <pc:sldMkLst>
          <pc:docMk/>
          <pc:sldMk cId="1903917770" sldId="271"/>
        </pc:sldMkLst>
        <pc:spChg chg="mod">
          <ac:chgData name="Di Marco Mileto" userId="65bb259a-2f6f-4512-a5f6-1fdf7a36facc" providerId="ADAL" clId="{DFE704BD-AAE5-49BE-9B68-8B722D330B20}" dt="2020-02-18T12:41:56.828" v="159" actId="255"/>
          <ac:spMkLst>
            <pc:docMk/>
            <pc:sldMk cId="1903917770" sldId="271"/>
            <ac:spMk id="5" creationId="{47FBA509-311C-48B9-98A5-2AF99874D341}"/>
          </ac:spMkLst>
        </pc:spChg>
      </pc:sldChg>
      <pc:sldChg chg="modNotesTx">
        <pc:chgData name="Di Marco Mileto" userId="65bb259a-2f6f-4512-a5f6-1fdf7a36facc" providerId="ADAL" clId="{DFE704BD-AAE5-49BE-9B68-8B722D330B20}" dt="2020-02-18T12:28:21.205" v="152" actId="20577"/>
        <pc:sldMkLst>
          <pc:docMk/>
          <pc:sldMk cId="2544591220" sldId="272"/>
        </pc:sldMkLst>
      </pc:sldChg>
      <pc:sldChg chg="modSp">
        <pc:chgData name="Di Marco Mileto" userId="65bb259a-2f6f-4512-a5f6-1fdf7a36facc" providerId="ADAL" clId="{DFE704BD-AAE5-49BE-9B68-8B722D330B20}" dt="2020-02-18T12:42:18.100" v="166" actId="255"/>
        <pc:sldMkLst>
          <pc:docMk/>
          <pc:sldMk cId="2883923933" sldId="273"/>
        </pc:sldMkLst>
        <pc:spChg chg="mod">
          <ac:chgData name="Di Marco Mileto" userId="65bb259a-2f6f-4512-a5f6-1fdf7a36facc" providerId="ADAL" clId="{DFE704BD-AAE5-49BE-9B68-8B722D330B20}" dt="2020-02-18T12:42:18.100" v="166" actId="255"/>
          <ac:spMkLst>
            <pc:docMk/>
            <pc:sldMk cId="2883923933" sldId="273"/>
            <ac:spMk id="3" creationId="{50179C89-7C85-4980-8BC8-284E73DEB3A3}"/>
          </ac:spMkLst>
        </pc:spChg>
      </pc:sldChg>
      <pc:sldChg chg="modSp modNotesTx">
        <pc:chgData name="Di Marco Mileto" userId="65bb259a-2f6f-4512-a5f6-1fdf7a36facc" providerId="ADAL" clId="{DFE704BD-AAE5-49BE-9B68-8B722D330B20}" dt="2020-02-18T12:42:28.494" v="167" actId="255"/>
        <pc:sldMkLst>
          <pc:docMk/>
          <pc:sldMk cId="3230865580" sldId="274"/>
        </pc:sldMkLst>
        <pc:spChg chg="mod">
          <ac:chgData name="Di Marco Mileto" userId="65bb259a-2f6f-4512-a5f6-1fdf7a36facc" providerId="ADAL" clId="{DFE704BD-AAE5-49BE-9B68-8B722D330B20}" dt="2020-02-18T12:42:28.494" v="167" actId="255"/>
          <ac:spMkLst>
            <pc:docMk/>
            <pc:sldMk cId="3230865580" sldId="274"/>
            <ac:spMk id="3" creationId="{50179C89-7C85-4980-8BC8-284E73DEB3A3}"/>
          </ac:spMkLst>
        </pc:spChg>
      </pc:sldChg>
      <pc:sldChg chg="modSp modNotesTx">
        <pc:chgData name="Di Marco Mileto" userId="65bb259a-2f6f-4512-a5f6-1fdf7a36facc" providerId="ADAL" clId="{DFE704BD-AAE5-49BE-9B68-8B722D330B20}" dt="2020-02-18T12:42:36.819" v="168" actId="255"/>
        <pc:sldMkLst>
          <pc:docMk/>
          <pc:sldMk cId="2492662480" sldId="275"/>
        </pc:sldMkLst>
        <pc:spChg chg="mod">
          <ac:chgData name="Di Marco Mileto" userId="65bb259a-2f6f-4512-a5f6-1fdf7a36facc" providerId="ADAL" clId="{DFE704BD-AAE5-49BE-9B68-8B722D330B20}" dt="2020-02-18T12:42:36.819" v="168" actId="255"/>
          <ac:spMkLst>
            <pc:docMk/>
            <pc:sldMk cId="2492662480" sldId="275"/>
            <ac:spMk id="3" creationId="{50179C89-7C85-4980-8BC8-284E73DEB3A3}"/>
          </ac:spMkLst>
        </pc:spChg>
      </pc:sldChg>
      <pc:sldChg chg="modSp modNotesTx">
        <pc:chgData name="Di Marco Mileto" userId="65bb259a-2f6f-4512-a5f6-1fdf7a36facc" providerId="ADAL" clId="{DFE704BD-AAE5-49BE-9B68-8B722D330B20}" dt="2020-02-18T12:42:45.653" v="169" actId="255"/>
        <pc:sldMkLst>
          <pc:docMk/>
          <pc:sldMk cId="3986221662" sldId="276"/>
        </pc:sldMkLst>
        <pc:spChg chg="mod">
          <ac:chgData name="Di Marco Mileto" userId="65bb259a-2f6f-4512-a5f6-1fdf7a36facc" providerId="ADAL" clId="{DFE704BD-AAE5-49BE-9B68-8B722D330B20}" dt="2020-02-18T12:42:45.653" v="169" actId="255"/>
          <ac:spMkLst>
            <pc:docMk/>
            <pc:sldMk cId="3986221662" sldId="276"/>
            <ac:spMk id="3" creationId="{50179C89-7C85-4980-8BC8-284E73DEB3A3}"/>
          </ac:spMkLst>
        </pc:spChg>
      </pc:sldChg>
      <pc:sldChg chg="modSp modNotesTx">
        <pc:chgData name="Di Marco Mileto" userId="65bb259a-2f6f-4512-a5f6-1fdf7a36facc" providerId="ADAL" clId="{DFE704BD-AAE5-49BE-9B68-8B722D330B20}" dt="2020-02-18T12:42:51.666" v="170" actId="255"/>
        <pc:sldMkLst>
          <pc:docMk/>
          <pc:sldMk cId="1661385665" sldId="277"/>
        </pc:sldMkLst>
        <pc:spChg chg="mod">
          <ac:chgData name="Di Marco Mileto" userId="65bb259a-2f6f-4512-a5f6-1fdf7a36facc" providerId="ADAL" clId="{DFE704BD-AAE5-49BE-9B68-8B722D330B20}" dt="2020-02-18T12:42:51.666" v="170" actId="255"/>
          <ac:spMkLst>
            <pc:docMk/>
            <pc:sldMk cId="1661385665" sldId="277"/>
            <ac:spMk id="3" creationId="{50179C89-7C85-4980-8BC8-284E73DEB3A3}"/>
          </ac:spMkLst>
        </pc:spChg>
      </pc:sldChg>
      <pc:sldChg chg="modSp modNotesTx">
        <pc:chgData name="Di Marco Mileto" userId="65bb259a-2f6f-4512-a5f6-1fdf7a36facc" providerId="ADAL" clId="{DFE704BD-AAE5-49BE-9B68-8B722D330B20}" dt="2020-02-18T12:42:58.129" v="171" actId="255"/>
        <pc:sldMkLst>
          <pc:docMk/>
          <pc:sldMk cId="3646732456" sldId="278"/>
        </pc:sldMkLst>
        <pc:spChg chg="mod">
          <ac:chgData name="Di Marco Mileto" userId="65bb259a-2f6f-4512-a5f6-1fdf7a36facc" providerId="ADAL" clId="{DFE704BD-AAE5-49BE-9B68-8B722D330B20}" dt="2020-02-18T12:42:58.129" v="171" actId="255"/>
          <ac:spMkLst>
            <pc:docMk/>
            <pc:sldMk cId="3646732456" sldId="278"/>
            <ac:spMk id="3" creationId="{50179C89-7C85-4980-8BC8-284E73DEB3A3}"/>
          </ac:spMkLst>
        </pc:spChg>
      </pc:sldChg>
      <pc:sldChg chg="modSp modNotesTx">
        <pc:chgData name="Di Marco Mileto" userId="65bb259a-2f6f-4512-a5f6-1fdf7a36facc" providerId="ADAL" clId="{DFE704BD-AAE5-49BE-9B68-8B722D330B20}" dt="2020-02-18T12:43:03.312" v="172" actId="255"/>
        <pc:sldMkLst>
          <pc:docMk/>
          <pc:sldMk cId="896450952" sldId="279"/>
        </pc:sldMkLst>
        <pc:spChg chg="mod">
          <ac:chgData name="Di Marco Mileto" userId="65bb259a-2f6f-4512-a5f6-1fdf7a36facc" providerId="ADAL" clId="{DFE704BD-AAE5-49BE-9B68-8B722D330B20}" dt="2020-02-18T12:43:03.312" v="172" actId="255"/>
          <ac:spMkLst>
            <pc:docMk/>
            <pc:sldMk cId="896450952" sldId="279"/>
            <ac:spMk id="3" creationId="{50179C89-7C85-4980-8BC8-284E73DEB3A3}"/>
          </ac:spMkLst>
        </pc:spChg>
      </pc:sldChg>
      <pc:sldChg chg="modSp modNotesTx">
        <pc:chgData name="Di Marco Mileto" userId="65bb259a-2f6f-4512-a5f6-1fdf7a36facc" providerId="ADAL" clId="{DFE704BD-AAE5-49BE-9B68-8B722D330B20}" dt="2020-02-18T12:43:08.573" v="173" actId="255"/>
        <pc:sldMkLst>
          <pc:docMk/>
          <pc:sldMk cId="2606396878" sldId="280"/>
        </pc:sldMkLst>
        <pc:spChg chg="mod">
          <ac:chgData name="Di Marco Mileto" userId="65bb259a-2f6f-4512-a5f6-1fdf7a36facc" providerId="ADAL" clId="{DFE704BD-AAE5-49BE-9B68-8B722D330B20}" dt="2020-02-18T12:43:08.573" v="173" actId="255"/>
          <ac:spMkLst>
            <pc:docMk/>
            <pc:sldMk cId="2606396878" sldId="280"/>
            <ac:spMk id="3" creationId="{50179C89-7C85-4980-8BC8-284E73DEB3A3}"/>
          </ac:spMkLst>
        </pc:spChg>
      </pc:sldChg>
      <pc:sldChg chg="modSp modNotesTx">
        <pc:chgData name="Di Marco Mileto" userId="65bb259a-2f6f-4512-a5f6-1fdf7a36facc" providerId="ADAL" clId="{DFE704BD-AAE5-49BE-9B68-8B722D330B20}" dt="2020-02-18T12:43:14.621" v="174" actId="255"/>
        <pc:sldMkLst>
          <pc:docMk/>
          <pc:sldMk cId="2642220680" sldId="281"/>
        </pc:sldMkLst>
        <pc:spChg chg="mod">
          <ac:chgData name="Di Marco Mileto" userId="65bb259a-2f6f-4512-a5f6-1fdf7a36facc" providerId="ADAL" clId="{DFE704BD-AAE5-49BE-9B68-8B722D330B20}" dt="2020-02-18T12:43:14.621" v="174" actId="255"/>
          <ac:spMkLst>
            <pc:docMk/>
            <pc:sldMk cId="2642220680" sldId="281"/>
            <ac:spMk id="3" creationId="{50179C89-7C85-4980-8BC8-284E73DEB3A3}"/>
          </ac:spMkLst>
        </pc:spChg>
      </pc:sldChg>
      <pc:sldChg chg="modNotesTx">
        <pc:chgData name="Di Marco Mileto" userId="65bb259a-2f6f-4512-a5f6-1fdf7a36facc" providerId="ADAL" clId="{DFE704BD-AAE5-49BE-9B68-8B722D330B20}" dt="2020-02-18T12:27:51.609" v="145" actId="6549"/>
        <pc:sldMkLst>
          <pc:docMk/>
          <pc:sldMk cId="58832764" sldId="282"/>
        </pc:sldMkLst>
      </pc:sldChg>
    </pc:docChg>
  </pc:docChgLst>
  <pc:docChgLst>
    <pc:chgData name="Di Marco Mileto" userId="65bb259a-2f6f-4512-a5f6-1fdf7a36facc" providerId="ADAL" clId="{66C74B08-57FB-4317-8D76-71E405808DF3}"/>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18/02/2020</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‹nr.›</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18/02/2020</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‹nr.›</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18/02/2020</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r>
              <a:rPr lang="nl-BE" sz="1200" kern="1200" dirty="0">
                <a:solidFill>
                  <a:schemeClr val="tx1"/>
                </a:solidFill>
                <a:effectLst/>
                <a:latin typeface="+mn-lt"/>
                <a:ea typeface="+mn-ea"/>
                <a:cs typeface="+mn-cs"/>
              </a:rPr>
              <a:t>Het SELECT-statement bestaat uit een aantal clausules (componenten). Niet alle clausules zijn verplicht op te nemen: de optionele clausules staan tussen vierkante haken.</a:t>
            </a:r>
          </a:p>
          <a:p>
            <a:r>
              <a:rPr lang="nl-BE" sz="1200" kern="1200" dirty="0">
                <a:solidFill>
                  <a:schemeClr val="tx1"/>
                </a:solidFill>
                <a:effectLst/>
                <a:latin typeface="+mn-lt"/>
                <a:ea typeface="+mn-ea"/>
                <a:cs typeface="+mn-cs"/>
              </a:rPr>
              <a:t>De volgorde van de clausules moet zoals in de bovenstaande syntaxbeschrijving zijn. Zo moet de WHERE-clausule ná de FROM-clausule en vóór de ORDER BY-clausule komen.</a:t>
            </a:r>
          </a:p>
          <a:p>
            <a:r>
              <a:rPr lang="nl-BE" sz="1200" kern="1200" dirty="0">
                <a:solidFill>
                  <a:schemeClr val="tx1"/>
                </a:solidFill>
                <a:effectLst/>
                <a:latin typeface="+mn-lt"/>
                <a:ea typeface="+mn-ea"/>
                <a:cs typeface="+mn-cs"/>
              </a:rPr>
              <a:t>Het resultaat van een SELECT-statement is een tabel. Men spreekt over de </a:t>
            </a:r>
            <a:r>
              <a:rPr lang="nl-BE" sz="1200" kern="1200" dirty="0" err="1">
                <a:solidFill>
                  <a:schemeClr val="tx1"/>
                </a:solidFill>
                <a:effectLst/>
                <a:latin typeface="+mn-lt"/>
                <a:ea typeface="+mn-ea"/>
                <a:cs typeface="+mn-cs"/>
              </a:rPr>
              <a:t>resultaatset</a:t>
            </a:r>
            <a:r>
              <a:rPr lang="nl-BE" sz="1200" kern="1200" dirty="0">
                <a:solidFill>
                  <a:schemeClr val="tx1"/>
                </a:solidFill>
                <a:effectLst/>
                <a:latin typeface="+mn-lt"/>
                <a:ea typeface="+mn-ea"/>
                <a:cs typeface="+mn-cs"/>
              </a:rPr>
              <a:t>.</a:t>
            </a:r>
          </a:p>
          <a:p>
            <a:r>
              <a:rPr lang="nl-BE" sz="1200" kern="1200" dirty="0">
                <a:solidFill>
                  <a:schemeClr val="tx1"/>
                </a:solidFill>
                <a:effectLst/>
                <a:latin typeface="+mn-lt"/>
                <a:ea typeface="+mn-ea"/>
                <a:cs typeface="+mn-cs"/>
              </a:rPr>
              <a:t>Hieronder staat een schematische voorstelling van de verwerking van een SELECT-statement:</a:t>
            </a:r>
          </a:p>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5</a:t>
            </a:fld>
            <a:endParaRPr lang="nl-BE"/>
          </a:p>
        </p:txBody>
      </p:sp>
    </p:spTree>
    <p:extLst>
      <p:ext uri="{BB962C8B-B14F-4D97-AF65-F5344CB8AC3E}">
        <p14:creationId xmlns:p14="http://schemas.microsoft.com/office/powerpoint/2010/main" val="815164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16</a:t>
            </a:fld>
            <a:endParaRPr lang="nl-BE"/>
          </a:p>
        </p:txBody>
      </p:sp>
    </p:spTree>
    <p:extLst>
      <p:ext uri="{BB962C8B-B14F-4D97-AF65-F5344CB8AC3E}">
        <p14:creationId xmlns:p14="http://schemas.microsoft.com/office/powerpoint/2010/main" val="3926178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17</a:t>
            </a:fld>
            <a:endParaRPr lang="nl-BE"/>
          </a:p>
        </p:txBody>
      </p:sp>
    </p:spTree>
    <p:extLst>
      <p:ext uri="{BB962C8B-B14F-4D97-AF65-F5344CB8AC3E}">
        <p14:creationId xmlns:p14="http://schemas.microsoft.com/office/powerpoint/2010/main" val="1984222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18</a:t>
            </a:fld>
            <a:endParaRPr lang="nl-BE"/>
          </a:p>
        </p:txBody>
      </p:sp>
    </p:spTree>
    <p:extLst>
      <p:ext uri="{BB962C8B-B14F-4D97-AF65-F5344CB8AC3E}">
        <p14:creationId xmlns:p14="http://schemas.microsoft.com/office/powerpoint/2010/main" val="1624434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19</a:t>
            </a:fld>
            <a:endParaRPr lang="nl-BE"/>
          </a:p>
        </p:txBody>
      </p:sp>
    </p:spTree>
    <p:extLst>
      <p:ext uri="{BB962C8B-B14F-4D97-AF65-F5344CB8AC3E}">
        <p14:creationId xmlns:p14="http://schemas.microsoft.com/office/powerpoint/2010/main" val="1916155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20</a:t>
            </a:fld>
            <a:endParaRPr lang="nl-BE"/>
          </a:p>
        </p:txBody>
      </p:sp>
    </p:spTree>
    <p:extLst>
      <p:ext uri="{BB962C8B-B14F-4D97-AF65-F5344CB8AC3E}">
        <p14:creationId xmlns:p14="http://schemas.microsoft.com/office/powerpoint/2010/main" val="224833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21</a:t>
            </a:fld>
            <a:endParaRPr lang="nl-BE"/>
          </a:p>
        </p:txBody>
      </p:sp>
    </p:spTree>
    <p:extLst>
      <p:ext uri="{BB962C8B-B14F-4D97-AF65-F5344CB8AC3E}">
        <p14:creationId xmlns:p14="http://schemas.microsoft.com/office/powerpoint/2010/main" val="3974343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22</a:t>
            </a:fld>
            <a:endParaRPr lang="nl-BE"/>
          </a:p>
        </p:txBody>
      </p:sp>
    </p:spTree>
    <p:extLst>
      <p:ext uri="{BB962C8B-B14F-4D97-AF65-F5344CB8AC3E}">
        <p14:creationId xmlns:p14="http://schemas.microsoft.com/office/powerpoint/2010/main" val="2340362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23</a:t>
            </a:fld>
            <a:endParaRPr lang="nl-BE"/>
          </a:p>
        </p:txBody>
      </p:sp>
    </p:spTree>
    <p:extLst>
      <p:ext uri="{BB962C8B-B14F-4D97-AF65-F5344CB8AC3E}">
        <p14:creationId xmlns:p14="http://schemas.microsoft.com/office/powerpoint/2010/main" val="1236142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24</a:t>
            </a:fld>
            <a:endParaRPr lang="nl-BE"/>
          </a:p>
        </p:txBody>
      </p:sp>
    </p:spTree>
    <p:extLst>
      <p:ext uri="{BB962C8B-B14F-4D97-AF65-F5344CB8AC3E}">
        <p14:creationId xmlns:p14="http://schemas.microsoft.com/office/powerpoint/2010/main" val="869336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25</a:t>
            </a:fld>
            <a:endParaRPr lang="nl-BE"/>
          </a:p>
        </p:txBody>
      </p:sp>
    </p:spTree>
    <p:extLst>
      <p:ext uri="{BB962C8B-B14F-4D97-AF65-F5344CB8AC3E}">
        <p14:creationId xmlns:p14="http://schemas.microsoft.com/office/powerpoint/2010/main" val="80153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6</a:t>
            </a:fld>
            <a:endParaRPr lang="nl-BE"/>
          </a:p>
        </p:txBody>
      </p:sp>
    </p:spTree>
    <p:extLst>
      <p:ext uri="{BB962C8B-B14F-4D97-AF65-F5344CB8AC3E}">
        <p14:creationId xmlns:p14="http://schemas.microsoft.com/office/powerpoint/2010/main" val="415617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a:p>
            <a:r>
              <a:rPr lang="nl-BE" dirty="0"/>
              <a:t>Selecteer titel en prijs uit boeken</a:t>
            </a:r>
          </a:p>
          <a:p>
            <a:endParaRPr lang="nl-BE" dirty="0"/>
          </a:p>
          <a:p>
            <a:endParaRPr lang="nl-BE" dirty="0"/>
          </a:p>
          <a:p>
            <a:r>
              <a:rPr lang="nl-BE" dirty="0"/>
              <a:t>Selecteer alle auteurs</a:t>
            </a:r>
          </a:p>
          <a:p>
            <a:endParaRPr lang="nl-BE" dirty="0"/>
          </a:p>
          <a:p>
            <a:endParaRPr lang="nl-BE" dirty="0"/>
          </a:p>
          <a:p>
            <a:r>
              <a:rPr lang="nl-BE" dirty="0"/>
              <a:t>Selecteer unieke woonplaats uit tabel auteurs</a:t>
            </a:r>
          </a:p>
          <a:p>
            <a:endParaRPr lang="nl-BE" dirty="0"/>
          </a:p>
          <a:p>
            <a:endParaRPr lang="nl-BE" dirty="0"/>
          </a:p>
          <a:p>
            <a:r>
              <a:rPr lang="nl-BE" dirty="0"/>
              <a:t>Zelf laten proberen</a:t>
            </a:r>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8</a:t>
            </a:fld>
            <a:endParaRPr lang="nl-BE"/>
          </a:p>
        </p:txBody>
      </p:sp>
    </p:spTree>
    <p:extLst>
      <p:ext uri="{BB962C8B-B14F-4D97-AF65-F5344CB8AC3E}">
        <p14:creationId xmlns:p14="http://schemas.microsoft.com/office/powerpoint/2010/main" val="3020019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r>
              <a:rPr lang="nl-BE" sz="1200" kern="1200" dirty="0">
                <a:solidFill>
                  <a:schemeClr val="tx1"/>
                </a:solidFill>
                <a:effectLst/>
                <a:latin typeface="+mn-lt"/>
                <a:ea typeface="+mn-ea"/>
                <a:cs typeface="+mn-cs"/>
              </a:rPr>
              <a:t>Geef een alfabetische lijst van alle auteurs.</a:t>
            </a:r>
          </a:p>
          <a:p>
            <a:r>
              <a:rPr lang="en-GB" sz="1200" kern="1200" dirty="0">
                <a:solidFill>
                  <a:schemeClr val="tx1"/>
                </a:solidFill>
                <a:effectLst/>
                <a:latin typeface="+mn-lt"/>
                <a:ea typeface="+mn-ea"/>
                <a:cs typeface="+mn-cs"/>
              </a:rPr>
              <a:t>select *</a:t>
            </a:r>
            <a:endParaRPr lang="nl-B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from auteur</a:t>
            </a:r>
            <a:endParaRPr lang="nl-B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order by naam</a:t>
            </a:r>
            <a:endParaRPr lang="nl-B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Geef een lijst van alle boeken, gesorteerd per jaar en binnen een jaar alfabetisch op titel.</a:t>
            </a:r>
          </a:p>
          <a:p>
            <a:r>
              <a:rPr lang="en-GB" sz="1200" kern="1200" dirty="0">
                <a:solidFill>
                  <a:schemeClr val="tx1"/>
                </a:solidFill>
                <a:effectLst/>
                <a:latin typeface="+mn-lt"/>
                <a:ea typeface="+mn-ea"/>
                <a:cs typeface="+mn-cs"/>
              </a:rPr>
              <a:t>select *</a:t>
            </a:r>
            <a:endParaRPr lang="nl-B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from </a:t>
            </a:r>
            <a:r>
              <a:rPr lang="en-GB" sz="1200" kern="1200" dirty="0" err="1">
                <a:solidFill>
                  <a:schemeClr val="tx1"/>
                </a:solidFill>
                <a:effectLst/>
                <a:latin typeface="+mn-lt"/>
                <a:ea typeface="+mn-ea"/>
                <a:cs typeface="+mn-cs"/>
              </a:rPr>
              <a:t>boeken</a:t>
            </a:r>
            <a:endParaRPr lang="nl-B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order by </a:t>
            </a:r>
            <a:r>
              <a:rPr lang="en-GB" sz="1200" kern="1200" dirty="0" err="1">
                <a:solidFill>
                  <a:schemeClr val="tx1"/>
                </a:solidFill>
                <a:effectLst/>
                <a:latin typeface="+mn-lt"/>
                <a:ea typeface="+mn-ea"/>
                <a:cs typeface="+mn-cs"/>
              </a:rPr>
              <a:t>jaar</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titel</a:t>
            </a:r>
            <a:endParaRPr lang="nl-B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Geef een lijst van alle boeken, gesorteerd op dalende datum</a:t>
            </a:r>
          </a:p>
          <a:p>
            <a:r>
              <a:rPr lang="en-GB" sz="1200" kern="1200" dirty="0">
                <a:solidFill>
                  <a:schemeClr val="tx1"/>
                </a:solidFill>
                <a:effectLst/>
                <a:latin typeface="+mn-lt"/>
                <a:ea typeface="+mn-ea"/>
                <a:cs typeface="+mn-cs"/>
              </a:rPr>
              <a:t>select * from </a:t>
            </a:r>
            <a:r>
              <a:rPr lang="en-GB" sz="1200" kern="1200" dirty="0" err="1">
                <a:solidFill>
                  <a:schemeClr val="tx1"/>
                </a:solidFill>
                <a:effectLst/>
                <a:latin typeface="+mn-lt"/>
                <a:ea typeface="+mn-ea"/>
                <a:cs typeface="+mn-cs"/>
              </a:rPr>
              <a:t>uitleen</a:t>
            </a:r>
            <a:endParaRPr lang="nl-BE"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order by datum </a:t>
            </a:r>
            <a:r>
              <a:rPr lang="en-GB" sz="1200" kern="1200" dirty="0" err="1">
                <a:solidFill>
                  <a:schemeClr val="tx1"/>
                </a:solidFill>
                <a:effectLst/>
                <a:latin typeface="+mn-lt"/>
                <a:ea typeface="+mn-ea"/>
                <a:cs typeface="+mn-cs"/>
              </a:rPr>
              <a:t>desc</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boek_id</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asc</a:t>
            </a:r>
            <a:endParaRPr lang="nl-BE" sz="1200" kern="1200" dirty="0">
              <a:solidFill>
                <a:schemeClr val="tx1"/>
              </a:solidFill>
              <a:effectLst/>
              <a:latin typeface="+mn-lt"/>
              <a:ea typeface="+mn-ea"/>
              <a:cs typeface="+mn-cs"/>
            </a:endParaRPr>
          </a:p>
          <a:p>
            <a:endParaRPr lang="nl-BE" dirty="0"/>
          </a:p>
          <a:p>
            <a:endParaRPr lang="nl-BE" dirty="0"/>
          </a:p>
          <a:p>
            <a:endParaRPr lang="nl-BE" dirty="0"/>
          </a:p>
          <a:p>
            <a:r>
              <a:rPr lang="nl-BE" dirty="0"/>
              <a:t>Zelf laten proberen</a:t>
            </a:r>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10</a:t>
            </a:fld>
            <a:endParaRPr lang="nl-BE"/>
          </a:p>
        </p:txBody>
      </p:sp>
    </p:spTree>
    <p:extLst>
      <p:ext uri="{BB962C8B-B14F-4D97-AF65-F5344CB8AC3E}">
        <p14:creationId xmlns:p14="http://schemas.microsoft.com/office/powerpoint/2010/main" val="1755739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r>
              <a:rPr lang="nl-BE" dirty="0"/>
              <a:t>Zelf laten proberen</a:t>
            </a:r>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11</a:t>
            </a:fld>
            <a:endParaRPr lang="nl-BE"/>
          </a:p>
        </p:txBody>
      </p:sp>
    </p:spTree>
    <p:extLst>
      <p:ext uri="{BB962C8B-B14F-4D97-AF65-F5344CB8AC3E}">
        <p14:creationId xmlns:p14="http://schemas.microsoft.com/office/powerpoint/2010/main" val="997181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r>
              <a:rPr lang="nl-BE" dirty="0"/>
              <a:t>Selecteer eerste vijf boeken, geordend op boek </a:t>
            </a:r>
            <a:r>
              <a:rPr lang="nl-BE" dirty="0" err="1"/>
              <a:t>id</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Sla de eerste 5 boeken over (volgens </a:t>
            </a:r>
            <a:r>
              <a:rPr lang="nl-BE" sz="1200" kern="1200" dirty="0" err="1">
                <a:solidFill>
                  <a:schemeClr val="tx1"/>
                </a:solidFill>
                <a:effectLst/>
                <a:latin typeface="+mn-lt"/>
                <a:ea typeface="+mn-ea"/>
                <a:cs typeface="+mn-cs"/>
              </a:rPr>
              <a:t>boek_id</a:t>
            </a:r>
            <a:r>
              <a:rPr lang="nl-BE" sz="1200" kern="1200" dirty="0">
                <a:solidFill>
                  <a:schemeClr val="tx1"/>
                </a:solidFill>
                <a:effectLst/>
                <a:latin typeface="+mn-lt"/>
                <a:ea typeface="+mn-ea"/>
                <a:cs typeface="+mn-cs"/>
              </a:rPr>
              <a:t>) en geef al de andere boeken weer.</a:t>
            </a:r>
          </a:p>
          <a:p>
            <a:endParaRPr lang="nl-BE" dirty="0"/>
          </a:p>
          <a:p>
            <a:endParaRPr lang="nl-BE" dirty="0"/>
          </a:p>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12</a:t>
            </a:fld>
            <a:endParaRPr lang="nl-BE"/>
          </a:p>
        </p:txBody>
      </p:sp>
    </p:spTree>
    <p:extLst>
      <p:ext uri="{BB962C8B-B14F-4D97-AF65-F5344CB8AC3E}">
        <p14:creationId xmlns:p14="http://schemas.microsoft.com/office/powerpoint/2010/main" val="422467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13</a:t>
            </a:fld>
            <a:endParaRPr lang="nl-BE"/>
          </a:p>
        </p:txBody>
      </p:sp>
    </p:spTree>
    <p:extLst>
      <p:ext uri="{BB962C8B-B14F-4D97-AF65-F5344CB8AC3E}">
        <p14:creationId xmlns:p14="http://schemas.microsoft.com/office/powerpoint/2010/main" val="3532313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Geef het aantal boeken tussen haakjes terug geordend volgens datum</a:t>
            </a:r>
            <a:endParaRPr lang="nl-BE" sz="1200" kern="1200" dirty="0">
              <a:solidFill>
                <a:schemeClr val="tx1"/>
              </a:solidFill>
              <a:effectLst/>
              <a:latin typeface="+mn-lt"/>
              <a:ea typeface="+mn-ea"/>
              <a:cs typeface="+mn-cs"/>
            </a:endParaRPr>
          </a:p>
          <a:p>
            <a:r>
              <a:rPr lang="nl-BE" dirty="0"/>
              <a:t>Als er nog rijen zijn die dezelfde datum hebben als de laatste, worden die ook getoond</a:t>
            </a:r>
          </a:p>
          <a:p>
            <a:endParaRPr lang="nl-BE" dirty="0"/>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14</a:t>
            </a:fld>
            <a:endParaRPr lang="nl-BE"/>
          </a:p>
        </p:txBody>
      </p:sp>
    </p:spTree>
    <p:extLst>
      <p:ext uri="{BB962C8B-B14F-4D97-AF65-F5344CB8AC3E}">
        <p14:creationId xmlns:p14="http://schemas.microsoft.com/office/powerpoint/2010/main" val="1572863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15950" y="701675"/>
            <a:ext cx="3995738" cy="2247900"/>
          </a:xfrm>
        </p:spPr>
      </p:sp>
      <p:sp>
        <p:nvSpPr>
          <p:cNvPr id="3" name="Tijdelijke aanduiding voor notities 2"/>
          <p:cNvSpPr>
            <a:spLocks noGrp="1"/>
          </p:cNvSpPr>
          <p:nvPr>
            <p:ph type="body" idx="1"/>
          </p:nvPr>
        </p:nvSpPr>
        <p:spPr/>
        <p:txBody>
          <a:bodyPr/>
          <a:lstStyle/>
          <a:p>
            <a:pPr marL="171450" indent="-171450">
              <a:buFont typeface="Symbol" panose="05050102010706020507" pitchFamily="18" charset="2"/>
              <a:buChar char="¨"/>
            </a:pPr>
            <a:r>
              <a:rPr lang="nl-BE" dirty="0"/>
              <a:t>&lt;&gt; is ANSI standaard =&gt; wordt ondersteund door alle SQL implementaties</a:t>
            </a:r>
          </a:p>
          <a:p>
            <a:pPr marL="171450" indent="-171450">
              <a:buFont typeface="Symbol" panose="05050102010706020507" pitchFamily="18" charset="2"/>
              <a:buChar char="¨"/>
            </a:pPr>
            <a:r>
              <a:rPr lang="nl-BE" dirty="0"/>
              <a:t>!= niet</a:t>
            </a:r>
          </a:p>
        </p:txBody>
      </p:sp>
      <p:sp>
        <p:nvSpPr>
          <p:cNvPr id="4" name="Tijdelijke aanduiding voor dianummer 3"/>
          <p:cNvSpPr>
            <a:spLocks noGrp="1"/>
          </p:cNvSpPr>
          <p:nvPr>
            <p:ph type="sldNum" sz="quarter" idx="5"/>
          </p:nvPr>
        </p:nvSpPr>
        <p:spPr/>
        <p:txBody>
          <a:bodyPr/>
          <a:lstStyle/>
          <a:p>
            <a:fld id="{B9FF25CE-C3D1-48D7-AD4D-64E2318C4E8C}" type="slidenum">
              <a:rPr lang="nl-BE" smtClean="0"/>
              <a:t>15</a:t>
            </a:fld>
            <a:endParaRPr lang="nl-BE"/>
          </a:p>
        </p:txBody>
      </p:sp>
    </p:spTree>
    <p:extLst>
      <p:ext uri="{BB962C8B-B14F-4D97-AF65-F5344CB8AC3E}">
        <p14:creationId xmlns:p14="http://schemas.microsoft.com/office/powerpoint/2010/main" val="15399544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mod="1">
    <p:ext uri="{DCECCB84-F9BA-43D5-87BE-67443E8EF086}">
      <p15:sldGuideLst xmlns:p15="http://schemas.microsoft.com/office/powerpoint/2012/main">
        <p15:guide id="4" pos="110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mod="1">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2051129045"/>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NL" dirty="0"/>
            </a:br>
            <a:br>
              <a:rPr lang="nl-NL" dirty="0"/>
            </a:br>
            <a:r>
              <a:rPr lang="nl-NL" dirty="0"/>
              <a:t>Titel</a:t>
            </a:r>
            <a:endParaRPr lang="en-US" dirty="0"/>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nl-NL"/>
              <a:t>Klik om de stijl te bewerken</a:t>
            </a:r>
            <a:endParaRPr kumimoji="0" lang="en-US"/>
          </a:p>
        </p:txBody>
      </p:sp>
      <p:sp>
        <p:nvSpPr>
          <p:cNvPr id="3" name="Tijdelijke aanduiding voor inhoud 2"/>
          <p:cNvSpPr>
            <a:spLocks noGrp="1"/>
          </p:cNvSpPr>
          <p:nvPr>
            <p:ph idx="1"/>
          </p:nvPr>
        </p:nvSpPr>
        <p:spPr/>
        <p:txBody>
          <a:bodyPr/>
          <a:lstStyle/>
          <a:p>
            <a:pPr lvl="0" eaLnBrk="1" latinLnBrk="0" hangingPunct="1"/>
            <a:r>
              <a:rPr lang="nl-NL"/>
              <a:t>Klik om de modelstijlen te bewerken</a:t>
            </a:r>
          </a:p>
          <a:p>
            <a:pPr lvl="1" eaLnBrk="1" latinLnBrk="0" hangingPunct="1"/>
            <a:r>
              <a:rPr lang="nl-NL"/>
              <a:t>Tweede niveau</a:t>
            </a:r>
          </a:p>
          <a:p>
            <a:pPr lvl="2" eaLnBrk="1" latinLnBrk="0" hangingPunct="1"/>
            <a:r>
              <a:rPr lang="nl-NL"/>
              <a:t>Derde niveau</a:t>
            </a:r>
          </a:p>
          <a:p>
            <a:pPr lvl="3" eaLnBrk="1" latinLnBrk="0" hangingPunct="1"/>
            <a:r>
              <a:rPr lang="nl-NL"/>
              <a:t>Vierde niveau</a:t>
            </a:r>
          </a:p>
          <a:p>
            <a:pPr lvl="4" eaLnBrk="1" latinLnBrk="0" hangingPunct="1"/>
            <a:r>
              <a:rPr lang="nl-NL"/>
              <a:t>Vijfde niveau</a:t>
            </a:r>
            <a:endParaRPr kumimoji="0" lang="en-US"/>
          </a:p>
        </p:txBody>
      </p:sp>
      <p:sp>
        <p:nvSpPr>
          <p:cNvPr id="4" name="Tijdelijke aanduiding voor datum 3"/>
          <p:cNvSpPr>
            <a:spLocks noGrp="1"/>
          </p:cNvSpPr>
          <p:nvPr>
            <p:ph type="dt" sz="half" idx="10"/>
          </p:nvPr>
        </p:nvSpPr>
        <p:spPr/>
        <p:txBody>
          <a:bodyPr/>
          <a:lstStyle/>
          <a:p>
            <a:fld id="{FE8CEECB-31A8-45A5-A819-BCCB7F996D39}" type="datetimeFigureOut">
              <a:rPr lang="nl-BE" smtClean="0"/>
              <a:pPr/>
              <a:t>18/02/2020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C7BF68A-218E-4656-BCD7-748090D940BF}" type="slidenum">
              <a:rPr lang="nl-BE" smtClean="0"/>
              <a:pPr/>
              <a:t>‹nr.›</a:t>
            </a:fld>
            <a:endParaRPr lang="nl-BE"/>
          </a:p>
        </p:txBody>
      </p:sp>
    </p:spTree>
    <p:extLst>
      <p:ext uri="{BB962C8B-B14F-4D97-AF65-F5344CB8AC3E}">
        <p14:creationId xmlns:p14="http://schemas.microsoft.com/office/powerpoint/2010/main" val="14173333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NL" dirty="0"/>
            </a:br>
            <a:br>
              <a:rPr lang="nl-NL" dirty="0"/>
            </a:br>
            <a:r>
              <a:rPr lang="nl-NL" dirty="0"/>
              <a:t>Titel</a:t>
            </a:r>
            <a:endParaRPr lang="en-US" dirty="0"/>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NL" dirty="0"/>
              <a:t>Klik om Titel te bewerken</a:t>
            </a:r>
            <a:endParaRPr lang="en-US" dirty="0"/>
          </a:p>
        </p:txBody>
      </p:sp>
      <p:sp>
        <p:nvSpPr>
          <p:cNvPr id="3" name="Subtitle 2"/>
          <p:cNvSpPr>
            <a:spLocks noGrp="1"/>
          </p:cNvSpPr>
          <p:nvPr>
            <p:ph type="subTitle" idx="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Klikken om de ondertitelstijl </a:t>
            </a:r>
          </a:p>
          <a:p>
            <a:r>
              <a:rPr lang="nl-NL" dirty="0"/>
              <a:t>van het model </a:t>
            </a:r>
          </a:p>
          <a:p>
            <a:r>
              <a:rPr lang="nl-NL" dirty="0"/>
              <a:t>te bewerken</a:t>
            </a:r>
            <a:endParaRPr lang="en-US" dirty="0"/>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NL" dirty="0"/>
              <a:t>Klik om Titel te bewerken</a:t>
            </a:r>
            <a:endParaRPr lang="en-US" dirty="0"/>
          </a:p>
        </p:txBody>
      </p:sp>
      <p:sp>
        <p:nvSpPr>
          <p:cNvPr id="3" name="Subtitle 2"/>
          <p:cNvSpPr>
            <a:spLocks noGrp="1"/>
          </p:cNvSpPr>
          <p:nvPr>
            <p:ph type="subTitle" idx="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Klikken om de ondertitelstijl </a:t>
            </a:r>
          </a:p>
          <a:p>
            <a:r>
              <a:rPr lang="nl-NL" dirty="0"/>
              <a:t>van het model </a:t>
            </a:r>
          </a:p>
          <a:p>
            <a:r>
              <a:rPr lang="nl-NL" dirty="0"/>
              <a:t>te bewerken</a:t>
            </a:r>
            <a:endParaRPr lang="en-US" dirty="0"/>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NL" dirty="0"/>
              <a:t>“Klik om quote </a:t>
            </a:r>
            <a:br>
              <a:rPr lang="nl-NL" dirty="0"/>
            </a:br>
            <a:r>
              <a:rPr lang="nl-NL" dirty="0"/>
              <a:t>in te Voegen”</a:t>
            </a:r>
            <a:endParaRPr lang="en-US" dirty="0"/>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Klik om de Naam en Voornaam in te voegen</a:t>
            </a:r>
            <a:endParaRPr lang="en-US" dirty="0"/>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NL" dirty="0"/>
              <a:t>Inhoudstafel / Agenda titel</a:t>
            </a:r>
            <a:endParaRPr lang="en-US" dirty="0"/>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Agendapunt 1</a:t>
            </a:r>
          </a:p>
          <a:p>
            <a:r>
              <a:rPr lang="nl-NL" dirty="0"/>
              <a:t>Agendapunt 2</a:t>
            </a:r>
          </a:p>
          <a:p>
            <a:r>
              <a:rPr lang="nl-NL" dirty="0"/>
              <a:t>Agendapunt 3</a:t>
            </a:r>
          </a:p>
          <a:p>
            <a:r>
              <a:rPr lang="nl-NL" dirty="0"/>
              <a:t>Agendapunt 4</a:t>
            </a:r>
          </a:p>
          <a:p>
            <a:r>
              <a:rPr lang="nl-NL" dirty="0"/>
              <a:t>Agendapunt 5</a:t>
            </a:r>
          </a:p>
          <a:p>
            <a:r>
              <a:rPr lang="nl-NL" dirty="0"/>
              <a:t>Agendapunt 6</a:t>
            </a:r>
            <a:endParaRPr lang="en-US" dirty="0"/>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mod="1">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mod="1">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mod="1">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mod="1">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NL" dirty="0"/>
              <a:t>“Klik om quote </a:t>
            </a:r>
            <a:br>
              <a:rPr lang="nl-NL" dirty="0"/>
            </a:br>
            <a:r>
              <a:rPr lang="nl-NL" dirty="0"/>
              <a:t>in te Voegen”</a:t>
            </a:r>
            <a:endParaRPr lang="en-US" dirty="0"/>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Klik om de Naam en Voornaam in te voegen</a:t>
            </a:r>
            <a:endParaRPr lang="en-US" dirty="0"/>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1723938962"/>
      </p:ext>
    </p:extLst>
  </p:cSld>
  <p:clrMapOvr>
    <a:masterClrMapping/>
  </p:clrMapOvr>
  <p:extLst mod="1">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mod="1">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mod="1">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mod="1">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NL" dirty="0"/>
              <a:t>Inhoudstafel / Agenda titel</a:t>
            </a:r>
            <a:endParaRPr lang="en-US" dirty="0"/>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Agendapunt 1</a:t>
            </a:r>
          </a:p>
          <a:p>
            <a:r>
              <a:rPr lang="nl-NL" dirty="0"/>
              <a:t>Agendapunt 2</a:t>
            </a:r>
          </a:p>
          <a:p>
            <a:r>
              <a:rPr lang="nl-NL" dirty="0"/>
              <a:t>Agendapunt 3</a:t>
            </a:r>
          </a:p>
          <a:p>
            <a:r>
              <a:rPr lang="nl-NL" dirty="0"/>
              <a:t>Agendapunt 4</a:t>
            </a:r>
          </a:p>
          <a:p>
            <a:r>
              <a:rPr lang="nl-NL" dirty="0"/>
              <a:t>Agendapunt 5</a:t>
            </a:r>
          </a:p>
          <a:p>
            <a:r>
              <a:rPr lang="nl-NL" dirty="0"/>
              <a:t>Agendapunt 6</a:t>
            </a:r>
            <a:endParaRPr lang="en-US" dirty="0"/>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mod="1">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NL" dirty="0"/>
              <a:t>Klik om Titel te bewerken</a:t>
            </a:r>
            <a:endParaRPr lang="en-US" dirty="0"/>
          </a:p>
        </p:txBody>
      </p:sp>
      <p:sp>
        <p:nvSpPr>
          <p:cNvPr id="3" name="Subtitle 2"/>
          <p:cNvSpPr>
            <a:spLocks noGrp="1"/>
          </p:cNvSpPr>
          <p:nvPr>
            <p:ph type="subTitle" idx="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Klikken om de ondertitelstijl </a:t>
            </a:r>
          </a:p>
          <a:p>
            <a:r>
              <a:rPr lang="nl-NL" dirty="0"/>
              <a:t>van het model </a:t>
            </a:r>
          </a:p>
          <a:p>
            <a:r>
              <a:rPr lang="nl-NL" dirty="0"/>
              <a:t>te bewerken</a:t>
            </a:r>
            <a:endParaRPr lang="en-US" dirty="0"/>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mod="1">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NL" dirty="0"/>
            </a:br>
            <a:br>
              <a:rPr lang="nl-NL" dirty="0"/>
            </a:br>
            <a:r>
              <a:rPr lang="nl-NL" dirty="0"/>
              <a:t>Titel</a:t>
            </a:r>
            <a:endParaRPr lang="en-US" dirty="0"/>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mod="1">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NL" dirty="0"/>
              <a:t>“Klik om quote </a:t>
            </a:r>
            <a:br>
              <a:rPr lang="nl-NL" dirty="0"/>
            </a:br>
            <a:r>
              <a:rPr lang="nl-NL" dirty="0"/>
              <a:t>in te Voegen”</a:t>
            </a:r>
            <a:endParaRPr lang="en-US" dirty="0"/>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Klik om de Naam en Voornaam in te voegen</a:t>
            </a:r>
            <a:endParaRPr lang="en-US" dirty="0"/>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mod="1">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NL" dirty="0"/>
              <a:t>Inhoudstafel / Agenda titel</a:t>
            </a:r>
            <a:endParaRPr lang="en-US" dirty="0"/>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NL" dirty="0"/>
              <a:t>Agendapunt 1</a:t>
            </a:r>
          </a:p>
          <a:p>
            <a:r>
              <a:rPr lang="nl-NL" dirty="0"/>
              <a:t>Agendapunt 2</a:t>
            </a:r>
          </a:p>
          <a:p>
            <a:r>
              <a:rPr lang="nl-NL" dirty="0"/>
              <a:t>Agendapunt 3</a:t>
            </a:r>
          </a:p>
          <a:p>
            <a:r>
              <a:rPr lang="nl-NL" dirty="0"/>
              <a:t>Agendapunt 4</a:t>
            </a:r>
          </a:p>
          <a:p>
            <a:r>
              <a:rPr lang="nl-NL" dirty="0"/>
              <a:t>Agendapunt 5</a:t>
            </a:r>
          </a:p>
          <a:p>
            <a:r>
              <a:rPr lang="nl-NL" dirty="0"/>
              <a:t>Agendapunt 6</a:t>
            </a:r>
            <a:endParaRPr lang="en-US" dirty="0"/>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mod="1">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228369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9189965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70939646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489056685"/>
      </p:ext>
    </p:extLst>
  </p:cSld>
  <p:clrMapOvr>
    <a:masterClrMapping/>
  </p:clrMapOvr>
  <p:extLst mod="1">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363498780"/>
      </p:ext>
    </p:extLst>
  </p:cSld>
  <p:clrMapOvr>
    <a:masterClrMapping/>
  </p:clrMapOvr>
  <p:extLst mod="1">
    <p:ext uri="{DCECCB84-F9BA-43D5-87BE-67443E8EF086}">
      <p15:sldGuideLst xmlns:p15="http://schemas.microsoft.com/office/powerpoint/2012/main">
        <p15:guide id="4" pos="1109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817097596"/>
      </p:ext>
    </p:extLst>
  </p:cSld>
  <p:clrMapOvr>
    <a:masterClrMapping/>
  </p:clrMapOvr>
  <p:extLst mod="1">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035366188"/>
      </p:ext>
    </p:extLst>
  </p:cSld>
  <p:clrMapOvr>
    <a:masterClrMapping/>
  </p:clrMapOvr>
  <p:extLst mod="1">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677616355"/>
      </p:ext>
    </p:extLst>
  </p:cSld>
  <p:clrMapOvr>
    <a:masterClrMapping/>
  </p:clrMapOvr>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845866888"/>
      </p:ext>
    </p:extLst>
  </p:cSld>
  <p:clrMapOvr>
    <a:masterClrMapping/>
  </p:clrMapOvr>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605891243"/>
      </p:ext>
    </p:extLst>
  </p:cSld>
  <p:clrMapOvr>
    <a:masterClrMapping/>
  </p:clrMapOvr>
  <p:extLst mod="1">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591389218"/>
      </p:ext>
    </p:extLst>
  </p:cSld>
  <p:clrMapOvr>
    <a:masterClrMapping/>
  </p:clrMapOvr>
  <p:extLst mod="1">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280927994"/>
      </p:ext>
    </p:extLst>
  </p:cSld>
  <p:clrMapOvr>
    <a:masterClrMapping/>
  </p:clrMapOvr>
  <p:extLst mod="1">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258748530"/>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888011576"/>
      </p:ext>
    </p:extLst>
  </p:cSld>
  <p:clrMapOvr>
    <a:masterClrMapping/>
  </p:clrMapOvr>
  <p:extLst mod="1">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3298399701"/>
      </p:ext>
    </p:extLst>
  </p:cSld>
  <p:clrMapOvr>
    <a:masterClrMapping/>
  </p:clrMapOvr>
  <p:extLst mod="1">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145390681"/>
      </p:ext>
    </p:extLst>
  </p:cSld>
  <p:clrMapOvr>
    <a:masterClrMapping/>
  </p:clrMapOvr>
  <p:extLst mod="1">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29027203"/>
      </p:ext>
    </p:extLst>
  </p:cSld>
  <p:clrMapOvr>
    <a:masterClrMapping/>
  </p:clrMapOvr>
  <p:extLst mod="1">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766994925"/>
      </p:ext>
    </p:extLst>
  </p:cSld>
  <p:clrMapOvr>
    <a:masterClrMapping/>
  </p:clrMapOvr>
  <p:extLst mod="1">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375719772"/>
      </p:ext>
    </p:extLst>
  </p:cSld>
  <p:clrMapOvr>
    <a:masterClrMapping/>
  </p:clrMapOvr>
  <p:extLst mod="1">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64188374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dirty="0"/>
              <a:t>Titel</a:t>
            </a:r>
            <a:endParaRPr lang="en-US" dirty="0"/>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18/02/2020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4.sv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theme" Target="../theme/theme3.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image" Target="../media/image14.svg"/><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18/02/2020</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‹nr.›</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673" r:id="rId2"/>
    <p:sldLayoutId id="2147483686" r:id="rId3"/>
    <p:sldLayoutId id="2147483708" r:id="rId4"/>
    <p:sldLayoutId id="2147483709" r:id="rId5"/>
    <p:sldLayoutId id="2147483684" r:id="rId6"/>
    <p:sldLayoutId id="2147483696" r:id="rId7"/>
    <p:sldLayoutId id="2147483688" r:id="rId8"/>
    <p:sldLayoutId id="2147483706" r:id="rId9"/>
    <p:sldLayoutId id="2147483697" r:id="rId10"/>
    <p:sldLayoutId id="2147483703" r:id="rId11"/>
    <p:sldLayoutId id="2147483687" r:id="rId12"/>
    <p:sldLayoutId id="2147483702" r:id="rId13"/>
    <p:sldLayoutId id="2147483693" r:id="rId14"/>
    <p:sldLayoutId id="2147483705" r:id="rId15"/>
    <p:sldLayoutId id="2147483698" r:id="rId16"/>
    <p:sldLayoutId id="2147483694" r:id="rId17"/>
    <p:sldLayoutId id="2147483699" r:id="rId18"/>
    <p:sldLayoutId id="2147483695" r:id="rId19"/>
    <p:sldLayoutId id="2147483700" r:id="rId20"/>
    <p:sldLayoutId id="2147483691" r:id="rId21"/>
    <p:sldLayoutId id="2147483704" r:id="rId22"/>
    <p:sldLayoutId id="2147483689" r:id="rId23"/>
    <p:sldLayoutId id="2147483692" r:id="rId24"/>
    <p:sldLayoutId id="214748368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18/02/2020</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‹nr.›</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18/02/2020</a:t>
            </a:fld>
            <a:endParaRPr lang="nl-BE" dirty="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‹nr.›</a:t>
            </a:fld>
            <a:endParaRPr lang="nl-BE" dirty="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Plaats</a:t>
            </a:r>
            <a:r>
              <a:rPr lang="en-US" sz="1100" dirty="0"/>
              <a:t> logo </a:t>
            </a:r>
            <a:r>
              <a:rPr lang="en-US" sz="1100" dirty="0" err="1"/>
              <a:t>hier</a:t>
            </a:r>
            <a:r>
              <a:rPr lang="en-US" sz="1100" dirty="0"/>
              <a:t> in het </a:t>
            </a:r>
            <a:r>
              <a:rPr lang="en-US" sz="1100" dirty="0" err="1"/>
              <a:t>diamodel</a:t>
            </a:r>
            <a:endParaRPr lang="nl-BE" sz="1100" dirty="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969764" y="5143500"/>
            <a:ext cx="12438932" cy="1299791"/>
          </a:xfrm>
        </p:spPr>
        <p:txBody>
          <a:bodyPr>
            <a:normAutofit fontScale="90000"/>
          </a:bodyPr>
          <a:lstStyle/>
          <a:p>
            <a:r>
              <a:rPr lang="nl-BE" dirty="0"/>
              <a:t>Databases</a:t>
            </a:r>
            <a:br>
              <a:rPr lang="nl-BE" dirty="0"/>
            </a:br>
            <a:r>
              <a:rPr lang="nl-BE" dirty="0"/>
              <a:t>Les 2</a:t>
            </a:r>
            <a:br>
              <a:rPr lang="nl-BE" dirty="0"/>
            </a:br>
            <a:r>
              <a:rPr lang="nl-BE" dirty="0"/>
              <a:t>Selecteren van data: Het Select statement</a:t>
            </a:r>
          </a:p>
        </p:txBody>
      </p:sp>
      <p:sp>
        <p:nvSpPr>
          <p:cNvPr id="3" name="Ondertitel 2"/>
          <p:cNvSpPr>
            <a:spLocks noGrp="1"/>
          </p:cNvSpPr>
          <p:nvPr>
            <p:ph type="subTitle" idx="1"/>
          </p:nvPr>
        </p:nvSpPr>
        <p:spPr>
          <a:xfrm>
            <a:off x="9144000" y="8167836"/>
            <a:ext cx="6264696" cy="864096"/>
          </a:xfrm>
        </p:spPr>
        <p:txBody>
          <a:bodyPr vert="horz" anchor="t">
            <a:normAutofit/>
          </a:bodyPr>
          <a:lstStyle/>
          <a:p>
            <a:pPr marL="95250"/>
            <a:r>
              <a:rPr lang="nl-BE" dirty="0"/>
              <a:t> Woensdag 19 feb 2020</a:t>
            </a:r>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CE76E9-AA18-442B-AB91-38928675AFAD}"/>
              </a:ext>
            </a:extLst>
          </p:cNvPr>
          <p:cNvSpPr>
            <a:spLocks noGrp="1"/>
          </p:cNvSpPr>
          <p:nvPr>
            <p:ph type="title"/>
          </p:nvPr>
        </p:nvSpPr>
        <p:spPr/>
        <p:txBody>
          <a:bodyPr/>
          <a:lstStyle/>
          <a:p>
            <a:r>
              <a:rPr lang="nl-BE" dirty="0"/>
              <a:t>De ORDER BY clausule</a:t>
            </a:r>
          </a:p>
        </p:txBody>
      </p:sp>
      <p:sp>
        <p:nvSpPr>
          <p:cNvPr id="3" name="Tijdelijke aanduiding voor inhoud 2">
            <a:extLst>
              <a:ext uri="{FF2B5EF4-FFF2-40B4-BE49-F238E27FC236}">
                <a16:creationId xmlns:a16="http://schemas.microsoft.com/office/drawing/2014/main" id="{07BE9B32-A691-427B-9B78-31EF6E03B7FA}"/>
              </a:ext>
            </a:extLst>
          </p:cNvPr>
          <p:cNvSpPr>
            <a:spLocks noGrp="1"/>
          </p:cNvSpPr>
          <p:nvPr>
            <p:ph idx="1"/>
          </p:nvPr>
        </p:nvSpPr>
        <p:spPr/>
        <p:txBody>
          <a:bodyPr/>
          <a:lstStyle/>
          <a:p>
            <a:r>
              <a:rPr lang="en-US" sz="4700" dirty="0" err="1">
                <a:highlight>
                  <a:srgbClr val="FFFFFF"/>
                </a:highlight>
              </a:rPr>
              <a:t>Wordt</a:t>
            </a:r>
            <a:r>
              <a:rPr lang="en-US" sz="4700" dirty="0">
                <a:highlight>
                  <a:srgbClr val="FFFFFF"/>
                </a:highlight>
              </a:rPr>
              <a:t> </a:t>
            </a:r>
            <a:r>
              <a:rPr lang="en-US" sz="4700" dirty="0" err="1">
                <a:highlight>
                  <a:srgbClr val="FFFFFF"/>
                </a:highlight>
              </a:rPr>
              <a:t>gebruikt</a:t>
            </a:r>
            <a:r>
              <a:rPr lang="en-US" sz="4700" dirty="0">
                <a:highlight>
                  <a:srgbClr val="FFFFFF"/>
                </a:highlight>
              </a:rPr>
              <a:t> om </a:t>
            </a:r>
            <a:r>
              <a:rPr lang="en-US" sz="4700" dirty="0" err="1">
                <a:highlight>
                  <a:srgbClr val="FFFFFF"/>
                </a:highlight>
              </a:rPr>
              <a:t>gegevens</a:t>
            </a:r>
            <a:r>
              <a:rPr lang="en-US" sz="4700" dirty="0">
                <a:highlight>
                  <a:srgbClr val="FFFFFF"/>
                </a:highlight>
              </a:rPr>
              <a:t> </a:t>
            </a:r>
            <a:r>
              <a:rPr lang="en-US" sz="4700" dirty="0" err="1">
                <a:highlight>
                  <a:srgbClr val="FFFFFF"/>
                </a:highlight>
              </a:rPr>
              <a:t>te</a:t>
            </a:r>
            <a:r>
              <a:rPr lang="en-US" sz="4700" dirty="0">
                <a:highlight>
                  <a:srgbClr val="FFFFFF"/>
                </a:highlight>
              </a:rPr>
              <a:t> </a:t>
            </a:r>
            <a:r>
              <a:rPr lang="en-US" sz="4700" dirty="0" err="1">
                <a:highlight>
                  <a:srgbClr val="FFFFFF"/>
                </a:highlight>
              </a:rPr>
              <a:t>sorteren</a:t>
            </a:r>
            <a:r>
              <a:rPr lang="en-US" sz="4700" dirty="0">
                <a:highlight>
                  <a:srgbClr val="FFFFFF"/>
                </a:highlight>
              </a:rPr>
              <a:t>.</a:t>
            </a:r>
          </a:p>
          <a:p>
            <a:pPr marL="0" indent="0">
              <a:buNone/>
            </a:pPr>
            <a:endParaRPr lang="en-US" sz="4000" dirty="0">
              <a:solidFill>
                <a:srgbClr val="0000FF"/>
              </a:solidFill>
              <a:highlight>
                <a:srgbClr val="FFFFFF"/>
              </a:highlight>
              <a:latin typeface="Consolas" panose="020B0609020204030204" pitchFamily="49" charset="0"/>
            </a:endParaRPr>
          </a:p>
          <a:p>
            <a:pPr marL="0" indent="0">
              <a:buNone/>
            </a:pP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auteurs </a:t>
            </a:r>
            <a:r>
              <a:rPr lang="en-US" sz="4000" dirty="0">
                <a:solidFill>
                  <a:srgbClr val="0000FF"/>
                </a:solidFill>
                <a:highlight>
                  <a:srgbClr val="FFFFFF"/>
                </a:highlight>
                <a:latin typeface="Consolas" panose="020B0609020204030204" pitchFamily="49" charset="0"/>
              </a:rPr>
              <a:t>ORDER</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BY</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fnaam</a:t>
            </a:r>
            <a:endParaRPr lang="en-US" sz="4000" dirty="0">
              <a:solidFill>
                <a:srgbClr val="000000"/>
              </a:solidFill>
              <a:highlight>
                <a:srgbClr val="FFFFFF"/>
              </a:highlight>
              <a:latin typeface="Consolas" panose="020B0609020204030204" pitchFamily="49" charset="0"/>
            </a:endParaRPr>
          </a:p>
          <a:p>
            <a:pPr marL="0" indent="0">
              <a:buNone/>
            </a:pPr>
            <a:endParaRPr lang="nl-BE" sz="4000" dirty="0">
              <a:solidFill>
                <a:srgbClr val="000000"/>
              </a:solidFill>
              <a:highlight>
                <a:srgbClr val="FFFFFF"/>
              </a:highlight>
              <a:latin typeface="Consolas" panose="020B0609020204030204" pitchFamily="49" charset="0"/>
            </a:endParaRPr>
          </a:p>
          <a:p>
            <a:pPr marL="0" indent="0">
              <a:buNone/>
            </a:pP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boeken</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ORDER</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BY</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uitgiftedatum</a:t>
            </a:r>
            <a:r>
              <a:rPr lang="en-US" sz="4000" dirty="0" err="1">
                <a:solidFill>
                  <a:srgbClr val="808080"/>
                </a:solidFill>
                <a:highlight>
                  <a:srgbClr val="FFFFFF"/>
                </a:highlight>
                <a:latin typeface="Consolas" panose="020B0609020204030204" pitchFamily="49" charset="0"/>
              </a:rPr>
              <a:t>,</a:t>
            </a:r>
            <a:r>
              <a:rPr lang="en-US" sz="4000" dirty="0" err="1">
                <a:solidFill>
                  <a:srgbClr val="000000"/>
                </a:solidFill>
                <a:highlight>
                  <a:srgbClr val="FFFFFF"/>
                </a:highlight>
                <a:latin typeface="Consolas" panose="020B0609020204030204" pitchFamily="49" charset="0"/>
              </a:rPr>
              <a:t>titel</a:t>
            </a:r>
            <a:endParaRPr lang="en-US" sz="4000" dirty="0">
              <a:solidFill>
                <a:srgbClr val="000000"/>
              </a:solidFill>
              <a:highlight>
                <a:srgbClr val="FFFFFF"/>
              </a:highlight>
              <a:latin typeface="Consolas" panose="020B0609020204030204" pitchFamily="49" charset="0"/>
            </a:endParaRPr>
          </a:p>
          <a:p>
            <a:pPr marL="0" indent="0">
              <a:buNone/>
            </a:pPr>
            <a:endParaRPr lang="nl-BE" sz="4000" dirty="0">
              <a:solidFill>
                <a:srgbClr val="000000"/>
              </a:solidFill>
              <a:highlight>
                <a:srgbClr val="FFFFFF"/>
              </a:highlight>
              <a:latin typeface="Consolas" panose="020B0609020204030204" pitchFamily="49" charset="0"/>
            </a:endParaRPr>
          </a:p>
          <a:p>
            <a:pPr marL="0" indent="0">
              <a:buNone/>
            </a:pP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boeken</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ORDER</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BY</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uitgiftedatum</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desc</a:t>
            </a:r>
            <a:endParaRPr lang="en-US" sz="4000" dirty="0">
              <a:solidFill>
                <a:srgbClr val="000000"/>
              </a:solidFill>
              <a:highlight>
                <a:srgbClr val="FFFFFF"/>
              </a:highlight>
              <a:latin typeface="Consolas" panose="020B0609020204030204" pitchFamily="49" charset="0"/>
            </a:endParaRPr>
          </a:p>
          <a:p>
            <a:pPr lvl="1"/>
            <a:endParaRPr lang="nl-BE" i="1" dirty="0"/>
          </a:p>
          <a:p>
            <a:pPr marL="617220" lvl="1" indent="0">
              <a:buNone/>
            </a:pPr>
            <a:endParaRPr lang="nl-BE" i="1" dirty="0"/>
          </a:p>
        </p:txBody>
      </p:sp>
    </p:spTree>
    <p:extLst>
      <p:ext uri="{BB962C8B-B14F-4D97-AF65-F5344CB8AC3E}">
        <p14:creationId xmlns:p14="http://schemas.microsoft.com/office/powerpoint/2010/main" val="3308315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CE76E9-AA18-442B-AB91-38928675AFAD}"/>
              </a:ext>
            </a:extLst>
          </p:cNvPr>
          <p:cNvSpPr>
            <a:spLocks noGrp="1"/>
          </p:cNvSpPr>
          <p:nvPr>
            <p:ph type="title"/>
          </p:nvPr>
        </p:nvSpPr>
        <p:spPr/>
        <p:txBody>
          <a:bodyPr/>
          <a:lstStyle/>
          <a:p>
            <a:r>
              <a:rPr lang="nl-BE" dirty="0"/>
              <a:t>De ORDER BY clausule</a:t>
            </a:r>
          </a:p>
        </p:txBody>
      </p:sp>
      <p:sp>
        <p:nvSpPr>
          <p:cNvPr id="5" name="Tijdelijke aanduiding voor inhoud 4">
            <a:extLst>
              <a:ext uri="{FF2B5EF4-FFF2-40B4-BE49-F238E27FC236}">
                <a16:creationId xmlns:a16="http://schemas.microsoft.com/office/drawing/2014/main" id="{BCB5A328-8982-432E-AA9F-B07343133D3C}"/>
              </a:ext>
            </a:extLst>
          </p:cNvPr>
          <p:cNvSpPr>
            <a:spLocks noGrp="1"/>
          </p:cNvSpPr>
          <p:nvPr>
            <p:ph idx="1"/>
          </p:nvPr>
        </p:nvSpPr>
        <p:spPr/>
        <p:txBody>
          <a:bodyPr/>
          <a:lstStyle/>
          <a:p>
            <a:r>
              <a:rPr lang="nl-BE" sz="4700" dirty="0"/>
              <a:t>Offset en </a:t>
            </a:r>
            <a:r>
              <a:rPr lang="nl-BE" sz="4700" dirty="0" err="1"/>
              <a:t>fetch</a:t>
            </a:r>
            <a:endParaRPr lang="nl-BE" sz="4700" dirty="0"/>
          </a:p>
          <a:p>
            <a:pPr marL="164592" indent="0">
              <a:buNone/>
            </a:pPr>
            <a:endParaRPr lang="nl-BE" dirty="0"/>
          </a:p>
          <a:p>
            <a:pPr lvl="1"/>
            <a:r>
              <a:rPr lang="nl-BE" sz="4700" dirty="0"/>
              <a:t>Beperken het aantal weergegeven rijen</a:t>
            </a:r>
          </a:p>
          <a:p>
            <a:pPr lvl="1"/>
            <a:r>
              <a:rPr lang="en-GB" sz="4700" dirty="0"/>
              <a:t>ORDER BY </a:t>
            </a:r>
            <a:r>
              <a:rPr lang="en-GB" sz="4700" dirty="0" err="1"/>
              <a:t>kolomnaam</a:t>
            </a:r>
            <a:r>
              <a:rPr lang="en-GB" sz="4700" dirty="0"/>
              <a:t> [ ASC | DESC ]  [ , … ]</a:t>
            </a:r>
            <a:br>
              <a:rPr lang="en-GB" sz="4700" dirty="0"/>
            </a:br>
            <a:r>
              <a:rPr lang="en-GB" sz="4700" dirty="0"/>
              <a:t>OFFSET </a:t>
            </a:r>
            <a:r>
              <a:rPr lang="en-GB" sz="4700" dirty="0" err="1"/>
              <a:t>aantal</a:t>
            </a:r>
            <a:r>
              <a:rPr lang="en-GB" sz="4700" dirty="0"/>
              <a:t> ROWS </a:t>
            </a:r>
            <a:br>
              <a:rPr lang="en-GB" sz="4700" dirty="0"/>
            </a:br>
            <a:r>
              <a:rPr lang="en-GB" sz="4700" dirty="0"/>
              <a:t>[ FETCH NEXT </a:t>
            </a:r>
            <a:r>
              <a:rPr lang="en-GB" sz="4700" dirty="0" err="1"/>
              <a:t>aantal</a:t>
            </a:r>
            <a:r>
              <a:rPr lang="en-GB" sz="4700" dirty="0"/>
              <a:t> ROWS ONLY]</a:t>
            </a:r>
          </a:p>
          <a:p>
            <a:endParaRPr lang="en-GB" dirty="0"/>
          </a:p>
          <a:p>
            <a:r>
              <a:rPr lang="en-GB" sz="4700" dirty="0"/>
              <a:t>K</a:t>
            </a:r>
            <a:r>
              <a:rPr lang="nl-BE" sz="4700" dirty="0"/>
              <a:t>om altijd na ORDER BY !</a:t>
            </a:r>
          </a:p>
        </p:txBody>
      </p:sp>
    </p:spTree>
    <p:extLst>
      <p:ext uri="{BB962C8B-B14F-4D97-AF65-F5344CB8AC3E}">
        <p14:creationId xmlns:p14="http://schemas.microsoft.com/office/powerpoint/2010/main" val="357430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CE76E9-AA18-442B-AB91-38928675AFAD}"/>
              </a:ext>
            </a:extLst>
          </p:cNvPr>
          <p:cNvSpPr>
            <a:spLocks noGrp="1"/>
          </p:cNvSpPr>
          <p:nvPr>
            <p:ph type="title"/>
          </p:nvPr>
        </p:nvSpPr>
        <p:spPr/>
        <p:txBody>
          <a:bodyPr/>
          <a:lstStyle/>
          <a:p>
            <a:r>
              <a:rPr lang="nl-BE" dirty="0"/>
              <a:t>De ORDER BY clausule</a:t>
            </a:r>
          </a:p>
        </p:txBody>
      </p:sp>
      <p:sp>
        <p:nvSpPr>
          <p:cNvPr id="4" name="Tijdelijke aanduiding voor inhoud 3">
            <a:extLst>
              <a:ext uri="{FF2B5EF4-FFF2-40B4-BE49-F238E27FC236}">
                <a16:creationId xmlns:a16="http://schemas.microsoft.com/office/drawing/2014/main" id="{BE74E589-8841-453B-9515-9D8286C11557}"/>
              </a:ext>
            </a:extLst>
          </p:cNvPr>
          <p:cNvSpPr>
            <a:spLocks noGrp="1"/>
          </p:cNvSpPr>
          <p:nvPr>
            <p:ph idx="1"/>
          </p:nvPr>
        </p:nvSpPr>
        <p:spPr/>
        <p:txBody>
          <a:bodyPr/>
          <a:lstStyle/>
          <a:p>
            <a:pPr marL="1371600" lvl="2" indent="0">
              <a:buNone/>
            </a:pP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boeken</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ORDER</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BY</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bnr</a:t>
            </a:r>
            <a:r>
              <a:rPr lang="en-US" sz="4000" dirty="0">
                <a:solidFill>
                  <a:srgbClr val="000000"/>
                </a:solidFill>
                <a:highlight>
                  <a:srgbClr val="FFFFFF"/>
                </a:highlight>
                <a:latin typeface="Consolas" panose="020B0609020204030204" pitchFamily="49" charset="0"/>
              </a:rPr>
              <a:t> offset 0 </a:t>
            </a:r>
            <a:r>
              <a:rPr lang="en-US" sz="4000" dirty="0">
                <a:solidFill>
                  <a:srgbClr val="0000FF"/>
                </a:solidFill>
                <a:highlight>
                  <a:srgbClr val="FFFFFF"/>
                </a:highlight>
                <a:latin typeface="Consolas" panose="020B0609020204030204" pitchFamily="49" charset="0"/>
              </a:rPr>
              <a:t>ROWS</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FETCH</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NEXT</a:t>
            </a:r>
            <a:r>
              <a:rPr lang="en-US" sz="4000" dirty="0">
                <a:solidFill>
                  <a:srgbClr val="000000"/>
                </a:solidFill>
                <a:highlight>
                  <a:srgbClr val="FFFFFF"/>
                </a:highlight>
                <a:latin typeface="Consolas" panose="020B0609020204030204" pitchFamily="49" charset="0"/>
              </a:rPr>
              <a:t> 5 </a:t>
            </a:r>
            <a:r>
              <a:rPr lang="en-US" sz="4000" dirty="0">
                <a:solidFill>
                  <a:srgbClr val="0000FF"/>
                </a:solidFill>
                <a:highlight>
                  <a:srgbClr val="FFFFFF"/>
                </a:highlight>
                <a:latin typeface="Consolas" panose="020B0609020204030204" pitchFamily="49" charset="0"/>
              </a:rPr>
              <a:t>ROWS</a:t>
            </a:r>
            <a:r>
              <a:rPr lang="en-US" sz="4000" dirty="0">
                <a:solidFill>
                  <a:srgbClr val="000000"/>
                </a:solidFill>
                <a:highlight>
                  <a:srgbClr val="FFFFFF"/>
                </a:highlight>
                <a:latin typeface="Consolas" panose="020B0609020204030204" pitchFamily="49" charset="0"/>
              </a:rPr>
              <a:t> only</a:t>
            </a:r>
          </a:p>
          <a:p>
            <a:pPr marL="164592" indent="0">
              <a:buNone/>
            </a:pP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selecteer</a:t>
            </a:r>
            <a:r>
              <a:rPr lang="en-US" sz="4000" dirty="0">
                <a:solidFill>
                  <a:srgbClr val="000000"/>
                </a:solidFill>
                <a:highlight>
                  <a:srgbClr val="FFFFFF"/>
                </a:highlight>
                <a:latin typeface="Consolas" panose="020B0609020204030204" pitchFamily="49" charset="0"/>
              </a:rPr>
              <a:t> de </a:t>
            </a:r>
            <a:r>
              <a:rPr lang="en-US" sz="4000" dirty="0" err="1">
                <a:solidFill>
                  <a:srgbClr val="000000"/>
                </a:solidFill>
                <a:highlight>
                  <a:srgbClr val="FFFFFF"/>
                </a:highlight>
                <a:latin typeface="Consolas" panose="020B0609020204030204" pitchFamily="49" charset="0"/>
              </a:rPr>
              <a:t>eerste</a:t>
            </a:r>
            <a:r>
              <a:rPr lang="en-US" sz="4000" dirty="0">
                <a:solidFill>
                  <a:srgbClr val="000000"/>
                </a:solidFill>
                <a:highlight>
                  <a:srgbClr val="FFFFFF"/>
                </a:highlight>
                <a:latin typeface="Consolas" panose="020B0609020204030204" pitchFamily="49" charset="0"/>
              </a:rPr>
              <a:t> 5 </a:t>
            </a:r>
            <a:r>
              <a:rPr lang="en-US" sz="4000" dirty="0" err="1">
                <a:solidFill>
                  <a:srgbClr val="000000"/>
                </a:solidFill>
                <a:highlight>
                  <a:srgbClr val="FFFFFF"/>
                </a:highlight>
                <a:latin typeface="Consolas" panose="020B0609020204030204" pitchFamily="49" charset="0"/>
              </a:rPr>
              <a:t>boeken</a:t>
            </a:r>
            <a:endParaRPr lang="en-US" sz="4000" dirty="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boeken</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ORDER</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BY</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bnr</a:t>
            </a:r>
            <a:r>
              <a:rPr lang="en-US" sz="4000" dirty="0">
                <a:solidFill>
                  <a:srgbClr val="000000"/>
                </a:solidFill>
                <a:highlight>
                  <a:srgbClr val="FFFFFF"/>
                </a:highlight>
                <a:latin typeface="Consolas" panose="020B0609020204030204" pitchFamily="49" charset="0"/>
              </a:rPr>
              <a:t> offset 5 </a:t>
            </a:r>
            <a:r>
              <a:rPr lang="nl-BE" sz="4000" dirty="0">
                <a:solidFill>
                  <a:srgbClr val="0000FF"/>
                </a:solidFill>
                <a:highlight>
                  <a:srgbClr val="FFFFFF"/>
                </a:highlight>
                <a:latin typeface="Consolas" panose="020B0609020204030204" pitchFamily="49" charset="0"/>
              </a:rPr>
              <a:t>ROWS</a:t>
            </a:r>
          </a:p>
          <a:p>
            <a:pPr marL="164592" indent="0">
              <a:buNone/>
            </a:pPr>
            <a:r>
              <a:rPr lang="nl-BE" sz="4000" dirty="0"/>
              <a:t>=sla de eerste 5 boeken over</a:t>
            </a:r>
          </a:p>
          <a:p>
            <a:pPr marL="685800" lvl="1" indent="0">
              <a:buNone/>
            </a:pPr>
            <a:r>
              <a:rPr lang="en-US" dirty="0">
                <a:solidFill>
                  <a:srgbClr val="0000FF"/>
                </a:solidFill>
                <a:latin typeface="Consolas" panose="020B0609020204030204" pitchFamily="49" charset="0"/>
              </a:rPr>
              <a:t>	</a:t>
            </a:r>
            <a:r>
              <a:rPr lang="en-US" sz="4000" dirty="0">
                <a:solidFill>
                  <a:srgbClr val="0000FF"/>
                </a:solidFill>
                <a:latin typeface="Consolas" panose="020B0609020204030204" pitchFamily="49" charset="0"/>
              </a:rPr>
              <a:t>SELECT</a:t>
            </a:r>
            <a:r>
              <a:rPr lang="en-US" sz="4000" dirty="0">
                <a:solidFill>
                  <a:srgbClr val="000000"/>
                </a:solidFill>
                <a:latin typeface="Consolas" panose="020B0609020204030204" pitchFamily="49" charset="0"/>
              </a:rPr>
              <a:t> </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FROM</a:t>
            </a:r>
            <a:r>
              <a:rPr lang="en-US" sz="4000" dirty="0">
                <a:solidFill>
                  <a:srgbClr val="000000"/>
                </a:solidFill>
                <a:latin typeface="Consolas" panose="020B0609020204030204" pitchFamily="49" charset="0"/>
              </a:rPr>
              <a:t> auteurs </a:t>
            </a:r>
            <a:r>
              <a:rPr lang="en-US" sz="4000" dirty="0">
                <a:solidFill>
                  <a:srgbClr val="0000FF"/>
                </a:solidFill>
                <a:latin typeface="Consolas" panose="020B0609020204030204" pitchFamily="49" charset="0"/>
              </a:rPr>
              <a:t>ORDER</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BY</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fnaam</a:t>
            </a:r>
            <a:endParaRPr lang="en-US" sz="4000" dirty="0">
              <a:solidFill>
                <a:srgbClr val="000000"/>
              </a:solidFill>
              <a:latin typeface="Consolas" panose="020B0609020204030204" pitchFamily="49" charset="0"/>
            </a:endParaRPr>
          </a:p>
          <a:p>
            <a:pPr marL="685800" lvl="1" indent="0">
              <a:buNone/>
            </a:pPr>
            <a:r>
              <a:rPr lang="en-US" sz="4000" dirty="0">
                <a:solidFill>
                  <a:srgbClr val="000000"/>
                </a:solidFill>
                <a:latin typeface="Consolas" panose="020B0609020204030204" pitchFamily="49" charset="0"/>
              </a:rPr>
              <a:t>	offset 5 </a:t>
            </a:r>
            <a:r>
              <a:rPr lang="en-US" sz="4000" dirty="0">
                <a:solidFill>
                  <a:srgbClr val="0000FF"/>
                </a:solidFill>
                <a:latin typeface="Consolas" panose="020B0609020204030204" pitchFamily="49" charset="0"/>
              </a:rPr>
              <a:t>ROWS</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FETCH</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NEXT</a:t>
            </a:r>
            <a:r>
              <a:rPr lang="en-US" sz="4000" dirty="0">
                <a:solidFill>
                  <a:srgbClr val="000000"/>
                </a:solidFill>
                <a:latin typeface="Consolas" panose="020B0609020204030204" pitchFamily="49" charset="0"/>
              </a:rPr>
              <a:t> 5 </a:t>
            </a:r>
            <a:r>
              <a:rPr lang="en-US" sz="4000" dirty="0">
                <a:solidFill>
                  <a:srgbClr val="0000FF"/>
                </a:solidFill>
                <a:latin typeface="Consolas" panose="020B0609020204030204" pitchFamily="49" charset="0"/>
              </a:rPr>
              <a:t>ROWS</a:t>
            </a:r>
            <a:r>
              <a:rPr lang="en-US" sz="4000" dirty="0">
                <a:solidFill>
                  <a:srgbClr val="000000"/>
                </a:solidFill>
                <a:latin typeface="Consolas" panose="020B0609020204030204" pitchFamily="49" charset="0"/>
              </a:rPr>
              <a:t> only</a:t>
            </a:r>
            <a:endParaRPr lang="nl-BE" sz="4000" dirty="0">
              <a:solidFill>
                <a:srgbClr val="000000"/>
              </a:solidFill>
              <a:latin typeface="Consolas" panose="020B0609020204030204" pitchFamily="49" charset="0"/>
            </a:endParaRPr>
          </a:p>
          <a:p>
            <a:pPr marL="0" indent="0">
              <a:buNone/>
            </a:pPr>
            <a:r>
              <a:rPr lang="en-US" sz="4000" dirty="0">
                <a:solidFill>
                  <a:srgbClr val="000000"/>
                </a:solidFill>
                <a:latin typeface="Consolas" panose="020B0609020204030204" pitchFamily="49" charset="0"/>
              </a:rPr>
              <a:t>=</a:t>
            </a:r>
            <a:r>
              <a:rPr lang="en-US" sz="4000" dirty="0">
                <a:solidFill>
                  <a:srgbClr val="000000"/>
                </a:solidFill>
              </a:rPr>
              <a:t> </a:t>
            </a:r>
            <a:r>
              <a:rPr lang="en-US" sz="4000" dirty="0" err="1">
                <a:solidFill>
                  <a:srgbClr val="000000"/>
                </a:solidFill>
              </a:rPr>
              <a:t>sla</a:t>
            </a:r>
            <a:r>
              <a:rPr lang="en-US" sz="4000" dirty="0">
                <a:solidFill>
                  <a:srgbClr val="000000"/>
                </a:solidFill>
              </a:rPr>
              <a:t> de </a:t>
            </a:r>
            <a:r>
              <a:rPr lang="en-US" sz="4000" dirty="0" err="1">
                <a:solidFill>
                  <a:srgbClr val="000000"/>
                </a:solidFill>
              </a:rPr>
              <a:t>eerste</a:t>
            </a:r>
            <a:r>
              <a:rPr lang="en-US" sz="4000" dirty="0">
                <a:solidFill>
                  <a:srgbClr val="000000"/>
                </a:solidFill>
              </a:rPr>
              <a:t> 5 </a:t>
            </a:r>
            <a:r>
              <a:rPr lang="en-US" sz="4000" dirty="0" err="1">
                <a:solidFill>
                  <a:srgbClr val="000000"/>
                </a:solidFill>
              </a:rPr>
              <a:t>boeken</a:t>
            </a:r>
            <a:r>
              <a:rPr lang="en-US" sz="4000" dirty="0">
                <a:solidFill>
                  <a:srgbClr val="000000"/>
                </a:solidFill>
              </a:rPr>
              <a:t> over </a:t>
            </a:r>
            <a:r>
              <a:rPr lang="en-US" sz="4000" dirty="0" err="1">
                <a:solidFill>
                  <a:srgbClr val="000000"/>
                </a:solidFill>
              </a:rPr>
              <a:t>en</a:t>
            </a:r>
            <a:r>
              <a:rPr lang="en-US" sz="4000" dirty="0">
                <a:solidFill>
                  <a:srgbClr val="000000"/>
                </a:solidFill>
              </a:rPr>
              <a:t> </a:t>
            </a:r>
            <a:r>
              <a:rPr lang="en-US" sz="4000" dirty="0" err="1">
                <a:solidFill>
                  <a:srgbClr val="000000"/>
                </a:solidFill>
              </a:rPr>
              <a:t>selecteer</a:t>
            </a:r>
            <a:r>
              <a:rPr lang="en-US" sz="4000" dirty="0">
                <a:solidFill>
                  <a:srgbClr val="000000"/>
                </a:solidFill>
              </a:rPr>
              <a:t> de </a:t>
            </a:r>
            <a:r>
              <a:rPr lang="en-US" sz="4000" dirty="0" err="1">
                <a:solidFill>
                  <a:srgbClr val="000000"/>
                </a:solidFill>
              </a:rPr>
              <a:t>volgende</a:t>
            </a:r>
            <a:r>
              <a:rPr lang="en-US" sz="4000" dirty="0">
                <a:solidFill>
                  <a:srgbClr val="000000"/>
                </a:solidFill>
              </a:rPr>
              <a:t> 5</a:t>
            </a:r>
            <a:endParaRPr lang="en-US" sz="4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236584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CE76E9-AA18-442B-AB91-38928675AFAD}"/>
              </a:ext>
            </a:extLst>
          </p:cNvPr>
          <p:cNvSpPr>
            <a:spLocks noGrp="1"/>
          </p:cNvSpPr>
          <p:nvPr>
            <p:ph type="title"/>
          </p:nvPr>
        </p:nvSpPr>
        <p:spPr/>
        <p:txBody>
          <a:bodyPr/>
          <a:lstStyle/>
          <a:p>
            <a:r>
              <a:rPr lang="nl-BE" dirty="0"/>
              <a:t>De ORDER BY clausule</a:t>
            </a:r>
          </a:p>
        </p:txBody>
      </p:sp>
      <p:sp>
        <p:nvSpPr>
          <p:cNvPr id="5" name="Tijdelijke aanduiding voor inhoud 4">
            <a:extLst>
              <a:ext uri="{FF2B5EF4-FFF2-40B4-BE49-F238E27FC236}">
                <a16:creationId xmlns:a16="http://schemas.microsoft.com/office/drawing/2014/main" id="{47FBA509-311C-48B9-98A5-2AF99874D341}"/>
              </a:ext>
            </a:extLst>
          </p:cNvPr>
          <p:cNvSpPr>
            <a:spLocks noGrp="1"/>
          </p:cNvSpPr>
          <p:nvPr>
            <p:ph idx="1"/>
          </p:nvPr>
        </p:nvSpPr>
        <p:spPr/>
        <p:txBody>
          <a:bodyPr/>
          <a:lstStyle/>
          <a:p>
            <a:r>
              <a:rPr lang="nl-BE" sz="4700" dirty="0"/>
              <a:t>TOP(getal)*</a:t>
            </a:r>
          </a:p>
          <a:p>
            <a:pPr lvl="1"/>
            <a:r>
              <a:rPr lang="nl-BE" sz="4700" dirty="0"/>
              <a:t>Eerste rijen weergeven uit een </a:t>
            </a:r>
            <a:r>
              <a:rPr lang="nl-BE" sz="4700" dirty="0" err="1"/>
              <a:t>resultset</a:t>
            </a:r>
            <a:endParaRPr lang="nl-BE" sz="4700" dirty="0"/>
          </a:p>
          <a:p>
            <a:pPr lvl="1"/>
            <a:r>
              <a:rPr lang="nl-BE" sz="4700" dirty="0"/>
              <a:t>Komt na de SELECT</a:t>
            </a:r>
          </a:p>
          <a:p>
            <a:pPr marL="164592"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top</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5</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boeken</a:t>
            </a:r>
            <a:r>
              <a:rPr lang="en-US" sz="4000" dirty="0">
                <a:solidFill>
                  <a:srgbClr val="000000"/>
                </a:solidFill>
                <a:highlight>
                  <a:srgbClr val="FFFFFF"/>
                </a:highlight>
                <a:latin typeface="Consolas" panose="020B0609020204030204" pitchFamily="49" charset="0"/>
              </a:rPr>
              <a:t> </a:t>
            </a:r>
            <a:r>
              <a:rPr lang="nl-BE" sz="4000" dirty="0">
                <a:solidFill>
                  <a:srgbClr val="0000FF"/>
                </a:solidFill>
                <a:highlight>
                  <a:srgbClr val="FFFFFF"/>
                </a:highlight>
                <a:latin typeface="Consolas" panose="020B0609020204030204" pitchFamily="49" charset="0"/>
              </a:rPr>
              <a:t>order </a:t>
            </a:r>
            <a:r>
              <a:rPr lang="nl-BE" sz="4000" dirty="0" err="1">
                <a:solidFill>
                  <a:srgbClr val="0000FF"/>
                </a:solidFill>
                <a:highlight>
                  <a:srgbClr val="FFFFFF"/>
                </a:highlight>
                <a:latin typeface="Consolas" panose="020B0609020204030204" pitchFamily="49" charset="0"/>
              </a:rPr>
              <a:t>by</a:t>
            </a:r>
            <a:r>
              <a:rPr lang="nl-BE" sz="4000" dirty="0">
                <a:solidFill>
                  <a:srgbClr val="000000"/>
                </a:solidFill>
                <a:highlight>
                  <a:srgbClr val="FFFFFF"/>
                </a:highlight>
                <a:latin typeface="Consolas" panose="020B0609020204030204" pitchFamily="49" charset="0"/>
              </a:rPr>
              <a:t> titel</a:t>
            </a:r>
          </a:p>
          <a:p>
            <a:pPr marL="164592" indent="0">
              <a:buNone/>
            </a:pPr>
            <a:r>
              <a:rPr lang="nl-BE" dirty="0">
                <a:solidFill>
                  <a:srgbClr val="000000"/>
                </a:solidFill>
                <a:highlight>
                  <a:srgbClr val="FFFFFF"/>
                </a:highlight>
                <a:latin typeface="Consolas" panose="020B0609020204030204" pitchFamily="49" charset="0"/>
              </a:rPr>
              <a:t>=haal de eerste 5 boeken uit de tabel boeken</a:t>
            </a:r>
          </a:p>
          <a:p>
            <a:pPr marL="164592" indent="0">
              <a:buNone/>
            </a:pPr>
            <a:r>
              <a:rPr lang="nl-BE" dirty="0">
                <a:solidFill>
                  <a:srgbClr val="000000"/>
                </a:solidFill>
                <a:highlight>
                  <a:srgbClr val="FFFFFF"/>
                </a:highlight>
                <a:latin typeface="Consolas" panose="020B0609020204030204" pitchFamily="49" charset="0"/>
              </a:rPr>
              <a:t>=werkt ook met veldnamen</a:t>
            </a:r>
          </a:p>
          <a:p>
            <a:pPr marL="164592" indent="0">
              <a:buNone/>
            </a:pPr>
            <a:r>
              <a:rPr lang="en-US" dirty="0">
                <a:solidFill>
                  <a:srgbClr val="0000FF"/>
                </a:solidFill>
                <a:latin typeface="Consolas" panose="020B0609020204030204" pitchFamily="49" charset="0"/>
              </a:rPr>
              <a:t>	</a:t>
            </a:r>
            <a:r>
              <a:rPr lang="en-US" sz="4000" dirty="0">
                <a:solidFill>
                  <a:srgbClr val="0000FF"/>
                </a:solidFill>
                <a:latin typeface="Consolas" panose="020B0609020204030204" pitchFamily="49" charset="0"/>
              </a:rPr>
              <a:t>Select</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top</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5</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titel</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from</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boeken</a:t>
            </a:r>
            <a:r>
              <a:rPr lang="en-US" sz="4000" dirty="0">
                <a:solidFill>
                  <a:srgbClr val="000000"/>
                </a:solidFill>
                <a:latin typeface="Consolas" panose="020B0609020204030204" pitchFamily="49" charset="0"/>
              </a:rPr>
              <a:t> </a:t>
            </a:r>
            <a:r>
              <a:rPr lang="nl-BE" sz="4000" dirty="0">
                <a:solidFill>
                  <a:srgbClr val="0000FF"/>
                </a:solidFill>
                <a:highlight>
                  <a:srgbClr val="FFFFFF"/>
                </a:highlight>
                <a:latin typeface="Consolas" panose="020B0609020204030204" pitchFamily="49" charset="0"/>
              </a:rPr>
              <a:t>order </a:t>
            </a:r>
            <a:r>
              <a:rPr lang="nl-BE" sz="4000" dirty="0" err="1">
                <a:solidFill>
                  <a:srgbClr val="0000FF"/>
                </a:solidFill>
                <a:highlight>
                  <a:srgbClr val="FFFFFF"/>
                </a:highlight>
                <a:latin typeface="Consolas" panose="020B0609020204030204" pitchFamily="49" charset="0"/>
              </a:rPr>
              <a:t>by</a:t>
            </a:r>
            <a:r>
              <a:rPr lang="nl-BE" sz="4000" dirty="0">
                <a:solidFill>
                  <a:srgbClr val="000000"/>
                </a:solidFill>
                <a:highlight>
                  <a:srgbClr val="FFFFFF"/>
                </a:highlight>
                <a:latin typeface="Consolas" panose="020B0609020204030204" pitchFamily="49" charset="0"/>
              </a:rPr>
              <a:t> titel</a:t>
            </a:r>
          </a:p>
        </p:txBody>
      </p:sp>
    </p:spTree>
    <p:extLst>
      <p:ext uri="{BB962C8B-B14F-4D97-AF65-F5344CB8AC3E}">
        <p14:creationId xmlns:p14="http://schemas.microsoft.com/office/powerpoint/2010/main" val="172974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CE76E9-AA18-442B-AB91-38928675AFAD}"/>
              </a:ext>
            </a:extLst>
          </p:cNvPr>
          <p:cNvSpPr>
            <a:spLocks noGrp="1"/>
          </p:cNvSpPr>
          <p:nvPr>
            <p:ph type="title"/>
          </p:nvPr>
        </p:nvSpPr>
        <p:spPr/>
        <p:txBody>
          <a:bodyPr/>
          <a:lstStyle/>
          <a:p>
            <a:r>
              <a:rPr lang="nl-BE" dirty="0"/>
              <a:t>De ORDER BY clausule</a:t>
            </a:r>
          </a:p>
        </p:txBody>
      </p:sp>
      <p:sp>
        <p:nvSpPr>
          <p:cNvPr id="5" name="Tijdelijke aanduiding voor inhoud 4">
            <a:extLst>
              <a:ext uri="{FF2B5EF4-FFF2-40B4-BE49-F238E27FC236}">
                <a16:creationId xmlns:a16="http://schemas.microsoft.com/office/drawing/2014/main" id="{47FBA509-311C-48B9-98A5-2AF99874D341}"/>
              </a:ext>
            </a:extLst>
          </p:cNvPr>
          <p:cNvSpPr>
            <a:spLocks noGrp="1"/>
          </p:cNvSpPr>
          <p:nvPr>
            <p:ph idx="1"/>
          </p:nvPr>
        </p:nvSpPr>
        <p:spPr/>
        <p:txBody>
          <a:bodyPr/>
          <a:lstStyle/>
          <a:p>
            <a:r>
              <a:rPr lang="nl-BE" sz="4700" dirty="0"/>
              <a:t>TOP(getal) WITH TIES*</a:t>
            </a:r>
          </a:p>
          <a:p>
            <a:pPr lvl="1"/>
            <a:r>
              <a:rPr lang="nl-BE" sz="4700" dirty="0"/>
              <a:t>Laatste plaats wordt ingenomen door verschillende rijen met dezelfde waarde</a:t>
            </a:r>
          </a:p>
          <a:p>
            <a:endParaRPr lang="en-US" dirty="0">
              <a:solidFill>
                <a:srgbClr val="0000FF"/>
              </a:solidFill>
              <a:highlight>
                <a:srgbClr val="FFFFFF"/>
              </a:highlight>
              <a:latin typeface="Consolas" panose="020B0609020204030204" pitchFamily="49" charset="0"/>
            </a:endParaRPr>
          </a:p>
          <a:p>
            <a:pPr marL="0" indent="0">
              <a:buNone/>
            </a:pP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top</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5</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with</a:t>
            </a:r>
            <a:r>
              <a:rPr lang="en-US" sz="4000" dirty="0">
                <a:solidFill>
                  <a:srgbClr val="000000"/>
                </a:solidFill>
                <a:highlight>
                  <a:srgbClr val="FFFFFF"/>
                </a:highlight>
                <a:latin typeface="Consolas" panose="020B0609020204030204" pitchFamily="49" charset="0"/>
              </a:rPr>
              <a:t> ties</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boeken</a:t>
            </a:r>
            <a:r>
              <a:rPr lang="en-US" sz="4000" dirty="0">
                <a:solidFill>
                  <a:srgbClr val="000000"/>
                </a:solidFill>
                <a:highlight>
                  <a:srgbClr val="FFFFFF"/>
                </a:highlight>
                <a:latin typeface="Consolas" panose="020B0609020204030204" pitchFamily="49" charset="0"/>
              </a:rPr>
              <a:t> </a:t>
            </a:r>
            <a:r>
              <a:rPr lang="nl-BE" sz="4000" dirty="0">
                <a:solidFill>
                  <a:srgbClr val="0000FF"/>
                </a:solidFill>
                <a:highlight>
                  <a:srgbClr val="FFFFFF"/>
                </a:highlight>
                <a:latin typeface="Consolas" panose="020B0609020204030204" pitchFamily="49" charset="0"/>
              </a:rPr>
              <a:t>ORDER</a:t>
            </a:r>
            <a:r>
              <a:rPr lang="nl-BE" sz="4000" dirty="0">
                <a:solidFill>
                  <a:srgbClr val="000000"/>
                </a:solidFill>
                <a:highlight>
                  <a:srgbClr val="FFFFFF"/>
                </a:highlight>
                <a:latin typeface="Consolas" panose="020B0609020204030204" pitchFamily="49" charset="0"/>
              </a:rPr>
              <a:t> </a:t>
            </a:r>
            <a:r>
              <a:rPr lang="nl-BE" sz="4000" dirty="0">
                <a:solidFill>
                  <a:srgbClr val="0000FF"/>
                </a:solidFill>
                <a:highlight>
                  <a:srgbClr val="FFFFFF"/>
                </a:highlight>
                <a:latin typeface="Consolas" panose="020B0609020204030204" pitchFamily="49" charset="0"/>
              </a:rPr>
              <a:t>BY</a:t>
            </a:r>
            <a:r>
              <a:rPr lang="nl-BE" sz="4000" dirty="0">
                <a:solidFill>
                  <a:srgbClr val="000000"/>
                </a:solidFill>
                <a:highlight>
                  <a:srgbClr val="FFFFFF"/>
                </a:highlight>
                <a:latin typeface="Consolas" panose="020B0609020204030204" pitchFamily="49" charset="0"/>
              </a:rPr>
              <a:t> uitgiftedatum </a:t>
            </a:r>
            <a:r>
              <a:rPr lang="nl-BE" sz="4000" dirty="0">
                <a:solidFill>
                  <a:srgbClr val="0000FF"/>
                </a:solidFill>
                <a:highlight>
                  <a:srgbClr val="FFFFFF"/>
                </a:highlight>
                <a:latin typeface="Consolas" panose="020B0609020204030204" pitchFamily="49" charset="0"/>
              </a:rPr>
              <a:t>DESC</a:t>
            </a:r>
            <a:endParaRPr lang="en-US" sz="4000"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90391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49418-80F0-49EC-9591-A1A2432BD913}"/>
              </a:ext>
            </a:extLst>
          </p:cNvPr>
          <p:cNvSpPr>
            <a:spLocks noGrp="1"/>
          </p:cNvSpPr>
          <p:nvPr>
            <p:ph type="title"/>
          </p:nvPr>
        </p:nvSpPr>
        <p:spPr/>
        <p:txBody>
          <a:bodyPr/>
          <a:lstStyle/>
          <a:p>
            <a:r>
              <a:rPr lang="nl-BE" dirty="0"/>
              <a:t>De WHERE clausule</a:t>
            </a:r>
          </a:p>
        </p:txBody>
      </p:sp>
      <p:sp>
        <p:nvSpPr>
          <p:cNvPr id="3" name="Tijdelijke aanduiding voor inhoud 2">
            <a:extLst>
              <a:ext uri="{FF2B5EF4-FFF2-40B4-BE49-F238E27FC236}">
                <a16:creationId xmlns:a16="http://schemas.microsoft.com/office/drawing/2014/main" id="{50179C89-7C85-4980-8BC8-284E73DEB3A3}"/>
              </a:ext>
            </a:extLst>
          </p:cNvPr>
          <p:cNvSpPr>
            <a:spLocks noGrp="1"/>
          </p:cNvSpPr>
          <p:nvPr>
            <p:ph idx="1"/>
          </p:nvPr>
        </p:nvSpPr>
        <p:spPr>
          <a:xfrm>
            <a:off x="1525138" y="2336906"/>
            <a:ext cx="12652920" cy="6521892"/>
          </a:xfrm>
        </p:spPr>
        <p:txBody>
          <a:bodyPr/>
          <a:lstStyle/>
          <a:p>
            <a:r>
              <a:rPr lang="nl-BE" sz="4700" dirty="0"/>
              <a:t>Wordt gebruikt om rijen te filteren</a:t>
            </a:r>
          </a:p>
          <a:p>
            <a:r>
              <a:rPr lang="nl-BE" sz="4700" dirty="0"/>
              <a:t>Volgens bepaalde voorwaarden</a:t>
            </a:r>
          </a:p>
          <a:p>
            <a:pPr lvl="1"/>
            <a:r>
              <a:rPr lang="en-GB" sz="3000" dirty="0" err="1"/>
              <a:t>expressie</a:t>
            </a:r>
            <a:r>
              <a:rPr lang="en-GB" sz="3000" dirty="0"/>
              <a:t> { = | &lt; &gt; | ! = | &gt; | &gt; = | ! &gt; | &lt; | &lt; = | ! &lt; } </a:t>
            </a:r>
            <a:r>
              <a:rPr lang="en-GB" sz="3000" dirty="0" err="1"/>
              <a:t>expressie</a:t>
            </a:r>
            <a:br>
              <a:rPr lang="en-GB" sz="3000" dirty="0"/>
            </a:br>
            <a:endParaRPr lang="en-GB" sz="3000" dirty="0"/>
          </a:p>
          <a:p>
            <a:pPr lvl="1"/>
            <a:r>
              <a:rPr lang="en-GB" sz="3000" dirty="0" err="1"/>
              <a:t>expressie</a:t>
            </a:r>
            <a:r>
              <a:rPr lang="en-GB" sz="3000" dirty="0"/>
              <a:t> IS [ NOT ] NULL   </a:t>
            </a:r>
            <a:br>
              <a:rPr lang="en-GB" sz="3000" dirty="0"/>
            </a:br>
            <a:endParaRPr lang="en-GB" sz="3000" dirty="0"/>
          </a:p>
          <a:p>
            <a:pPr lvl="1"/>
            <a:r>
              <a:rPr lang="en-GB" sz="3000" dirty="0" err="1"/>
              <a:t>expressie</a:t>
            </a:r>
            <a:r>
              <a:rPr lang="en-GB" sz="3000" dirty="0"/>
              <a:t> [ NOT ] BETWEEN </a:t>
            </a:r>
            <a:r>
              <a:rPr lang="en-GB" sz="3000" dirty="0" err="1"/>
              <a:t>expressie</a:t>
            </a:r>
            <a:r>
              <a:rPr lang="en-GB" sz="3000" dirty="0"/>
              <a:t> AND </a:t>
            </a:r>
            <a:r>
              <a:rPr lang="en-GB" sz="3000" dirty="0" err="1"/>
              <a:t>expressie</a:t>
            </a:r>
            <a:r>
              <a:rPr lang="en-GB" sz="3000" dirty="0"/>
              <a:t>   </a:t>
            </a:r>
            <a:br>
              <a:rPr lang="en-GB" sz="3000" dirty="0"/>
            </a:br>
            <a:endParaRPr lang="en-GB" sz="3000" dirty="0"/>
          </a:p>
          <a:p>
            <a:pPr lvl="1"/>
            <a:r>
              <a:rPr lang="en-GB" sz="3000" dirty="0" err="1"/>
              <a:t>stringexpressie</a:t>
            </a:r>
            <a:r>
              <a:rPr lang="en-GB" sz="3000" dirty="0"/>
              <a:t> [NOT] LIKE patroon</a:t>
            </a:r>
            <a:br>
              <a:rPr lang="en-GB" sz="3000" dirty="0"/>
            </a:br>
            <a:endParaRPr lang="en-GB" sz="3000" dirty="0"/>
          </a:p>
          <a:p>
            <a:pPr lvl="1"/>
            <a:r>
              <a:rPr lang="en-GB" sz="3000" dirty="0" err="1"/>
              <a:t>expressie</a:t>
            </a:r>
            <a:r>
              <a:rPr lang="en-GB" sz="3000" dirty="0"/>
              <a:t> [ NOT ] IN (</a:t>
            </a:r>
            <a:r>
              <a:rPr lang="en-GB" sz="3000" dirty="0" err="1"/>
              <a:t>expressie</a:t>
            </a:r>
            <a:r>
              <a:rPr lang="en-GB" sz="3000" dirty="0"/>
              <a:t> [ ,... ] </a:t>
            </a:r>
            <a:r>
              <a:rPr lang="nl-BE" sz="3000" dirty="0"/>
              <a:t>)   </a:t>
            </a:r>
          </a:p>
          <a:p>
            <a:pPr lvl="1"/>
            <a:endParaRPr lang="nl-BE" dirty="0"/>
          </a:p>
        </p:txBody>
      </p:sp>
    </p:spTree>
    <p:extLst>
      <p:ext uri="{BB962C8B-B14F-4D97-AF65-F5344CB8AC3E}">
        <p14:creationId xmlns:p14="http://schemas.microsoft.com/office/powerpoint/2010/main" val="254459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49418-80F0-49EC-9591-A1A2432BD913}"/>
              </a:ext>
            </a:extLst>
          </p:cNvPr>
          <p:cNvSpPr>
            <a:spLocks noGrp="1"/>
          </p:cNvSpPr>
          <p:nvPr>
            <p:ph type="title"/>
          </p:nvPr>
        </p:nvSpPr>
        <p:spPr/>
        <p:txBody>
          <a:bodyPr/>
          <a:lstStyle/>
          <a:p>
            <a:r>
              <a:rPr lang="nl-BE" dirty="0"/>
              <a:t>De WHERE clausule</a:t>
            </a:r>
          </a:p>
        </p:txBody>
      </p:sp>
      <p:sp>
        <p:nvSpPr>
          <p:cNvPr id="3" name="Tijdelijke aanduiding voor inhoud 2">
            <a:extLst>
              <a:ext uri="{FF2B5EF4-FFF2-40B4-BE49-F238E27FC236}">
                <a16:creationId xmlns:a16="http://schemas.microsoft.com/office/drawing/2014/main" id="{50179C89-7C85-4980-8BC8-284E73DEB3A3}"/>
              </a:ext>
            </a:extLst>
          </p:cNvPr>
          <p:cNvSpPr>
            <a:spLocks noGrp="1"/>
          </p:cNvSpPr>
          <p:nvPr>
            <p:ph idx="1"/>
          </p:nvPr>
        </p:nvSpPr>
        <p:spPr>
          <a:xfrm>
            <a:off x="1675262" y="2255019"/>
            <a:ext cx="12652920" cy="6521892"/>
          </a:xfrm>
        </p:spPr>
        <p:txBody>
          <a:bodyPr>
            <a:normAutofit fontScale="92500" lnSpcReduction="10000"/>
          </a:bodyPr>
          <a:lstStyle/>
          <a:p>
            <a:pPr lvl="1"/>
            <a:r>
              <a:rPr lang="nl-BE" sz="4700" dirty="0"/>
              <a:t>Geef alle uitgevers uit Amsterdam</a:t>
            </a:r>
          </a:p>
          <a:p>
            <a:pPr marL="617220" lvl="1" indent="0">
              <a:buNone/>
            </a:pPr>
            <a:endParaRPr lang="nl-BE" sz="4700" dirty="0"/>
          </a:p>
          <a:p>
            <a:pPr marL="0" indent="0">
              <a:buNone/>
            </a:pPr>
            <a:r>
              <a:rPr lang="nl-BE" sz="4300" dirty="0">
                <a:solidFill>
                  <a:srgbClr val="0000FF"/>
                </a:solidFill>
                <a:highlight>
                  <a:srgbClr val="FFFFFF"/>
                </a:highlight>
                <a:latin typeface="Consolas" panose="020B0609020204030204" pitchFamily="49" charset="0"/>
              </a:rPr>
              <a:t>select</a:t>
            </a:r>
            <a:r>
              <a:rPr lang="nl-BE" sz="4300" dirty="0">
                <a:solidFill>
                  <a:srgbClr val="000000"/>
                </a:solidFill>
                <a:highlight>
                  <a:srgbClr val="FFFFFF"/>
                </a:highlight>
                <a:latin typeface="Consolas" panose="020B0609020204030204" pitchFamily="49" charset="0"/>
              </a:rPr>
              <a:t> </a:t>
            </a:r>
            <a:r>
              <a:rPr lang="nl-BE" sz="4300" dirty="0">
                <a:solidFill>
                  <a:srgbClr val="808080"/>
                </a:solidFill>
                <a:highlight>
                  <a:srgbClr val="FFFFFF"/>
                </a:highlight>
                <a:latin typeface="Consolas" panose="020B0609020204030204" pitchFamily="49" charset="0"/>
              </a:rPr>
              <a:t>* </a:t>
            </a:r>
            <a:r>
              <a:rPr lang="nl-BE" sz="4300" dirty="0" err="1">
                <a:solidFill>
                  <a:srgbClr val="0000FF"/>
                </a:solidFill>
                <a:highlight>
                  <a:srgbClr val="FFFFFF"/>
                </a:highlight>
                <a:latin typeface="Consolas" panose="020B0609020204030204" pitchFamily="49" charset="0"/>
              </a:rPr>
              <a:t>from</a:t>
            </a:r>
            <a:r>
              <a:rPr lang="nl-BE" sz="4300" dirty="0">
                <a:solidFill>
                  <a:srgbClr val="000000"/>
                </a:solidFill>
                <a:highlight>
                  <a:srgbClr val="FFFFFF"/>
                </a:highlight>
                <a:latin typeface="Consolas" panose="020B0609020204030204" pitchFamily="49" charset="0"/>
              </a:rPr>
              <a:t> uitgevers </a:t>
            </a:r>
            <a:r>
              <a:rPr lang="nl-BE" sz="4300" dirty="0" err="1">
                <a:solidFill>
                  <a:srgbClr val="0000FF"/>
                </a:solidFill>
                <a:highlight>
                  <a:srgbClr val="FFFFFF"/>
                </a:highlight>
                <a:latin typeface="Consolas" panose="020B0609020204030204" pitchFamily="49" charset="0"/>
              </a:rPr>
              <a:t>where</a:t>
            </a:r>
            <a:r>
              <a:rPr lang="nl-BE" sz="4300" dirty="0">
                <a:solidFill>
                  <a:srgbClr val="000000"/>
                </a:solidFill>
                <a:highlight>
                  <a:srgbClr val="FFFFFF"/>
                </a:highlight>
                <a:latin typeface="Consolas" panose="020B0609020204030204" pitchFamily="49" charset="0"/>
              </a:rPr>
              <a:t> stad </a:t>
            </a:r>
            <a:r>
              <a:rPr lang="nl-BE" sz="4300" dirty="0">
                <a:solidFill>
                  <a:srgbClr val="808080"/>
                </a:solidFill>
                <a:highlight>
                  <a:srgbClr val="FFFFFF"/>
                </a:highlight>
                <a:latin typeface="Consolas" panose="020B0609020204030204" pitchFamily="49" charset="0"/>
              </a:rPr>
              <a:t>= </a:t>
            </a:r>
            <a:r>
              <a:rPr lang="nl-BE" sz="4300" dirty="0">
                <a:solidFill>
                  <a:srgbClr val="FF0000"/>
                </a:solidFill>
                <a:highlight>
                  <a:srgbClr val="FFFFFF"/>
                </a:highlight>
                <a:latin typeface="Consolas" panose="020B0609020204030204" pitchFamily="49" charset="0"/>
              </a:rPr>
              <a:t>'Amsterdam’ </a:t>
            </a:r>
            <a:r>
              <a:rPr lang="nl-BE" sz="4300" dirty="0">
                <a:solidFill>
                  <a:srgbClr val="0000FF"/>
                </a:solidFill>
                <a:highlight>
                  <a:srgbClr val="FFFFFF"/>
                </a:highlight>
                <a:latin typeface="Consolas" panose="020B0609020204030204" pitchFamily="49" charset="0"/>
              </a:rPr>
              <a:t>order</a:t>
            </a:r>
            <a:r>
              <a:rPr lang="nl-BE" sz="4300" dirty="0">
                <a:solidFill>
                  <a:srgbClr val="000000"/>
                </a:solidFill>
                <a:highlight>
                  <a:srgbClr val="FFFFFF"/>
                </a:highlight>
                <a:latin typeface="Consolas" panose="020B0609020204030204" pitchFamily="49" charset="0"/>
              </a:rPr>
              <a:t> </a:t>
            </a:r>
            <a:r>
              <a:rPr lang="nl-BE" sz="4300" dirty="0" err="1">
                <a:solidFill>
                  <a:srgbClr val="0000FF"/>
                </a:solidFill>
                <a:highlight>
                  <a:srgbClr val="FFFFFF"/>
                </a:highlight>
                <a:latin typeface="Consolas" panose="020B0609020204030204" pitchFamily="49" charset="0"/>
              </a:rPr>
              <a:t>by</a:t>
            </a:r>
            <a:r>
              <a:rPr lang="nl-BE" sz="4300" dirty="0">
                <a:solidFill>
                  <a:srgbClr val="000000"/>
                </a:solidFill>
                <a:highlight>
                  <a:srgbClr val="FFFFFF"/>
                </a:highlight>
                <a:latin typeface="Consolas" panose="020B0609020204030204" pitchFamily="49" charset="0"/>
              </a:rPr>
              <a:t> uitgever</a:t>
            </a:r>
          </a:p>
          <a:p>
            <a:pPr marL="685800" lvl="1" indent="0">
              <a:buNone/>
            </a:pPr>
            <a:endParaRPr lang="nl-BE" dirty="0"/>
          </a:p>
          <a:p>
            <a:pPr marL="685800" lvl="1" indent="0">
              <a:buNone/>
            </a:pPr>
            <a:r>
              <a:rPr lang="nl-BE" sz="4700" dirty="0"/>
              <a:t>Geef alle romans die minder dan 20 euro kosten, sorteer op datum</a:t>
            </a:r>
          </a:p>
          <a:p>
            <a:endParaRPr lang="nl-BE" dirty="0">
              <a:solidFill>
                <a:srgbClr val="0000FF"/>
              </a:solidFill>
              <a:highlight>
                <a:srgbClr val="FFFFFF"/>
              </a:highlight>
              <a:latin typeface="Consolas" panose="020B0609020204030204" pitchFamily="49" charset="0"/>
            </a:endParaRPr>
          </a:p>
          <a:p>
            <a:pPr marL="0" indent="0">
              <a:buNone/>
            </a:pPr>
            <a:r>
              <a:rPr lang="nl-BE" sz="4300" dirty="0">
                <a:solidFill>
                  <a:srgbClr val="0000FF"/>
                </a:solidFill>
                <a:highlight>
                  <a:srgbClr val="FFFFFF"/>
                </a:highlight>
                <a:latin typeface="Consolas" panose="020B0609020204030204" pitchFamily="49" charset="0"/>
              </a:rPr>
              <a:t>select</a:t>
            </a:r>
            <a:r>
              <a:rPr lang="nl-BE" sz="4300" dirty="0">
                <a:solidFill>
                  <a:srgbClr val="000000"/>
                </a:solidFill>
                <a:highlight>
                  <a:srgbClr val="FFFFFF"/>
                </a:highlight>
                <a:latin typeface="Consolas" panose="020B0609020204030204" pitchFamily="49" charset="0"/>
              </a:rPr>
              <a:t> </a:t>
            </a:r>
            <a:r>
              <a:rPr lang="nl-BE" sz="4300" dirty="0">
                <a:solidFill>
                  <a:srgbClr val="808080"/>
                </a:solidFill>
                <a:highlight>
                  <a:srgbClr val="FFFFFF"/>
                </a:highlight>
                <a:latin typeface="Consolas" panose="020B0609020204030204" pitchFamily="49" charset="0"/>
              </a:rPr>
              <a:t>* </a:t>
            </a:r>
            <a:r>
              <a:rPr lang="nl-BE" sz="4300" dirty="0" err="1">
                <a:solidFill>
                  <a:srgbClr val="0000FF"/>
                </a:solidFill>
                <a:highlight>
                  <a:srgbClr val="FFFFFF"/>
                </a:highlight>
                <a:latin typeface="Consolas" panose="020B0609020204030204" pitchFamily="49" charset="0"/>
              </a:rPr>
              <a:t>from</a:t>
            </a:r>
            <a:r>
              <a:rPr lang="nl-BE" sz="4300" dirty="0">
                <a:solidFill>
                  <a:srgbClr val="000000"/>
                </a:solidFill>
                <a:highlight>
                  <a:srgbClr val="FFFFFF"/>
                </a:highlight>
                <a:latin typeface="Consolas" panose="020B0609020204030204" pitchFamily="49" charset="0"/>
              </a:rPr>
              <a:t> boeken </a:t>
            </a:r>
            <a:r>
              <a:rPr lang="en-US" sz="4300" dirty="0">
                <a:solidFill>
                  <a:srgbClr val="0000FF"/>
                </a:solidFill>
                <a:highlight>
                  <a:srgbClr val="FFFFFF"/>
                </a:highlight>
                <a:latin typeface="Consolas" panose="020B0609020204030204" pitchFamily="49" charset="0"/>
              </a:rPr>
              <a:t>where</a:t>
            </a:r>
            <a:r>
              <a:rPr lang="en-US" sz="4300" dirty="0">
                <a:solidFill>
                  <a:srgbClr val="000000"/>
                </a:solidFill>
                <a:highlight>
                  <a:srgbClr val="FFFFFF"/>
                </a:highlight>
                <a:latin typeface="Consolas" panose="020B0609020204030204" pitchFamily="49" charset="0"/>
              </a:rPr>
              <a:t> </a:t>
            </a:r>
            <a:r>
              <a:rPr lang="en-US" sz="4300" dirty="0" err="1">
                <a:solidFill>
                  <a:srgbClr val="000000"/>
                </a:solidFill>
                <a:highlight>
                  <a:srgbClr val="FFFFFF"/>
                </a:highlight>
                <a:latin typeface="Consolas" panose="020B0609020204030204" pitchFamily="49" charset="0"/>
              </a:rPr>
              <a:t>categorie</a:t>
            </a:r>
            <a:r>
              <a:rPr lang="en-US" sz="4300" dirty="0">
                <a:solidFill>
                  <a:srgbClr val="000000"/>
                </a:solidFill>
                <a:highlight>
                  <a:srgbClr val="FFFFFF"/>
                </a:highlight>
                <a:latin typeface="Consolas" panose="020B0609020204030204" pitchFamily="49" charset="0"/>
              </a:rPr>
              <a:t> </a:t>
            </a:r>
            <a:r>
              <a:rPr lang="en-US" sz="4300" dirty="0">
                <a:solidFill>
                  <a:srgbClr val="808080"/>
                </a:solidFill>
                <a:highlight>
                  <a:srgbClr val="FFFFFF"/>
                </a:highlight>
                <a:latin typeface="Consolas" panose="020B0609020204030204" pitchFamily="49" charset="0"/>
              </a:rPr>
              <a:t>=</a:t>
            </a:r>
            <a:r>
              <a:rPr lang="en-US" sz="4300" dirty="0">
                <a:solidFill>
                  <a:srgbClr val="000000"/>
                </a:solidFill>
                <a:highlight>
                  <a:srgbClr val="FFFFFF"/>
                </a:highlight>
                <a:latin typeface="Consolas" panose="020B0609020204030204" pitchFamily="49" charset="0"/>
              </a:rPr>
              <a:t> </a:t>
            </a:r>
            <a:r>
              <a:rPr lang="en-US" sz="4300" dirty="0">
                <a:solidFill>
                  <a:srgbClr val="FF0000"/>
                </a:solidFill>
                <a:highlight>
                  <a:srgbClr val="FFFFFF"/>
                </a:highlight>
                <a:latin typeface="Consolas" panose="020B0609020204030204" pitchFamily="49" charset="0"/>
              </a:rPr>
              <a:t>'Roman'</a:t>
            </a:r>
            <a:r>
              <a:rPr lang="en-US" sz="4300" dirty="0">
                <a:solidFill>
                  <a:srgbClr val="000000"/>
                </a:solidFill>
                <a:highlight>
                  <a:srgbClr val="FFFFFF"/>
                </a:highlight>
                <a:latin typeface="Consolas" panose="020B0609020204030204" pitchFamily="49" charset="0"/>
              </a:rPr>
              <a:t> </a:t>
            </a:r>
            <a:r>
              <a:rPr lang="en-US" sz="4300" dirty="0">
                <a:solidFill>
                  <a:srgbClr val="808080"/>
                </a:solidFill>
                <a:highlight>
                  <a:srgbClr val="FFFFFF"/>
                </a:highlight>
                <a:latin typeface="Consolas" panose="020B0609020204030204" pitchFamily="49" charset="0"/>
              </a:rPr>
              <a:t>and</a:t>
            </a:r>
            <a:r>
              <a:rPr lang="en-US" sz="4300" dirty="0">
                <a:solidFill>
                  <a:srgbClr val="000000"/>
                </a:solidFill>
                <a:highlight>
                  <a:srgbClr val="FFFFFF"/>
                </a:highlight>
                <a:latin typeface="Consolas" panose="020B0609020204030204" pitchFamily="49" charset="0"/>
              </a:rPr>
              <a:t> </a:t>
            </a:r>
            <a:r>
              <a:rPr lang="en-US" sz="4300" dirty="0" err="1">
                <a:solidFill>
                  <a:srgbClr val="000000"/>
                </a:solidFill>
                <a:highlight>
                  <a:srgbClr val="FFFFFF"/>
                </a:highlight>
                <a:latin typeface="Consolas" panose="020B0609020204030204" pitchFamily="49" charset="0"/>
              </a:rPr>
              <a:t>prijs</a:t>
            </a:r>
            <a:r>
              <a:rPr lang="en-US" sz="4300" dirty="0">
                <a:solidFill>
                  <a:srgbClr val="000000"/>
                </a:solidFill>
                <a:highlight>
                  <a:srgbClr val="FFFFFF"/>
                </a:highlight>
                <a:latin typeface="Consolas" panose="020B0609020204030204" pitchFamily="49" charset="0"/>
              </a:rPr>
              <a:t> </a:t>
            </a:r>
            <a:r>
              <a:rPr lang="en-US" sz="4300" dirty="0">
                <a:solidFill>
                  <a:srgbClr val="808080"/>
                </a:solidFill>
                <a:highlight>
                  <a:srgbClr val="FFFFFF"/>
                </a:highlight>
                <a:latin typeface="Consolas" panose="020B0609020204030204" pitchFamily="49" charset="0"/>
              </a:rPr>
              <a:t>&lt;</a:t>
            </a:r>
            <a:r>
              <a:rPr lang="en-US" sz="4300" dirty="0">
                <a:solidFill>
                  <a:srgbClr val="000000"/>
                </a:solidFill>
                <a:highlight>
                  <a:srgbClr val="FFFFFF"/>
                </a:highlight>
                <a:latin typeface="Consolas" panose="020B0609020204030204" pitchFamily="49" charset="0"/>
              </a:rPr>
              <a:t> 20 </a:t>
            </a:r>
            <a:r>
              <a:rPr lang="nl-BE" sz="4300" dirty="0">
                <a:solidFill>
                  <a:srgbClr val="0000FF"/>
                </a:solidFill>
                <a:highlight>
                  <a:srgbClr val="FFFFFF"/>
                </a:highlight>
                <a:latin typeface="Consolas" panose="020B0609020204030204" pitchFamily="49" charset="0"/>
              </a:rPr>
              <a:t>order</a:t>
            </a:r>
            <a:r>
              <a:rPr lang="nl-BE" sz="4300" dirty="0">
                <a:solidFill>
                  <a:srgbClr val="000000"/>
                </a:solidFill>
                <a:highlight>
                  <a:srgbClr val="FFFFFF"/>
                </a:highlight>
                <a:latin typeface="Consolas" panose="020B0609020204030204" pitchFamily="49" charset="0"/>
              </a:rPr>
              <a:t> </a:t>
            </a:r>
            <a:r>
              <a:rPr lang="nl-BE" sz="4300" dirty="0" err="1">
                <a:solidFill>
                  <a:srgbClr val="0000FF"/>
                </a:solidFill>
                <a:highlight>
                  <a:srgbClr val="FFFFFF"/>
                </a:highlight>
                <a:latin typeface="Consolas" panose="020B0609020204030204" pitchFamily="49" charset="0"/>
              </a:rPr>
              <a:t>by</a:t>
            </a:r>
            <a:r>
              <a:rPr lang="nl-BE" sz="4300" dirty="0">
                <a:solidFill>
                  <a:srgbClr val="000000"/>
                </a:solidFill>
                <a:highlight>
                  <a:srgbClr val="FFFFFF"/>
                </a:highlight>
                <a:latin typeface="Consolas" panose="020B0609020204030204" pitchFamily="49" charset="0"/>
              </a:rPr>
              <a:t> uitgiftedatum </a:t>
            </a:r>
            <a:r>
              <a:rPr lang="nl-BE" sz="4300" dirty="0" err="1">
                <a:solidFill>
                  <a:srgbClr val="0000FF"/>
                </a:solidFill>
                <a:highlight>
                  <a:srgbClr val="FFFFFF"/>
                </a:highlight>
                <a:latin typeface="Consolas" panose="020B0609020204030204" pitchFamily="49" charset="0"/>
              </a:rPr>
              <a:t>desc</a:t>
            </a:r>
            <a:endParaRPr lang="nl-BE" sz="4300" dirty="0"/>
          </a:p>
        </p:txBody>
      </p:sp>
    </p:spTree>
    <p:extLst>
      <p:ext uri="{BB962C8B-B14F-4D97-AF65-F5344CB8AC3E}">
        <p14:creationId xmlns:p14="http://schemas.microsoft.com/office/powerpoint/2010/main" val="2883923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49418-80F0-49EC-9591-A1A2432BD913}"/>
              </a:ext>
            </a:extLst>
          </p:cNvPr>
          <p:cNvSpPr>
            <a:spLocks noGrp="1"/>
          </p:cNvSpPr>
          <p:nvPr>
            <p:ph type="title"/>
          </p:nvPr>
        </p:nvSpPr>
        <p:spPr/>
        <p:txBody>
          <a:bodyPr/>
          <a:lstStyle/>
          <a:p>
            <a:r>
              <a:rPr lang="nl-BE" dirty="0"/>
              <a:t>De WHERE clausule</a:t>
            </a:r>
          </a:p>
        </p:txBody>
      </p:sp>
      <p:sp>
        <p:nvSpPr>
          <p:cNvPr id="3" name="Tijdelijke aanduiding voor inhoud 2">
            <a:extLst>
              <a:ext uri="{FF2B5EF4-FFF2-40B4-BE49-F238E27FC236}">
                <a16:creationId xmlns:a16="http://schemas.microsoft.com/office/drawing/2014/main" id="{50179C89-7C85-4980-8BC8-284E73DEB3A3}"/>
              </a:ext>
            </a:extLst>
          </p:cNvPr>
          <p:cNvSpPr>
            <a:spLocks noGrp="1"/>
          </p:cNvSpPr>
          <p:nvPr>
            <p:ph idx="1"/>
          </p:nvPr>
        </p:nvSpPr>
        <p:spPr>
          <a:xfrm>
            <a:off x="1257300" y="2536033"/>
            <a:ext cx="12652920" cy="6521892"/>
          </a:xfrm>
        </p:spPr>
        <p:txBody>
          <a:bodyPr>
            <a:normAutofit/>
          </a:bodyPr>
          <a:lstStyle/>
          <a:p>
            <a:pPr lvl="1"/>
            <a:r>
              <a:rPr lang="nl-NL" sz="4700" dirty="0"/>
              <a:t>Geef de boeken met kostprijs tussen 12 en 22 euro (beide grenzen inbegrepen). Sorteer op uitgiftedatum</a:t>
            </a:r>
            <a:endParaRPr lang="nl-BE" sz="4700" dirty="0">
              <a:solidFill>
                <a:srgbClr val="0000FF"/>
              </a:solidFill>
              <a:highlight>
                <a:srgbClr val="FFFFFF"/>
              </a:highlight>
              <a:latin typeface="Consolas" panose="020B0609020204030204" pitchFamily="49" charset="0"/>
            </a:endParaRPr>
          </a:p>
          <a:p>
            <a:pPr marL="0" indent="0">
              <a:buNone/>
            </a:pPr>
            <a:r>
              <a:rPr lang="nl-BE" sz="4000" dirty="0">
                <a:solidFill>
                  <a:srgbClr val="0000FF"/>
                </a:solidFill>
                <a:highlight>
                  <a:srgbClr val="FFFFFF"/>
                </a:highlight>
                <a:latin typeface="Consolas" panose="020B0609020204030204" pitchFamily="49" charset="0"/>
              </a:rPr>
              <a:t>select</a:t>
            </a:r>
            <a:r>
              <a:rPr lang="nl-BE" sz="4000" dirty="0">
                <a:solidFill>
                  <a:srgbClr val="000000"/>
                </a:solidFill>
                <a:highlight>
                  <a:srgbClr val="FFFFFF"/>
                </a:highlight>
                <a:latin typeface="Consolas" panose="020B0609020204030204" pitchFamily="49" charset="0"/>
              </a:rPr>
              <a:t> </a:t>
            </a:r>
            <a:r>
              <a:rPr lang="nl-BE" sz="4000" dirty="0">
                <a:solidFill>
                  <a:srgbClr val="808080"/>
                </a:solidFill>
                <a:highlight>
                  <a:srgbClr val="FFFFFF"/>
                </a:highlight>
                <a:latin typeface="Consolas" panose="020B0609020204030204" pitchFamily="49" charset="0"/>
              </a:rPr>
              <a:t>* </a:t>
            </a:r>
            <a:r>
              <a:rPr lang="nl-BE" sz="4000" dirty="0" err="1">
                <a:solidFill>
                  <a:srgbClr val="0000FF"/>
                </a:solidFill>
                <a:highlight>
                  <a:srgbClr val="FFFFFF"/>
                </a:highlight>
                <a:latin typeface="Consolas" panose="020B0609020204030204" pitchFamily="49" charset="0"/>
              </a:rPr>
              <a:t>from</a:t>
            </a:r>
            <a:r>
              <a:rPr lang="nl-BE" sz="4000" dirty="0">
                <a:solidFill>
                  <a:srgbClr val="000000"/>
                </a:solidFill>
                <a:highlight>
                  <a:srgbClr val="FFFFFF"/>
                </a:highlight>
                <a:latin typeface="Consolas" panose="020B0609020204030204" pitchFamily="49" charset="0"/>
              </a:rPr>
              <a:t> boeken </a:t>
            </a:r>
            <a:r>
              <a:rPr lang="en-US" sz="4000" dirty="0">
                <a:solidFill>
                  <a:srgbClr val="0000FF"/>
                </a:solidFill>
                <a:highlight>
                  <a:srgbClr val="FFFFFF"/>
                </a:highlight>
                <a:latin typeface="Consolas" panose="020B0609020204030204" pitchFamily="49" charset="0"/>
              </a:rPr>
              <a:t>where</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prijs</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&gt;=</a:t>
            </a:r>
            <a:r>
              <a:rPr lang="en-US" sz="4000" dirty="0">
                <a:solidFill>
                  <a:srgbClr val="000000"/>
                </a:solidFill>
                <a:highlight>
                  <a:srgbClr val="FFFFFF"/>
                </a:highlight>
                <a:latin typeface="Consolas" panose="020B0609020204030204" pitchFamily="49" charset="0"/>
              </a:rPr>
              <a:t> 12 </a:t>
            </a:r>
            <a:r>
              <a:rPr lang="en-US" sz="4000" dirty="0">
                <a:solidFill>
                  <a:srgbClr val="808080"/>
                </a:solidFill>
                <a:highlight>
                  <a:srgbClr val="FFFFFF"/>
                </a:highlight>
                <a:latin typeface="Consolas" panose="020B0609020204030204" pitchFamily="49" charset="0"/>
              </a:rPr>
              <a:t>and</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prijs</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&lt;=</a:t>
            </a:r>
            <a:r>
              <a:rPr lang="en-US" sz="4000" dirty="0">
                <a:solidFill>
                  <a:srgbClr val="000000"/>
                </a:solidFill>
                <a:highlight>
                  <a:srgbClr val="FFFFFF"/>
                </a:highlight>
                <a:latin typeface="Consolas" panose="020B0609020204030204" pitchFamily="49" charset="0"/>
              </a:rPr>
              <a:t> 22 </a:t>
            </a:r>
            <a:r>
              <a:rPr lang="nl-BE" sz="4000" dirty="0">
                <a:solidFill>
                  <a:srgbClr val="0000FF"/>
                </a:solidFill>
                <a:highlight>
                  <a:srgbClr val="FFFFFF"/>
                </a:highlight>
                <a:latin typeface="Consolas" panose="020B0609020204030204" pitchFamily="49" charset="0"/>
              </a:rPr>
              <a:t>order</a:t>
            </a:r>
            <a:r>
              <a:rPr lang="nl-BE" sz="4000" dirty="0">
                <a:solidFill>
                  <a:srgbClr val="000000"/>
                </a:solidFill>
                <a:highlight>
                  <a:srgbClr val="FFFFFF"/>
                </a:highlight>
                <a:latin typeface="Consolas" panose="020B0609020204030204" pitchFamily="49" charset="0"/>
              </a:rPr>
              <a:t> </a:t>
            </a:r>
            <a:r>
              <a:rPr lang="nl-BE" sz="4000" dirty="0" err="1">
                <a:solidFill>
                  <a:srgbClr val="0000FF"/>
                </a:solidFill>
                <a:highlight>
                  <a:srgbClr val="FFFFFF"/>
                </a:highlight>
                <a:latin typeface="Consolas" panose="020B0609020204030204" pitchFamily="49" charset="0"/>
              </a:rPr>
              <a:t>by</a:t>
            </a:r>
            <a:r>
              <a:rPr lang="nl-BE" sz="4000" dirty="0">
                <a:solidFill>
                  <a:srgbClr val="000000"/>
                </a:solidFill>
                <a:highlight>
                  <a:srgbClr val="FFFFFF"/>
                </a:highlight>
                <a:latin typeface="Consolas" panose="020B0609020204030204" pitchFamily="49" charset="0"/>
              </a:rPr>
              <a:t> uitgiftedatum</a:t>
            </a:r>
            <a:endParaRPr lang="nl-BE" sz="4000" dirty="0"/>
          </a:p>
          <a:p>
            <a:pPr lvl="1"/>
            <a:r>
              <a:rPr lang="nl-BE" sz="4000" dirty="0"/>
              <a:t>OF</a:t>
            </a:r>
          </a:p>
          <a:p>
            <a:pPr marL="0" indent="0">
              <a:buNone/>
            </a:pPr>
            <a:r>
              <a:rPr lang="nl-BE" sz="4000" dirty="0">
                <a:solidFill>
                  <a:srgbClr val="0000FF"/>
                </a:solidFill>
                <a:highlight>
                  <a:srgbClr val="FFFFFF"/>
                </a:highlight>
                <a:latin typeface="Consolas" panose="020B0609020204030204" pitchFamily="49" charset="0"/>
              </a:rPr>
              <a:t>select</a:t>
            </a:r>
            <a:r>
              <a:rPr lang="nl-BE" sz="4000" dirty="0">
                <a:solidFill>
                  <a:srgbClr val="000000"/>
                </a:solidFill>
                <a:highlight>
                  <a:srgbClr val="FFFFFF"/>
                </a:highlight>
                <a:latin typeface="Consolas" panose="020B0609020204030204" pitchFamily="49" charset="0"/>
              </a:rPr>
              <a:t> </a:t>
            </a:r>
            <a:r>
              <a:rPr lang="nl-BE" sz="4000" dirty="0">
                <a:solidFill>
                  <a:srgbClr val="808080"/>
                </a:solidFill>
                <a:highlight>
                  <a:srgbClr val="FFFFFF"/>
                </a:highlight>
                <a:latin typeface="Consolas" panose="020B0609020204030204" pitchFamily="49" charset="0"/>
              </a:rPr>
              <a:t>* </a:t>
            </a:r>
            <a:r>
              <a:rPr lang="nl-BE" sz="4000" dirty="0" err="1">
                <a:solidFill>
                  <a:srgbClr val="0000FF"/>
                </a:solidFill>
                <a:highlight>
                  <a:srgbClr val="FFFFFF"/>
                </a:highlight>
                <a:latin typeface="Consolas" panose="020B0609020204030204" pitchFamily="49" charset="0"/>
              </a:rPr>
              <a:t>from</a:t>
            </a:r>
            <a:r>
              <a:rPr lang="nl-BE" sz="4000" dirty="0">
                <a:solidFill>
                  <a:srgbClr val="000000"/>
                </a:solidFill>
                <a:highlight>
                  <a:srgbClr val="FFFFFF"/>
                </a:highlight>
                <a:latin typeface="Consolas" panose="020B0609020204030204" pitchFamily="49" charset="0"/>
              </a:rPr>
              <a:t> boeken </a:t>
            </a:r>
            <a:r>
              <a:rPr lang="en-US" sz="4000" dirty="0">
                <a:solidFill>
                  <a:srgbClr val="0000FF"/>
                </a:solidFill>
                <a:highlight>
                  <a:srgbClr val="FFFFFF"/>
                </a:highlight>
                <a:latin typeface="Consolas" panose="020B0609020204030204" pitchFamily="49" charset="0"/>
              </a:rPr>
              <a:t>where</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prijs</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BETWEEN</a:t>
            </a:r>
            <a:r>
              <a:rPr lang="en-US" sz="4000" dirty="0">
                <a:solidFill>
                  <a:srgbClr val="000000"/>
                </a:solidFill>
                <a:highlight>
                  <a:srgbClr val="FFFFFF"/>
                </a:highlight>
                <a:latin typeface="Consolas" panose="020B0609020204030204" pitchFamily="49" charset="0"/>
              </a:rPr>
              <a:t> 12 </a:t>
            </a:r>
            <a:r>
              <a:rPr lang="en-US" sz="4000" dirty="0">
                <a:solidFill>
                  <a:srgbClr val="808080"/>
                </a:solidFill>
                <a:highlight>
                  <a:srgbClr val="FFFFFF"/>
                </a:highlight>
                <a:latin typeface="Consolas" panose="020B0609020204030204" pitchFamily="49" charset="0"/>
              </a:rPr>
              <a:t>AND</a:t>
            </a:r>
            <a:r>
              <a:rPr lang="en-US" sz="4000" dirty="0">
                <a:solidFill>
                  <a:srgbClr val="000000"/>
                </a:solidFill>
                <a:highlight>
                  <a:srgbClr val="FFFFFF"/>
                </a:highlight>
                <a:latin typeface="Consolas" panose="020B0609020204030204" pitchFamily="49" charset="0"/>
              </a:rPr>
              <a:t> 22 </a:t>
            </a:r>
            <a:r>
              <a:rPr lang="nl-BE" sz="4000" dirty="0">
                <a:solidFill>
                  <a:srgbClr val="0000FF"/>
                </a:solidFill>
                <a:highlight>
                  <a:srgbClr val="FFFFFF"/>
                </a:highlight>
                <a:latin typeface="Consolas" panose="020B0609020204030204" pitchFamily="49" charset="0"/>
              </a:rPr>
              <a:t>order</a:t>
            </a:r>
            <a:r>
              <a:rPr lang="nl-BE" sz="4000" dirty="0">
                <a:solidFill>
                  <a:srgbClr val="000000"/>
                </a:solidFill>
                <a:highlight>
                  <a:srgbClr val="FFFFFF"/>
                </a:highlight>
                <a:latin typeface="Consolas" panose="020B0609020204030204" pitchFamily="49" charset="0"/>
              </a:rPr>
              <a:t> </a:t>
            </a:r>
            <a:r>
              <a:rPr lang="nl-BE" sz="4000" dirty="0" err="1">
                <a:solidFill>
                  <a:srgbClr val="0000FF"/>
                </a:solidFill>
                <a:highlight>
                  <a:srgbClr val="FFFFFF"/>
                </a:highlight>
                <a:latin typeface="Consolas" panose="020B0609020204030204" pitchFamily="49" charset="0"/>
              </a:rPr>
              <a:t>by</a:t>
            </a:r>
            <a:r>
              <a:rPr lang="nl-BE" sz="4000" dirty="0">
                <a:solidFill>
                  <a:srgbClr val="000000"/>
                </a:solidFill>
                <a:highlight>
                  <a:srgbClr val="FFFFFF"/>
                </a:highlight>
                <a:latin typeface="Consolas" panose="020B0609020204030204" pitchFamily="49" charset="0"/>
              </a:rPr>
              <a:t> uitgiftedatum</a:t>
            </a:r>
            <a:endParaRPr lang="nl-BE" sz="4000" dirty="0"/>
          </a:p>
          <a:p>
            <a:endParaRPr lang="nl-BE"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230865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49418-80F0-49EC-9591-A1A2432BD913}"/>
              </a:ext>
            </a:extLst>
          </p:cNvPr>
          <p:cNvSpPr>
            <a:spLocks noGrp="1"/>
          </p:cNvSpPr>
          <p:nvPr>
            <p:ph type="title"/>
          </p:nvPr>
        </p:nvSpPr>
        <p:spPr/>
        <p:txBody>
          <a:bodyPr/>
          <a:lstStyle/>
          <a:p>
            <a:r>
              <a:rPr lang="nl-BE" dirty="0"/>
              <a:t>De WHERE clausule</a:t>
            </a:r>
          </a:p>
        </p:txBody>
      </p:sp>
      <p:sp>
        <p:nvSpPr>
          <p:cNvPr id="3" name="Tijdelijke aanduiding voor inhoud 2">
            <a:extLst>
              <a:ext uri="{FF2B5EF4-FFF2-40B4-BE49-F238E27FC236}">
                <a16:creationId xmlns:a16="http://schemas.microsoft.com/office/drawing/2014/main" id="{50179C89-7C85-4980-8BC8-284E73DEB3A3}"/>
              </a:ext>
            </a:extLst>
          </p:cNvPr>
          <p:cNvSpPr>
            <a:spLocks noGrp="1"/>
          </p:cNvSpPr>
          <p:nvPr>
            <p:ph idx="1"/>
          </p:nvPr>
        </p:nvSpPr>
        <p:spPr>
          <a:xfrm>
            <a:off x="1257300" y="2377849"/>
            <a:ext cx="12652920" cy="6521892"/>
          </a:xfrm>
        </p:spPr>
        <p:txBody>
          <a:bodyPr>
            <a:normAutofit/>
          </a:bodyPr>
          <a:lstStyle/>
          <a:p>
            <a:pPr lvl="1"/>
            <a:r>
              <a:rPr lang="nl-NL" sz="4700" dirty="0"/>
              <a:t>Geef de boeken met kostprijs van 12,13,19 of 20 Euro. Sorteer op uitgiftedatum</a:t>
            </a:r>
          </a:p>
          <a:p>
            <a:pPr marL="685800" lvl="1" indent="0">
              <a:buNone/>
            </a:pPr>
            <a:endParaRPr lang="nl-BE" sz="4700" dirty="0">
              <a:solidFill>
                <a:srgbClr val="0000FF"/>
              </a:solidFill>
              <a:highlight>
                <a:srgbClr val="FFFFFF"/>
              </a:highlight>
              <a:latin typeface="Consolas" panose="020B0609020204030204" pitchFamily="49" charset="0"/>
            </a:endParaRPr>
          </a:p>
          <a:p>
            <a:r>
              <a:rPr lang="nl-BE" sz="4000" dirty="0">
                <a:solidFill>
                  <a:srgbClr val="0000FF"/>
                </a:solidFill>
                <a:highlight>
                  <a:srgbClr val="FFFFFF"/>
                </a:highlight>
                <a:latin typeface="Consolas" panose="020B0609020204030204" pitchFamily="49" charset="0"/>
              </a:rPr>
              <a:t>select</a:t>
            </a:r>
            <a:r>
              <a:rPr lang="nl-BE" sz="4000" dirty="0">
                <a:solidFill>
                  <a:srgbClr val="000000"/>
                </a:solidFill>
                <a:highlight>
                  <a:srgbClr val="FFFFFF"/>
                </a:highlight>
                <a:latin typeface="Consolas" panose="020B0609020204030204" pitchFamily="49" charset="0"/>
              </a:rPr>
              <a:t> </a:t>
            </a:r>
            <a:r>
              <a:rPr lang="nl-BE" sz="4000" dirty="0">
                <a:solidFill>
                  <a:srgbClr val="808080"/>
                </a:solidFill>
                <a:highlight>
                  <a:srgbClr val="FFFFFF"/>
                </a:highlight>
                <a:latin typeface="Consolas" panose="020B0609020204030204" pitchFamily="49" charset="0"/>
              </a:rPr>
              <a:t>* </a:t>
            </a:r>
            <a:r>
              <a:rPr lang="nl-BE" sz="4000" dirty="0" err="1">
                <a:solidFill>
                  <a:srgbClr val="0000FF"/>
                </a:solidFill>
                <a:highlight>
                  <a:srgbClr val="FFFFFF"/>
                </a:highlight>
                <a:latin typeface="Consolas" panose="020B0609020204030204" pitchFamily="49" charset="0"/>
              </a:rPr>
              <a:t>from</a:t>
            </a:r>
            <a:r>
              <a:rPr lang="nl-BE" sz="4000" dirty="0">
                <a:solidFill>
                  <a:srgbClr val="000000"/>
                </a:solidFill>
                <a:highlight>
                  <a:srgbClr val="FFFFFF"/>
                </a:highlight>
                <a:latin typeface="Consolas" panose="020B0609020204030204" pitchFamily="49" charset="0"/>
              </a:rPr>
              <a:t> boeken </a:t>
            </a:r>
            <a:r>
              <a:rPr lang="en-US" sz="4000" dirty="0">
                <a:solidFill>
                  <a:srgbClr val="0000FF"/>
                </a:solidFill>
                <a:highlight>
                  <a:srgbClr val="FFFFFF"/>
                </a:highlight>
                <a:latin typeface="Consolas" panose="020B0609020204030204" pitchFamily="49" charset="0"/>
              </a:rPr>
              <a:t>where</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prijs</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12 </a:t>
            </a:r>
            <a:r>
              <a:rPr lang="en-US" sz="4000" dirty="0">
                <a:solidFill>
                  <a:srgbClr val="808080"/>
                </a:solidFill>
                <a:highlight>
                  <a:srgbClr val="FFFFFF"/>
                </a:highlight>
                <a:latin typeface="Consolas" panose="020B0609020204030204" pitchFamily="49" charset="0"/>
              </a:rPr>
              <a:t>or</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prijs</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13 </a:t>
            </a:r>
            <a:r>
              <a:rPr lang="en-US" sz="4000" dirty="0">
                <a:solidFill>
                  <a:srgbClr val="808080"/>
                </a:solidFill>
                <a:highlight>
                  <a:srgbClr val="FFFFFF"/>
                </a:highlight>
                <a:latin typeface="Consolas" panose="020B0609020204030204" pitchFamily="49" charset="0"/>
              </a:rPr>
              <a:t>or</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prijs</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19 </a:t>
            </a:r>
            <a:r>
              <a:rPr lang="en-US" sz="4000" dirty="0">
                <a:solidFill>
                  <a:srgbClr val="808080"/>
                </a:solidFill>
                <a:highlight>
                  <a:srgbClr val="FFFFFF"/>
                </a:highlight>
                <a:latin typeface="Consolas" panose="020B0609020204030204" pitchFamily="49" charset="0"/>
              </a:rPr>
              <a:t>or</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prijs</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20 </a:t>
            </a:r>
            <a:r>
              <a:rPr lang="nl-BE" sz="4000" dirty="0">
                <a:solidFill>
                  <a:srgbClr val="0000FF"/>
                </a:solidFill>
                <a:highlight>
                  <a:srgbClr val="FFFFFF"/>
                </a:highlight>
                <a:latin typeface="Consolas" panose="020B0609020204030204" pitchFamily="49" charset="0"/>
              </a:rPr>
              <a:t>order</a:t>
            </a:r>
            <a:r>
              <a:rPr lang="nl-BE" sz="4000" dirty="0">
                <a:solidFill>
                  <a:srgbClr val="000000"/>
                </a:solidFill>
                <a:highlight>
                  <a:srgbClr val="FFFFFF"/>
                </a:highlight>
                <a:latin typeface="Consolas" panose="020B0609020204030204" pitchFamily="49" charset="0"/>
              </a:rPr>
              <a:t> </a:t>
            </a:r>
            <a:r>
              <a:rPr lang="nl-BE" sz="4000" dirty="0" err="1">
                <a:solidFill>
                  <a:srgbClr val="0000FF"/>
                </a:solidFill>
                <a:highlight>
                  <a:srgbClr val="FFFFFF"/>
                </a:highlight>
                <a:latin typeface="Consolas" panose="020B0609020204030204" pitchFamily="49" charset="0"/>
              </a:rPr>
              <a:t>by</a:t>
            </a:r>
            <a:r>
              <a:rPr lang="nl-BE" sz="4000" dirty="0">
                <a:solidFill>
                  <a:srgbClr val="000000"/>
                </a:solidFill>
                <a:highlight>
                  <a:srgbClr val="FFFFFF"/>
                </a:highlight>
                <a:latin typeface="Consolas" panose="020B0609020204030204" pitchFamily="49" charset="0"/>
              </a:rPr>
              <a:t> uitgiftedatum</a:t>
            </a:r>
          </a:p>
          <a:p>
            <a:pPr lvl="1"/>
            <a:r>
              <a:rPr lang="nl-BE" sz="4000" dirty="0">
                <a:solidFill>
                  <a:srgbClr val="000000"/>
                </a:solidFill>
                <a:highlight>
                  <a:srgbClr val="FFFFFF"/>
                </a:highlight>
                <a:latin typeface="Consolas" panose="020B0609020204030204" pitchFamily="49" charset="0"/>
              </a:rPr>
              <a:t>OF</a:t>
            </a:r>
          </a:p>
          <a:p>
            <a:r>
              <a:rPr lang="nl-BE" sz="4000" dirty="0">
                <a:solidFill>
                  <a:srgbClr val="0000FF"/>
                </a:solidFill>
                <a:highlight>
                  <a:srgbClr val="FFFFFF"/>
                </a:highlight>
                <a:latin typeface="Consolas" panose="020B0609020204030204" pitchFamily="49" charset="0"/>
              </a:rPr>
              <a:t>select</a:t>
            </a:r>
            <a:r>
              <a:rPr lang="nl-BE" sz="4000" dirty="0">
                <a:solidFill>
                  <a:srgbClr val="000000"/>
                </a:solidFill>
                <a:highlight>
                  <a:srgbClr val="FFFFFF"/>
                </a:highlight>
                <a:latin typeface="Consolas" panose="020B0609020204030204" pitchFamily="49" charset="0"/>
              </a:rPr>
              <a:t> </a:t>
            </a:r>
            <a:r>
              <a:rPr lang="nl-BE" sz="4000" dirty="0">
                <a:solidFill>
                  <a:srgbClr val="808080"/>
                </a:solidFill>
                <a:highlight>
                  <a:srgbClr val="FFFFFF"/>
                </a:highlight>
                <a:latin typeface="Consolas" panose="020B0609020204030204" pitchFamily="49" charset="0"/>
              </a:rPr>
              <a:t>* </a:t>
            </a:r>
            <a:r>
              <a:rPr lang="nl-BE" sz="4000" dirty="0" err="1">
                <a:solidFill>
                  <a:srgbClr val="0000FF"/>
                </a:solidFill>
                <a:highlight>
                  <a:srgbClr val="FFFFFF"/>
                </a:highlight>
                <a:latin typeface="Consolas" panose="020B0609020204030204" pitchFamily="49" charset="0"/>
              </a:rPr>
              <a:t>from</a:t>
            </a:r>
            <a:r>
              <a:rPr lang="nl-BE" sz="4000" dirty="0">
                <a:solidFill>
                  <a:srgbClr val="000000"/>
                </a:solidFill>
                <a:highlight>
                  <a:srgbClr val="FFFFFF"/>
                </a:highlight>
                <a:latin typeface="Consolas" panose="020B0609020204030204" pitchFamily="49" charset="0"/>
              </a:rPr>
              <a:t> boeken </a:t>
            </a:r>
            <a:r>
              <a:rPr lang="nl-BE" sz="4000" dirty="0" err="1">
                <a:solidFill>
                  <a:srgbClr val="0000FF"/>
                </a:solidFill>
                <a:highlight>
                  <a:srgbClr val="FFFFFF"/>
                </a:highlight>
                <a:latin typeface="Consolas" panose="020B0609020204030204" pitchFamily="49" charset="0"/>
              </a:rPr>
              <a:t>where</a:t>
            </a:r>
            <a:r>
              <a:rPr lang="nl-BE" sz="4000" dirty="0">
                <a:solidFill>
                  <a:srgbClr val="000000"/>
                </a:solidFill>
                <a:highlight>
                  <a:srgbClr val="FFFFFF"/>
                </a:highlight>
                <a:latin typeface="Consolas" panose="020B0609020204030204" pitchFamily="49" charset="0"/>
              </a:rPr>
              <a:t> prijs </a:t>
            </a:r>
            <a:r>
              <a:rPr lang="nl-BE" sz="4000" dirty="0">
                <a:solidFill>
                  <a:srgbClr val="808080"/>
                </a:solidFill>
                <a:highlight>
                  <a:srgbClr val="FFFFFF"/>
                </a:highlight>
                <a:latin typeface="Consolas" panose="020B0609020204030204" pitchFamily="49" charset="0"/>
              </a:rPr>
              <a:t>IN(</a:t>
            </a:r>
            <a:r>
              <a:rPr lang="nl-BE" sz="4000" dirty="0">
                <a:solidFill>
                  <a:srgbClr val="000000"/>
                </a:solidFill>
                <a:highlight>
                  <a:srgbClr val="FFFFFF"/>
                </a:highlight>
                <a:latin typeface="Consolas" panose="020B0609020204030204" pitchFamily="49" charset="0"/>
              </a:rPr>
              <a:t>12</a:t>
            </a:r>
            <a:r>
              <a:rPr lang="nl-BE" sz="4000" dirty="0">
                <a:solidFill>
                  <a:srgbClr val="808080"/>
                </a:solidFill>
                <a:highlight>
                  <a:srgbClr val="FFFFFF"/>
                </a:highlight>
                <a:latin typeface="Consolas" panose="020B0609020204030204" pitchFamily="49" charset="0"/>
              </a:rPr>
              <a:t>,</a:t>
            </a:r>
            <a:r>
              <a:rPr lang="nl-BE" sz="4000" dirty="0">
                <a:solidFill>
                  <a:srgbClr val="000000"/>
                </a:solidFill>
                <a:highlight>
                  <a:srgbClr val="FFFFFF"/>
                </a:highlight>
                <a:latin typeface="Consolas" panose="020B0609020204030204" pitchFamily="49" charset="0"/>
              </a:rPr>
              <a:t>13</a:t>
            </a:r>
            <a:r>
              <a:rPr lang="nl-BE" sz="4000" dirty="0">
                <a:solidFill>
                  <a:srgbClr val="808080"/>
                </a:solidFill>
                <a:highlight>
                  <a:srgbClr val="FFFFFF"/>
                </a:highlight>
                <a:latin typeface="Consolas" panose="020B0609020204030204" pitchFamily="49" charset="0"/>
              </a:rPr>
              <a:t>,</a:t>
            </a:r>
            <a:r>
              <a:rPr lang="nl-BE" sz="4000" dirty="0">
                <a:solidFill>
                  <a:srgbClr val="000000"/>
                </a:solidFill>
                <a:highlight>
                  <a:srgbClr val="FFFFFF"/>
                </a:highlight>
                <a:latin typeface="Consolas" panose="020B0609020204030204" pitchFamily="49" charset="0"/>
              </a:rPr>
              <a:t>19</a:t>
            </a:r>
            <a:r>
              <a:rPr lang="nl-BE" sz="4000" dirty="0">
                <a:solidFill>
                  <a:srgbClr val="808080"/>
                </a:solidFill>
                <a:highlight>
                  <a:srgbClr val="FFFFFF"/>
                </a:highlight>
                <a:latin typeface="Consolas" panose="020B0609020204030204" pitchFamily="49" charset="0"/>
              </a:rPr>
              <a:t>,</a:t>
            </a:r>
            <a:r>
              <a:rPr lang="nl-BE" sz="4000" dirty="0">
                <a:solidFill>
                  <a:srgbClr val="000000"/>
                </a:solidFill>
                <a:highlight>
                  <a:srgbClr val="FFFFFF"/>
                </a:highlight>
                <a:latin typeface="Consolas" panose="020B0609020204030204" pitchFamily="49" charset="0"/>
              </a:rPr>
              <a:t>20</a:t>
            </a:r>
            <a:r>
              <a:rPr lang="nl-BE" sz="4000" dirty="0">
                <a:solidFill>
                  <a:srgbClr val="808080"/>
                </a:solidFill>
                <a:highlight>
                  <a:srgbClr val="FFFFFF"/>
                </a:highlight>
                <a:latin typeface="Consolas" panose="020B0609020204030204" pitchFamily="49" charset="0"/>
              </a:rPr>
              <a:t>) </a:t>
            </a:r>
            <a:r>
              <a:rPr lang="nl-BE" sz="4000" dirty="0">
                <a:solidFill>
                  <a:srgbClr val="0000FF"/>
                </a:solidFill>
                <a:highlight>
                  <a:srgbClr val="FFFFFF"/>
                </a:highlight>
                <a:latin typeface="Consolas" panose="020B0609020204030204" pitchFamily="49" charset="0"/>
              </a:rPr>
              <a:t>order</a:t>
            </a:r>
            <a:r>
              <a:rPr lang="nl-BE" sz="4000" dirty="0">
                <a:solidFill>
                  <a:srgbClr val="000000"/>
                </a:solidFill>
                <a:highlight>
                  <a:srgbClr val="FFFFFF"/>
                </a:highlight>
                <a:latin typeface="Consolas" panose="020B0609020204030204" pitchFamily="49" charset="0"/>
              </a:rPr>
              <a:t> </a:t>
            </a:r>
            <a:r>
              <a:rPr lang="nl-BE" sz="4000" dirty="0" err="1">
                <a:solidFill>
                  <a:srgbClr val="0000FF"/>
                </a:solidFill>
                <a:highlight>
                  <a:srgbClr val="FFFFFF"/>
                </a:highlight>
                <a:latin typeface="Consolas" panose="020B0609020204030204" pitchFamily="49" charset="0"/>
              </a:rPr>
              <a:t>by</a:t>
            </a:r>
            <a:r>
              <a:rPr lang="nl-BE" sz="4000" dirty="0">
                <a:solidFill>
                  <a:srgbClr val="000000"/>
                </a:solidFill>
                <a:highlight>
                  <a:srgbClr val="FFFFFF"/>
                </a:highlight>
                <a:latin typeface="Consolas" panose="020B0609020204030204" pitchFamily="49" charset="0"/>
              </a:rPr>
              <a:t> uitgiftedatum</a:t>
            </a:r>
            <a:endParaRPr lang="nl-BE" sz="4000" dirty="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49266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49418-80F0-49EC-9591-A1A2432BD913}"/>
              </a:ext>
            </a:extLst>
          </p:cNvPr>
          <p:cNvSpPr>
            <a:spLocks noGrp="1"/>
          </p:cNvSpPr>
          <p:nvPr>
            <p:ph type="title"/>
          </p:nvPr>
        </p:nvSpPr>
        <p:spPr/>
        <p:txBody>
          <a:bodyPr/>
          <a:lstStyle/>
          <a:p>
            <a:r>
              <a:rPr lang="nl-BE" dirty="0"/>
              <a:t>De WHERE clausule</a:t>
            </a:r>
          </a:p>
        </p:txBody>
      </p:sp>
      <p:sp>
        <p:nvSpPr>
          <p:cNvPr id="3" name="Tijdelijke aanduiding voor inhoud 2">
            <a:extLst>
              <a:ext uri="{FF2B5EF4-FFF2-40B4-BE49-F238E27FC236}">
                <a16:creationId xmlns:a16="http://schemas.microsoft.com/office/drawing/2014/main" id="{50179C89-7C85-4980-8BC8-284E73DEB3A3}"/>
              </a:ext>
            </a:extLst>
          </p:cNvPr>
          <p:cNvSpPr>
            <a:spLocks noGrp="1"/>
          </p:cNvSpPr>
          <p:nvPr>
            <p:ph idx="1"/>
          </p:nvPr>
        </p:nvSpPr>
        <p:spPr>
          <a:xfrm>
            <a:off x="1661615" y="2255019"/>
            <a:ext cx="12652920" cy="6521892"/>
          </a:xfrm>
        </p:spPr>
        <p:txBody>
          <a:bodyPr>
            <a:normAutofit/>
          </a:bodyPr>
          <a:lstStyle/>
          <a:p>
            <a:pPr lvl="1"/>
            <a:r>
              <a:rPr lang="nl-BE" sz="4700" dirty="0"/>
              <a:t>Verschil tussen IN en BETWEEN</a:t>
            </a:r>
          </a:p>
          <a:p>
            <a:r>
              <a:rPr lang="nl-BE" dirty="0">
                <a:solidFill>
                  <a:srgbClr val="0000FF"/>
                </a:solidFill>
                <a:highlight>
                  <a:srgbClr val="FFFFFF"/>
                </a:highlight>
                <a:latin typeface="Consolas" panose="020B0609020204030204" pitchFamily="49" charset="0"/>
              </a:rPr>
              <a:t>IN(13,12,19)</a:t>
            </a:r>
          </a:p>
          <a:p>
            <a:pPr lvl="1"/>
            <a:r>
              <a:rPr lang="nl-BE" sz="4700" dirty="0">
                <a:highlight>
                  <a:srgbClr val="FFFFFF"/>
                </a:highlight>
              </a:rPr>
              <a:t>Retourneert alle waarden die exact overeenkomen met 1 van de waarden tussen haakjes</a:t>
            </a:r>
          </a:p>
          <a:p>
            <a:r>
              <a:rPr lang="nl-BE" dirty="0">
                <a:solidFill>
                  <a:srgbClr val="0000FF"/>
                </a:solidFill>
                <a:highlight>
                  <a:srgbClr val="FFFFFF"/>
                </a:highlight>
                <a:latin typeface="Consolas" panose="020B0609020204030204" pitchFamily="49" charset="0"/>
              </a:rPr>
              <a:t>BETWEEN 13 AND 19</a:t>
            </a:r>
          </a:p>
          <a:p>
            <a:pPr lvl="1"/>
            <a:r>
              <a:rPr lang="nl-BE" sz="4700" dirty="0">
                <a:highlight>
                  <a:srgbClr val="FFFFFF"/>
                </a:highlight>
              </a:rPr>
              <a:t>Retourneert alle waarden die tussen 13 en 19 liggen =&gt; ook 14,15,16,17,18</a:t>
            </a:r>
          </a:p>
        </p:txBody>
      </p:sp>
    </p:spTree>
    <p:extLst>
      <p:ext uri="{BB962C8B-B14F-4D97-AF65-F5344CB8AC3E}">
        <p14:creationId xmlns:p14="http://schemas.microsoft.com/office/powerpoint/2010/main" val="5883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21CBC-6219-4268-B069-704110DD689E}"/>
              </a:ext>
            </a:extLst>
          </p:cNvPr>
          <p:cNvSpPr>
            <a:spLocks noGrp="1"/>
          </p:cNvSpPr>
          <p:nvPr>
            <p:ph type="title"/>
          </p:nvPr>
        </p:nvSpPr>
        <p:spPr/>
        <p:txBody>
          <a:bodyPr/>
          <a:lstStyle/>
          <a:p>
            <a:r>
              <a:rPr lang="nl-BE" dirty="0"/>
              <a:t>Wat zien we vandaag?</a:t>
            </a:r>
          </a:p>
        </p:txBody>
      </p:sp>
      <p:sp>
        <p:nvSpPr>
          <p:cNvPr id="3" name="Tijdelijke aanduiding voor inhoud 2">
            <a:extLst>
              <a:ext uri="{FF2B5EF4-FFF2-40B4-BE49-F238E27FC236}">
                <a16:creationId xmlns:a16="http://schemas.microsoft.com/office/drawing/2014/main" id="{9AFDB7A3-5AD8-4ED3-8CF4-0ED99ED8FDBE}"/>
              </a:ext>
            </a:extLst>
          </p:cNvPr>
          <p:cNvSpPr>
            <a:spLocks noGrp="1"/>
          </p:cNvSpPr>
          <p:nvPr>
            <p:ph idx="1"/>
          </p:nvPr>
        </p:nvSpPr>
        <p:spPr/>
        <p:txBody>
          <a:bodyPr/>
          <a:lstStyle/>
          <a:p>
            <a:r>
              <a:rPr lang="nl-BE" sz="4700" dirty="0"/>
              <a:t>Ophalen van data uit een database</a:t>
            </a:r>
          </a:p>
          <a:p>
            <a:pPr marL="0" indent="0">
              <a:buNone/>
            </a:pPr>
            <a:endParaRPr lang="nl-BE" sz="4700" dirty="0"/>
          </a:p>
          <a:p>
            <a:r>
              <a:rPr lang="nl-BE" sz="4700" dirty="0"/>
              <a:t>SELECT statement</a:t>
            </a:r>
          </a:p>
          <a:p>
            <a:r>
              <a:rPr lang="nl-BE" sz="4700" dirty="0"/>
              <a:t>FROM clausule</a:t>
            </a:r>
          </a:p>
          <a:p>
            <a:r>
              <a:rPr lang="nl-BE" sz="4700" dirty="0"/>
              <a:t>ORDER BY clausule</a:t>
            </a:r>
          </a:p>
          <a:p>
            <a:r>
              <a:rPr lang="nl-BE" sz="4700" dirty="0"/>
              <a:t>WHERE clausule</a:t>
            </a:r>
          </a:p>
        </p:txBody>
      </p:sp>
    </p:spTree>
    <p:extLst>
      <p:ext uri="{BB962C8B-B14F-4D97-AF65-F5344CB8AC3E}">
        <p14:creationId xmlns:p14="http://schemas.microsoft.com/office/powerpoint/2010/main" val="2403049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49418-80F0-49EC-9591-A1A2432BD913}"/>
              </a:ext>
            </a:extLst>
          </p:cNvPr>
          <p:cNvSpPr>
            <a:spLocks noGrp="1"/>
          </p:cNvSpPr>
          <p:nvPr>
            <p:ph type="title"/>
          </p:nvPr>
        </p:nvSpPr>
        <p:spPr/>
        <p:txBody>
          <a:bodyPr/>
          <a:lstStyle/>
          <a:p>
            <a:r>
              <a:rPr lang="nl-BE" dirty="0"/>
              <a:t>De WHERE clausule</a:t>
            </a:r>
          </a:p>
        </p:txBody>
      </p:sp>
      <p:sp>
        <p:nvSpPr>
          <p:cNvPr id="3" name="Tijdelijke aanduiding voor inhoud 2">
            <a:extLst>
              <a:ext uri="{FF2B5EF4-FFF2-40B4-BE49-F238E27FC236}">
                <a16:creationId xmlns:a16="http://schemas.microsoft.com/office/drawing/2014/main" id="{50179C89-7C85-4980-8BC8-284E73DEB3A3}"/>
              </a:ext>
            </a:extLst>
          </p:cNvPr>
          <p:cNvSpPr>
            <a:spLocks noGrp="1"/>
          </p:cNvSpPr>
          <p:nvPr>
            <p:ph idx="1"/>
          </p:nvPr>
        </p:nvSpPr>
        <p:spPr>
          <a:xfrm>
            <a:off x="1257300" y="2536033"/>
            <a:ext cx="12652920" cy="6521892"/>
          </a:xfrm>
        </p:spPr>
        <p:txBody>
          <a:bodyPr>
            <a:normAutofit/>
          </a:bodyPr>
          <a:lstStyle/>
          <a:p>
            <a:pPr lvl="1"/>
            <a:r>
              <a:rPr lang="nl-BE" sz="4700" dirty="0"/>
              <a:t>Geef een alfabetische lijst van de auteurs waarvan de naam begint met de letter V</a:t>
            </a:r>
          </a:p>
          <a:p>
            <a:pPr marL="685800" lvl="1" indent="0">
              <a:buNone/>
            </a:pPr>
            <a:endParaRPr lang="nl-BE" sz="4700" dirty="0"/>
          </a:p>
          <a:p>
            <a:pPr marL="0" indent="0">
              <a:buNone/>
            </a:pP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auteurs </a:t>
            </a:r>
            <a:r>
              <a:rPr lang="en-US" sz="4000" dirty="0">
                <a:solidFill>
                  <a:srgbClr val="0000FF"/>
                </a:solidFill>
                <a:highlight>
                  <a:srgbClr val="FFFFFF"/>
                </a:highlight>
                <a:latin typeface="Consolas" panose="020B0609020204030204" pitchFamily="49" charset="0"/>
              </a:rPr>
              <a:t>WHERE</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fnaam</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LIKE</a:t>
            </a:r>
            <a:r>
              <a:rPr lang="en-US" sz="4000" dirty="0">
                <a:solidFill>
                  <a:srgbClr val="000000"/>
                </a:solidFill>
                <a:highlight>
                  <a:srgbClr val="FFFFFF"/>
                </a:highlight>
                <a:latin typeface="Consolas" panose="020B0609020204030204" pitchFamily="49" charset="0"/>
              </a:rPr>
              <a:t> </a:t>
            </a:r>
            <a:r>
              <a:rPr lang="en-US" sz="4000" dirty="0">
                <a:solidFill>
                  <a:srgbClr val="FF0000"/>
                </a:solidFill>
                <a:highlight>
                  <a:srgbClr val="FFFFFF"/>
                </a:highlight>
                <a:latin typeface="Consolas" panose="020B0609020204030204" pitchFamily="49" charset="0"/>
              </a:rPr>
              <a:t>'V%'</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Order</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by</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fnaam</a:t>
            </a:r>
            <a:endParaRPr lang="en-US" sz="4000"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r>
              <a:rPr lang="en-US" sz="4000" dirty="0">
                <a:solidFill>
                  <a:srgbClr val="000000"/>
                </a:solidFill>
                <a:highlight>
                  <a:srgbClr val="FFFFFF"/>
                </a:highlight>
              </a:rPr>
              <a:t>Met LIKE </a:t>
            </a:r>
            <a:r>
              <a:rPr lang="en-US" sz="4000" dirty="0" err="1">
                <a:solidFill>
                  <a:srgbClr val="000000"/>
                </a:solidFill>
                <a:highlight>
                  <a:srgbClr val="FFFFFF"/>
                </a:highlight>
              </a:rPr>
              <a:t>kan</a:t>
            </a:r>
            <a:r>
              <a:rPr lang="en-US" sz="4000" dirty="0">
                <a:solidFill>
                  <a:srgbClr val="000000"/>
                </a:solidFill>
                <a:highlight>
                  <a:srgbClr val="FFFFFF"/>
                </a:highlight>
              </a:rPr>
              <a:t> men </a:t>
            </a:r>
            <a:r>
              <a:rPr lang="en-US" sz="4000" dirty="0" err="1">
                <a:solidFill>
                  <a:srgbClr val="000000"/>
                </a:solidFill>
                <a:highlight>
                  <a:srgbClr val="FFFFFF"/>
                </a:highlight>
              </a:rPr>
              <a:t>een</a:t>
            </a:r>
            <a:r>
              <a:rPr lang="en-US" sz="4000" dirty="0">
                <a:solidFill>
                  <a:srgbClr val="000000"/>
                </a:solidFill>
                <a:highlight>
                  <a:srgbClr val="FFFFFF"/>
                </a:highlight>
              </a:rPr>
              <a:t> </a:t>
            </a:r>
            <a:r>
              <a:rPr lang="en-US" sz="4000" i="1" dirty="0">
                <a:solidFill>
                  <a:srgbClr val="000000"/>
                </a:solidFill>
                <a:highlight>
                  <a:srgbClr val="FFFFFF"/>
                </a:highlight>
              </a:rPr>
              <a:t>wildcard </a:t>
            </a:r>
            <a:r>
              <a:rPr lang="en-US" sz="4000" dirty="0" err="1">
                <a:solidFill>
                  <a:srgbClr val="000000"/>
                </a:solidFill>
                <a:highlight>
                  <a:srgbClr val="FFFFFF"/>
                </a:highlight>
              </a:rPr>
              <a:t>gebruiken</a:t>
            </a:r>
            <a:r>
              <a:rPr lang="en-US" sz="4000" dirty="0">
                <a:solidFill>
                  <a:srgbClr val="000000"/>
                </a:solidFill>
                <a:highlight>
                  <a:srgbClr val="FFFFFF"/>
                </a:highlight>
              </a:rPr>
              <a:t> = %</a:t>
            </a:r>
          </a:p>
          <a:p>
            <a:r>
              <a:rPr lang="en-US" sz="4000" dirty="0" err="1">
                <a:solidFill>
                  <a:srgbClr val="000000"/>
                </a:solidFill>
                <a:highlight>
                  <a:srgbClr val="FFFFFF"/>
                </a:highlight>
              </a:rPr>
              <a:t>Positionele</a:t>
            </a:r>
            <a:r>
              <a:rPr lang="en-US" sz="4000" dirty="0">
                <a:solidFill>
                  <a:srgbClr val="000000"/>
                </a:solidFill>
                <a:highlight>
                  <a:srgbClr val="FFFFFF"/>
                </a:highlight>
              </a:rPr>
              <a:t> wildcard = _</a:t>
            </a:r>
          </a:p>
          <a:p>
            <a:endParaRPr lang="nl-BE" dirty="0"/>
          </a:p>
        </p:txBody>
      </p:sp>
    </p:spTree>
    <p:extLst>
      <p:ext uri="{BB962C8B-B14F-4D97-AF65-F5344CB8AC3E}">
        <p14:creationId xmlns:p14="http://schemas.microsoft.com/office/powerpoint/2010/main" val="398622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49418-80F0-49EC-9591-A1A2432BD913}"/>
              </a:ext>
            </a:extLst>
          </p:cNvPr>
          <p:cNvSpPr>
            <a:spLocks noGrp="1"/>
          </p:cNvSpPr>
          <p:nvPr>
            <p:ph type="title"/>
          </p:nvPr>
        </p:nvSpPr>
        <p:spPr/>
        <p:txBody>
          <a:bodyPr/>
          <a:lstStyle/>
          <a:p>
            <a:r>
              <a:rPr lang="nl-BE" dirty="0"/>
              <a:t>De WHERE clausule</a:t>
            </a:r>
          </a:p>
        </p:txBody>
      </p:sp>
      <p:sp>
        <p:nvSpPr>
          <p:cNvPr id="3" name="Tijdelijke aanduiding voor inhoud 2">
            <a:extLst>
              <a:ext uri="{FF2B5EF4-FFF2-40B4-BE49-F238E27FC236}">
                <a16:creationId xmlns:a16="http://schemas.microsoft.com/office/drawing/2014/main" id="{50179C89-7C85-4980-8BC8-284E73DEB3A3}"/>
              </a:ext>
            </a:extLst>
          </p:cNvPr>
          <p:cNvSpPr>
            <a:spLocks noGrp="1"/>
          </p:cNvSpPr>
          <p:nvPr>
            <p:ph idx="1"/>
          </p:nvPr>
        </p:nvSpPr>
        <p:spPr>
          <a:xfrm>
            <a:off x="1257300" y="2227724"/>
            <a:ext cx="12652920" cy="6521892"/>
          </a:xfrm>
        </p:spPr>
        <p:txBody>
          <a:bodyPr>
            <a:normAutofit/>
          </a:bodyPr>
          <a:lstStyle/>
          <a:p>
            <a:pPr lvl="1"/>
            <a:r>
              <a:rPr lang="nl-BE" sz="4700" dirty="0"/>
              <a:t>Geef een alfabetische lijst van de auteurs met de letter V in de naam</a:t>
            </a:r>
          </a:p>
          <a:p>
            <a:pPr marL="685800" lvl="1" indent="0">
              <a:buNone/>
            </a:pPr>
            <a:endParaRPr lang="nl-BE" sz="4700" dirty="0"/>
          </a:p>
          <a:p>
            <a:pPr marL="685800" lvl="1" indent="0">
              <a:buNone/>
            </a:pP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auteurs </a:t>
            </a:r>
            <a:r>
              <a:rPr lang="en-US" sz="4000" dirty="0">
                <a:solidFill>
                  <a:srgbClr val="0000FF"/>
                </a:solidFill>
                <a:highlight>
                  <a:srgbClr val="FFFFFF"/>
                </a:highlight>
                <a:latin typeface="Consolas" panose="020B0609020204030204" pitchFamily="49" charset="0"/>
              </a:rPr>
              <a:t>WHERE</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fnaam</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LIKE</a:t>
            </a:r>
            <a:r>
              <a:rPr lang="en-US" sz="4000" dirty="0">
                <a:solidFill>
                  <a:srgbClr val="000000"/>
                </a:solidFill>
                <a:highlight>
                  <a:srgbClr val="FFFFFF"/>
                </a:highlight>
                <a:latin typeface="Consolas" panose="020B0609020204030204" pitchFamily="49" charset="0"/>
              </a:rPr>
              <a:t> </a:t>
            </a:r>
            <a:r>
              <a:rPr lang="en-US" sz="4000" dirty="0">
                <a:solidFill>
                  <a:srgbClr val="FF0000"/>
                </a:solidFill>
                <a:highlight>
                  <a:srgbClr val="FFFFFF"/>
                </a:highlight>
                <a:latin typeface="Consolas" panose="020B0609020204030204" pitchFamily="49" charset="0"/>
              </a:rPr>
              <a:t>‘%V%’</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ORDER</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BY</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fnaam</a:t>
            </a:r>
            <a:endParaRPr lang="en-US" sz="4000"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Met LIKE </a:t>
            </a:r>
            <a:r>
              <a:rPr lang="en-US" dirty="0" err="1">
                <a:solidFill>
                  <a:srgbClr val="000000"/>
                </a:solidFill>
                <a:highlight>
                  <a:srgbClr val="FFFFFF"/>
                </a:highlight>
                <a:latin typeface="Consolas" panose="020B0609020204030204" pitchFamily="49" charset="0"/>
              </a:rPr>
              <a:t>kan</a:t>
            </a:r>
            <a:r>
              <a:rPr lang="en-US" dirty="0">
                <a:solidFill>
                  <a:srgbClr val="000000"/>
                </a:solidFill>
                <a:highlight>
                  <a:srgbClr val="FFFFFF"/>
                </a:highlight>
                <a:latin typeface="Consolas" panose="020B0609020204030204" pitchFamily="49" charset="0"/>
              </a:rPr>
              <a:t> men </a:t>
            </a:r>
            <a:r>
              <a:rPr lang="en-US" dirty="0" err="1">
                <a:solidFill>
                  <a:srgbClr val="000000"/>
                </a:solidFill>
                <a:highlight>
                  <a:srgbClr val="FFFFFF"/>
                </a:highlight>
                <a:latin typeface="Consolas" panose="020B0609020204030204" pitchFamily="49" charset="0"/>
              </a:rPr>
              <a:t>een</a:t>
            </a:r>
            <a:r>
              <a:rPr lang="en-US" dirty="0">
                <a:solidFill>
                  <a:srgbClr val="000000"/>
                </a:solidFill>
                <a:highlight>
                  <a:srgbClr val="FFFFFF"/>
                </a:highlight>
                <a:latin typeface="Consolas" panose="020B0609020204030204" pitchFamily="49" charset="0"/>
              </a:rPr>
              <a:t> </a:t>
            </a:r>
            <a:r>
              <a:rPr lang="en-US" i="1" dirty="0">
                <a:solidFill>
                  <a:srgbClr val="000000"/>
                </a:solidFill>
                <a:highlight>
                  <a:srgbClr val="FFFFFF"/>
                </a:highlight>
                <a:latin typeface="Consolas" panose="020B0609020204030204" pitchFamily="49" charset="0"/>
              </a:rPr>
              <a:t>wildcard </a:t>
            </a:r>
            <a:r>
              <a:rPr lang="en-US" dirty="0" err="1">
                <a:solidFill>
                  <a:srgbClr val="000000"/>
                </a:solidFill>
                <a:highlight>
                  <a:srgbClr val="FFFFFF"/>
                </a:highlight>
                <a:latin typeface="Consolas" panose="020B0609020204030204" pitchFamily="49" charset="0"/>
              </a:rPr>
              <a:t>gebruiken</a:t>
            </a:r>
            <a:r>
              <a:rPr lang="en-US" dirty="0">
                <a:solidFill>
                  <a:srgbClr val="000000"/>
                </a:solidFill>
                <a:highlight>
                  <a:srgbClr val="FFFFFF"/>
                </a:highlight>
                <a:latin typeface="Consolas" panose="020B0609020204030204" pitchFamily="49" charset="0"/>
              </a:rPr>
              <a:t> = %</a:t>
            </a:r>
          </a:p>
          <a:p>
            <a:endParaRPr lang="nl-BE" dirty="0"/>
          </a:p>
        </p:txBody>
      </p:sp>
    </p:spTree>
    <p:extLst>
      <p:ext uri="{BB962C8B-B14F-4D97-AF65-F5344CB8AC3E}">
        <p14:creationId xmlns:p14="http://schemas.microsoft.com/office/powerpoint/2010/main" val="1661385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49418-80F0-49EC-9591-A1A2432BD913}"/>
              </a:ext>
            </a:extLst>
          </p:cNvPr>
          <p:cNvSpPr>
            <a:spLocks noGrp="1"/>
          </p:cNvSpPr>
          <p:nvPr>
            <p:ph type="title"/>
          </p:nvPr>
        </p:nvSpPr>
        <p:spPr/>
        <p:txBody>
          <a:bodyPr/>
          <a:lstStyle/>
          <a:p>
            <a:r>
              <a:rPr lang="nl-BE" dirty="0"/>
              <a:t>De WHERE clausule</a:t>
            </a:r>
          </a:p>
        </p:txBody>
      </p:sp>
      <p:sp>
        <p:nvSpPr>
          <p:cNvPr id="3" name="Tijdelijke aanduiding voor inhoud 2">
            <a:extLst>
              <a:ext uri="{FF2B5EF4-FFF2-40B4-BE49-F238E27FC236}">
                <a16:creationId xmlns:a16="http://schemas.microsoft.com/office/drawing/2014/main" id="{50179C89-7C85-4980-8BC8-284E73DEB3A3}"/>
              </a:ext>
            </a:extLst>
          </p:cNvPr>
          <p:cNvSpPr>
            <a:spLocks noGrp="1"/>
          </p:cNvSpPr>
          <p:nvPr>
            <p:ph idx="1"/>
          </p:nvPr>
        </p:nvSpPr>
        <p:spPr>
          <a:xfrm>
            <a:off x="1607024" y="2309611"/>
            <a:ext cx="12652920" cy="6521892"/>
          </a:xfrm>
        </p:spPr>
        <p:txBody>
          <a:bodyPr>
            <a:normAutofit/>
          </a:bodyPr>
          <a:lstStyle/>
          <a:p>
            <a:pPr lvl="1"/>
            <a:r>
              <a:rPr lang="nl-BE" sz="4700" dirty="0"/>
              <a:t>Geef een alfabetische lijst van de auteurs waar de naam niet ingevuld is</a:t>
            </a:r>
          </a:p>
          <a:p>
            <a:pPr marL="0" indent="0">
              <a:buNone/>
            </a:pP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auteurs </a:t>
            </a:r>
            <a:r>
              <a:rPr lang="en-US" sz="4000" dirty="0">
                <a:solidFill>
                  <a:srgbClr val="0000FF"/>
                </a:solidFill>
                <a:highlight>
                  <a:srgbClr val="FFFFFF"/>
                </a:highlight>
                <a:latin typeface="Consolas" panose="020B0609020204030204" pitchFamily="49" charset="0"/>
              </a:rPr>
              <a:t>WHERE</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fnaam</a:t>
            </a:r>
            <a:r>
              <a:rPr lang="en-US" sz="4000" dirty="0">
                <a:solidFill>
                  <a:srgbClr val="000000"/>
                </a:solidFill>
                <a:highlight>
                  <a:srgbClr val="FFFFFF"/>
                </a:highlight>
                <a:latin typeface="Consolas" panose="020B0609020204030204" pitchFamily="49" charset="0"/>
              </a:rPr>
              <a:t> is null </a:t>
            </a:r>
            <a:r>
              <a:rPr lang="en-US" sz="4000" dirty="0">
                <a:solidFill>
                  <a:srgbClr val="0000FF"/>
                </a:solidFill>
                <a:highlight>
                  <a:srgbClr val="FFFFFF"/>
                </a:highlight>
                <a:latin typeface="Consolas" panose="020B0609020204030204" pitchFamily="49" charset="0"/>
              </a:rPr>
              <a:t>ORDER</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BY</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fnaam</a:t>
            </a:r>
            <a:endParaRPr lang="en-US" sz="4000"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Null = </a:t>
            </a:r>
            <a:r>
              <a:rPr lang="en-US" dirty="0" err="1">
                <a:solidFill>
                  <a:srgbClr val="000000"/>
                </a:solidFill>
                <a:highlight>
                  <a:srgbClr val="FFFFFF"/>
                </a:highlight>
                <a:latin typeface="Consolas" panose="020B0609020204030204" pitchFamily="49" charset="0"/>
              </a:rPr>
              <a:t>leeg</a:t>
            </a:r>
            <a:r>
              <a:rPr lang="en-US" dirty="0">
                <a:solidFill>
                  <a:srgbClr val="000000"/>
                </a:solidFill>
                <a:highlight>
                  <a:srgbClr val="FFFFFF"/>
                </a:highlight>
                <a:latin typeface="Consolas" panose="020B0609020204030204" pitchFamily="49" charset="0"/>
              </a:rPr>
              <a:t> veld</a:t>
            </a:r>
          </a:p>
          <a:p>
            <a:endParaRPr lang="nl-BE" dirty="0"/>
          </a:p>
        </p:txBody>
      </p:sp>
    </p:spTree>
    <p:extLst>
      <p:ext uri="{BB962C8B-B14F-4D97-AF65-F5344CB8AC3E}">
        <p14:creationId xmlns:p14="http://schemas.microsoft.com/office/powerpoint/2010/main" val="3646732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49418-80F0-49EC-9591-A1A2432BD913}"/>
              </a:ext>
            </a:extLst>
          </p:cNvPr>
          <p:cNvSpPr>
            <a:spLocks noGrp="1"/>
          </p:cNvSpPr>
          <p:nvPr>
            <p:ph type="title"/>
          </p:nvPr>
        </p:nvSpPr>
        <p:spPr/>
        <p:txBody>
          <a:bodyPr/>
          <a:lstStyle/>
          <a:p>
            <a:r>
              <a:rPr lang="nl-BE" dirty="0"/>
              <a:t>De WHERE clausule</a:t>
            </a:r>
          </a:p>
        </p:txBody>
      </p:sp>
      <p:sp>
        <p:nvSpPr>
          <p:cNvPr id="3" name="Tijdelijke aanduiding voor inhoud 2">
            <a:extLst>
              <a:ext uri="{FF2B5EF4-FFF2-40B4-BE49-F238E27FC236}">
                <a16:creationId xmlns:a16="http://schemas.microsoft.com/office/drawing/2014/main" id="{50179C89-7C85-4980-8BC8-284E73DEB3A3}"/>
              </a:ext>
            </a:extLst>
          </p:cNvPr>
          <p:cNvSpPr>
            <a:spLocks noGrp="1"/>
          </p:cNvSpPr>
          <p:nvPr>
            <p:ph idx="1"/>
          </p:nvPr>
        </p:nvSpPr>
        <p:spPr>
          <a:xfrm>
            <a:off x="1415955" y="2309610"/>
            <a:ext cx="12652920" cy="6521892"/>
          </a:xfrm>
        </p:spPr>
        <p:txBody>
          <a:bodyPr>
            <a:normAutofit/>
          </a:bodyPr>
          <a:lstStyle/>
          <a:p>
            <a:pPr lvl="1"/>
            <a:r>
              <a:rPr lang="nl-BE" sz="4700" dirty="0"/>
              <a:t>Geef een alfabetische lijst van de auteurs waar de naam wel ingevuld is</a:t>
            </a:r>
          </a:p>
          <a:p>
            <a:endParaRPr lang="en-US" dirty="0">
              <a:solidFill>
                <a:srgbClr val="0000FF"/>
              </a:solidFill>
              <a:highlight>
                <a:srgbClr val="FFFFFF"/>
              </a:highlight>
              <a:latin typeface="Consolas" panose="020B0609020204030204" pitchFamily="49" charset="0"/>
            </a:endParaRPr>
          </a:p>
          <a:p>
            <a:endParaRPr lang="en-US" dirty="0">
              <a:solidFill>
                <a:srgbClr val="0000FF"/>
              </a:solidFill>
              <a:highlight>
                <a:srgbClr val="FFFFFF"/>
              </a:highlight>
              <a:latin typeface="Consolas" panose="020B0609020204030204" pitchFamily="49" charset="0"/>
            </a:endParaRPr>
          </a:p>
          <a:p>
            <a:pPr marL="0" indent="0">
              <a:buNone/>
            </a:pPr>
            <a:r>
              <a:rPr lang="en-US" sz="4000" dirty="0">
                <a:solidFill>
                  <a:srgbClr val="0000FF"/>
                </a:solidFill>
                <a:highlight>
                  <a:srgbClr val="FFFFFF"/>
                </a:highlight>
                <a:latin typeface="Consolas" panose="020B0609020204030204" pitchFamily="49" charset="0"/>
              </a:rPr>
              <a:t>SELECT</a:t>
            </a:r>
            <a:r>
              <a:rPr lang="en-US" sz="4000" dirty="0">
                <a:solidFill>
                  <a:srgbClr val="000000"/>
                </a:solidFill>
                <a:highlight>
                  <a:srgbClr val="FFFFFF"/>
                </a:highlight>
                <a:latin typeface="Consolas" panose="020B0609020204030204" pitchFamily="49" charset="0"/>
              </a:rPr>
              <a:t> </a:t>
            </a:r>
            <a:r>
              <a:rPr lang="en-US" sz="4000" dirty="0">
                <a:solidFill>
                  <a:srgbClr val="808080"/>
                </a:solidFill>
                <a:highlight>
                  <a:srgbClr val="FFFFFF"/>
                </a:highlight>
                <a:latin typeface="Consolas" panose="020B0609020204030204" pitchFamily="49" charset="0"/>
              </a:rPr>
              <a:t>*</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FROM</a:t>
            </a:r>
            <a:r>
              <a:rPr lang="en-US" sz="4000" dirty="0">
                <a:solidFill>
                  <a:srgbClr val="000000"/>
                </a:solidFill>
                <a:highlight>
                  <a:srgbClr val="FFFFFF"/>
                </a:highlight>
                <a:latin typeface="Consolas" panose="020B0609020204030204" pitchFamily="49" charset="0"/>
              </a:rPr>
              <a:t> auteurs </a:t>
            </a:r>
            <a:r>
              <a:rPr lang="en-US" sz="4000" dirty="0">
                <a:solidFill>
                  <a:srgbClr val="0000FF"/>
                </a:solidFill>
                <a:highlight>
                  <a:srgbClr val="FFFFFF"/>
                </a:highlight>
                <a:latin typeface="Consolas" panose="020B0609020204030204" pitchFamily="49" charset="0"/>
              </a:rPr>
              <a:t>WHERE</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fnaam</a:t>
            </a:r>
            <a:r>
              <a:rPr lang="en-US" sz="4000" dirty="0">
                <a:solidFill>
                  <a:srgbClr val="000000"/>
                </a:solidFill>
                <a:highlight>
                  <a:srgbClr val="FFFFFF"/>
                </a:highlight>
                <a:latin typeface="Consolas" panose="020B0609020204030204" pitchFamily="49" charset="0"/>
              </a:rPr>
              <a:t> IS NOT NULL </a:t>
            </a:r>
            <a:r>
              <a:rPr lang="en-US" sz="4000" dirty="0">
                <a:solidFill>
                  <a:srgbClr val="0000FF"/>
                </a:solidFill>
                <a:highlight>
                  <a:srgbClr val="FFFFFF"/>
                </a:highlight>
                <a:latin typeface="Consolas" panose="020B0609020204030204" pitchFamily="49" charset="0"/>
              </a:rPr>
              <a:t>ORDER</a:t>
            </a:r>
            <a:r>
              <a:rPr lang="en-US" sz="4000" dirty="0">
                <a:solidFill>
                  <a:srgbClr val="000000"/>
                </a:solidFill>
                <a:highlight>
                  <a:srgbClr val="FFFFFF"/>
                </a:highlight>
                <a:latin typeface="Consolas" panose="020B0609020204030204" pitchFamily="49" charset="0"/>
              </a:rPr>
              <a:t> </a:t>
            </a:r>
            <a:r>
              <a:rPr lang="en-US" sz="4000" dirty="0">
                <a:solidFill>
                  <a:srgbClr val="0000FF"/>
                </a:solidFill>
                <a:highlight>
                  <a:srgbClr val="FFFFFF"/>
                </a:highlight>
                <a:latin typeface="Consolas" panose="020B0609020204030204" pitchFamily="49" charset="0"/>
              </a:rPr>
              <a:t>BY</a:t>
            </a:r>
            <a:r>
              <a:rPr lang="en-US" sz="4000" dirty="0">
                <a:solidFill>
                  <a:srgbClr val="000000"/>
                </a:solidFill>
                <a:highlight>
                  <a:srgbClr val="FFFFFF"/>
                </a:highlight>
                <a:latin typeface="Consolas" panose="020B0609020204030204" pitchFamily="49" charset="0"/>
              </a:rPr>
              <a:t> </a:t>
            </a:r>
            <a:r>
              <a:rPr lang="en-US" sz="4000" dirty="0" err="1">
                <a:solidFill>
                  <a:srgbClr val="000000"/>
                </a:solidFill>
                <a:highlight>
                  <a:srgbClr val="FFFFFF"/>
                </a:highlight>
                <a:latin typeface="Consolas" panose="020B0609020204030204" pitchFamily="49" charset="0"/>
              </a:rPr>
              <a:t>fnaam</a:t>
            </a:r>
            <a:endParaRPr lang="en-US" sz="4000" dirty="0">
              <a:solidFill>
                <a:srgbClr val="000000"/>
              </a:solidFill>
              <a:highlight>
                <a:srgbClr val="FFFFFF"/>
              </a:highlight>
              <a:latin typeface="Consolas" panose="020B0609020204030204" pitchFamily="49" charset="0"/>
            </a:endParaRPr>
          </a:p>
          <a:p>
            <a:pPr marL="164592" indent="0">
              <a:buNone/>
            </a:pPr>
            <a:endParaRPr lang="nl-BE" dirty="0"/>
          </a:p>
        </p:txBody>
      </p:sp>
    </p:spTree>
    <p:extLst>
      <p:ext uri="{BB962C8B-B14F-4D97-AF65-F5344CB8AC3E}">
        <p14:creationId xmlns:p14="http://schemas.microsoft.com/office/powerpoint/2010/main" val="89645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49418-80F0-49EC-9591-A1A2432BD913}"/>
              </a:ext>
            </a:extLst>
          </p:cNvPr>
          <p:cNvSpPr>
            <a:spLocks noGrp="1"/>
          </p:cNvSpPr>
          <p:nvPr>
            <p:ph type="title"/>
          </p:nvPr>
        </p:nvSpPr>
        <p:spPr/>
        <p:txBody>
          <a:bodyPr/>
          <a:lstStyle/>
          <a:p>
            <a:r>
              <a:rPr lang="nl-BE" dirty="0"/>
              <a:t>De WHERE clausule</a:t>
            </a:r>
          </a:p>
        </p:txBody>
      </p:sp>
      <p:sp>
        <p:nvSpPr>
          <p:cNvPr id="3" name="Tijdelijke aanduiding voor inhoud 2">
            <a:extLst>
              <a:ext uri="{FF2B5EF4-FFF2-40B4-BE49-F238E27FC236}">
                <a16:creationId xmlns:a16="http://schemas.microsoft.com/office/drawing/2014/main" id="{50179C89-7C85-4980-8BC8-284E73DEB3A3}"/>
              </a:ext>
            </a:extLst>
          </p:cNvPr>
          <p:cNvSpPr>
            <a:spLocks noGrp="1"/>
          </p:cNvSpPr>
          <p:nvPr>
            <p:ph idx="1"/>
          </p:nvPr>
        </p:nvSpPr>
        <p:spPr>
          <a:xfrm>
            <a:off x="1661615" y="2336906"/>
            <a:ext cx="12652920" cy="6521892"/>
          </a:xfrm>
        </p:spPr>
        <p:txBody>
          <a:bodyPr>
            <a:normAutofit/>
          </a:bodyPr>
          <a:lstStyle/>
          <a:p>
            <a:pPr lvl="1"/>
            <a:r>
              <a:rPr lang="nl-BE" sz="4700" dirty="0"/>
              <a:t>Geef een chronologisch overzicht van de boeken</a:t>
            </a:r>
          </a:p>
          <a:p>
            <a:endParaRPr lang="nl-BE" dirty="0">
              <a:solidFill>
                <a:srgbClr val="0000FF"/>
              </a:solidFill>
              <a:highlight>
                <a:srgbClr val="FFFFFF"/>
              </a:highlight>
              <a:latin typeface="Consolas" panose="020B0609020204030204" pitchFamily="49" charset="0"/>
            </a:endParaRPr>
          </a:p>
          <a:p>
            <a:pPr marL="0" indent="0">
              <a:buNone/>
            </a:pPr>
            <a:r>
              <a:rPr lang="nl-BE" dirty="0">
                <a:solidFill>
                  <a:srgbClr val="0000FF"/>
                </a:solidFill>
                <a:highlight>
                  <a:srgbClr val="FFFFFF"/>
                </a:highlight>
                <a:latin typeface="Consolas" panose="020B0609020204030204" pitchFamily="49" charset="0"/>
              </a:rPr>
              <a:t>	</a:t>
            </a:r>
            <a:r>
              <a:rPr lang="nl-BE" sz="4000" dirty="0">
                <a:solidFill>
                  <a:srgbClr val="0000FF"/>
                </a:solidFill>
                <a:highlight>
                  <a:srgbClr val="FFFFFF"/>
                </a:highlight>
                <a:latin typeface="Consolas" panose="020B0609020204030204" pitchFamily="49" charset="0"/>
              </a:rPr>
              <a:t>SELECT</a:t>
            </a:r>
            <a:r>
              <a:rPr lang="nl-BE" sz="4000" dirty="0">
                <a:solidFill>
                  <a:srgbClr val="000000"/>
                </a:solidFill>
                <a:highlight>
                  <a:srgbClr val="FFFFFF"/>
                </a:highlight>
                <a:latin typeface="Consolas" panose="020B0609020204030204" pitchFamily="49" charset="0"/>
              </a:rPr>
              <a:t> </a:t>
            </a:r>
            <a:r>
              <a:rPr lang="nl-BE" sz="4000" dirty="0">
                <a:solidFill>
                  <a:srgbClr val="808080"/>
                </a:solidFill>
                <a:highlight>
                  <a:srgbClr val="FFFFFF"/>
                </a:highlight>
                <a:latin typeface="Consolas" panose="020B0609020204030204" pitchFamily="49" charset="0"/>
              </a:rPr>
              <a:t>* </a:t>
            </a:r>
            <a:r>
              <a:rPr lang="nl-BE" sz="4000" dirty="0">
                <a:solidFill>
                  <a:srgbClr val="0000FF"/>
                </a:solidFill>
                <a:highlight>
                  <a:srgbClr val="FFFFFF"/>
                </a:highlight>
                <a:latin typeface="Consolas" panose="020B0609020204030204" pitchFamily="49" charset="0"/>
              </a:rPr>
              <a:t>FROM</a:t>
            </a:r>
            <a:r>
              <a:rPr lang="nl-BE" sz="4000" dirty="0">
                <a:solidFill>
                  <a:srgbClr val="000000"/>
                </a:solidFill>
                <a:highlight>
                  <a:srgbClr val="FFFFFF"/>
                </a:highlight>
                <a:latin typeface="Consolas" panose="020B0609020204030204" pitchFamily="49" charset="0"/>
              </a:rPr>
              <a:t> boeken </a:t>
            </a:r>
            <a:r>
              <a:rPr lang="nl-BE" sz="4000" dirty="0">
                <a:solidFill>
                  <a:srgbClr val="0000FF"/>
                </a:solidFill>
                <a:highlight>
                  <a:srgbClr val="FFFFFF"/>
                </a:highlight>
                <a:latin typeface="Consolas" panose="020B0609020204030204" pitchFamily="49" charset="0"/>
              </a:rPr>
              <a:t>WHERE</a:t>
            </a:r>
            <a:r>
              <a:rPr lang="nl-BE" sz="4000" dirty="0">
                <a:solidFill>
                  <a:srgbClr val="000000"/>
                </a:solidFill>
                <a:highlight>
                  <a:srgbClr val="FFFFFF"/>
                </a:highlight>
                <a:latin typeface="Consolas" panose="020B0609020204030204" pitchFamily="49" charset="0"/>
              </a:rPr>
              <a:t> </a:t>
            </a:r>
          </a:p>
          <a:p>
            <a:pPr marL="164592" indent="0">
              <a:buNone/>
            </a:pPr>
            <a:r>
              <a:rPr lang="nl-BE" sz="4000" dirty="0">
                <a:solidFill>
                  <a:srgbClr val="000000"/>
                </a:solidFill>
                <a:highlight>
                  <a:srgbClr val="FFFFFF"/>
                </a:highlight>
                <a:latin typeface="Consolas" panose="020B0609020204030204" pitchFamily="49" charset="0"/>
              </a:rPr>
              <a:t> 	uitgiftedatum </a:t>
            </a:r>
            <a:r>
              <a:rPr lang="nl-BE" sz="4000" dirty="0">
                <a:solidFill>
                  <a:srgbClr val="808080"/>
                </a:solidFill>
                <a:highlight>
                  <a:srgbClr val="FFFFFF"/>
                </a:highlight>
                <a:latin typeface="Consolas" panose="020B0609020204030204" pitchFamily="49" charset="0"/>
              </a:rPr>
              <a:t>&gt;</a:t>
            </a:r>
            <a:r>
              <a:rPr lang="nl-BE" sz="4000" dirty="0">
                <a:solidFill>
                  <a:srgbClr val="000000"/>
                </a:solidFill>
                <a:highlight>
                  <a:srgbClr val="FFFFFF"/>
                </a:highlight>
                <a:latin typeface="Consolas" panose="020B0609020204030204" pitchFamily="49" charset="0"/>
              </a:rPr>
              <a:t> </a:t>
            </a:r>
            <a:r>
              <a:rPr lang="nl-BE" sz="4000" dirty="0">
                <a:solidFill>
                  <a:srgbClr val="FF0000"/>
                </a:solidFill>
                <a:highlight>
                  <a:srgbClr val="FFFFFF"/>
                </a:highlight>
                <a:latin typeface="Consolas" panose="020B0609020204030204" pitchFamily="49" charset="0"/>
              </a:rPr>
              <a:t>'2013-05-03’ </a:t>
            </a:r>
          </a:p>
          <a:p>
            <a:pPr marL="164592" indent="0">
              <a:buNone/>
            </a:pPr>
            <a:r>
              <a:rPr lang="nl-BE" sz="4000" dirty="0">
                <a:solidFill>
                  <a:srgbClr val="FF0000"/>
                </a:solidFill>
                <a:highlight>
                  <a:srgbClr val="FFFFFF"/>
                </a:highlight>
                <a:latin typeface="Consolas" panose="020B0609020204030204" pitchFamily="49" charset="0"/>
              </a:rPr>
              <a:t> 	</a:t>
            </a:r>
            <a:r>
              <a:rPr lang="nl-BE" sz="4000" dirty="0">
                <a:solidFill>
                  <a:srgbClr val="0000FF"/>
                </a:solidFill>
                <a:highlight>
                  <a:srgbClr val="FFFFFF"/>
                </a:highlight>
                <a:latin typeface="Consolas" panose="020B0609020204030204" pitchFamily="49" charset="0"/>
              </a:rPr>
              <a:t>ORDER</a:t>
            </a:r>
            <a:r>
              <a:rPr lang="nl-BE" sz="4000" dirty="0">
                <a:solidFill>
                  <a:srgbClr val="000000"/>
                </a:solidFill>
                <a:highlight>
                  <a:srgbClr val="FFFFFF"/>
                </a:highlight>
                <a:latin typeface="Consolas" panose="020B0609020204030204" pitchFamily="49" charset="0"/>
              </a:rPr>
              <a:t> </a:t>
            </a:r>
            <a:r>
              <a:rPr lang="nl-BE" sz="4000" dirty="0">
                <a:solidFill>
                  <a:srgbClr val="0000FF"/>
                </a:solidFill>
                <a:highlight>
                  <a:srgbClr val="FFFFFF"/>
                </a:highlight>
                <a:latin typeface="Consolas" panose="020B0609020204030204" pitchFamily="49" charset="0"/>
              </a:rPr>
              <a:t>BY</a:t>
            </a:r>
            <a:r>
              <a:rPr lang="nl-BE" sz="4000" dirty="0">
                <a:solidFill>
                  <a:srgbClr val="000000"/>
                </a:solidFill>
                <a:highlight>
                  <a:srgbClr val="FFFFFF"/>
                </a:highlight>
                <a:latin typeface="Consolas" panose="020B0609020204030204" pitchFamily="49" charset="0"/>
              </a:rPr>
              <a:t> uitgiftedatum</a:t>
            </a:r>
            <a:endParaRPr lang="nl-BE" sz="4000" dirty="0"/>
          </a:p>
        </p:txBody>
      </p:sp>
    </p:spTree>
    <p:extLst>
      <p:ext uri="{BB962C8B-B14F-4D97-AF65-F5344CB8AC3E}">
        <p14:creationId xmlns:p14="http://schemas.microsoft.com/office/powerpoint/2010/main" val="2606396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49418-80F0-49EC-9591-A1A2432BD913}"/>
              </a:ext>
            </a:extLst>
          </p:cNvPr>
          <p:cNvSpPr>
            <a:spLocks noGrp="1"/>
          </p:cNvSpPr>
          <p:nvPr>
            <p:ph type="title"/>
          </p:nvPr>
        </p:nvSpPr>
        <p:spPr/>
        <p:txBody>
          <a:bodyPr/>
          <a:lstStyle/>
          <a:p>
            <a:r>
              <a:rPr lang="nl-BE" dirty="0"/>
              <a:t>De WHERE clausule</a:t>
            </a:r>
          </a:p>
        </p:txBody>
      </p:sp>
      <p:sp>
        <p:nvSpPr>
          <p:cNvPr id="3" name="Tijdelijke aanduiding voor inhoud 2">
            <a:extLst>
              <a:ext uri="{FF2B5EF4-FFF2-40B4-BE49-F238E27FC236}">
                <a16:creationId xmlns:a16="http://schemas.microsoft.com/office/drawing/2014/main" id="{50179C89-7C85-4980-8BC8-284E73DEB3A3}"/>
              </a:ext>
            </a:extLst>
          </p:cNvPr>
          <p:cNvSpPr>
            <a:spLocks noGrp="1"/>
          </p:cNvSpPr>
          <p:nvPr>
            <p:ph idx="1"/>
          </p:nvPr>
        </p:nvSpPr>
        <p:spPr>
          <a:xfrm>
            <a:off x="1879979" y="2364201"/>
            <a:ext cx="12652920" cy="6521892"/>
          </a:xfrm>
        </p:spPr>
        <p:txBody>
          <a:bodyPr>
            <a:normAutofit/>
          </a:bodyPr>
          <a:lstStyle/>
          <a:p>
            <a:pPr lvl="1"/>
            <a:r>
              <a:rPr lang="nl-BE" sz="4700" dirty="0"/>
              <a:t>Geef een chronologisch overzicht van de boeken uit een even jaar</a:t>
            </a:r>
          </a:p>
          <a:p>
            <a:endParaRPr lang="nl-BE" sz="4000" dirty="0">
              <a:solidFill>
                <a:srgbClr val="0000FF"/>
              </a:solidFill>
              <a:highlight>
                <a:srgbClr val="FFFFFF"/>
              </a:highlight>
              <a:latin typeface="Consolas" panose="020B0609020204030204" pitchFamily="49" charset="0"/>
            </a:endParaRPr>
          </a:p>
          <a:p>
            <a:pPr marL="0" indent="0">
              <a:buNone/>
            </a:pPr>
            <a:r>
              <a:rPr lang="nl-BE" sz="4000" dirty="0">
                <a:solidFill>
                  <a:srgbClr val="0000FF"/>
                </a:solidFill>
                <a:highlight>
                  <a:srgbClr val="FFFFFF"/>
                </a:highlight>
                <a:latin typeface="Consolas" panose="020B0609020204030204" pitchFamily="49" charset="0"/>
              </a:rPr>
              <a:t>	SELECT</a:t>
            </a:r>
            <a:r>
              <a:rPr lang="nl-BE" sz="4000" dirty="0">
                <a:solidFill>
                  <a:srgbClr val="000000"/>
                </a:solidFill>
                <a:highlight>
                  <a:srgbClr val="FFFFFF"/>
                </a:highlight>
                <a:latin typeface="Consolas" panose="020B0609020204030204" pitchFamily="49" charset="0"/>
              </a:rPr>
              <a:t> </a:t>
            </a:r>
            <a:r>
              <a:rPr lang="nl-BE" sz="4000" dirty="0">
                <a:solidFill>
                  <a:srgbClr val="808080"/>
                </a:solidFill>
                <a:highlight>
                  <a:srgbClr val="FFFFFF"/>
                </a:highlight>
                <a:latin typeface="Consolas" panose="020B0609020204030204" pitchFamily="49" charset="0"/>
              </a:rPr>
              <a:t>* </a:t>
            </a:r>
            <a:r>
              <a:rPr lang="nl-BE" sz="4000" dirty="0">
                <a:solidFill>
                  <a:srgbClr val="0000FF"/>
                </a:solidFill>
                <a:highlight>
                  <a:srgbClr val="FFFFFF"/>
                </a:highlight>
                <a:latin typeface="Consolas" panose="020B0609020204030204" pitchFamily="49" charset="0"/>
              </a:rPr>
              <a:t>FROM</a:t>
            </a:r>
            <a:r>
              <a:rPr lang="nl-BE" sz="4000" dirty="0">
                <a:solidFill>
                  <a:srgbClr val="000000"/>
                </a:solidFill>
                <a:highlight>
                  <a:srgbClr val="FFFFFF"/>
                </a:highlight>
                <a:latin typeface="Consolas" panose="020B0609020204030204" pitchFamily="49" charset="0"/>
              </a:rPr>
              <a:t> boeken </a:t>
            </a:r>
            <a:r>
              <a:rPr lang="nl-BE" sz="4000" dirty="0">
                <a:solidFill>
                  <a:srgbClr val="0000FF"/>
                </a:solidFill>
                <a:highlight>
                  <a:srgbClr val="FFFFFF"/>
                </a:highlight>
                <a:latin typeface="Consolas" panose="020B0609020204030204" pitchFamily="49" charset="0"/>
              </a:rPr>
              <a:t>WHERE</a:t>
            </a:r>
            <a:r>
              <a:rPr lang="nl-BE" sz="4000" dirty="0">
                <a:solidFill>
                  <a:srgbClr val="000000"/>
                </a:solidFill>
                <a:highlight>
                  <a:srgbClr val="FFFFFF"/>
                </a:highlight>
                <a:latin typeface="Consolas" panose="020B0609020204030204" pitchFamily="49" charset="0"/>
              </a:rPr>
              <a:t> </a:t>
            </a:r>
          </a:p>
          <a:p>
            <a:pPr marL="164592" indent="0">
              <a:buNone/>
            </a:pPr>
            <a:r>
              <a:rPr lang="nl-BE" sz="4000" dirty="0">
                <a:solidFill>
                  <a:srgbClr val="000000"/>
                </a:solidFill>
                <a:highlight>
                  <a:srgbClr val="FFFFFF"/>
                </a:highlight>
                <a:latin typeface="Consolas" panose="020B0609020204030204" pitchFamily="49" charset="0"/>
              </a:rPr>
              <a:t> 	YEAR(uitgiftedatum%2) = 0</a:t>
            </a:r>
            <a:endParaRPr lang="nl-BE" sz="4000" dirty="0">
              <a:solidFill>
                <a:srgbClr val="FF0000"/>
              </a:solidFill>
              <a:highlight>
                <a:srgbClr val="FFFFFF"/>
              </a:highlight>
              <a:latin typeface="Consolas" panose="020B0609020204030204" pitchFamily="49" charset="0"/>
            </a:endParaRPr>
          </a:p>
          <a:p>
            <a:pPr marL="164592" indent="0">
              <a:buNone/>
            </a:pPr>
            <a:r>
              <a:rPr lang="nl-BE" sz="4000" dirty="0">
                <a:solidFill>
                  <a:srgbClr val="FF0000"/>
                </a:solidFill>
                <a:highlight>
                  <a:srgbClr val="FFFFFF"/>
                </a:highlight>
                <a:latin typeface="Consolas" panose="020B0609020204030204" pitchFamily="49" charset="0"/>
              </a:rPr>
              <a:t> 	</a:t>
            </a:r>
            <a:r>
              <a:rPr lang="nl-BE" sz="4000" dirty="0">
                <a:solidFill>
                  <a:srgbClr val="0000FF"/>
                </a:solidFill>
                <a:highlight>
                  <a:srgbClr val="FFFFFF"/>
                </a:highlight>
                <a:latin typeface="Consolas" panose="020B0609020204030204" pitchFamily="49" charset="0"/>
              </a:rPr>
              <a:t>ORDER BY</a:t>
            </a:r>
            <a:r>
              <a:rPr lang="nl-BE" sz="4000" dirty="0">
                <a:solidFill>
                  <a:srgbClr val="000000"/>
                </a:solidFill>
                <a:highlight>
                  <a:srgbClr val="FFFFFF"/>
                </a:highlight>
                <a:latin typeface="Consolas" panose="020B0609020204030204" pitchFamily="49" charset="0"/>
              </a:rPr>
              <a:t> uitgiftedatum</a:t>
            </a:r>
            <a:endParaRPr lang="nl-BE" sz="4000" dirty="0"/>
          </a:p>
        </p:txBody>
      </p:sp>
    </p:spTree>
    <p:extLst>
      <p:ext uri="{BB962C8B-B14F-4D97-AF65-F5344CB8AC3E}">
        <p14:creationId xmlns:p14="http://schemas.microsoft.com/office/powerpoint/2010/main" val="264222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40A2AF-0767-46CD-9C2F-A2929A760B11}"/>
              </a:ext>
            </a:extLst>
          </p:cNvPr>
          <p:cNvSpPr>
            <a:spLocks noGrp="1"/>
          </p:cNvSpPr>
          <p:nvPr>
            <p:ph type="title"/>
          </p:nvPr>
        </p:nvSpPr>
        <p:spPr/>
        <p:txBody>
          <a:bodyPr/>
          <a:lstStyle/>
          <a:p>
            <a:r>
              <a:rPr lang="nl-BE" dirty="0"/>
              <a:t>SELECT statement</a:t>
            </a:r>
          </a:p>
        </p:txBody>
      </p:sp>
      <p:sp>
        <p:nvSpPr>
          <p:cNvPr id="3" name="Tijdelijke aanduiding voor inhoud 2">
            <a:extLst>
              <a:ext uri="{FF2B5EF4-FFF2-40B4-BE49-F238E27FC236}">
                <a16:creationId xmlns:a16="http://schemas.microsoft.com/office/drawing/2014/main" id="{344858D6-BFAF-4BEE-872B-5EC7CF8A8793}"/>
              </a:ext>
            </a:extLst>
          </p:cNvPr>
          <p:cNvSpPr>
            <a:spLocks noGrp="1"/>
          </p:cNvSpPr>
          <p:nvPr>
            <p:ph idx="1"/>
          </p:nvPr>
        </p:nvSpPr>
        <p:spPr/>
        <p:txBody>
          <a:bodyPr/>
          <a:lstStyle/>
          <a:p>
            <a:r>
              <a:rPr lang="nl-BE" sz="4700" dirty="0"/>
              <a:t>Om data op te halen/ </a:t>
            </a:r>
            <a:r>
              <a:rPr lang="nl-BE" sz="4700" dirty="0" err="1"/>
              <a:t>db</a:t>
            </a:r>
            <a:r>
              <a:rPr lang="nl-BE" sz="4700" dirty="0"/>
              <a:t> te bevragen</a:t>
            </a:r>
          </a:p>
          <a:p>
            <a:r>
              <a:rPr lang="nl-BE" sz="4700" dirty="0"/>
              <a:t>Kan eenvoudig tot complex zijn</a:t>
            </a:r>
          </a:p>
          <a:p>
            <a:r>
              <a:rPr lang="nl-BE" sz="4700" dirty="0"/>
              <a:t>Zeer krachtig</a:t>
            </a:r>
          </a:p>
          <a:p>
            <a:endParaRPr lang="nl-BE" dirty="0"/>
          </a:p>
        </p:txBody>
      </p:sp>
      <p:sp>
        <p:nvSpPr>
          <p:cNvPr id="4" name="Rechthoek 3">
            <a:extLst>
              <a:ext uri="{FF2B5EF4-FFF2-40B4-BE49-F238E27FC236}">
                <a16:creationId xmlns:a16="http://schemas.microsoft.com/office/drawing/2014/main" id="{517F079E-2313-4B14-81A5-8F82DEF3E74C}"/>
              </a:ext>
            </a:extLst>
          </p:cNvPr>
          <p:cNvSpPr/>
          <p:nvPr/>
        </p:nvSpPr>
        <p:spPr>
          <a:xfrm>
            <a:off x="5895833" y="4516040"/>
            <a:ext cx="9144000" cy="3785652"/>
          </a:xfrm>
          <a:prstGeom prst="rect">
            <a:avLst/>
          </a:prstGeom>
        </p:spPr>
        <p:txBody>
          <a:bodyPr>
            <a:spAutoFit/>
          </a:bodyPr>
          <a:lstStyle/>
          <a:p>
            <a:r>
              <a:rPr lang="nl-BE" sz="4800" dirty="0" err="1">
                <a:solidFill>
                  <a:srgbClr val="0000FF"/>
                </a:solidFill>
                <a:latin typeface="Consolas" panose="020B0609020204030204" pitchFamily="49" charset="0"/>
              </a:rPr>
              <a:t>Use</a:t>
            </a:r>
            <a:r>
              <a:rPr lang="nl-BE" sz="4800" dirty="0">
                <a:solidFill>
                  <a:srgbClr val="000000"/>
                </a:solidFill>
                <a:latin typeface="Consolas" panose="020B0609020204030204" pitchFamily="49" charset="0"/>
              </a:rPr>
              <a:t> Bibliotheek</a:t>
            </a:r>
          </a:p>
          <a:p>
            <a:endParaRPr lang="nl-BE" sz="4800" dirty="0">
              <a:solidFill>
                <a:srgbClr val="000000"/>
              </a:solidFill>
              <a:latin typeface="Consolas" panose="020B0609020204030204" pitchFamily="49" charset="0"/>
            </a:endParaRPr>
          </a:p>
          <a:p>
            <a:r>
              <a:rPr lang="nl-BE" sz="4800" dirty="0">
                <a:solidFill>
                  <a:srgbClr val="0000FF"/>
                </a:solidFill>
                <a:latin typeface="Consolas" panose="020B0609020204030204" pitchFamily="49" charset="0"/>
              </a:rPr>
              <a:t>SELECT</a:t>
            </a:r>
            <a:r>
              <a:rPr lang="nl-BE" sz="4800" dirty="0">
                <a:solidFill>
                  <a:srgbClr val="000000"/>
                </a:solidFill>
                <a:latin typeface="Consolas" panose="020B0609020204030204" pitchFamily="49" charset="0"/>
              </a:rPr>
              <a:t> </a:t>
            </a:r>
            <a:r>
              <a:rPr lang="nl-BE" sz="4800" dirty="0">
                <a:solidFill>
                  <a:srgbClr val="808080"/>
                </a:solidFill>
                <a:latin typeface="Consolas" panose="020B0609020204030204" pitchFamily="49" charset="0"/>
              </a:rPr>
              <a:t>*</a:t>
            </a:r>
            <a:r>
              <a:rPr lang="nl-BE" sz="4800" dirty="0">
                <a:solidFill>
                  <a:srgbClr val="000000"/>
                </a:solidFill>
                <a:latin typeface="Consolas" panose="020B0609020204030204" pitchFamily="49" charset="0"/>
              </a:rPr>
              <a:t> </a:t>
            </a:r>
            <a:r>
              <a:rPr lang="nl-BE" sz="4800" dirty="0">
                <a:solidFill>
                  <a:srgbClr val="0000FF"/>
                </a:solidFill>
                <a:latin typeface="Consolas" panose="020B0609020204030204" pitchFamily="49" charset="0"/>
              </a:rPr>
              <a:t>FROM</a:t>
            </a:r>
            <a:r>
              <a:rPr lang="nl-BE" sz="4800" dirty="0">
                <a:solidFill>
                  <a:srgbClr val="000000"/>
                </a:solidFill>
                <a:latin typeface="Consolas" panose="020B0609020204030204" pitchFamily="49" charset="0"/>
              </a:rPr>
              <a:t> BOEKEN</a:t>
            </a:r>
          </a:p>
          <a:p>
            <a:r>
              <a:rPr lang="nl-BE" sz="4800" dirty="0">
                <a:solidFill>
                  <a:srgbClr val="0000FF"/>
                </a:solidFill>
                <a:latin typeface="Consolas" panose="020B0609020204030204" pitchFamily="49" charset="0"/>
              </a:rPr>
              <a:t>WHERE</a:t>
            </a:r>
            <a:r>
              <a:rPr lang="nl-BE" sz="4800" dirty="0">
                <a:solidFill>
                  <a:srgbClr val="000000"/>
                </a:solidFill>
                <a:latin typeface="Consolas" panose="020B0609020204030204" pitchFamily="49" charset="0"/>
              </a:rPr>
              <a:t> </a:t>
            </a:r>
            <a:r>
              <a:rPr lang="nl-BE" sz="4800" dirty="0" err="1">
                <a:solidFill>
                  <a:srgbClr val="000000"/>
                </a:solidFill>
                <a:latin typeface="Consolas" panose="020B0609020204030204" pitchFamily="49" charset="0"/>
              </a:rPr>
              <a:t>auteur_id</a:t>
            </a:r>
            <a:r>
              <a:rPr lang="nl-BE" sz="4800" dirty="0">
                <a:solidFill>
                  <a:srgbClr val="000000"/>
                </a:solidFill>
                <a:latin typeface="Consolas" panose="020B0609020204030204" pitchFamily="49" charset="0"/>
              </a:rPr>
              <a:t> </a:t>
            </a:r>
            <a:r>
              <a:rPr lang="nl-BE" sz="4800" dirty="0">
                <a:solidFill>
                  <a:srgbClr val="808080"/>
                </a:solidFill>
                <a:latin typeface="Consolas" panose="020B0609020204030204" pitchFamily="49" charset="0"/>
              </a:rPr>
              <a:t>=</a:t>
            </a:r>
            <a:r>
              <a:rPr lang="nl-BE" sz="4800" dirty="0">
                <a:solidFill>
                  <a:srgbClr val="000000"/>
                </a:solidFill>
                <a:latin typeface="Consolas" panose="020B0609020204030204" pitchFamily="49" charset="0"/>
              </a:rPr>
              <a:t> 3</a:t>
            </a:r>
          </a:p>
          <a:p>
            <a:r>
              <a:rPr lang="nl-BE" sz="4800" dirty="0">
                <a:solidFill>
                  <a:srgbClr val="0000FF"/>
                </a:solidFill>
                <a:latin typeface="Consolas" panose="020B0609020204030204" pitchFamily="49" charset="0"/>
              </a:rPr>
              <a:t>ORDER</a:t>
            </a:r>
            <a:r>
              <a:rPr lang="nl-BE" sz="4800" dirty="0">
                <a:solidFill>
                  <a:srgbClr val="000000"/>
                </a:solidFill>
                <a:latin typeface="Consolas" panose="020B0609020204030204" pitchFamily="49" charset="0"/>
              </a:rPr>
              <a:t> </a:t>
            </a:r>
            <a:r>
              <a:rPr lang="nl-BE" sz="4800" dirty="0">
                <a:solidFill>
                  <a:srgbClr val="0000FF"/>
                </a:solidFill>
                <a:latin typeface="Consolas" panose="020B0609020204030204" pitchFamily="49" charset="0"/>
              </a:rPr>
              <a:t>BY</a:t>
            </a:r>
            <a:r>
              <a:rPr lang="nl-BE" sz="4800" dirty="0">
                <a:solidFill>
                  <a:srgbClr val="000000"/>
                </a:solidFill>
                <a:latin typeface="Consolas" panose="020B0609020204030204" pitchFamily="49" charset="0"/>
              </a:rPr>
              <a:t> titel</a:t>
            </a:r>
            <a:endParaRPr lang="nl-BE" sz="4700" dirty="0"/>
          </a:p>
        </p:txBody>
      </p:sp>
    </p:spTree>
    <p:extLst>
      <p:ext uri="{BB962C8B-B14F-4D97-AF65-F5344CB8AC3E}">
        <p14:creationId xmlns:p14="http://schemas.microsoft.com/office/powerpoint/2010/main" val="173617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40A2AF-0767-46CD-9C2F-A2929A760B11}"/>
              </a:ext>
            </a:extLst>
          </p:cNvPr>
          <p:cNvSpPr>
            <a:spLocks noGrp="1"/>
          </p:cNvSpPr>
          <p:nvPr>
            <p:ph type="title"/>
          </p:nvPr>
        </p:nvSpPr>
        <p:spPr/>
        <p:txBody>
          <a:bodyPr/>
          <a:lstStyle/>
          <a:p>
            <a:r>
              <a:rPr lang="nl-BE" dirty="0"/>
              <a:t>SELECT statement</a:t>
            </a:r>
          </a:p>
        </p:txBody>
      </p:sp>
      <p:pic>
        <p:nvPicPr>
          <p:cNvPr id="7" name="Afbeelding 6">
            <a:extLst>
              <a:ext uri="{FF2B5EF4-FFF2-40B4-BE49-F238E27FC236}">
                <a16:creationId xmlns:a16="http://schemas.microsoft.com/office/drawing/2014/main" id="{0C20AD0D-15F6-4CEB-B74D-0DA8EC035156}"/>
              </a:ext>
            </a:extLst>
          </p:cNvPr>
          <p:cNvPicPr>
            <a:picLocks noChangeAspect="1"/>
          </p:cNvPicPr>
          <p:nvPr/>
        </p:nvPicPr>
        <p:blipFill>
          <a:blip r:embed="rId2"/>
          <a:stretch>
            <a:fillRect/>
          </a:stretch>
        </p:blipFill>
        <p:spPr>
          <a:xfrm>
            <a:off x="1257300" y="3029803"/>
            <a:ext cx="14930246" cy="4928988"/>
          </a:xfrm>
          <a:prstGeom prst="rect">
            <a:avLst/>
          </a:prstGeom>
        </p:spPr>
      </p:pic>
    </p:spTree>
    <p:extLst>
      <p:ext uri="{BB962C8B-B14F-4D97-AF65-F5344CB8AC3E}">
        <p14:creationId xmlns:p14="http://schemas.microsoft.com/office/powerpoint/2010/main" val="335037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B11B6-F559-4326-87D5-CC61C0FA0A21}"/>
              </a:ext>
            </a:extLst>
          </p:cNvPr>
          <p:cNvSpPr>
            <a:spLocks noGrp="1"/>
          </p:cNvSpPr>
          <p:nvPr>
            <p:ph type="title"/>
          </p:nvPr>
        </p:nvSpPr>
        <p:spPr/>
        <p:txBody>
          <a:bodyPr/>
          <a:lstStyle/>
          <a:p>
            <a:r>
              <a:rPr lang="nl-BE" dirty="0"/>
              <a:t>SELECT statement</a:t>
            </a:r>
          </a:p>
        </p:txBody>
      </p:sp>
      <p:sp>
        <p:nvSpPr>
          <p:cNvPr id="3" name="Tijdelijke aanduiding voor inhoud 2">
            <a:extLst>
              <a:ext uri="{FF2B5EF4-FFF2-40B4-BE49-F238E27FC236}">
                <a16:creationId xmlns:a16="http://schemas.microsoft.com/office/drawing/2014/main" id="{C80AFBBE-6915-41CC-8A52-17B8580FDEB9}"/>
              </a:ext>
            </a:extLst>
          </p:cNvPr>
          <p:cNvSpPr>
            <a:spLocks noGrp="1"/>
          </p:cNvSpPr>
          <p:nvPr>
            <p:ph idx="1"/>
          </p:nvPr>
        </p:nvSpPr>
        <p:spPr>
          <a:xfrm>
            <a:off x="938567" y="2323869"/>
            <a:ext cx="15773400" cy="6527007"/>
          </a:xfrm>
        </p:spPr>
        <p:txBody>
          <a:bodyPr/>
          <a:lstStyle/>
          <a:p>
            <a:r>
              <a:rPr lang="nl-BE" sz="4700" dirty="0"/>
              <a:t>Aantal clausules</a:t>
            </a:r>
          </a:p>
          <a:p>
            <a:r>
              <a:rPr lang="nl-BE" sz="4700" dirty="0"/>
              <a:t>Niet allemaal verplicht</a:t>
            </a:r>
          </a:p>
          <a:p>
            <a:pPr lvl="1"/>
            <a:r>
              <a:rPr lang="nl-BE" sz="4700" dirty="0"/>
              <a:t>Enkel select en </a:t>
            </a:r>
            <a:r>
              <a:rPr lang="nl-BE" sz="4700" dirty="0" err="1"/>
              <a:t>from</a:t>
            </a:r>
            <a:endParaRPr lang="nl-BE" sz="4700" dirty="0"/>
          </a:p>
          <a:p>
            <a:r>
              <a:rPr lang="nl-BE" sz="4700" dirty="0"/>
              <a:t>Volgorde is belangrijk!</a:t>
            </a:r>
          </a:p>
          <a:p>
            <a:r>
              <a:rPr lang="nl-BE" sz="4700" dirty="0" err="1"/>
              <a:t>Vb</a:t>
            </a:r>
            <a:r>
              <a:rPr lang="nl-BE" sz="4700" dirty="0"/>
              <a:t> WHERE komt na FROM en voor ORDER BY</a:t>
            </a:r>
          </a:p>
          <a:p>
            <a:r>
              <a:rPr lang="nl-BE" sz="4700" dirty="0"/>
              <a:t>Resultaat van een select = tabel</a:t>
            </a:r>
          </a:p>
          <a:p>
            <a:pPr lvl="1"/>
            <a:r>
              <a:rPr lang="nl-BE" sz="4700" i="1" dirty="0" err="1"/>
              <a:t>Resultset</a:t>
            </a:r>
            <a:endParaRPr lang="nl-BE" sz="4700" i="1" dirty="0"/>
          </a:p>
        </p:txBody>
      </p:sp>
    </p:spTree>
    <p:extLst>
      <p:ext uri="{BB962C8B-B14F-4D97-AF65-F5344CB8AC3E}">
        <p14:creationId xmlns:p14="http://schemas.microsoft.com/office/powerpoint/2010/main" val="272623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B11B6-F559-4326-87D5-CC61C0FA0A21}"/>
              </a:ext>
            </a:extLst>
          </p:cNvPr>
          <p:cNvSpPr>
            <a:spLocks noGrp="1"/>
          </p:cNvSpPr>
          <p:nvPr>
            <p:ph type="title"/>
          </p:nvPr>
        </p:nvSpPr>
        <p:spPr>
          <a:xfrm>
            <a:off x="220070" y="356620"/>
            <a:ext cx="15773400" cy="1988345"/>
          </a:xfrm>
        </p:spPr>
        <p:txBody>
          <a:bodyPr/>
          <a:lstStyle/>
          <a:p>
            <a:r>
              <a:rPr lang="nl-BE" dirty="0"/>
              <a:t>SELECT statement schema</a:t>
            </a:r>
          </a:p>
        </p:txBody>
      </p:sp>
      <p:pic>
        <p:nvPicPr>
          <p:cNvPr id="6" name="Afbeelding 5">
            <a:extLst>
              <a:ext uri="{FF2B5EF4-FFF2-40B4-BE49-F238E27FC236}">
                <a16:creationId xmlns:a16="http://schemas.microsoft.com/office/drawing/2014/main" id="{CF0BB64D-36C2-4D82-B931-658E15B53FD2}"/>
              </a:ext>
            </a:extLst>
          </p:cNvPr>
          <p:cNvPicPr>
            <a:picLocks noChangeAspect="1"/>
          </p:cNvPicPr>
          <p:nvPr/>
        </p:nvPicPr>
        <p:blipFill>
          <a:blip r:embed="rId3"/>
          <a:stretch>
            <a:fillRect/>
          </a:stretch>
        </p:blipFill>
        <p:spPr>
          <a:xfrm>
            <a:off x="7997589" y="1882182"/>
            <a:ext cx="6575132" cy="7180851"/>
          </a:xfrm>
          <a:prstGeom prst="rect">
            <a:avLst/>
          </a:prstGeom>
        </p:spPr>
      </p:pic>
    </p:spTree>
    <p:extLst>
      <p:ext uri="{BB962C8B-B14F-4D97-AF65-F5344CB8AC3E}">
        <p14:creationId xmlns:p14="http://schemas.microsoft.com/office/powerpoint/2010/main" val="378670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7B42F-C6B9-4610-8A42-B0EDC336DBFF}"/>
              </a:ext>
            </a:extLst>
          </p:cNvPr>
          <p:cNvSpPr>
            <a:spLocks noGrp="1"/>
          </p:cNvSpPr>
          <p:nvPr>
            <p:ph type="title"/>
          </p:nvPr>
        </p:nvSpPr>
        <p:spPr/>
        <p:txBody>
          <a:bodyPr>
            <a:normAutofit/>
          </a:bodyPr>
          <a:lstStyle/>
          <a:p>
            <a:r>
              <a:rPr lang="nl-BE" dirty="0"/>
              <a:t>SELECT-clausule en de FROM-clausule</a:t>
            </a:r>
          </a:p>
        </p:txBody>
      </p:sp>
      <p:sp>
        <p:nvSpPr>
          <p:cNvPr id="3" name="Tijdelijke aanduiding voor inhoud 2">
            <a:extLst>
              <a:ext uri="{FF2B5EF4-FFF2-40B4-BE49-F238E27FC236}">
                <a16:creationId xmlns:a16="http://schemas.microsoft.com/office/drawing/2014/main" id="{AAB8827E-A360-4C48-A033-C696A5CBDE3B}"/>
              </a:ext>
            </a:extLst>
          </p:cNvPr>
          <p:cNvSpPr>
            <a:spLocks noGrp="1"/>
          </p:cNvSpPr>
          <p:nvPr>
            <p:ph idx="1"/>
          </p:nvPr>
        </p:nvSpPr>
        <p:spPr/>
        <p:txBody>
          <a:bodyPr/>
          <a:lstStyle/>
          <a:p>
            <a:r>
              <a:rPr lang="nl-BE" sz="4700" dirty="0"/>
              <a:t>Eenvoudigste vorm: 1 of meerdere kolomnamen</a:t>
            </a:r>
          </a:p>
          <a:p>
            <a:pPr lvl="1"/>
            <a:r>
              <a:rPr lang="nl-BE" sz="4700" dirty="0"/>
              <a:t>SELECT [DISTINCT] kolommenlijst</a:t>
            </a:r>
            <a:br>
              <a:rPr lang="nl-BE" sz="4700" dirty="0"/>
            </a:br>
            <a:r>
              <a:rPr lang="nl-BE" sz="4700" dirty="0"/>
              <a:t>FROM tabel</a:t>
            </a:r>
          </a:p>
          <a:p>
            <a:r>
              <a:rPr lang="nl-BE" sz="4700" dirty="0"/>
              <a:t>Eenvoudigste vorm: alle rijen *</a:t>
            </a:r>
          </a:p>
          <a:p>
            <a:pPr lvl="1"/>
            <a:r>
              <a:rPr lang="nl-BE" sz="4700" dirty="0"/>
              <a:t>SELECT * kolommenlijst FROM tabel	</a:t>
            </a:r>
          </a:p>
          <a:p>
            <a:r>
              <a:rPr lang="nl-BE" sz="4700" dirty="0" err="1"/>
              <a:t>Distinct</a:t>
            </a:r>
            <a:endParaRPr lang="nl-BE" sz="4700" dirty="0"/>
          </a:p>
          <a:p>
            <a:pPr lvl="1"/>
            <a:r>
              <a:rPr lang="nl-BE" sz="4700" dirty="0"/>
              <a:t>Verwijdert dubbele waarden uit het resultaat</a:t>
            </a:r>
          </a:p>
          <a:p>
            <a:pPr lvl="2"/>
            <a:r>
              <a:rPr lang="nl-BE" sz="4700" dirty="0" err="1"/>
              <a:t>Vb</a:t>
            </a:r>
            <a:r>
              <a:rPr lang="nl-BE" sz="4700" dirty="0"/>
              <a:t> 2 keer voornaam ‘jan’</a:t>
            </a:r>
          </a:p>
          <a:p>
            <a:pPr lvl="1"/>
            <a:endParaRPr lang="nl-BE" dirty="0"/>
          </a:p>
        </p:txBody>
      </p:sp>
    </p:spTree>
    <p:extLst>
      <p:ext uri="{BB962C8B-B14F-4D97-AF65-F5344CB8AC3E}">
        <p14:creationId xmlns:p14="http://schemas.microsoft.com/office/powerpoint/2010/main" val="419060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7B42F-C6B9-4610-8A42-B0EDC336DBFF}"/>
              </a:ext>
            </a:extLst>
          </p:cNvPr>
          <p:cNvSpPr>
            <a:spLocks noGrp="1"/>
          </p:cNvSpPr>
          <p:nvPr>
            <p:ph type="title"/>
          </p:nvPr>
        </p:nvSpPr>
        <p:spPr/>
        <p:txBody>
          <a:bodyPr>
            <a:normAutofit/>
          </a:bodyPr>
          <a:lstStyle/>
          <a:p>
            <a:r>
              <a:rPr lang="nl-BE" dirty="0"/>
              <a:t>SELECT-clausule en de FROM-clausule</a:t>
            </a:r>
          </a:p>
        </p:txBody>
      </p:sp>
      <p:sp>
        <p:nvSpPr>
          <p:cNvPr id="5" name="Tijdelijke aanduiding voor inhoud 4">
            <a:extLst>
              <a:ext uri="{FF2B5EF4-FFF2-40B4-BE49-F238E27FC236}">
                <a16:creationId xmlns:a16="http://schemas.microsoft.com/office/drawing/2014/main" id="{20E48AC6-88D2-4910-B17B-A7634850F498}"/>
              </a:ext>
            </a:extLst>
          </p:cNvPr>
          <p:cNvSpPr>
            <a:spLocks noGrp="1"/>
          </p:cNvSpPr>
          <p:nvPr>
            <p:ph idx="1"/>
          </p:nvPr>
        </p:nvSpPr>
        <p:spPr/>
        <p:txBody>
          <a:bodyPr/>
          <a:lstStyle/>
          <a:p>
            <a:r>
              <a:rPr lang="nl-NL" sz="4700" dirty="0">
                <a:highlight>
                  <a:srgbClr val="FFFFFF"/>
                </a:highlight>
                <a:latin typeface="Consolas" panose="020B0609020204030204" pitchFamily="49" charset="0"/>
              </a:rPr>
              <a:t>Run het script </a:t>
            </a:r>
            <a:r>
              <a:rPr lang="nl-NL" sz="4700" dirty="0" err="1">
                <a:highlight>
                  <a:srgbClr val="FFFFFF"/>
                </a:highlight>
                <a:latin typeface="Consolas" panose="020B0609020204030204" pitchFamily="49" charset="0"/>
              </a:rPr>
              <a:t>MijnBoeken.sql</a:t>
            </a:r>
            <a:endParaRPr lang="nl-NL" sz="4700" dirty="0">
              <a:highlight>
                <a:srgbClr val="FFFFFF"/>
              </a:highlight>
              <a:latin typeface="Consolas" panose="020B0609020204030204" pitchFamily="49" charset="0"/>
            </a:endParaRPr>
          </a:p>
          <a:p>
            <a:pPr marL="0" indent="0">
              <a:buNone/>
            </a:pPr>
            <a:r>
              <a:rPr lang="nl-NL" dirty="0">
                <a:solidFill>
                  <a:srgbClr val="0000FF"/>
                </a:solidFill>
                <a:highlight>
                  <a:srgbClr val="FFFFFF"/>
                </a:highlight>
                <a:latin typeface="Consolas" panose="020B0609020204030204" pitchFamily="49" charset="0"/>
                <a:sym typeface="Wingdings" panose="05000000000000000000" pitchFamily="2" charset="2"/>
              </a:rPr>
              <a:t></a:t>
            </a:r>
            <a:r>
              <a:rPr lang="nl-NL" b="1" dirty="0">
                <a:solidFill>
                  <a:srgbClr val="0000FF"/>
                </a:solidFill>
                <a:highlight>
                  <a:srgbClr val="FFFFFF"/>
                </a:highlight>
                <a:latin typeface="Consolas" panose="020B0609020204030204" pitchFamily="49" charset="0"/>
                <a:sym typeface="Wingdings" panose="05000000000000000000" pitchFamily="2" charset="2"/>
              </a:rPr>
              <a:t>downloaden op </a:t>
            </a:r>
            <a:r>
              <a:rPr lang="nl-NL" b="1" dirty="0" err="1">
                <a:solidFill>
                  <a:srgbClr val="0000FF"/>
                </a:solidFill>
                <a:highlight>
                  <a:srgbClr val="FFFFFF"/>
                </a:highlight>
                <a:latin typeface="Consolas" panose="020B0609020204030204" pitchFamily="49" charset="0"/>
                <a:sym typeface="Wingdings" panose="05000000000000000000" pitchFamily="2" charset="2"/>
              </a:rPr>
              <a:t>leho</a:t>
            </a:r>
            <a:endParaRPr lang="nl-NL" b="1" dirty="0">
              <a:solidFill>
                <a:srgbClr val="0000FF"/>
              </a:solidFill>
              <a:highlight>
                <a:srgbClr val="FFFFFF"/>
              </a:highlight>
              <a:latin typeface="Consolas" panose="020B0609020204030204" pitchFamily="49" charset="0"/>
            </a:endParaRPr>
          </a:p>
          <a:p>
            <a:pPr marL="0" indent="0">
              <a:buNone/>
            </a:pPr>
            <a:r>
              <a:rPr lang="nl-NL" dirty="0">
                <a:solidFill>
                  <a:srgbClr val="0000FF"/>
                </a:solidFill>
                <a:highlight>
                  <a:srgbClr val="FFFFFF"/>
                </a:highlight>
                <a:latin typeface="Consolas" panose="020B0609020204030204" pitchFamily="49" charset="0"/>
              </a:rPr>
              <a:t>select</a:t>
            </a:r>
            <a:r>
              <a:rPr lang="nl-NL" dirty="0">
                <a:solidFill>
                  <a:srgbClr val="000000"/>
                </a:solidFill>
                <a:highlight>
                  <a:srgbClr val="FFFFFF"/>
                </a:highlight>
                <a:latin typeface="Consolas" panose="020B0609020204030204" pitchFamily="49" charset="0"/>
              </a:rPr>
              <a:t> titel</a:t>
            </a:r>
            <a:r>
              <a:rPr lang="nl-NL" dirty="0">
                <a:solidFill>
                  <a:srgbClr val="808080"/>
                </a:solidFill>
                <a:highlight>
                  <a:srgbClr val="FFFFFF"/>
                </a:highlight>
                <a:latin typeface="Consolas" panose="020B0609020204030204" pitchFamily="49" charset="0"/>
              </a:rPr>
              <a:t>,</a:t>
            </a:r>
            <a:r>
              <a:rPr lang="nl-NL" dirty="0">
                <a:solidFill>
                  <a:srgbClr val="000000"/>
                </a:solidFill>
                <a:highlight>
                  <a:srgbClr val="FFFFFF"/>
                </a:highlight>
                <a:latin typeface="Consolas" panose="020B0609020204030204" pitchFamily="49" charset="0"/>
              </a:rPr>
              <a:t> prijs </a:t>
            </a:r>
            <a:r>
              <a:rPr lang="nl-NL" dirty="0" err="1">
                <a:solidFill>
                  <a:srgbClr val="0000FF"/>
                </a:solidFill>
                <a:highlight>
                  <a:srgbClr val="FFFFFF"/>
                </a:highlight>
                <a:latin typeface="Consolas" panose="020B0609020204030204" pitchFamily="49" charset="0"/>
              </a:rPr>
              <a:t>from</a:t>
            </a:r>
            <a:r>
              <a:rPr lang="nl-NL" dirty="0">
                <a:solidFill>
                  <a:srgbClr val="000000"/>
                </a:solidFill>
                <a:highlight>
                  <a:srgbClr val="FFFFFF"/>
                </a:highlight>
                <a:latin typeface="Consolas" panose="020B0609020204030204" pitchFamily="49" charset="0"/>
              </a:rPr>
              <a:t> boeken</a:t>
            </a:r>
            <a:endParaRPr lang="nl-BE" dirty="0">
              <a:solidFill>
                <a:srgbClr val="000000"/>
              </a:solidFill>
              <a:highlight>
                <a:srgbClr val="FFFFFF"/>
              </a:highlight>
              <a:latin typeface="Consolas" panose="020B0609020204030204" pitchFamily="49" charset="0"/>
            </a:endParaRPr>
          </a:p>
          <a:p>
            <a:pPr marL="164592" indent="0">
              <a:buNone/>
            </a:pPr>
            <a:endParaRPr lang="nl-BE" dirty="0">
              <a:solidFill>
                <a:srgbClr val="000000"/>
              </a:solidFill>
              <a:highlight>
                <a:srgbClr val="FFFFFF"/>
              </a:highlight>
              <a:latin typeface="Consolas" panose="020B0609020204030204" pitchFamily="49" charset="0"/>
            </a:endParaRPr>
          </a:p>
          <a:p>
            <a:pPr marL="0" indent="0">
              <a:buNone/>
            </a:pPr>
            <a:r>
              <a:rPr lang="nl-BE" dirty="0">
                <a:solidFill>
                  <a:srgbClr val="0000FF"/>
                </a:solidFill>
                <a:highlight>
                  <a:srgbClr val="FFFFFF"/>
                </a:highlight>
                <a:latin typeface="Consolas" panose="020B0609020204030204" pitchFamily="49" charset="0"/>
              </a:rPr>
              <a:t>select</a:t>
            </a:r>
            <a:r>
              <a:rPr lang="nl-BE" dirty="0">
                <a:solidFill>
                  <a:srgbClr val="000000"/>
                </a:solidFill>
                <a:highlight>
                  <a:srgbClr val="FFFFFF"/>
                </a:highlight>
                <a:latin typeface="Consolas" panose="020B0609020204030204" pitchFamily="49" charset="0"/>
              </a:rPr>
              <a:t> </a:t>
            </a:r>
            <a:r>
              <a:rPr lang="nl-BE" dirty="0">
                <a:solidFill>
                  <a:srgbClr val="808080"/>
                </a:solidFill>
                <a:highlight>
                  <a:srgbClr val="FFFFFF"/>
                </a:highlight>
                <a:latin typeface="Consolas" panose="020B0609020204030204" pitchFamily="49" charset="0"/>
              </a:rPr>
              <a:t>*</a:t>
            </a:r>
            <a:r>
              <a:rPr lang="nl-BE" dirty="0">
                <a:solidFill>
                  <a:srgbClr val="000000"/>
                </a:solidFill>
                <a:highlight>
                  <a:srgbClr val="FFFFFF"/>
                </a:highlight>
                <a:latin typeface="Consolas" panose="020B0609020204030204" pitchFamily="49" charset="0"/>
              </a:rPr>
              <a:t> </a:t>
            </a:r>
            <a:r>
              <a:rPr lang="nl-BE" dirty="0" err="1">
                <a:solidFill>
                  <a:srgbClr val="0000FF"/>
                </a:solidFill>
                <a:highlight>
                  <a:srgbClr val="FFFFFF"/>
                </a:highlight>
                <a:latin typeface="Consolas" panose="020B0609020204030204" pitchFamily="49" charset="0"/>
              </a:rPr>
              <a:t>from</a:t>
            </a:r>
            <a:r>
              <a:rPr lang="nl-BE" dirty="0">
                <a:solidFill>
                  <a:srgbClr val="000000"/>
                </a:solidFill>
                <a:highlight>
                  <a:srgbClr val="FFFFFF"/>
                </a:highlight>
                <a:latin typeface="Consolas" panose="020B0609020204030204" pitchFamily="49" charset="0"/>
              </a:rPr>
              <a:t> auteurs</a:t>
            </a:r>
          </a:p>
          <a:p>
            <a:pPr marL="0" indent="0">
              <a:buNone/>
            </a:pPr>
            <a:endParaRPr lang="nl-BE" dirty="0">
              <a:solidFill>
                <a:srgbClr val="000000"/>
              </a:solidFill>
              <a:highlight>
                <a:srgbClr val="FFFFFF"/>
              </a:highlight>
              <a:latin typeface="Consolas" panose="020B0609020204030204" pitchFamily="49" charset="0"/>
            </a:endParaRPr>
          </a:p>
          <a:p>
            <a:pPr marL="0" indent="0">
              <a:buNone/>
            </a:pPr>
            <a:r>
              <a:rPr lang="nl-BE" dirty="0">
                <a:solidFill>
                  <a:srgbClr val="0000FF"/>
                </a:solidFill>
                <a:highlight>
                  <a:srgbClr val="FFFFFF"/>
                </a:highlight>
                <a:latin typeface="Consolas" panose="020B0609020204030204" pitchFamily="49" charset="0"/>
              </a:rPr>
              <a:t>select</a:t>
            </a:r>
            <a:r>
              <a:rPr lang="nl-BE" dirty="0">
                <a:solidFill>
                  <a:srgbClr val="000000"/>
                </a:solidFill>
                <a:highlight>
                  <a:srgbClr val="FFFFFF"/>
                </a:highlight>
                <a:latin typeface="Consolas" panose="020B0609020204030204" pitchFamily="49" charset="0"/>
              </a:rPr>
              <a:t> </a:t>
            </a:r>
            <a:r>
              <a:rPr lang="nl-BE" dirty="0" err="1">
                <a:solidFill>
                  <a:srgbClr val="0000FF"/>
                </a:solidFill>
                <a:highlight>
                  <a:srgbClr val="FFFFFF"/>
                </a:highlight>
                <a:latin typeface="Consolas" panose="020B0609020204030204" pitchFamily="49" charset="0"/>
              </a:rPr>
              <a:t>distinct</a:t>
            </a:r>
            <a:r>
              <a:rPr lang="nl-BE" dirty="0">
                <a:solidFill>
                  <a:srgbClr val="000000"/>
                </a:solidFill>
                <a:highlight>
                  <a:srgbClr val="FFFFFF"/>
                </a:highlight>
                <a:latin typeface="Consolas" panose="020B0609020204030204" pitchFamily="49" charset="0"/>
              </a:rPr>
              <a:t> woonplaats </a:t>
            </a:r>
            <a:r>
              <a:rPr lang="nl-BE" dirty="0" err="1">
                <a:solidFill>
                  <a:srgbClr val="0000FF"/>
                </a:solidFill>
                <a:highlight>
                  <a:srgbClr val="FFFFFF"/>
                </a:highlight>
                <a:latin typeface="Consolas" panose="020B0609020204030204" pitchFamily="49" charset="0"/>
              </a:rPr>
              <a:t>from</a:t>
            </a:r>
            <a:r>
              <a:rPr lang="nl-BE" dirty="0">
                <a:solidFill>
                  <a:srgbClr val="000000"/>
                </a:solidFill>
                <a:highlight>
                  <a:srgbClr val="FFFFFF"/>
                </a:highlight>
                <a:latin typeface="Consolas" panose="020B0609020204030204" pitchFamily="49" charset="0"/>
              </a:rPr>
              <a:t> auteurs</a:t>
            </a:r>
            <a:endParaRPr lang="nl-BE" dirty="0"/>
          </a:p>
        </p:txBody>
      </p:sp>
    </p:spTree>
    <p:extLst>
      <p:ext uri="{BB962C8B-B14F-4D97-AF65-F5344CB8AC3E}">
        <p14:creationId xmlns:p14="http://schemas.microsoft.com/office/powerpoint/2010/main" val="390547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CE76E9-AA18-442B-AB91-38928675AFAD}"/>
              </a:ext>
            </a:extLst>
          </p:cNvPr>
          <p:cNvSpPr>
            <a:spLocks noGrp="1"/>
          </p:cNvSpPr>
          <p:nvPr>
            <p:ph type="title"/>
          </p:nvPr>
        </p:nvSpPr>
        <p:spPr/>
        <p:txBody>
          <a:bodyPr/>
          <a:lstStyle/>
          <a:p>
            <a:r>
              <a:rPr lang="nl-BE" dirty="0"/>
              <a:t>De ORDER BY clausule</a:t>
            </a:r>
          </a:p>
        </p:txBody>
      </p:sp>
      <p:sp>
        <p:nvSpPr>
          <p:cNvPr id="3" name="Tijdelijke aanduiding voor inhoud 2">
            <a:extLst>
              <a:ext uri="{FF2B5EF4-FFF2-40B4-BE49-F238E27FC236}">
                <a16:creationId xmlns:a16="http://schemas.microsoft.com/office/drawing/2014/main" id="{07BE9B32-A691-427B-9B78-31EF6E03B7FA}"/>
              </a:ext>
            </a:extLst>
          </p:cNvPr>
          <p:cNvSpPr>
            <a:spLocks noGrp="1"/>
          </p:cNvSpPr>
          <p:nvPr>
            <p:ph idx="1"/>
          </p:nvPr>
        </p:nvSpPr>
        <p:spPr/>
        <p:txBody>
          <a:bodyPr/>
          <a:lstStyle/>
          <a:p>
            <a:r>
              <a:rPr lang="nl-BE" sz="4700" dirty="0"/>
              <a:t>Sorteert de rijen in het resultaat</a:t>
            </a:r>
          </a:p>
          <a:p>
            <a:r>
              <a:rPr lang="nl-BE" sz="4700" dirty="0"/>
              <a:t>Eenvoudigste vorm</a:t>
            </a:r>
          </a:p>
          <a:p>
            <a:pPr lvl="1"/>
            <a:r>
              <a:rPr lang="nl-BE" sz="4700" i="1" dirty="0"/>
              <a:t>ORDER BY kolomnaam [ASC], [DESC]</a:t>
            </a:r>
          </a:p>
          <a:p>
            <a:pPr lvl="1"/>
            <a:r>
              <a:rPr lang="nl-BE" sz="4700" i="1" dirty="0"/>
              <a:t>ASC = stijgend sorteren = default</a:t>
            </a:r>
          </a:p>
          <a:p>
            <a:pPr lvl="1"/>
            <a:r>
              <a:rPr lang="nl-BE" sz="4700" i="1" dirty="0"/>
              <a:t>DESC = dalend sorteren</a:t>
            </a:r>
          </a:p>
          <a:p>
            <a:pPr lvl="1"/>
            <a:endParaRPr lang="nl-BE" i="1" dirty="0"/>
          </a:p>
          <a:p>
            <a:pPr marL="617220" lvl="1" indent="0">
              <a:buNone/>
            </a:pPr>
            <a:endParaRPr lang="nl-BE" i="1" dirty="0"/>
          </a:p>
        </p:txBody>
      </p:sp>
      <p:sp>
        <p:nvSpPr>
          <p:cNvPr id="5" name="Rechthoek 4">
            <a:extLst>
              <a:ext uri="{FF2B5EF4-FFF2-40B4-BE49-F238E27FC236}">
                <a16:creationId xmlns:a16="http://schemas.microsoft.com/office/drawing/2014/main" id="{516A037A-991C-46A8-A096-E47016572512}"/>
              </a:ext>
            </a:extLst>
          </p:cNvPr>
          <p:cNvSpPr/>
          <p:nvPr/>
        </p:nvSpPr>
        <p:spPr>
          <a:xfrm>
            <a:off x="9144000" y="5012548"/>
            <a:ext cx="9144000" cy="1815882"/>
          </a:xfrm>
          <a:prstGeom prst="rect">
            <a:avLst/>
          </a:prstGeom>
        </p:spPr>
        <p:txBody>
          <a:bodyPr>
            <a:spAutoFit/>
          </a:bodyPr>
          <a:lstStyle/>
          <a:p>
            <a:endParaRPr lang="nl-BE" dirty="0">
              <a:solidFill>
                <a:srgbClr val="000000"/>
              </a:solidFill>
              <a:latin typeface="Consolas" panose="020B0609020204030204" pitchFamily="49" charset="0"/>
            </a:endParaRPr>
          </a:p>
          <a:p>
            <a:r>
              <a:rPr lang="nl-BE" sz="4700" dirty="0">
                <a:solidFill>
                  <a:srgbClr val="0000FF"/>
                </a:solidFill>
                <a:latin typeface="Consolas" panose="020B0609020204030204" pitchFamily="49" charset="0"/>
              </a:rPr>
              <a:t>SELECT</a:t>
            </a:r>
            <a:r>
              <a:rPr lang="nl-BE" sz="4700" dirty="0">
                <a:solidFill>
                  <a:srgbClr val="000000"/>
                </a:solidFill>
                <a:latin typeface="Consolas" panose="020B0609020204030204" pitchFamily="49" charset="0"/>
              </a:rPr>
              <a:t> </a:t>
            </a:r>
            <a:r>
              <a:rPr lang="nl-BE" sz="4700" dirty="0">
                <a:solidFill>
                  <a:srgbClr val="808080"/>
                </a:solidFill>
                <a:latin typeface="Consolas" panose="020B0609020204030204" pitchFamily="49" charset="0"/>
              </a:rPr>
              <a:t>*</a:t>
            </a:r>
            <a:r>
              <a:rPr lang="nl-BE" sz="4700" dirty="0">
                <a:solidFill>
                  <a:srgbClr val="000000"/>
                </a:solidFill>
                <a:latin typeface="Consolas" panose="020B0609020204030204" pitchFamily="49" charset="0"/>
              </a:rPr>
              <a:t> </a:t>
            </a:r>
            <a:r>
              <a:rPr lang="nl-BE" sz="4700" dirty="0">
                <a:solidFill>
                  <a:srgbClr val="0000FF"/>
                </a:solidFill>
                <a:latin typeface="Consolas" panose="020B0609020204030204" pitchFamily="49" charset="0"/>
              </a:rPr>
              <a:t>FROM</a:t>
            </a:r>
            <a:r>
              <a:rPr lang="nl-BE" sz="4700" dirty="0">
                <a:solidFill>
                  <a:srgbClr val="000000"/>
                </a:solidFill>
                <a:latin typeface="Consolas" panose="020B0609020204030204" pitchFamily="49" charset="0"/>
              </a:rPr>
              <a:t> auteurs</a:t>
            </a:r>
          </a:p>
          <a:p>
            <a:r>
              <a:rPr lang="nl-BE" sz="4700" dirty="0">
                <a:solidFill>
                  <a:srgbClr val="0000FF"/>
                </a:solidFill>
                <a:latin typeface="Consolas" panose="020B0609020204030204" pitchFamily="49" charset="0"/>
              </a:rPr>
              <a:t>ORDER</a:t>
            </a:r>
            <a:r>
              <a:rPr lang="nl-BE" sz="4700" dirty="0">
                <a:solidFill>
                  <a:srgbClr val="000000"/>
                </a:solidFill>
                <a:latin typeface="Consolas" panose="020B0609020204030204" pitchFamily="49" charset="0"/>
              </a:rPr>
              <a:t> </a:t>
            </a:r>
            <a:r>
              <a:rPr lang="nl-BE" sz="4700" dirty="0">
                <a:solidFill>
                  <a:srgbClr val="0000FF"/>
                </a:solidFill>
                <a:latin typeface="Consolas" panose="020B0609020204030204" pitchFamily="49" charset="0"/>
              </a:rPr>
              <a:t>BY</a:t>
            </a:r>
            <a:r>
              <a:rPr lang="nl-BE" sz="4700" dirty="0">
                <a:solidFill>
                  <a:srgbClr val="000000"/>
                </a:solidFill>
                <a:latin typeface="Consolas" panose="020B0609020204030204" pitchFamily="49" charset="0"/>
              </a:rPr>
              <a:t> woonplaats </a:t>
            </a:r>
            <a:r>
              <a:rPr lang="nl-BE" sz="4700" dirty="0">
                <a:solidFill>
                  <a:srgbClr val="0000FF"/>
                </a:solidFill>
                <a:latin typeface="Consolas" panose="020B0609020204030204" pitchFamily="49" charset="0"/>
              </a:rPr>
              <a:t>DESC</a:t>
            </a:r>
            <a:endParaRPr lang="nl-BE" sz="4700" dirty="0"/>
          </a:p>
        </p:txBody>
      </p:sp>
      <p:sp>
        <p:nvSpPr>
          <p:cNvPr id="6" name="Rechthoek 5">
            <a:extLst>
              <a:ext uri="{FF2B5EF4-FFF2-40B4-BE49-F238E27FC236}">
                <a16:creationId xmlns:a16="http://schemas.microsoft.com/office/drawing/2014/main" id="{14A9E5EC-7675-441A-90A2-B527D590AADE}"/>
              </a:ext>
            </a:extLst>
          </p:cNvPr>
          <p:cNvSpPr/>
          <p:nvPr/>
        </p:nvSpPr>
        <p:spPr>
          <a:xfrm>
            <a:off x="8682677" y="7190591"/>
            <a:ext cx="9144000" cy="1815882"/>
          </a:xfrm>
          <a:prstGeom prst="rect">
            <a:avLst/>
          </a:prstGeom>
        </p:spPr>
        <p:txBody>
          <a:bodyPr>
            <a:spAutoFit/>
          </a:bodyPr>
          <a:lstStyle/>
          <a:p>
            <a:endParaRPr lang="nl-BE" dirty="0">
              <a:solidFill>
                <a:srgbClr val="000000"/>
              </a:solidFill>
              <a:latin typeface="Consolas" panose="020B0609020204030204" pitchFamily="49" charset="0"/>
            </a:endParaRPr>
          </a:p>
          <a:p>
            <a:r>
              <a:rPr lang="nl-BE" sz="4700" dirty="0">
                <a:solidFill>
                  <a:srgbClr val="0000FF"/>
                </a:solidFill>
                <a:latin typeface="Consolas" panose="020B0609020204030204" pitchFamily="49" charset="0"/>
              </a:rPr>
              <a:t>SELECT</a:t>
            </a:r>
            <a:r>
              <a:rPr lang="nl-BE" sz="4700" dirty="0">
                <a:solidFill>
                  <a:srgbClr val="000000"/>
                </a:solidFill>
                <a:latin typeface="Consolas" panose="020B0609020204030204" pitchFamily="49" charset="0"/>
              </a:rPr>
              <a:t> </a:t>
            </a:r>
            <a:r>
              <a:rPr lang="nl-BE" sz="4700" dirty="0">
                <a:solidFill>
                  <a:srgbClr val="808080"/>
                </a:solidFill>
                <a:latin typeface="Consolas" panose="020B0609020204030204" pitchFamily="49" charset="0"/>
              </a:rPr>
              <a:t>*</a:t>
            </a:r>
            <a:r>
              <a:rPr lang="nl-BE" sz="4700" dirty="0">
                <a:solidFill>
                  <a:srgbClr val="000000"/>
                </a:solidFill>
                <a:latin typeface="Consolas" panose="020B0609020204030204" pitchFamily="49" charset="0"/>
              </a:rPr>
              <a:t> </a:t>
            </a:r>
            <a:r>
              <a:rPr lang="nl-BE" sz="4700" dirty="0">
                <a:solidFill>
                  <a:srgbClr val="0000FF"/>
                </a:solidFill>
                <a:latin typeface="Consolas" panose="020B0609020204030204" pitchFamily="49" charset="0"/>
              </a:rPr>
              <a:t>FROM</a:t>
            </a:r>
            <a:r>
              <a:rPr lang="nl-BE" sz="4700" dirty="0">
                <a:solidFill>
                  <a:srgbClr val="000000"/>
                </a:solidFill>
                <a:latin typeface="Consolas" panose="020B0609020204030204" pitchFamily="49" charset="0"/>
              </a:rPr>
              <a:t> auteurs</a:t>
            </a:r>
          </a:p>
          <a:p>
            <a:r>
              <a:rPr lang="nl-BE" sz="4700" dirty="0">
                <a:solidFill>
                  <a:srgbClr val="0000FF"/>
                </a:solidFill>
                <a:latin typeface="Consolas" panose="020B0609020204030204" pitchFamily="49" charset="0"/>
              </a:rPr>
              <a:t>ORDER</a:t>
            </a:r>
            <a:r>
              <a:rPr lang="nl-BE" sz="4700" dirty="0">
                <a:solidFill>
                  <a:srgbClr val="000000"/>
                </a:solidFill>
                <a:latin typeface="Consolas" panose="020B0609020204030204" pitchFamily="49" charset="0"/>
              </a:rPr>
              <a:t> </a:t>
            </a:r>
            <a:r>
              <a:rPr lang="nl-BE" sz="4700" dirty="0">
                <a:solidFill>
                  <a:srgbClr val="0000FF"/>
                </a:solidFill>
                <a:latin typeface="Consolas" panose="020B0609020204030204" pitchFamily="49" charset="0"/>
              </a:rPr>
              <a:t>BY</a:t>
            </a:r>
            <a:r>
              <a:rPr lang="nl-BE" sz="4700" dirty="0">
                <a:solidFill>
                  <a:srgbClr val="000000"/>
                </a:solidFill>
                <a:latin typeface="Consolas" panose="020B0609020204030204" pitchFamily="49" charset="0"/>
              </a:rPr>
              <a:t> woonplaats </a:t>
            </a:r>
            <a:r>
              <a:rPr lang="nl-BE" sz="4700" dirty="0">
                <a:solidFill>
                  <a:srgbClr val="0000FF"/>
                </a:solidFill>
                <a:latin typeface="Consolas" panose="020B0609020204030204" pitchFamily="49" charset="0"/>
              </a:rPr>
              <a:t>ASC</a:t>
            </a:r>
            <a:endParaRPr lang="nl-BE" sz="4700" dirty="0"/>
          </a:p>
        </p:txBody>
      </p:sp>
    </p:spTree>
    <p:extLst>
      <p:ext uri="{BB962C8B-B14F-4D97-AF65-F5344CB8AC3E}">
        <p14:creationId xmlns:p14="http://schemas.microsoft.com/office/powerpoint/2010/main" val="2114534247"/>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9EF7D3983DFE40B3A9BCB1852D5583" ma:contentTypeVersion="10" ma:contentTypeDescription="Een nieuw document maken." ma:contentTypeScope="" ma:versionID="1b1987393ed40676d7560dd8abfc9a89">
  <xsd:schema xmlns:xsd="http://www.w3.org/2001/XMLSchema" xmlns:xs="http://www.w3.org/2001/XMLSchema" xmlns:p="http://schemas.microsoft.com/office/2006/metadata/properties" xmlns:ns3="c5e13b51-daa1-4087-990e-1825508607b2" xmlns:ns4="81eba5f8-9b26-4905-9f91-194a9e9ba738" targetNamespace="http://schemas.microsoft.com/office/2006/metadata/properties" ma:root="true" ma:fieldsID="9547d835454ca107cdecbe0cc7d2e994" ns3:_="" ns4:_="">
    <xsd:import namespace="c5e13b51-daa1-4087-990e-1825508607b2"/>
    <xsd:import namespace="81eba5f8-9b26-4905-9f91-194a9e9ba7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e13b51-daa1-4087-990e-1825508607b2"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element name="SharingHintHash" ma:index="10" nillable="true" ma:displayName="Hint-hash delen"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eba5f8-9b26-4905-9f91-194a9e9ba738"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9D7BF5-FA67-45FF-A287-CE11E2521B25}">
  <ds:schemaRefs>
    <ds:schemaRef ds:uri="http://schemas.microsoft.com/office/infopath/2007/PartnerControls"/>
    <ds:schemaRef ds:uri="c5e13b51-daa1-4087-990e-1825508607b2"/>
    <ds:schemaRef ds:uri="http://schemas.microsoft.com/office/2006/metadata/properties"/>
    <ds:schemaRef ds:uri="http://schemas.microsoft.com/office/2006/documentManagement/types"/>
    <ds:schemaRef ds:uri="http://www.w3.org/XML/1998/namespace"/>
    <ds:schemaRef ds:uri="http://purl.org/dc/elements/1.1/"/>
    <ds:schemaRef ds:uri="http://schemas.openxmlformats.org/package/2006/metadata/core-properties"/>
    <ds:schemaRef ds:uri="81eba5f8-9b26-4905-9f91-194a9e9ba738"/>
    <ds:schemaRef ds:uri="http://purl.org/dc/dcmitype/"/>
    <ds:schemaRef ds:uri="http://purl.org/dc/terms/"/>
  </ds:schemaRefs>
</ds:datastoreItem>
</file>

<file path=customXml/itemProps2.xml><?xml version="1.0" encoding="utf-8"?>
<ds:datastoreItem xmlns:ds="http://schemas.openxmlformats.org/officeDocument/2006/customXml" ds:itemID="{67E805CF-5123-4B02-8348-B20123482E1D}">
  <ds:schemaRefs>
    <ds:schemaRef ds:uri="http://schemas.microsoft.com/sharepoint/v3/contenttype/forms"/>
  </ds:schemaRefs>
</ds:datastoreItem>
</file>

<file path=customXml/itemProps3.xml><?xml version="1.0" encoding="utf-8"?>
<ds:datastoreItem xmlns:ds="http://schemas.openxmlformats.org/officeDocument/2006/customXml" ds:itemID="{BDDA9F6F-1DD1-473F-BBE4-3131E52B2B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e13b51-daa1-4087-990e-1825508607b2"/>
    <ds:schemaRef ds:uri="81eba5f8-9b26-4905-9f91-194a9e9ba7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1917</TotalTime>
  <Words>923</Words>
  <Application>Microsoft Office PowerPoint</Application>
  <PresentationFormat>Aangepast</PresentationFormat>
  <Paragraphs>222</Paragraphs>
  <Slides>25</Slides>
  <Notes>19</Notes>
  <HiddenSlides>0</HiddenSlides>
  <MMClips>0</MMClips>
  <ScaleCrop>false</ScaleCrop>
  <HeadingPairs>
    <vt:vector size="6" baseType="variant">
      <vt:variant>
        <vt:lpstr>Gebruikte lettertypen</vt:lpstr>
      </vt:variant>
      <vt:variant>
        <vt:i4>7</vt:i4>
      </vt:variant>
      <vt:variant>
        <vt:lpstr>Thema</vt:lpstr>
      </vt:variant>
      <vt:variant>
        <vt:i4>3</vt:i4>
      </vt:variant>
      <vt:variant>
        <vt:lpstr>Diatitels</vt:lpstr>
      </vt:variant>
      <vt:variant>
        <vt:i4>25</vt:i4>
      </vt:variant>
    </vt:vector>
  </HeadingPairs>
  <TitlesOfParts>
    <vt:vector size="35" baseType="lpstr">
      <vt:lpstr>Arial</vt:lpstr>
      <vt:lpstr>Arial Rounded MT Bold</vt:lpstr>
      <vt:lpstr>Calibri</vt:lpstr>
      <vt:lpstr>Calibri Light</vt:lpstr>
      <vt:lpstr>Consolas</vt:lpstr>
      <vt:lpstr>Symbol</vt:lpstr>
      <vt:lpstr>Wingdings</vt:lpstr>
      <vt:lpstr>Howest NL</vt:lpstr>
      <vt:lpstr>Howest EN</vt:lpstr>
      <vt:lpstr>Howest NL met tweede logo</vt:lpstr>
      <vt:lpstr>Databases Les 2 Selecteren van data: Het Select statement</vt:lpstr>
      <vt:lpstr>Wat zien we vandaag?</vt:lpstr>
      <vt:lpstr>SELECT statement</vt:lpstr>
      <vt:lpstr>SELECT statement</vt:lpstr>
      <vt:lpstr>SELECT statement</vt:lpstr>
      <vt:lpstr>SELECT statement schema</vt:lpstr>
      <vt:lpstr>SELECT-clausule en de FROM-clausule</vt:lpstr>
      <vt:lpstr>SELECT-clausule en de FROM-clausule</vt:lpstr>
      <vt:lpstr>De ORDER BY clausule</vt:lpstr>
      <vt:lpstr>De ORDER BY clausule</vt:lpstr>
      <vt:lpstr>De ORDER BY clausule</vt:lpstr>
      <vt:lpstr>De ORDER BY clausule</vt:lpstr>
      <vt:lpstr>De ORDER BY clausule</vt:lpstr>
      <vt:lpstr>De ORDER BY clausule</vt:lpstr>
      <vt:lpstr>De WHERE clausule</vt:lpstr>
      <vt:lpstr>De WHERE clausule</vt:lpstr>
      <vt:lpstr>De WHERE clausule</vt:lpstr>
      <vt:lpstr>De WHERE clausule</vt:lpstr>
      <vt:lpstr>De WHERE clausule</vt:lpstr>
      <vt:lpstr>De WHERE clausule</vt:lpstr>
      <vt:lpstr>De WHERE clausule</vt:lpstr>
      <vt:lpstr>De WHERE clausule</vt:lpstr>
      <vt:lpstr>De WHERE clausule</vt:lpstr>
      <vt:lpstr>De WHERE clausule</vt:lpstr>
      <vt:lpstr>De WHERE clausule</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Di Marco Mileto</cp:lastModifiedBy>
  <cp:revision>173</cp:revision>
  <dcterms:created xsi:type="dcterms:W3CDTF">2019-05-02T19:50:51Z</dcterms:created>
  <dcterms:modified xsi:type="dcterms:W3CDTF">2020-02-18T12:43:17Z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0x010100139EF7D3983DFE40B3A9BCB1852D5583</vt:lpwstr>
  </property>
</Properties>
</file>